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2" r:id="rId3"/>
  </p:sldMasterIdLst>
  <p:notesMasterIdLst>
    <p:notesMasterId r:id="rId5"/>
  </p:notesMasterIdLst>
  <p:sldIdLst>
    <p:sldId id="292" r:id="rId4"/>
    <p:sldId id="1282" r:id="rId6"/>
    <p:sldId id="1290" r:id="rId7"/>
    <p:sldId id="1291" r:id="rId8"/>
    <p:sldId id="1292" r:id="rId9"/>
    <p:sldId id="1293" r:id="rId10"/>
    <p:sldId id="1294" r:id="rId11"/>
    <p:sldId id="1296" r:id="rId12"/>
    <p:sldId id="1297" r:id="rId13"/>
    <p:sldId id="1298" r:id="rId14"/>
    <p:sldId id="1301"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8" d="100"/>
          <a:sy n="88" d="100"/>
        </p:scale>
        <p:origin x="660" y="44"/>
      </p:cViewPr>
      <p:guideLst>
        <p:guide orient="horz" pos="588"/>
        <p:guide pos="144"/>
        <p:guide orient="horz" pos="85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matchingName="Title and body">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4"/>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endParaRPr lang="en-US" sz="1600" dirty="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1"/>
          <a:stretch>
            <a:fillRect/>
          </a:stretch>
        </p:blipFill>
        <p:spPr>
          <a:xfrm>
            <a:off x="55845" y="-119294"/>
            <a:ext cx="9144000" cy="5143500"/>
          </a:xfrm>
          <a:prstGeom prst="rect">
            <a:avLst/>
          </a:prstGeom>
        </p:spPr>
      </p:pic>
      <p:sp>
        <p:nvSpPr>
          <p:cNvPr id="2" name="TextBox 1"/>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endParaRPr lang="en-US" sz="2800" b="1" dirty="0">
              <a:solidFill>
                <a:srgbClr val="161D23"/>
              </a:solidFill>
            </a:endParaRP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endParaRPr lang="en-US" sz="2400" dirty="0">
              <a:solidFill>
                <a:srgbClr val="161D23"/>
              </a:solidFill>
            </a:endParaRP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2"/>
          <a:srcRect/>
          <a:stretch>
            <a:fillRect/>
          </a:stretch>
        </p:blipFill>
        <p:spPr>
          <a:xfrm>
            <a:off x="7411959" y="234964"/>
            <a:ext cx="852410" cy="284955"/>
          </a:xfrm>
          <a:prstGeom prst="rect">
            <a:avLst/>
          </a:prstGeom>
          <a:noFill/>
          <a:ln>
            <a:noFill/>
          </a:ln>
        </p:spPr>
      </p:pic>
      <p:sp>
        <p:nvSpPr>
          <p:cNvPr id="23" name="TextBox 22"/>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endParaRPr lang="en-US" sz="1200" b="1" dirty="0">
              <a:solidFill>
                <a:srgbClr val="161D23"/>
              </a:solidFill>
            </a:endParaRP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endParaRPr lang="en-US" sz="1200" b="1" dirty="0">
              <a:solidFill>
                <a:srgbClr val="161D23"/>
              </a:solidFill>
            </a:endParaRPr>
          </a:p>
        </p:txBody>
      </p:sp>
      <p:sp>
        <p:nvSpPr>
          <p:cNvPr id="25" name="TextBox 24"/>
          <p:cNvSpPr txBox="1"/>
          <p:nvPr/>
        </p:nvSpPr>
        <p:spPr>
          <a:xfrm>
            <a:off x="1671320" y="3031490"/>
            <a:ext cx="2901315" cy="415290"/>
          </a:xfrm>
          <a:prstGeom prst="rect">
            <a:avLst/>
          </a:prstGeom>
          <a:noFill/>
        </p:spPr>
        <p:txBody>
          <a:bodyPr wrap="square" rtlCol="0" anchor="ctr">
            <a:noAutofit/>
          </a:bodyPr>
          <a:lstStyle/>
          <a:p>
            <a:r>
              <a:rPr lang="en-IN" altLang="en-US" sz="1200" dirty="0">
                <a:solidFill>
                  <a:srgbClr val="161D23"/>
                </a:solidFill>
              </a:rPr>
              <a:t>Vuddaraju Satyanarayana Raju</a:t>
            </a:r>
            <a:r>
              <a:rPr lang="en-US" sz="1200" dirty="0">
                <a:solidFill>
                  <a:srgbClr val="161D23"/>
                </a:solidFill>
              </a:rPr>
              <a:t> </a:t>
            </a:r>
            <a:endParaRPr lang="en-US" sz="1200" dirty="0">
              <a:solidFill>
                <a:srgbClr val="161D23"/>
              </a:solidFill>
            </a:endParaRPr>
          </a:p>
        </p:txBody>
      </p:sp>
      <p:sp>
        <p:nvSpPr>
          <p:cNvPr id="26" name="TextBox 25"/>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endParaRPr lang="en-US" sz="1200" b="1" dirty="0">
              <a:solidFill>
                <a:srgbClr val="161D23"/>
              </a:solidFill>
            </a:endParaRPr>
          </a:p>
        </p:txBody>
      </p:sp>
      <p:sp>
        <p:nvSpPr>
          <p:cNvPr id="27" name="TextBox 26"/>
          <p:cNvSpPr txBox="1"/>
          <p:nvPr/>
        </p:nvSpPr>
        <p:spPr>
          <a:xfrm>
            <a:off x="1671320" y="3458210"/>
            <a:ext cx="2901315" cy="326390"/>
          </a:xfrm>
          <a:prstGeom prst="rect">
            <a:avLst/>
          </a:prstGeom>
          <a:noFill/>
        </p:spPr>
        <p:txBody>
          <a:bodyPr wrap="square" rtlCol="0" anchor="ctr">
            <a:noAutofit/>
          </a:bodyPr>
          <a:lstStyle/>
          <a:p>
            <a:r>
              <a:rPr lang="en-US" sz="1200" dirty="0">
                <a:solidFill>
                  <a:srgbClr val="161D23"/>
                </a:solidFill>
              </a:rPr>
              <a:t>STU615488937cd371632929939</a:t>
            </a:r>
            <a:endParaRPr lang="en-US" sz="1200" dirty="0">
              <a:solidFill>
                <a:srgbClr val="161D23"/>
              </a:solidFill>
            </a:endParaRPr>
          </a:p>
        </p:txBody>
      </p:sp>
      <p:sp>
        <p:nvSpPr>
          <p:cNvPr id="28" name="TextBox 27"/>
          <p:cNvSpPr txBox="1"/>
          <p:nvPr/>
        </p:nvSpPr>
        <p:spPr>
          <a:xfrm>
            <a:off x="5468620" y="4533265"/>
            <a:ext cx="3308350" cy="490220"/>
          </a:xfrm>
          <a:prstGeom prst="rect">
            <a:avLst/>
          </a:prstGeom>
          <a:noFill/>
        </p:spPr>
        <p:txBody>
          <a:bodyPr wrap="square" rtlCol="0" anchor="ctr">
            <a:noAutofit/>
          </a:bodyPr>
          <a:lstStyle/>
          <a:p>
            <a:r>
              <a:rPr lang="en-IN" altLang="en-US" sz="1200" dirty="0">
                <a:solidFill>
                  <a:srgbClr val="161D23"/>
                </a:solidFill>
              </a:rPr>
              <a:t>S.R.M Institute of Science and Technology.</a:t>
            </a:r>
            <a:endParaRPr lang="en-IN" altLang="en-US" sz="1200" dirty="0">
              <a:solidFill>
                <a:srgbClr val="161D23"/>
              </a:solidFill>
            </a:endParaRPr>
          </a:p>
        </p:txBody>
      </p:sp>
      <p:sp>
        <p:nvSpPr>
          <p:cNvPr id="16" name="TextBox 15"/>
          <p:cNvSpPr txBox="1"/>
          <p:nvPr/>
        </p:nvSpPr>
        <p:spPr>
          <a:xfrm>
            <a:off x="393211" y="3866480"/>
            <a:ext cx="1338878" cy="276999"/>
          </a:xfrm>
          <a:prstGeom prst="rect">
            <a:avLst/>
          </a:prstGeom>
          <a:noFill/>
        </p:spPr>
        <p:txBody>
          <a:bodyPr wrap="square" rtlCol="0" anchor="ctr">
            <a:spAutoFit/>
          </a:bodyPr>
          <a:lstStyle/>
          <a:p>
            <a:r>
              <a:rPr lang="en-US" sz="1200" b="1" dirty="0" smtClean="0">
                <a:solidFill>
                  <a:srgbClr val="161D23"/>
                </a:solidFill>
              </a:rPr>
              <a:t>Mobile No:</a:t>
            </a:r>
            <a:endParaRPr lang="en-US" sz="1200" b="1" dirty="0">
              <a:solidFill>
                <a:srgbClr val="161D23"/>
              </a:solidFill>
            </a:endParaRPr>
          </a:p>
        </p:txBody>
      </p:sp>
      <p:sp>
        <p:nvSpPr>
          <p:cNvPr id="17" name="TextBox 16"/>
          <p:cNvSpPr txBox="1"/>
          <p:nvPr/>
        </p:nvSpPr>
        <p:spPr>
          <a:xfrm>
            <a:off x="393211" y="4255462"/>
            <a:ext cx="1338878" cy="276999"/>
          </a:xfrm>
          <a:prstGeom prst="rect">
            <a:avLst/>
          </a:prstGeom>
          <a:noFill/>
        </p:spPr>
        <p:txBody>
          <a:bodyPr wrap="square" rtlCol="0" anchor="ctr">
            <a:spAutoFit/>
          </a:bodyPr>
          <a:lstStyle/>
          <a:p>
            <a:r>
              <a:rPr lang="en-US" sz="1200" b="1" dirty="0" smtClean="0">
                <a:solidFill>
                  <a:srgbClr val="161D23"/>
                </a:solidFill>
              </a:rPr>
              <a:t>Mail ID:</a:t>
            </a:r>
            <a:endParaRPr lang="en-US" sz="1200" b="1" dirty="0">
              <a:solidFill>
                <a:srgbClr val="161D23"/>
              </a:solidFill>
            </a:endParaRPr>
          </a:p>
        </p:txBody>
      </p:sp>
      <p:sp>
        <p:nvSpPr>
          <p:cNvPr id="29" name="TextBox 28"/>
          <p:cNvSpPr txBox="1"/>
          <p:nvPr/>
        </p:nvSpPr>
        <p:spPr>
          <a:xfrm>
            <a:off x="1670609" y="3882719"/>
            <a:ext cx="2394277" cy="275590"/>
          </a:xfrm>
          <a:prstGeom prst="rect">
            <a:avLst/>
          </a:prstGeom>
          <a:noFill/>
        </p:spPr>
        <p:txBody>
          <a:bodyPr wrap="square" rtlCol="0" anchor="ctr">
            <a:spAutoFit/>
          </a:bodyPr>
          <a:lstStyle/>
          <a:p>
            <a:r>
              <a:rPr lang="en-IN" altLang="en-US" sz="1200" dirty="0">
                <a:solidFill>
                  <a:srgbClr val="161D23"/>
                </a:solidFill>
              </a:rPr>
              <a:t>6304223835</a:t>
            </a:r>
            <a:endParaRPr lang="en-IN" altLang="en-US" sz="1200" dirty="0">
              <a:solidFill>
                <a:srgbClr val="161D23"/>
              </a:solidFill>
            </a:endParaRPr>
          </a:p>
        </p:txBody>
      </p:sp>
      <p:sp>
        <p:nvSpPr>
          <p:cNvPr id="30" name="TextBox 29"/>
          <p:cNvSpPr txBox="1"/>
          <p:nvPr/>
        </p:nvSpPr>
        <p:spPr>
          <a:xfrm>
            <a:off x="1671243" y="4231950"/>
            <a:ext cx="2394277" cy="275590"/>
          </a:xfrm>
          <a:prstGeom prst="rect">
            <a:avLst/>
          </a:prstGeom>
          <a:noFill/>
        </p:spPr>
        <p:txBody>
          <a:bodyPr wrap="square" rtlCol="0" anchor="ctr">
            <a:spAutoFit/>
          </a:bodyPr>
          <a:lstStyle/>
          <a:p>
            <a:r>
              <a:rPr lang="en-IN" altLang="en-US" sz="1200" dirty="0">
                <a:solidFill>
                  <a:srgbClr val="161D23"/>
                </a:solidFill>
              </a:rPr>
              <a:t>vr2038@srmist.edu.in</a:t>
            </a:r>
            <a:endParaRPr lang="en-IN" alt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87325" y="608330"/>
            <a:ext cx="3539490" cy="382905"/>
          </a:xfrm>
          <a:prstGeom prst="rect">
            <a:avLst/>
          </a:prstGeom>
          <a:noFill/>
        </p:spPr>
        <p:txBody>
          <a:bodyPr wrap="square">
            <a:no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Screenshot 2024-03-30 164555"/>
          <p:cNvPicPr>
            <a:picLocks noChangeAspect="1"/>
          </p:cNvPicPr>
          <p:nvPr/>
        </p:nvPicPr>
        <p:blipFill>
          <a:blip r:embed="rId1"/>
          <a:stretch>
            <a:fillRect/>
          </a:stretch>
        </p:blipFill>
        <p:spPr>
          <a:xfrm>
            <a:off x="1163320" y="896620"/>
            <a:ext cx="7134860" cy="4025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455" y="596265"/>
            <a:ext cx="2536190" cy="306705"/>
          </a:xfrm>
          <a:prstGeom prst="rect">
            <a:avLst/>
          </a:prstGeom>
          <a:noFill/>
        </p:spPr>
        <p:txBody>
          <a:bodyPr wrap="square" rtlCol="0">
            <a:spAutoFit/>
          </a:bodyPr>
          <a:p>
            <a:r>
              <a:rPr lang="en-IN" b="1" dirty="0">
                <a:solidFill>
                  <a:srgbClr val="213163"/>
                </a:solidFill>
                <a:sym typeface="+mn-ea"/>
              </a:rPr>
              <a:t>Modelling &amp; Result</a:t>
            </a:r>
            <a:endParaRPr lang="en-US"/>
          </a:p>
        </p:txBody>
      </p:sp>
      <p:pic>
        <p:nvPicPr>
          <p:cNvPr id="3" name="Picture 2" descr="Screenshot 2024-03-30 164938"/>
          <p:cNvPicPr>
            <a:picLocks noChangeAspect="1"/>
          </p:cNvPicPr>
          <p:nvPr/>
        </p:nvPicPr>
        <p:blipFill>
          <a:blip r:embed="rId1"/>
          <a:stretch>
            <a:fillRect/>
          </a:stretch>
        </p:blipFill>
        <p:spPr>
          <a:xfrm>
            <a:off x="1252855" y="902970"/>
            <a:ext cx="7009130" cy="39897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240" y="1149985"/>
            <a:ext cx="4655185" cy="2977515"/>
          </a:xfrm>
          <a:prstGeom prst="rect">
            <a:avLst/>
          </a:prstGeom>
          <a:noFill/>
        </p:spPr>
        <p:txBody>
          <a:bodyPr wrap="square" rtlCol="0">
            <a:noAutofit/>
          </a:bodyPr>
          <a:lstStyle/>
          <a:p>
            <a:pPr marL="173990" indent="-173990">
              <a:spcAft>
                <a:spcPts val="800"/>
              </a:spcAft>
              <a:buFont typeface="Arial" panose="020B0604020202020204" pitchFamily="34" charset="0"/>
              <a:buChar char="•"/>
            </a:pPr>
            <a:r>
              <a:rPr lang="en-US" sz="1600" dirty="0">
                <a:latin typeface="+mn-lt"/>
              </a:rPr>
              <a:t>This project utilized Power BI to glean valuable insights from 19 years of Indian agricultural data.</a:t>
            </a:r>
            <a:endParaRPr lang="en-US" sz="1600" dirty="0">
              <a:latin typeface="+mn-lt"/>
            </a:endParaRPr>
          </a:p>
          <a:p>
            <a:pPr marL="173990" indent="-173990">
              <a:spcAft>
                <a:spcPts val="800"/>
              </a:spcAft>
              <a:buFont typeface="Arial" panose="020B0604020202020204" pitchFamily="34" charset="0"/>
              <a:buChar char="•"/>
            </a:pPr>
            <a:r>
              <a:rPr lang="en-US" sz="1600" dirty="0">
                <a:latin typeface="+mn-lt"/>
              </a:rPr>
              <a:t> By analyzing trends and historical information, the project successfully identified patterns in crop production, predicted future yields, and recommended minimum support prices. </a:t>
            </a:r>
            <a:endParaRPr lang="en-US" sz="1600" dirty="0">
              <a:latin typeface="+mn-lt"/>
            </a:endParaRPr>
          </a:p>
          <a:p>
            <a:pPr marL="173990" indent="-173990">
              <a:spcAft>
                <a:spcPts val="800"/>
              </a:spcAft>
              <a:buFont typeface="Arial" panose="020B0604020202020204" pitchFamily="34" charset="0"/>
              <a:buChar char="•"/>
            </a:pPr>
            <a:r>
              <a:rPr lang="en-US" sz="1600" dirty="0">
                <a:latin typeface="+mn-lt"/>
              </a:rPr>
              <a:t>This data-driven approach offers significant potential to improve agricultural planning, optimize resource allocation, and ensure better outcomes for stakeholders in India's agricultural sector.</a:t>
            </a:r>
            <a:endParaRPr lang="en-US" sz="1600" dirty="0">
              <a:latin typeface="+mn-lt"/>
            </a:endParaRPr>
          </a:p>
        </p:txBody>
      </p:sp>
      <p:pic>
        <p:nvPicPr>
          <p:cNvPr id="2" name="Picture 1" descr="A pen and papers with check marks&#10;&#10;Description automatically generated"/>
          <p:cNvPicPr>
            <a:picLocks noChangeAspect="1"/>
          </p:cNvPicPr>
          <p:nvPr/>
        </p:nvPicPr>
        <p:blipFill rotWithShape="1">
          <a:blip r:embed="rId1"/>
          <a:srcRect t="17" r="7" b="14"/>
          <a:stretch>
            <a:fillRect/>
          </a:stretch>
        </p:blipFill>
        <p:spPr>
          <a:xfrm>
            <a:off x="4798082" y="1398625"/>
            <a:ext cx="4104015" cy="2893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1"/>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2"/>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endParaRPr lang="en-US" sz="2000" b="1" dirty="0">
                <a:solidFill>
                  <a:srgbClr val="223366"/>
                </a:solidFill>
                <a:latin typeface="Arial" panose="020B0604020202020204"/>
                <a:cs typeface="Arial" panose="020B0604020202020204"/>
              </a:endParaRP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7670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endParaRPr lang="en-US" sz="1600" dirty="0">
                <a:latin typeface="+mj-lt"/>
              </a:endParaRPr>
            </a:p>
            <a:p>
              <a:pPr algn="ctr">
                <a:lnSpc>
                  <a:spcPts val="1995"/>
                </a:lnSpc>
                <a:spcBef>
                  <a:spcPct val="0"/>
                </a:spcBef>
              </a:pPr>
              <a:r>
                <a:rPr lang="en-IN" altLang="en-US" sz="1600" b="1" dirty="0">
                  <a:latin typeface="+mj-lt"/>
                </a:rPr>
                <a:t>Power</a:t>
              </a:r>
              <a:r>
                <a:rPr lang="en-US" sz="1600" b="1" dirty="0">
                  <a:latin typeface="+mj-lt"/>
                </a:rPr>
                <a:t>  </a:t>
              </a:r>
              <a:r>
                <a:rPr lang="en-IN" altLang="en-US" sz="1600" b="1" dirty="0">
                  <a:latin typeface="+mj-lt"/>
                </a:rPr>
                <a:t>BI Driven Exhaustive Analysis of Indian Agriculture Sector.</a:t>
              </a:r>
              <a:endParaRPr lang="en-IN" altLang="en-US" sz="1600" b="1" dirty="0">
                <a:latin typeface="+mj-lt"/>
                <a:cs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dirty="0">
                    <a:solidFill>
                      <a:schemeClr val="tx1"/>
                    </a:solidFill>
                    <a:latin typeface="+mj-lt"/>
                    <a:cs typeface="Times New Roman" panose="02020603050405020304" pitchFamily="18" charset="0"/>
                  </a:rPr>
                  <a:t>This project utilizes Power BI to analyze 19 years of Indian agricultural data.</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endParaRPr lang="en-US"/>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dirty="0">
                    <a:solidFill>
                      <a:schemeClr val="tx1"/>
                    </a:solidFill>
                    <a:latin typeface="+mj-lt"/>
                    <a:cs typeface="Times New Roman" panose="02020603050405020304" pitchFamily="18" charset="0"/>
                  </a:rPr>
                  <a:t>It aims to uncover trends in crop production, predict future yields based on historical information</a:t>
                </a:r>
                <a:r>
                  <a:rPr lang="en-IN" altLang="en-US" sz="1400" dirty="0">
                    <a:solidFill>
                      <a:schemeClr val="tx1"/>
                    </a:solidFill>
                    <a:latin typeface="+mj-lt"/>
                    <a:cs typeface="Times New Roman" panose="02020603050405020304" pitchFamily="18" charset="0"/>
                  </a:rPr>
                  <a:t>.</a:t>
                </a:r>
                <a:endParaRPr lang="en-IN" alt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endParaRPr lang="en-US" dirty="0"/>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IN" altLang="en-US" sz="1400" dirty="0">
                    <a:solidFill>
                      <a:schemeClr val="tx1"/>
                    </a:solidFill>
                    <a:latin typeface="+mj-lt"/>
                    <a:cs typeface="Times New Roman" panose="02020603050405020304" pitchFamily="18" charset="0"/>
                  </a:rPr>
                  <a:t>This Project also determines the minimum support prices for crops in specific years.</a:t>
                </a:r>
                <a:endParaRPr lang="en-IN" alt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endParaRPr lang="en-US" dirty="0"/>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dirty="0">
                    <a:solidFill>
                      <a:schemeClr val="tx1"/>
                    </a:solidFill>
                    <a:latin typeface="+mj-lt"/>
                    <a:cs typeface="Times New Roman" panose="02020603050405020304" pitchFamily="18" charset="0"/>
                  </a:rPr>
                  <a:t>This project offers valuable insights into data analysis, visualization, and exploration using Power BI.</a:t>
                </a:r>
                <a:endParaRPr lang="en-US" sz="1400" dirty="0">
                  <a:solidFill>
                    <a:schemeClr val="tx1"/>
                  </a:solidFill>
                  <a:latin typeface="+mj-lt"/>
                  <a:cs typeface="Times New Roman" panose="02020603050405020304" pitchFamily="18" charset="0"/>
                </a:endParaRP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endParaRPr lang="en-US" dirty="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240" y="1284605"/>
            <a:ext cx="5264150" cy="308673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IN" dirty="0">
                <a:latin typeface="+mn-lt"/>
              </a:rPr>
              <a:t>India's agricultural sector is vast and complex. To improve crop production and ensure farmer livelihoods, it's crucial to analyze trends, predict yields, and optimize minimum support prices. However, manually analyzing 19 years of agricultural data is time-consuming and inefficient.</a:t>
            </a:r>
            <a:endParaRPr lang="en-IN" dirty="0">
              <a:latin typeface="+mn-lt"/>
            </a:endParaRPr>
          </a:p>
          <a:p>
            <a:pPr marL="173990" indent="-173990">
              <a:spcAft>
                <a:spcPts val="800"/>
              </a:spcAft>
              <a:buFont typeface="Arial" panose="020B0604020202020204" pitchFamily="34" charset="0"/>
              <a:buChar char="•"/>
            </a:pPr>
            <a:r>
              <a:rPr lang="en-IN" dirty="0">
                <a:latin typeface="+mn-lt"/>
              </a:rPr>
              <a:t>Solution: This project proposes using Power BI to analyze 19 years of Indian agricultural data. By leveraging data visualization and exploration capabilities, the project aims to:</a:t>
            </a:r>
            <a:endParaRPr lang="en-IN" dirty="0">
              <a:latin typeface="+mn-lt"/>
            </a:endParaRPr>
          </a:p>
          <a:p>
            <a:pPr marL="0" indent="0">
              <a:spcAft>
                <a:spcPts val="800"/>
              </a:spcAft>
              <a:buFont typeface="Arial" panose="020B0604020202020204" pitchFamily="34" charset="0"/>
              <a:buNone/>
            </a:pPr>
            <a:r>
              <a:rPr lang="en-IN" dirty="0">
                <a:latin typeface="+mn-lt"/>
              </a:rPr>
              <a:t>    1. Identify trends in crop production over time</a:t>
            </a:r>
            <a:endParaRPr lang="en-IN" dirty="0">
              <a:latin typeface="+mn-lt"/>
            </a:endParaRPr>
          </a:p>
          <a:p>
            <a:pPr marL="0" indent="0">
              <a:spcAft>
                <a:spcPts val="800"/>
              </a:spcAft>
              <a:buFont typeface="Arial" panose="020B0604020202020204" pitchFamily="34" charset="0"/>
              <a:buNone/>
            </a:pPr>
            <a:r>
              <a:rPr lang="en-IN" dirty="0">
                <a:latin typeface="+mn-lt"/>
              </a:rPr>
              <a:t>    2. Develop data-driven predictions for future crop yields</a:t>
            </a:r>
            <a:endParaRPr lang="en-IN" dirty="0">
              <a:latin typeface="+mn-lt"/>
            </a:endParaRPr>
          </a:p>
          <a:p>
            <a:pPr marL="0" indent="0">
              <a:spcAft>
                <a:spcPts val="800"/>
              </a:spcAft>
              <a:buFont typeface="Arial" panose="020B0604020202020204" pitchFamily="34" charset="0"/>
              <a:buNone/>
            </a:pPr>
            <a:r>
              <a:rPr lang="en-IN" dirty="0">
                <a:latin typeface="+mn-lt"/>
              </a:rPr>
              <a:t>    3. Recommend minimum support prices for crops based on historical data and market trends</a:t>
            </a:r>
            <a:endParaRPr lang="en-IN"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1"/>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2"/>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510" y="1141730"/>
            <a:ext cx="5275580" cy="351790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b="1" dirty="0">
                <a:latin typeface="+mn-lt"/>
              </a:rPr>
              <a:t>Goal</a:t>
            </a:r>
            <a:r>
              <a:rPr lang="en-US" dirty="0">
                <a:latin typeface="+mn-lt"/>
              </a:rPr>
              <a:t>: Analyze 19 years of Indian agricultural data to gain insights into crop production trends, predict future yields, and determine minimum support prices.</a:t>
            </a:r>
            <a:endParaRPr lang="en-US" dirty="0">
              <a:latin typeface="+mn-lt"/>
            </a:endParaRPr>
          </a:p>
          <a:p>
            <a:pPr marL="173990" indent="-173990">
              <a:spcAft>
                <a:spcPts val="800"/>
              </a:spcAft>
              <a:buFont typeface="Arial" panose="020B0604020202020204" pitchFamily="34" charset="0"/>
              <a:buChar char="•"/>
            </a:pPr>
            <a:r>
              <a:rPr lang="en-US" b="1" dirty="0">
                <a:latin typeface="+mn-lt"/>
              </a:rPr>
              <a:t>Data Source</a:t>
            </a:r>
            <a:r>
              <a:rPr lang="en-US" dirty="0">
                <a:latin typeface="+mn-lt"/>
              </a:rPr>
              <a:t>: 19 years of Indian agricultural data (specific details about the data source would be beneficial if available).</a:t>
            </a:r>
            <a:endParaRPr lang="en-US" dirty="0">
              <a:latin typeface="+mn-lt"/>
            </a:endParaRPr>
          </a:p>
          <a:p>
            <a:pPr marL="173990" indent="-173990">
              <a:spcAft>
                <a:spcPts val="800"/>
              </a:spcAft>
              <a:buFont typeface="Arial" panose="020B0604020202020204" pitchFamily="34" charset="0"/>
              <a:buChar char="•"/>
            </a:pPr>
            <a:r>
              <a:rPr lang="en-US" b="1" dirty="0">
                <a:latin typeface="+mn-lt"/>
              </a:rPr>
              <a:t>Analysis Techniques</a:t>
            </a:r>
            <a:r>
              <a:rPr lang="en-US" dirty="0">
                <a:latin typeface="+mn-lt"/>
              </a:rPr>
              <a:t>: Power BI will be used for data exploration, visualization, and analysis.</a:t>
            </a:r>
            <a:endParaRPr lang="en-US" dirty="0">
              <a:latin typeface="+mn-lt"/>
            </a:endParaRPr>
          </a:p>
          <a:p>
            <a:pPr marL="173990" indent="-173990">
              <a:spcAft>
                <a:spcPts val="800"/>
              </a:spcAft>
              <a:buFont typeface="Arial" panose="020B0604020202020204" pitchFamily="34" charset="0"/>
              <a:buChar char="•"/>
            </a:pPr>
            <a:r>
              <a:rPr lang="en-US" b="1" dirty="0">
                <a:latin typeface="+mn-lt"/>
              </a:rPr>
              <a:t>Expected Outcomes</a:t>
            </a:r>
            <a:r>
              <a:rPr lang="en-US" dirty="0">
                <a:latin typeface="+mn-lt"/>
              </a:rPr>
              <a:t>: Identify trends in crop production, predict crop yields, and recommend minimum support prices based on data analysis.</a:t>
            </a:r>
            <a:endParaRPr lang="en-US" dirty="0">
              <a:latin typeface="+mn-lt"/>
            </a:endParaRPr>
          </a:p>
          <a:p>
            <a:pPr marL="173990" indent="-173990">
              <a:spcAft>
                <a:spcPts val="800"/>
              </a:spcAft>
              <a:buFont typeface="Arial" panose="020B0604020202020204" pitchFamily="34" charset="0"/>
              <a:buChar char="•"/>
            </a:pPr>
            <a:r>
              <a:rPr lang="en-US" b="1" dirty="0">
                <a:latin typeface="+mn-lt"/>
              </a:rPr>
              <a:t>Benefits</a:t>
            </a:r>
            <a:r>
              <a:rPr lang="en-US" dirty="0">
                <a:latin typeface="+mn-lt"/>
              </a:rPr>
              <a:t>: This project will provide valuable insights for stakeholders in the Indian agricultural sector, potentially leading to improved crop production planning, yield prediction accuracy, and optimized minimum support prices.</a:t>
            </a:r>
            <a:endParaRPr lang="en-US" dirty="0">
              <a:latin typeface="+mn-lt"/>
            </a:endParaRPr>
          </a:p>
        </p:txBody>
      </p:sp>
      <p:pic>
        <p:nvPicPr>
          <p:cNvPr id="5" name="Picture 4" descr="Person writing on whiteboard"/>
          <p:cNvPicPr>
            <a:picLocks noChangeAspect="1"/>
          </p:cNvPicPr>
          <p:nvPr/>
        </p:nvPicPr>
        <p:blipFill rotWithShape="1">
          <a:blip r:embed="rId1"/>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7000" y="1134745"/>
            <a:ext cx="8482330" cy="3108325"/>
          </a:xfrm>
          <a:prstGeom prst="rect">
            <a:avLst/>
          </a:prstGeom>
          <a:noFill/>
        </p:spPr>
        <p:txBody>
          <a:bodyPr wrap="square" rtlCol="0">
            <a:noAutofit/>
          </a:bodyPr>
          <a:lstStyle/>
          <a:p>
            <a:pPr marL="173990" indent="-173990" algn="l">
              <a:spcAft>
                <a:spcPts val="800"/>
              </a:spcAft>
              <a:buFont typeface="Arial" panose="020B0604020202020204" pitchFamily="34" charset="0"/>
              <a:buChar char="•"/>
            </a:pPr>
            <a:r>
              <a:rPr lang="en-US" sz="1600" dirty="0">
                <a:latin typeface="+mn-lt"/>
              </a:rPr>
              <a:t>The proposed solution for this project involves utilizing Power BI to analyze 19 years of Indian agricultural data. </a:t>
            </a:r>
            <a:endParaRPr lang="en-US" sz="1600" dirty="0">
              <a:latin typeface="+mn-lt"/>
            </a:endParaRPr>
          </a:p>
          <a:p>
            <a:pPr marL="173990" indent="-173990" algn="l">
              <a:spcAft>
                <a:spcPts val="800"/>
              </a:spcAft>
              <a:buFont typeface="Arial" panose="020B0604020202020204" pitchFamily="34" charset="0"/>
              <a:buChar char="•"/>
            </a:pPr>
            <a:r>
              <a:rPr lang="en-US" sz="1600" dirty="0">
                <a:latin typeface="+mn-lt"/>
              </a:rPr>
              <a:t>Power BI is a business intelligence tool that allows for data exploration, visualization, and manipulation</a:t>
            </a:r>
            <a:r>
              <a:rPr lang="en-IN" altLang="en-US" sz="1600" dirty="0">
                <a:latin typeface="+mn-lt"/>
              </a:rPr>
              <a:t> and it </a:t>
            </a:r>
            <a:r>
              <a:rPr lang="en-US" sz="1600" dirty="0">
                <a:latin typeface="+mn-lt"/>
              </a:rPr>
              <a:t>facilitates data exploration and visualization, enabling the project to uncover trends in crop production over the past 19 years</a:t>
            </a:r>
            <a:r>
              <a:rPr lang="en-IN" altLang="en-US" sz="1600" dirty="0">
                <a:latin typeface="+mn-lt"/>
              </a:rPr>
              <a:t>.</a:t>
            </a:r>
            <a:endParaRPr lang="en-IN" altLang="en-US" sz="1600" dirty="0">
              <a:latin typeface="+mn-lt"/>
            </a:endParaRPr>
          </a:p>
          <a:p>
            <a:pPr marL="173990" indent="-173990" algn="l">
              <a:spcAft>
                <a:spcPts val="800"/>
              </a:spcAft>
              <a:buFont typeface="Arial" panose="020B0604020202020204" pitchFamily="34" charset="0"/>
              <a:buChar char="•"/>
            </a:pPr>
            <a:r>
              <a:rPr lang="en-IN" altLang="en-US" sz="1600" dirty="0">
                <a:latin typeface="+mn-lt"/>
              </a:rPr>
              <a:t>By leveraging Power BI's capabilities, the project aims to uncover trends in crop production over time, predict future yields based on historical data, and recommend minimum support prices for crops in specific years.</a:t>
            </a:r>
            <a:endParaRPr lang="en-IN" altLang="en-US" sz="1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562" y="1083221"/>
            <a:ext cx="4445003" cy="35242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IN" altLang="en-US" sz="1700" dirty="0">
                <a:latin typeface="+mn-lt"/>
              </a:rPr>
              <a:t>Power BI</a:t>
            </a:r>
            <a:r>
              <a:rPr lang="en-US" sz="1700" dirty="0">
                <a:latin typeface="+mn-lt"/>
              </a:rPr>
              <a:t>	</a:t>
            </a:r>
            <a:endParaRPr lang="en-US" sz="1700" dirty="0">
              <a:latin typeface="+mn-lt"/>
            </a:endParaRPr>
          </a:p>
        </p:txBody>
      </p:sp>
      <p:pic>
        <p:nvPicPr>
          <p:cNvPr id="5" name="Picture 4" descr="power-BI"/>
          <p:cNvPicPr>
            <a:picLocks noChangeAspect="1"/>
          </p:cNvPicPr>
          <p:nvPr/>
        </p:nvPicPr>
        <p:blipFill>
          <a:blip r:embed="rId1"/>
          <a:stretch>
            <a:fillRect/>
          </a:stretch>
        </p:blipFill>
        <p:spPr>
          <a:xfrm>
            <a:off x="2834640" y="1148715"/>
            <a:ext cx="5898515" cy="3318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Screenshot 2024-03-30 165342"/>
          <p:cNvPicPr>
            <a:picLocks noChangeAspect="1"/>
          </p:cNvPicPr>
          <p:nvPr/>
        </p:nvPicPr>
        <p:blipFill>
          <a:blip r:embed="rId1"/>
          <a:stretch>
            <a:fillRect/>
          </a:stretch>
        </p:blipFill>
        <p:spPr>
          <a:xfrm>
            <a:off x="1323975" y="1022350"/>
            <a:ext cx="6813550" cy="3938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Screenshot 2024-03-23 103351"/>
          <p:cNvPicPr>
            <a:picLocks noChangeAspect="1"/>
          </p:cNvPicPr>
          <p:nvPr/>
        </p:nvPicPr>
        <p:blipFill>
          <a:blip r:embed="rId1"/>
          <a:stretch>
            <a:fillRect/>
          </a:stretch>
        </p:blipFill>
        <p:spPr>
          <a:xfrm>
            <a:off x="1029970" y="1030605"/>
            <a:ext cx="7801610" cy="387159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3467</Words>
  <Application>WPS Presentation</Application>
  <PresentationFormat>On-screen Show (16:9)</PresentationFormat>
  <Paragraphs>89</Paragraphs>
  <Slides>13</Slides>
  <Notes>12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SimSun</vt:lpstr>
      <vt:lpstr>Wingdings</vt:lpstr>
      <vt:lpstr>Arial</vt:lpstr>
      <vt:lpstr>Times New Roman</vt:lpstr>
      <vt:lpstr>Poppins</vt:lpstr>
      <vt:lpstr>AMGDT</vt:lpstr>
      <vt:lpstr>Times New Roman</vt:lpstr>
      <vt:lpstr>Aptos</vt:lpstr>
      <vt:lpstr>Microsoft YaHei</vt:lpstr>
      <vt:lpstr>Arial Unicode MS</vt:lpstr>
      <vt:lpstr>Aptos Display</vt:lpstr>
      <vt:lpstr>Simple Light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pavan</cp:lastModifiedBy>
  <cp:revision>56</cp:revision>
  <dcterms:created xsi:type="dcterms:W3CDTF">2024-03-30T10:34:20Z</dcterms:created>
  <dcterms:modified xsi:type="dcterms:W3CDTF">2024-03-30T11:39:02Z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D6347342B7504837BAD65C3316625BC8_13</vt:lpwstr>
  </property>
  <property fmtid="{D5CDD505-2E9C-101B-9397-08002B2CF9AE}" pid="7" name="KSOProductBuildVer">
    <vt:lpwstr>1033-12.2.0.13489</vt:lpwstr>
  </property>
</Properties>
</file>