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07AF-5C0C-456B-AEF2-4649A42DC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97028-57EF-4D95-B88F-BCCA1A4CB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BC97E-02F7-4FFE-B4CD-AD9B6D6A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CC7D-D85C-4C9E-B27F-811A9302BECB}" type="datetimeFigureOut">
              <a:rPr lang="en-SG" smtClean="0"/>
              <a:t>19/9/2025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86D8B-9ABC-4CA8-9E2E-BC584E99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EC38-A1F1-4B73-8B99-63A9523D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BF6-38C5-4397-AE69-902122CDD9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653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8C1A-2BE2-4AE2-88F2-EE30A778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9916A-9788-4791-A2AB-79BBFBA6A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B89B5-C581-48CB-BC64-AD1769B2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CC7D-D85C-4C9E-B27F-811A9302BECB}" type="datetimeFigureOut">
              <a:rPr lang="en-SG" smtClean="0"/>
              <a:t>19/9/2025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6122A-3824-492A-BEE0-507566B7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8B653-0197-4DDE-83FB-05E8CA9A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BF6-38C5-4397-AE69-902122CDD9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928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2EE78F-E6B3-4625-BF31-453D89492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72742-B820-48D1-885B-3743AD139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B5EC8-760E-486F-BF57-F796BB175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CC7D-D85C-4C9E-B27F-811A9302BECB}" type="datetimeFigureOut">
              <a:rPr lang="en-SG" smtClean="0"/>
              <a:t>19/9/2025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E5A4F-A037-44BF-960D-FDF377BD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F4543-1CD3-458E-9890-4B543668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BF6-38C5-4397-AE69-902122CDD9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443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47A5E-5DAA-4456-96DA-7DDF7339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6C827-9BEA-4678-8517-0B541DB4A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727E7-ADFE-461C-9736-FE00D6F1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CC7D-D85C-4C9E-B27F-811A9302BECB}" type="datetimeFigureOut">
              <a:rPr lang="en-SG" smtClean="0"/>
              <a:t>19/9/2025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074C3-C1BC-47CC-9282-F7C74984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FD6B3-6507-4FCE-8786-4429EC72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BF6-38C5-4397-AE69-902122CDD9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196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F8DF-B763-4197-BB4B-B3ABD787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D0BB1-65CD-4600-878E-B364F6E96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1FB61-0364-484F-8FEF-8F672BF2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CC7D-D85C-4C9E-B27F-811A9302BECB}" type="datetimeFigureOut">
              <a:rPr lang="en-SG" smtClean="0"/>
              <a:t>19/9/2025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48879-69D1-418A-B5EA-B83F46B9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078A6-1CD2-407A-9167-A648861C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BF6-38C5-4397-AE69-902122CDD9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489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BEE4-C558-4C78-B2D9-7C368911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FCF1-CED2-43A1-B294-EADD8FB86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81CEC-9047-4028-9638-98376D21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38870-A9A3-499D-A187-2F14659D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CC7D-D85C-4C9E-B27F-811A9302BECB}" type="datetimeFigureOut">
              <a:rPr lang="en-SG" smtClean="0"/>
              <a:t>19/9/2025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BD51D-0A59-4825-9019-EF730D264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7E91B-C507-465F-A70F-D79FE226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BF6-38C5-4397-AE69-902122CDD9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236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C0ECA-2B31-4EC3-BC17-EAF729856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12C51-DEC6-4C15-86CB-48723B8B9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C24CA-D1EE-474F-8C5A-857C59104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9DF07-D9D5-47E0-995F-3A5B6C0EC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BD0B1-A037-4CA7-98E2-AEE38C375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737EA9-17E3-4C9E-B1B5-4ADB6B73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CC7D-D85C-4C9E-B27F-811A9302BECB}" type="datetimeFigureOut">
              <a:rPr lang="en-SG" smtClean="0"/>
              <a:t>19/9/2025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B91DB7-70A2-40B0-9A97-D9964A7D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803D41-C286-495E-97FB-3FA58278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BF6-38C5-4397-AE69-902122CDD9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049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79C4-631A-46BD-8999-66D1EEC4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26870-1413-487A-828C-CD7238DF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CC7D-D85C-4C9E-B27F-811A9302BECB}" type="datetimeFigureOut">
              <a:rPr lang="en-SG" smtClean="0"/>
              <a:t>19/9/2025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F4D3-6760-471E-A016-5789506D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70C60-3DAB-4510-AD3E-13D6A76E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BF6-38C5-4397-AE69-902122CDD9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305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8B70CF-5883-46EC-85B6-1BA18225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CC7D-D85C-4C9E-B27F-811A9302BECB}" type="datetimeFigureOut">
              <a:rPr lang="en-SG" smtClean="0"/>
              <a:t>19/9/2025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33A4D-3369-40CC-BE38-4AEC1A55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F1F19-E2ED-42F1-911F-BA61562D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BF6-38C5-4397-AE69-902122CDD9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984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884D-938D-4BA5-9588-34A8DEF2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FC530-3D69-4B41-BD90-8CBD4D889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991BF-FF95-4254-93EC-B3D551430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25439-93B2-4018-AFDE-149E7AFF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CC7D-D85C-4C9E-B27F-811A9302BECB}" type="datetimeFigureOut">
              <a:rPr lang="en-SG" smtClean="0"/>
              <a:t>19/9/2025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EC185-0702-4E8A-9E56-F127AB6F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281B0-D54E-4A22-AB15-B6237962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BF6-38C5-4397-AE69-902122CDD9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174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4B4B-4206-40B3-A190-9B19E3DC5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5B4680-CF13-4663-AD0C-8992BD53E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A3377-AAC4-49B1-9699-73BFF48C3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B86F9-FA5D-4AB1-9E5B-6664B934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CC7D-D85C-4C9E-B27F-811A9302BECB}" type="datetimeFigureOut">
              <a:rPr lang="en-SG" smtClean="0"/>
              <a:t>19/9/2025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38AEF-5E32-4436-B433-AD731227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5FECE-7310-4898-B20C-BB70DC0A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BF6-38C5-4397-AE69-902122CDD9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913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75B1B-BE6A-47B7-9BA7-B391EFBF1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59608-0176-4DC4-B16C-1FCE114B1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C387F-1C66-489B-AE3D-9E0E32969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0CC7D-D85C-4C9E-B27F-811A9302BECB}" type="datetimeFigureOut">
              <a:rPr lang="en-SG" smtClean="0"/>
              <a:t>19/9/2025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A9F3C-9C92-46AB-9375-D61CA9CF4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3D3B1-7F71-453F-9BCB-7ED7070EC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C4BF6-38C5-4397-AE69-902122CDD9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809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F69B-A055-406F-8846-A2EE852DE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Analytica: Data-Driven Insights for Urban Grocers</a:t>
            </a:r>
            <a:br>
              <a:rPr lang="en-SG" dirty="0"/>
            </a:br>
            <a:r>
              <a:rPr lang="en-GB" sz="3100" dirty="0"/>
              <a:t>Evaluating Business Performance and Growth Opportunities</a:t>
            </a:r>
            <a:endParaRPr lang="en-SG" sz="3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C7582-43FD-430C-9545-B7AF89FDD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387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Done by:</a:t>
            </a:r>
          </a:p>
          <a:p>
            <a:r>
              <a:rPr lang="en-IN" dirty="0"/>
              <a:t>Anuj A</a:t>
            </a:r>
          </a:p>
          <a:p>
            <a:r>
              <a:rPr lang="en-IN" dirty="0" err="1"/>
              <a:t>Jei</a:t>
            </a:r>
            <a:r>
              <a:rPr lang="en-IN" dirty="0"/>
              <a:t> Akash M A</a:t>
            </a:r>
          </a:p>
          <a:p>
            <a:r>
              <a:rPr lang="en-IN" dirty="0"/>
              <a:t>Mithun V 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8950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1DB9-6CB3-4909-86BC-8FAD4D7B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Sales Rhythms: Peaks, Holidays &amp; Weekends 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D062C9-12BE-4DC4-B155-A1BDA3B38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55860"/>
            <a:ext cx="4787652" cy="26930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207185-B21D-40AF-9056-4E69870E62EA}"/>
              </a:ext>
            </a:extLst>
          </p:cNvPr>
          <p:cNvSpPr txBox="1"/>
          <p:nvPr/>
        </p:nvSpPr>
        <p:spPr>
          <a:xfrm>
            <a:off x="5587482" y="1470537"/>
            <a:ext cx="610550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Key Findings: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Monthly Sales Volatility: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Contrary to stable expectations, sales show clear fluctuations from month to month, ranging from approximately 19,000 to 20,700 units.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This suggests that demand is not consistent, and there may be external factors influencing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End-of-Year Sales Dip: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 data reveals a significant ~18% drop in sales during the final month, representing a major seasonal downtrend that needs further investigation.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Minimal Holiday &amp; Weekend Impact: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Despite the monthly volatility, sales on holidays and weekends are surprisingly flat, averaging ~26 units sold per day.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This is a missed opportunity, as the company is not leveraging peak customer periods to drive significant sales growth.</a:t>
            </a:r>
            <a:endParaRPr lang="en-SG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062D62A-5AD0-4502-87C4-918F09B6D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53" y="1470538"/>
            <a:ext cx="4562829" cy="2566591"/>
          </a:xfrm>
        </p:spPr>
      </p:pic>
    </p:spTree>
    <p:extLst>
      <p:ext uri="{BB962C8B-B14F-4D97-AF65-F5344CB8AC3E}">
        <p14:creationId xmlns:p14="http://schemas.microsoft.com/office/powerpoint/2010/main" val="4669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F662-70B9-4A88-B286-DDCAEDAC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Demand Volatility: A Systemic Challenge</a:t>
            </a:r>
            <a:endParaRPr lang="en-S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521289-644F-425D-B418-915D9E4ED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9"/>
            <a:ext cx="4774302" cy="15426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625BE5-B855-4A48-8193-8357C5B94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07330"/>
            <a:ext cx="4774302" cy="26855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D71D98-6070-4466-BA23-2E838AE8F4C4}"/>
              </a:ext>
            </a:extLst>
          </p:cNvPr>
          <p:cNvSpPr txBox="1"/>
          <p:nvPr/>
        </p:nvSpPr>
        <p:spPr>
          <a:xfrm>
            <a:off x="6036658" y="1456566"/>
            <a:ext cx="58181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Key Findings: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Consistent Volatility:</a:t>
            </a:r>
            <a:r>
              <a:rPr lang="en-GB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 data indicates that all of Urban Grocers' stores share a remarkably similar level of demand volatility, with a consistent </a:t>
            </a:r>
            <a:r>
              <a:rPr lang="en-GB" b="1" dirty="0"/>
              <a:t>Coefficient of Variation (CV)</a:t>
            </a:r>
            <a:r>
              <a:rPr lang="en-GB" dirty="0"/>
              <a:t> of approximately </a:t>
            </a:r>
            <a:r>
              <a:rPr lang="en-GB" b="1" dirty="0"/>
              <a:t>56%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No Single 'Problem' Store:</a:t>
            </a:r>
            <a:r>
              <a:rPr lang="en-GB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This finding reframes the challenge from a store-specific problem to a </a:t>
            </a:r>
            <a:r>
              <a:rPr lang="en-GB" b="1" dirty="0"/>
              <a:t>company-wide operational issue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Strategic Implication:</a:t>
            </a:r>
            <a:r>
              <a:rPr lang="en-GB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To manage this high level of unpredictability, the company should focus on implementing a single, unified strategy for </a:t>
            </a:r>
            <a:r>
              <a:rPr lang="en-GB" b="1" dirty="0"/>
              <a:t>inventory management</a:t>
            </a:r>
            <a:r>
              <a:rPr lang="en-GB" dirty="0"/>
              <a:t> and </a:t>
            </a:r>
            <a:r>
              <a:rPr lang="en-GB" b="1" dirty="0"/>
              <a:t>operational planning</a:t>
            </a:r>
            <a:r>
              <a:rPr lang="en-GB" dirty="0"/>
              <a:t> across all locations.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6126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C59E-82FD-420A-84CE-BFDA35DA6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Promotion Effectiveness: Driving Sales or Just Increasing Costs?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190463-1A5B-47F0-A4F5-CA55A83D4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57" y="1766822"/>
            <a:ext cx="4094570" cy="2002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254057-A897-4B8A-A482-4EE38A9C4810}"/>
              </a:ext>
            </a:extLst>
          </p:cNvPr>
          <p:cNvSpPr txBox="1"/>
          <p:nvPr/>
        </p:nvSpPr>
        <p:spPr>
          <a:xfrm>
            <a:off x="6214683" y="1246173"/>
            <a:ext cx="5721069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Key Findings: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Minimal Overall Impact:</a:t>
            </a:r>
            <a:r>
              <a:rPr lang="en-GB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The current promotion strategy yields an almost negligible </a:t>
            </a:r>
            <a:r>
              <a:rPr lang="en-GB" sz="1600" b="1" dirty="0"/>
              <a:t>0.04% overall increase in sales</a:t>
            </a:r>
            <a:r>
              <a:rPr lang="en-GB" sz="1600" dirty="0"/>
              <a:t>, suggesting it is not a primary driver of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No "Demand Creation" Effect:</a:t>
            </a:r>
            <a:r>
              <a:rPr lang="en-GB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The core reason for this finding is that these products are </a:t>
            </a:r>
            <a:r>
              <a:rPr lang="en-GB" sz="1600" b="1" dirty="0"/>
              <a:t>essentials</a:t>
            </a:r>
            <a:r>
              <a:rPr lang="en-GB" sz="1600" dirty="0"/>
              <a:t>. Customers will purchase Bread, Milk, and Meat as needed, regardless of a minor discount. Promotions on such items are unlikely to significantly boost sales volume, as they don't create new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Unexpected Negative Effects:</a:t>
            </a:r>
            <a:r>
              <a:rPr lang="en-GB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Promotions on </a:t>
            </a:r>
            <a:r>
              <a:rPr lang="en-GB" sz="1600" b="1" dirty="0"/>
              <a:t>Bread</a:t>
            </a:r>
            <a:r>
              <a:rPr lang="en-GB" sz="1600" dirty="0"/>
              <a:t>, </a:t>
            </a:r>
            <a:r>
              <a:rPr lang="en-GB" sz="1600" b="1" dirty="0"/>
              <a:t>Fruits</a:t>
            </a:r>
            <a:r>
              <a:rPr lang="en-GB" sz="1600" dirty="0"/>
              <a:t>, and </a:t>
            </a:r>
            <a:r>
              <a:rPr lang="en-GB" sz="1600" b="1" dirty="0"/>
              <a:t>Meat</a:t>
            </a:r>
            <a:r>
              <a:rPr lang="en-GB" sz="1600" dirty="0"/>
              <a:t> had an unexpected </a:t>
            </a:r>
            <a:r>
              <a:rPr lang="en-GB" sz="1600" b="1" dirty="0"/>
              <a:t>negative impact</a:t>
            </a:r>
            <a:r>
              <a:rPr lang="en-GB" sz="1600" dirty="0"/>
              <a:t> on average sales volume. This may be due to other factors or a direct cost to the business without a sales benefit.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Targeted Success:</a:t>
            </a:r>
            <a:r>
              <a:rPr lang="en-GB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Promotions were only effective for </a:t>
            </a:r>
            <a:r>
              <a:rPr lang="en-GB" sz="1600" b="1" dirty="0"/>
              <a:t>Milk</a:t>
            </a:r>
            <a:r>
              <a:rPr lang="en-GB" sz="1600" dirty="0"/>
              <a:t> and </a:t>
            </a:r>
            <a:r>
              <a:rPr lang="en-GB" sz="1600" b="1" dirty="0"/>
              <a:t>Vegetables</a:t>
            </a:r>
            <a:r>
              <a:rPr lang="en-GB" sz="1600" dirty="0"/>
              <a:t>, boosting sales by approximately </a:t>
            </a:r>
            <a:r>
              <a:rPr lang="en-GB" sz="1600" b="1" dirty="0"/>
              <a:t>0.4%</a:t>
            </a:r>
            <a:r>
              <a:rPr lang="en-GB" sz="1600" dirty="0"/>
              <a:t>. This suggests promotions should be targeted to these categories, and the company should reassess its approach for other product lines.</a:t>
            </a:r>
          </a:p>
          <a:p>
            <a:endParaRPr lang="en-S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C46D60-EAB6-4295-B603-8DE7DC126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32182"/>
            <a:ext cx="4968510" cy="279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ED5A-EE20-46CC-B060-471CC1572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Demand Patterns &amp; Forecast: A Strategic Look Ahead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EF03F-045D-4A1C-9933-1CC1D9FD7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5604" y="1383956"/>
            <a:ext cx="5373786" cy="55754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dirty="0"/>
              <a:t>1. Key business challenges</a:t>
            </a:r>
          </a:p>
          <a:p>
            <a:r>
              <a:rPr lang="en-GB" sz="1600" b="1" dirty="0"/>
              <a:t>Overall sales volatility: </a:t>
            </a:r>
            <a:r>
              <a:rPr lang="en-GB" sz="1600" dirty="0"/>
              <a:t>monthly demand fluctuates by 5-10%, making planning difficult.</a:t>
            </a:r>
          </a:p>
          <a:p>
            <a:r>
              <a:rPr lang="en-GB" sz="1600" b="1" dirty="0"/>
              <a:t>Recurring seasonal lows: </a:t>
            </a:r>
            <a:r>
              <a:rPr lang="en-GB" sz="1600" dirty="0"/>
              <a:t>There's a significant drop in sales in December and other months, highlighting a consistent business challenge.</a:t>
            </a:r>
          </a:p>
          <a:p>
            <a:pPr marL="0" indent="0">
              <a:buNone/>
            </a:pPr>
            <a:r>
              <a:rPr lang="en-GB" sz="1600" b="1" dirty="0"/>
              <a:t>2. Strategic forecast: the case for milk</a:t>
            </a:r>
          </a:p>
          <a:p>
            <a:r>
              <a:rPr lang="en-GB" sz="1600" dirty="0"/>
              <a:t>We chose to forecast demand for milk because it’s an essential grocery item and the only product that responded positively to promotions. </a:t>
            </a:r>
          </a:p>
          <a:p>
            <a:r>
              <a:rPr lang="en-GB" sz="1600" dirty="0"/>
              <a:t>This forecast shows how we can use data to drive a better business strategy.</a:t>
            </a:r>
          </a:p>
          <a:p>
            <a:pPr marL="0" indent="0">
              <a:buNone/>
            </a:pPr>
            <a:r>
              <a:rPr lang="en-GB" sz="1600" b="1" dirty="0"/>
              <a:t>3. The milk forecast: key insights</a:t>
            </a:r>
          </a:p>
          <a:p>
            <a:r>
              <a:rPr lang="en-GB" sz="1600" dirty="0"/>
              <a:t>Our model predicts stable demand for milk over the next quarter, averaging ~47,000 units per month. </a:t>
            </a:r>
          </a:p>
          <a:p>
            <a:r>
              <a:rPr lang="en-GB" sz="1600" dirty="0"/>
              <a:t>The forecast provides a clear, actionable range for sales (e.g., 42,848 to 51,740 units in march 2025), which is crucial for optimizing inventory and minimizing waste.</a:t>
            </a:r>
            <a:endParaRPr lang="en-SG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214F85-5C7A-4C11-BB5F-097FB3A27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45" y="1721688"/>
            <a:ext cx="5354269" cy="15058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1D387D-2857-4906-A105-238A50C91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44" y="3414569"/>
            <a:ext cx="5354269" cy="330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7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246E-0804-433F-9B97-73E7DB0C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Investment Status: A Long Road to Recovery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FFDB4-ABC8-4B26-BA15-4173391C1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032"/>
            <a:ext cx="10644398" cy="51673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400" b="1" dirty="0"/>
              <a:t>1. </a:t>
            </a:r>
            <a:r>
              <a:rPr lang="en-GB" sz="1600" b="1" dirty="0"/>
              <a:t>The Financial Reality</a:t>
            </a:r>
          </a:p>
          <a:p>
            <a:r>
              <a:rPr lang="en-GB" sz="1600" b="1" dirty="0"/>
              <a:t>Initial Investment: </a:t>
            </a:r>
            <a:r>
              <a:rPr lang="en-GB" sz="1600" dirty="0"/>
              <a:t>The analysis indicates that the company's initial investment was approximately Rs. 20 crore (200,000,000).</a:t>
            </a:r>
          </a:p>
          <a:p>
            <a:r>
              <a:rPr lang="en-GB" sz="1600" b="1" dirty="0"/>
              <a:t>Current Status: </a:t>
            </a:r>
            <a:r>
              <a:rPr lang="en-GB" sz="1600" dirty="0"/>
              <a:t>Despite generating a total profit of Rs. 4.3 crore, Urban Grocers has only recovered about 21.5% of its initial investment.</a:t>
            </a:r>
          </a:p>
          <a:p>
            <a:r>
              <a:rPr lang="en-GB" sz="1600" b="1" dirty="0"/>
              <a:t>The Shortfall: </a:t>
            </a:r>
            <a:r>
              <a:rPr lang="en-GB" sz="1600" dirty="0"/>
              <a:t>This leaves a substantial shortfall of Rs. 15.7 crore to be recouped from future profits.</a:t>
            </a:r>
          </a:p>
          <a:p>
            <a:endParaRPr lang="en-GB" sz="1600" dirty="0"/>
          </a:p>
          <a:p>
            <a:pPr marL="0" indent="0">
              <a:buNone/>
            </a:pPr>
            <a:r>
              <a:rPr lang="en-GB" sz="1600" b="1" dirty="0"/>
              <a:t>2. The Opportunity: A Path to Recovery</a:t>
            </a:r>
          </a:p>
          <a:p>
            <a:r>
              <a:rPr lang="en-GB" sz="1600" dirty="0"/>
              <a:t>The company is profitable, but the primary challenge is the recovery of its massive initial investment. This presents a clear objective for management.</a:t>
            </a:r>
          </a:p>
          <a:p>
            <a:endParaRPr lang="en-GB" sz="1600" dirty="0"/>
          </a:p>
          <a:p>
            <a:pPr marL="0" indent="0">
              <a:buNone/>
            </a:pPr>
            <a:r>
              <a:rPr lang="en-GB" sz="1600" b="1" dirty="0"/>
              <a:t>3. Actionable Recommendations from Our Analysis</a:t>
            </a:r>
          </a:p>
          <a:p>
            <a:r>
              <a:rPr lang="en-GB" sz="1600" b="1" dirty="0"/>
              <a:t>Optimize Inventory Management: </a:t>
            </a:r>
            <a:r>
              <a:rPr lang="en-GB" sz="1600" dirty="0"/>
              <a:t>Leverage demand forecasts to reduce overstock and costly waste.</a:t>
            </a:r>
          </a:p>
          <a:p>
            <a:r>
              <a:rPr lang="en-GB" sz="1600" b="1" dirty="0"/>
              <a:t>Refocus Promotion Strategy: </a:t>
            </a:r>
            <a:r>
              <a:rPr lang="en-GB" sz="1600" dirty="0"/>
              <a:t>Shift from essentials to non-essentials. Promotions on staple items like bread and milk have little impact, but discounts on non-essential, "treat" items (if they were sold) could effectively create new sales and a significant lift in revenue.</a:t>
            </a:r>
          </a:p>
          <a:p>
            <a:r>
              <a:rPr lang="en-GB" sz="1600" b="1" dirty="0"/>
              <a:t>Monetize Weekend &amp; Holiday Traffic:</a:t>
            </a:r>
            <a:r>
              <a:rPr lang="en-GB" sz="1600" dirty="0"/>
              <a:t> Develop targeted marketing to capture revenue from missed sales opportunities on high-traffic days.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0518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6892-AA9C-4D27-B835-865DCBCF6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315" y="2766218"/>
            <a:ext cx="4931422" cy="1325563"/>
          </a:xfrm>
        </p:spPr>
        <p:txBody>
          <a:bodyPr>
            <a:noAutofit/>
          </a:bodyPr>
          <a:lstStyle/>
          <a:p>
            <a:r>
              <a:rPr lang="en-IN" sz="5000" dirty="0"/>
              <a:t>Thank You</a:t>
            </a:r>
            <a:br>
              <a:rPr lang="en-SG" sz="5000" dirty="0"/>
            </a:br>
            <a:endParaRPr lang="en-SG" sz="5000" dirty="0"/>
          </a:p>
        </p:txBody>
      </p:sp>
    </p:spTree>
    <p:extLst>
      <p:ext uri="{BB962C8B-B14F-4D97-AF65-F5344CB8AC3E}">
        <p14:creationId xmlns:p14="http://schemas.microsoft.com/office/powerpoint/2010/main" val="2097874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793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Analytica: Data-Driven Insights for Urban Grocers Evaluating Business Performance and Growth Opportunities</vt:lpstr>
      <vt:lpstr>Sales Rhythms: Peaks, Holidays &amp; Weekends </vt:lpstr>
      <vt:lpstr>Demand Volatility: A Systemic Challenge</vt:lpstr>
      <vt:lpstr>Promotion Effectiveness: Driving Sales or Just Increasing Costs?</vt:lpstr>
      <vt:lpstr>Demand Patterns &amp; Forecast: A Strategic Look Ahead </vt:lpstr>
      <vt:lpstr>Investment Status: A Long Road to Recovery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Analytica Contest</dc:title>
  <dc:creator>Mithun V R</dc:creator>
  <cp:lastModifiedBy>Mithun V R</cp:lastModifiedBy>
  <cp:revision>15</cp:revision>
  <dcterms:created xsi:type="dcterms:W3CDTF">2025-09-19T12:15:44Z</dcterms:created>
  <dcterms:modified xsi:type="dcterms:W3CDTF">2025-09-19T17:52:07Z</dcterms:modified>
</cp:coreProperties>
</file>