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76" r:id="rId6"/>
    <p:sldId id="262" r:id="rId7"/>
    <p:sldId id="260" r:id="rId8"/>
    <p:sldId id="270" r:id="rId9"/>
    <p:sldId id="271" r:id="rId10"/>
    <p:sldId id="277" r:id="rId11"/>
    <p:sldId id="263" r:id="rId12"/>
    <p:sldId id="265" r:id="rId13"/>
    <p:sldId id="266" r:id="rId14"/>
    <p:sldId id="267" r:id="rId15"/>
    <p:sldId id="272" r:id="rId16"/>
    <p:sldId id="273" r:id="rId17"/>
    <p:sldId id="269" r:id="rId18"/>
    <p:sldId id="274" r:id="rId19"/>
    <p:sldId id="275" r:id="rId20"/>
    <p:sldId id="268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0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2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7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5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3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9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9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0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FDBEA07-A1D3-4F9E-859B-DE0EDC86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E87B83-CF96-4EE7-950F-863990226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658" y="-55810"/>
            <a:ext cx="6859721" cy="69679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407ADFB6-F59B-415B-9EC6-BDB61786C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516" y="-50314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ECA4EA-6FB4-F29A-4C9D-464C2B4A2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05" y="2469236"/>
            <a:ext cx="5148292" cy="1916084"/>
          </a:xfrm>
        </p:spPr>
        <p:txBody>
          <a:bodyPr>
            <a:noAutofit/>
          </a:bodyPr>
          <a:lstStyle/>
          <a:p>
            <a:r>
              <a:rPr lang="en-US" sz="3000" dirty="0"/>
              <a:t>Multitenant </a:t>
            </a:r>
            <a:r>
              <a:rPr lang="en-US" sz="3000" dirty="0" err="1"/>
              <a:t>ötletkezelő</a:t>
            </a:r>
            <a:r>
              <a:rPr lang="en-US" sz="3000" dirty="0"/>
              <a:t> </a:t>
            </a:r>
            <a:r>
              <a:rPr lang="en-US" sz="3000" dirty="0" err="1"/>
              <a:t>alkalmazás</a:t>
            </a:r>
            <a:r>
              <a:rPr lang="en-US" sz="3000" dirty="0"/>
              <a:t> Spring </a:t>
            </a:r>
            <a:r>
              <a:rPr lang="en-US" sz="3000" dirty="0" err="1"/>
              <a:t>alapokon</a:t>
            </a:r>
            <a:endParaRPr lang="en-US" sz="3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6B8521-3422-97E6-B697-6433B6502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201" y="4385320"/>
            <a:ext cx="4272646" cy="985075"/>
          </a:xfrm>
        </p:spPr>
        <p:txBody>
          <a:bodyPr>
            <a:normAutofit/>
          </a:bodyPr>
          <a:lstStyle/>
          <a:p>
            <a:r>
              <a:rPr lang="hu-HU" dirty="0"/>
              <a:t>Önálló laboratórium</a:t>
            </a:r>
            <a:r>
              <a:rPr lang="en-US" dirty="0"/>
              <a:t> 2</a:t>
            </a:r>
            <a:r>
              <a:rPr lang="hu-HU" dirty="0"/>
              <a:t> – Varga Ádám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9BE792-26DE-40FA-A8C8-F3D6378FC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8933" y="-21461"/>
            <a:ext cx="1703094" cy="17460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11CBEA76-37A2-4726-8123-EBCACA12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88055" y="-22336"/>
            <a:ext cx="1704847" cy="1746021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DA81B4-3959-48A2-823E-19B014A03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78388" y="1692178"/>
            <a:ext cx="1724184" cy="17460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B8CC051-49B8-488A-B0AD-50A29E1D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968949" y="1703064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49FB65E-C02E-4FD7-B476-0B213C638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968949" y="2566032"/>
            <a:ext cx="1744539" cy="862967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7EBD78-005D-4F93-BEA0-95DF292B3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38250" y="-24765"/>
            <a:ext cx="3427285" cy="34768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CB81301-287D-4882-AD9B-E44D8E122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4500" y="178410"/>
            <a:ext cx="3070455" cy="30704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22F9F7-A178-468E-AF59-8DD67246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22799" y="4271951"/>
            <a:ext cx="3435362" cy="17460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6420B0A-CC71-4BD3-BA69-E9B2B6F1E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6122814" y="4271933"/>
            <a:ext cx="3435331" cy="1746022"/>
          </a:xfrm>
          <a:custGeom>
            <a:avLst/>
            <a:gdLst>
              <a:gd name="connsiteX0" fmla="*/ 3433574 w 3433574"/>
              <a:gd name="connsiteY0" fmla="*/ 0 h 1716787"/>
              <a:gd name="connsiteX1" fmla="*/ 1716787 w 3433574"/>
              <a:gd name="connsiteY1" fmla="*/ 0 h 1716787"/>
              <a:gd name="connsiteX2" fmla="*/ 0 w 3433574"/>
              <a:gd name="connsiteY2" fmla="*/ 0 h 1716787"/>
              <a:gd name="connsiteX3" fmla="*/ 1716787 w 3433574"/>
              <a:gd name="connsiteY3" fmla="*/ 1716787 h 1716787"/>
              <a:gd name="connsiteX4" fmla="*/ 3433574 w 3433574"/>
              <a:gd name="connsiteY4" fmla="*/ 0 h 171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574" h="1716787">
                <a:moveTo>
                  <a:pt x="3433574" y="0"/>
                </a:moveTo>
                <a:lnTo>
                  <a:pt x="1716787" y="0"/>
                </a:lnTo>
                <a:lnTo>
                  <a:pt x="0" y="0"/>
                </a:lnTo>
                <a:cubicBezTo>
                  <a:pt x="0" y="948155"/>
                  <a:pt x="768632" y="1716787"/>
                  <a:pt x="1716787" y="1716787"/>
                </a:cubicBezTo>
                <a:cubicBezTo>
                  <a:pt x="2664942" y="1716787"/>
                  <a:pt x="3433574" y="948155"/>
                  <a:pt x="3433574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048351-EA66-4465-9CB8-25B4C5E68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34228" y="3406574"/>
            <a:ext cx="3435330" cy="34768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BC467846-2355-4572-AC5B-89B9FFFBA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457" y="3427799"/>
            <a:ext cx="3484541" cy="3434283"/>
          </a:xfrm>
          <a:custGeom>
            <a:avLst/>
            <a:gdLst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3488602 w 3488602"/>
              <a:gd name="connsiteY2" fmla="*/ 3433573 h 3433573"/>
              <a:gd name="connsiteX3" fmla="*/ 0 w 3488602"/>
              <a:gd name="connsiteY3" fmla="*/ 3433573 h 3433573"/>
              <a:gd name="connsiteX4" fmla="*/ 0 w 3488602"/>
              <a:gd name="connsiteY4" fmla="*/ 0 h 3433573"/>
              <a:gd name="connsiteX0" fmla="*/ 0 w 3488602"/>
              <a:gd name="connsiteY0" fmla="*/ 0 h 3433573"/>
              <a:gd name="connsiteX1" fmla="*/ 3488602 w 3488602"/>
              <a:gd name="connsiteY1" fmla="*/ 0 h 3433573"/>
              <a:gd name="connsiteX2" fmla="*/ 0 w 3488602"/>
              <a:gd name="connsiteY2" fmla="*/ 3433573 h 3433573"/>
              <a:gd name="connsiteX3" fmla="*/ 0 w 3488602"/>
              <a:gd name="connsiteY3" fmla="*/ 0 h 3433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8602" h="3433573">
                <a:moveTo>
                  <a:pt x="0" y="0"/>
                </a:moveTo>
                <a:lnTo>
                  <a:pt x="3488602" y="0"/>
                </a:lnTo>
                <a:lnTo>
                  <a:pt x="0" y="343357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8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F9C51D-D438-0310-235C-C9D20F50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02496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A411D0-8AF3-353A-A276-FADCC4A7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0" y="1222930"/>
            <a:ext cx="9950103" cy="1305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Az </a:t>
            </a:r>
            <a:r>
              <a:rPr lang="en-US" dirty="0" err="1"/>
              <a:t>alkalmaz</a:t>
            </a:r>
            <a:r>
              <a:rPr lang="hu-HU" dirty="0"/>
              <a:t>ás Spring </a:t>
            </a:r>
            <a:r>
              <a:rPr lang="hu-HU" dirty="0" err="1"/>
              <a:t>Security</a:t>
            </a:r>
            <a:r>
              <a:rPr lang="hu-HU" dirty="0"/>
              <a:t>-t használ JWT-vel kiegészítve.</a:t>
            </a:r>
            <a:br>
              <a:rPr lang="hu-HU" dirty="0"/>
            </a:br>
            <a:r>
              <a:rPr lang="hu-HU" dirty="0"/>
              <a:t>Front-end JWT segítségével engedélyez műveleteket.</a:t>
            </a:r>
            <a:br>
              <a:rPr lang="hu-HU" dirty="0"/>
            </a:br>
            <a:r>
              <a:rPr lang="hu-HU" dirty="0"/>
              <a:t>Back-end Spring </a:t>
            </a:r>
            <a:r>
              <a:rPr lang="hu-HU" dirty="0" err="1"/>
              <a:t>Security</a:t>
            </a:r>
            <a:r>
              <a:rPr lang="hu-HU" dirty="0"/>
              <a:t> segítségével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42CEEEE-A848-942E-CCDF-BBB5C126C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37" y="2901510"/>
            <a:ext cx="8116433" cy="838317"/>
          </a:xfrm>
          <a:prstGeom prst="rect">
            <a:avLst/>
          </a:prstGeom>
        </p:spPr>
      </p:pic>
      <p:sp>
        <p:nvSpPr>
          <p:cNvPr id="10" name="Tartalom helye 2">
            <a:extLst>
              <a:ext uri="{FF2B5EF4-FFF2-40B4-BE49-F238E27FC236}">
                <a16:creationId xmlns:a16="http://schemas.microsoft.com/office/drawing/2014/main" id="{3BC6BDDD-C821-CD7F-8D23-CD9E3B88D0FA}"/>
              </a:ext>
            </a:extLst>
          </p:cNvPr>
          <p:cNvSpPr txBox="1">
            <a:spLocks/>
          </p:cNvSpPr>
          <p:nvPr/>
        </p:nvSpPr>
        <p:spPr>
          <a:xfrm>
            <a:off x="1077359" y="2434415"/>
            <a:ext cx="9950103" cy="502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 err="1"/>
              <a:t>Endpoint</a:t>
            </a:r>
            <a:r>
              <a:rPr lang="hu-HU" dirty="0"/>
              <a:t> védelem: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1DF17213-EA0E-B388-856F-A34ED7A80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37" y="4260181"/>
            <a:ext cx="5639587" cy="2324424"/>
          </a:xfrm>
          <a:prstGeom prst="rect">
            <a:avLst/>
          </a:prstGeom>
        </p:spPr>
      </p:pic>
      <p:sp>
        <p:nvSpPr>
          <p:cNvPr id="13" name="Tartalom helye 2">
            <a:extLst>
              <a:ext uri="{FF2B5EF4-FFF2-40B4-BE49-F238E27FC236}">
                <a16:creationId xmlns:a16="http://schemas.microsoft.com/office/drawing/2014/main" id="{ED8F9BBE-C04A-7CEA-6CD1-566ECF903C2F}"/>
              </a:ext>
            </a:extLst>
          </p:cNvPr>
          <p:cNvSpPr txBox="1">
            <a:spLocks/>
          </p:cNvSpPr>
          <p:nvPr/>
        </p:nvSpPr>
        <p:spPr>
          <a:xfrm>
            <a:off x="1077359" y="3847976"/>
            <a:ext cx="9950103" cy="502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/>
              <a:t>Adatok szerkesztési jogának védelme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2180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F2EB4A-CAF0-EE43-84B9-CEA5CBD1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6"/>
            <a:ext cx="4140096" cy="7444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Adat</a:t>
            </a:r>
            <a:r>
              <a:rPr lang="hu-HU" dirty="0"/>
              <a:t> </a:t>
            </a:r>
            <a:r>
              <a:rPr lang="en-US" dirty="0" err="1"/>
              <a:t>modell</a:t>
            </a:r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Kép 6" descr="A képen képernyőkép, számítógép, tervezés, billentyűzet látható&#10;&#10;Automatikusan generált leírás">
            <a:extLst>
              <a:ext uri="{FF2B5EF4-FFF2-40B4-BE49-F238E27FC236}">
                <a16:creationId xmlns:a16="http://schemas.microsoft.com/office/drawing/2014/main" id="{DCD525DE-83F6-9F61-4233-12662AD93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64" y="1547579"/>
            <a:ext cx="9242293" cy="473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2231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A267D3-CCC7-4260-8127-53F80B997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923EC77-B636-1F1B-5E93-8BC92C1D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37" y="1483566"/>
            <a:ext cx="3566357" cy="2586413"/>
          </a:xfrm>
        </p:spPr>
        <p:txBody>
          <a:bodyPr anchor="t">
            <a:normAutofit/>
          </a:bodyPr>
          <a:lstStyle/>
          <a:p>
            <a:r>
              <a:rPr lang="hu-HU" sz="3000" dirty="0"/>
              <a:t>Továbbfejlesztési lehetőségek</a:t>
            </a:r>
            <a:endParaRPr lang="en-US" sz="3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11F628-5F5C-648D-8D2B-0467277F0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242" y="1483566"/>
            <a:ext cx="5792371" cy="2678009"/>
          </a:xfrm>
        </p:spPr>
        <p:txBody>
          <a:bodyPr>
            <a:normAutofit/>
          </a:bodyPr>
          <a:lstStyle/>
          <a:p>
            <a:r>
              <a:rPr lang="hu-HU" dirty="0"/>
              <a:t>Pontozás továbbfejlesztése</a:t>
            </a:r>
          </a:p>
          <a:p>
            <a:r>
              <a:rPr lang="hu-HU" dirty="0"/>
              <a:t>Architektúra váltás multi-</a:t>
            </a:r>
            <a:r>
              <a:rPr lang="hu-HU" dirty="0" err="1"/>
              <a:t>tenant</a:t>
            </a:r>
            <a:r>
              <a:rPr lang="hu-HU" dirty="0"/>
              <a:t> </a:t>
            </a:r>
            <a:r>
              <a:rPr lang="hu-HU" dirty="0" err="1"/>
              <a:t>micro</a:t>
            </a:r>
            <a:r>
              <a:rPr lang="hu-HU" dirty="0"/>
              <a:t>-service-re</a:t>
            </a:r>
          </a:p>
          <a:p>
            <a:r>
              <a:rPr lang="hu-HU" dirty="0"/>
              <a:t>Egyéb, </a:t>
            </a:r>
            <a:r>
              <a:rPr lang="hu-HU" dirty="0" err="1"/>
              <a:t>quality</a:t>
            </a:r>
            <a:r>
              <a:rPr lang="hu-HU" dirty="0"/>
              <a:t> of life feature-</a:t>
            </a:r>
            <a:r>
              <a:rPr lang="hu-HU" dirty="0" err="1"/>
              <a:t>ök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21CB08-76F0-4C77-AA9B-6D5720938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146188"/>
            <a:ext cx="3623149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9D3072-33D8-4A93-A3EC-7C79C02D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99" y="5146191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1668EE-1091-4A2B-A85D-58D1B0D0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623152" y="5146185"/>
            <a:ext cx="1715077" cy="1715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DB90578B-9C73-4314-9DA2-6718A36FB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621087" y="5146183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190391-F313-439F-B2BF-9F00E5AC2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336166" y="5146186"/>
            <a:ext cx="6861695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EB90DD-57D5-4A21-9E3B-61276875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4" y="5107136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4732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9F2BB15-E956-4E1B-8856-E58CE383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E97DEE0-345D-1318-0179-66DEFC01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037" y="4111201"/>
            <a:ext cx="8657450" cy="11240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Köszönöm a figyelmet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1D6B41-589D-4DD8-9A1B-34C4CF07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99" y="-3511"/>
            <a:ext cx="348387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4DE5AE7-857F-451C-9109-8E769DD8B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795" y="-3512"/>
            <a:ext cx="3483870" cy="3428999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9242FD-4377-490B-A131-331BA6EA4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919" y="-3511"/>
            <a:ext cx="5300106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34">
            <a:extLst>
              <a:ext uri="{FF2B5EF4-FFF2-40B4-BE49-F238E27FC236}">
                <a16:creationId xmlns:a16="http://schemas.microsoft.com/office/drawing/2014/main" id="{76AC421C-8447-4E11-9EA2-4BB7FEBFA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45257" y="-7746"/>
            <a:ext cx="3428999" cy="343253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980D2B-D97E-43D6-BC44-888BC8C79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6026" y="-3511"/>
            <a:ext cx="3417366" cy="3428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3A67864-A19B-4023-B8C3-DAA4CC696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777491" y="-8442"/>
            <a:ext cx="3414434" cy="3434004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37279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44A496-EA1D-0AB3-418E-E1F9F282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319218"/>
            <a:ext cx="9950103" cy="604513"/>
          </a:xfrm>
        </p:spPr>
        <p:txBody>
          <a:bodyPr/>
          <a:lstStyle/>
          <a:p>
            <a:r>
              <a:rPr lang="hu-HU" dirty="0" err="1"/>
              <a:t>Screenshots</a:t>
            </a:r>
            <a:endParaRPr lang="en-US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D0118BA-DF35-3C8B-6416-B27A53EA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779" y="2922457"/>
            <a:ext cx="5882356" cy="2697485"/>
          </a:xfrm>
          <a:prstGeom prst="rect">
            <a:avLst/>
          </a:prstGeom>
        </p:spPr>
      </p:pic>
      <p:pic>
        <p:nvPicPr>
          <p:cNvPr id="10" name="Kép 9" descr="A képen képernyőkép, szöveg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415B688B-CB39-0A2B-5372-F20809F94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4" y="1053110"/>
            <a:ext cx="5159829" cy="274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0832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FB3C10B-6C04-8B00-D228-6EDC6022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779" y="2922457"/>
            <a:ext cx="5882356" cy="2697485"/>
          </a:xfrm>
          <a:prstGeom prst="rect">
            <a:avLst/>
          </a:prstGeom>
        </p:spPr>
      </p:pic>
      <p:pic>
        <p:nvPicPr>
          <p:cNvPr id="6" name="Kép 5" descr="A képen képernyőkép, szöveg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2C39D754-44C3-20CA-9A60-408CA8266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4" y="1053110"/>
            <a:ext cx="9391740" cy="49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72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képernyőkép, szöveg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E8C40727-6E70-51FF-4D26-57834841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4" y="1053110"/>
            <a:ext cx="2783228" cy="148036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0003773-3834-D4F1-F427-A067C16F7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90" y="855677"/>
            <a:ext cx="10389345" cy="476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0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44A496-EA1D-0AB3-418E-E1F9F282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319218"/>
            <a:ext cx="9950103" cy="604513"/>
          </a:xfrm>
        </p:spPr>
        <p:txBody>
          <a:bodyPr/>
          <a:lstStyle/>
          <a:p>
            <a:r>
              <a:rPr lang="hu-HU" dirty="0" err="1"/>
              <a:t>Screenshots</a:t>
            </a:r>
            <a:endParaRPr lang="en-US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AADD3E6E-A3D7-BC80-E227-059AAAF4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051" y="2644614"/>
            <a:ext cx="6096000" cy="2978150"/>
          </a:xfrm>
          <a:prstGeom prst="rect">
            <a:avLst/>
          </a:prstGeom>
        </p:spPr>
      </p:pic>
      <p:pic>
        <p:nvPicPr>
          <p:cNvPr id="11" name="Kép 10" descr="A képen szöveg, képernyőkép, Betűtípus, szoftver látható&#10;&#10;Automatikusan generált leírás">
            <a:extLst>
              <a:ext uri="{FF2B5EF4-FFF2-40B4-BE49-F238E27FC236}">
                <a16:creationId xmlns:a16="http://schemas.microsoft.com/office/drawing/2014/main" id="{47FAC687-9AE9-C704-CA1E-13561C99F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1035697"/>
            <a:ext cx="6885992" cy="33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4933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154E4A35-914D-178E-EFA8-ADD67231A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051" y="2644614"/>
            <a:ext cx="6096000" cy="2978150"/>
          </a:xfrm>
          <a:prstGeom prst="rect">
            <a:avLst/>
          </a:prstGeom>
        </p:spPr>
      </p:pic>
      <p:pic>
        <p:nvPicPr>
          <p:cNvPr id="6" name="Kép 5" descr="A képen szöveg, képernyőkép, Betűtípus, szoftver látható&#10;&#10;Automatikusan generált leírás">
            <a:extLst>
              <a:ext uri="{FF2B5EF4-FFF2-40B4-BE49-F238E27FC236}">
                <a16:creationId xmlns:a16="http://schemas.microsoft.com/office/drawing/2014/main" id="{71C8F351-1F89-BC6D-37BF-F0527AC78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1035697"/>
            <a:ext cx="10058400" cy="491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99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képernyőkép, Betűtípus, szoftver látható&#10;&#10;Automatikusan generált leírás">
            <a:extLst>
              <a:ext uri="{FF2B5EF4-FFF2-40B4-BE49-F238E27FC236}">
                <a16:creationId xmlns:a16="http://schemas.microsoft.com/office/drawing/2014/main" id="{2ADF6AE3-3CCD-73DC-CBC9-28801264A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1035697"/>
            <a:ext cx="6413893" cy="3135087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CAF66EA6-101D-69BE-99E8-3026082C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22" y="652620"/>
            <a:ext cx="10173429" cy="49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28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4526771-BF1F-940B-EECD-072946BD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hu-HU" dirty="0"/>
              <a:t>Motiváció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0A586E-16CA-8343-AE20-C378C5D10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hu-HU" dirty="0" err="1"/>
              <a:t>Full-stack</a:t>
            </a:r>
            <a:r>
              <a:rPr lang="hu-HU" dirty="0"/>
              <a:t> webalkalmazás készítése</a:t>
            </a:r>
          </a:p>
          <a:p>
            <a:r>
              <a:rPr lang="en-US" dirty="0"/>
              <a:t>Spring Boot</a:t>
            </a:r>
            <a:r>
              <a:rPr lang="hu-HU" dirty="0"/>
              <a:t> megismerése</a:t>
            </a:r>
          </a:p>
          <a:p>
            <a:r>
              <a:rPr lang="en-US" dirty="0" err="1"/>
              <a:t>Diplomatervre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hu-HU" dirty="0"/>
              <a:t>ülni</a:t>
            </a:r>
            <a:endParaRPr lang="en-US" dirty="0"/>
          </a:p>
          <a:p>
            <a:endParaRPr lang="hu-H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0425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44A496-EA1D-0AB3-418E-E1F9F282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319218"/>
            <a:ext cx="9950103" cy="604513"/>
          </a:xfrm>
        </p:spPr>
        <p:txBody>
          <a:bodyPr/>
          <a:lstStyle/>
          <a:p>
            <a:r>
              <a:rPr lang="hu-HU" dirty="0" err="1"/>
              <a:t>Screenshots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289FA35-E8CC-761B-BC1E-2C48699DF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888" y="2654141"/>
            <a:ext cx="6642671" cy="3234932"/>
          </a:xfrm>
          <a:prstGeom prst="rect">
            <a:avLst/>
          </a:prstGeom>
        </p:spPr>
      </p:pic>
      <p:pic>
        <p:nvPicPr>
          <p:cNvPr id="7" name="Kép 6" descr="A képen szöveg, képernyőkép, szám, Betűtípus látható&#10;&#10;Automatikusan generált leírás">
            <a:extLst>
              <a:ext uri="{FF2B5EF4-FFF2-40B4-BE49-F238E27FC236}">
                <a16:creationId xmlns:a16="http://schemas.microsoft.com/office/drawing/2014/main" id="{68B75AA5-70E2-F7DD-3355-21B8A08E5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7" y="1124354"/>
            <a:ext cx="7259216" cy="354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120D147-63D9-7722-5DE0-ACC344811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888" y="2654141"/>
            <a:ext cx="6642671" cy="3234932"/>
          </a:xfrm>
          <a:prstGeom prst="rect">
            <a:avLst/>
          </a:prstGeom>
        </p:spPr>
      </p:pic>
      <p:pic>
        <p:nvPicPr>
          <p:cNvPr id="6" name="Kép 5" descr="A képen szöveg, képernyőkép, szám, Betűtípus látható&#10;&#10;Automatikusan generált leírás">
            <a:extLst>
              <a:ext uri="{FF2B5EF4-FFF2-40B4-BE49-F238E27FC236}">
                <a16:creationId xmlns:a16="http://schemas.microsoft.com/office/drawing/2014/main" id="{404F34C2-8889-F81E-0954-327E1F491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6" y="1124353"/>
            <a:ext cx="10023065" cy="489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49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képernyőkép, szám, Betűtípus látható&#10;&#10;Automatikusan generált leírás">
            <a:extLst>
              <a:ext uri="{FF2B5EF4-FFF2-40B4-BE49-F238E27FC236}">
                <a16:creationId xmlns:a16="http://schemas.microsoft.com/office/drawing/2014/main" id="{CF019A78-B1A4-E9F3-62BF-BEE66BAED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7" y="1124354"/>
            <a:ext cx="7259216" cy="354440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0227CC9-6943-643E-5AC6-5D03766F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22" y="897623"/>
            <a:ext cx="10249537" cy="49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0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44A496-EA1D-0AB3-418E-E1F9F282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319218"/>
            <a:ext cx="9950103" cy="604513"/>
          </a:xfrm>
        </p:spPr>
        <p:txBody>
          <a:bodyPr/>
          <a:lstStyle/>
          <a:p>
            <a:r>
              <a:rPr lang="hu-HU" dirty="0" err="1"/>
              <a:t>Screenshots</a:t>
            </a:r>
            <a:endParaRPr lang="en-US" dirty="0"/>
          </a:p>
        </p:txBody>
      </p:sp>
      <p:pic>
        <p:nvPicPr>
          <p:cNvPr id="4" name="Kép 3" descr="A képen szöveg, képernyőkép, szoftver, Weblap látható&#10;&#10;Automatikusan generált leírás">
            <a:extLst>
              <a:ext uri="{FF2B5EF4-FFF2-40B4-BE49-F238E27FC236}">
                <a16:creationId xmlns:a16="http://schemas.microsoft.com/office/drawing/2014/main" id="{D8C9FB39-8E3A-24C5-64BC-B1F8F5E2F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9" y="1063474"/>
            <a:ext cx="9311950" cy="495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63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1948C2-E4DD-4B0F-BD79-CB28ED230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9BE4233-4D44-E313-39E6-FC6F67A5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84670" cy="1507375"/>
          </a:xfrm>
        </p:spPr>
        <p:txBody>
          <a:bodyPr>
            <a:normAutofit/>
          </a:bodyPr>
          <a:lstStyle/>
          <a:p>
            <a:r>
              <a:rPr lang="hu-HU" dirty="0"/>
              <a:t>Téma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6E0193-7BEE-2285-9B79-7B9FFC1F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484670" cy="3505855"/>
          </a:xfrm>
        </p:spPr>
        <p:txBody>
          <a:bodyPr>
            <a:normAutofit/>
          </a:bodyPr>
          <a:lstStyle/>
          <a:p>
            <a:r>
              <a:rPr lang="hu-HU" dirty="0"/>
              <a:t>A téma célja a Spring keretrendszer </a:t>
            </a:r>
            <a:r>
              <a:rPr lang="hu-HU" dirty="0" err="1"/>
              <a:t>microservice</a:t>
            </a:r>
            <a:r>
              <a:rPr lang="hu-HU" dirty="0"/>
              <a:t> architektúra alapú használata egy </a:t>
            </a:r>
            <a:r>
              <a:rPr lang="hu-HU" dirty="0" err="1"/>
              <a:t>multitenant</a:t>
            </a:r>
            <a:r>
              <a:rPr lang="hu-HU" dirty="0"/>
              <a:t> vállalati ötletkezelési </a:t>
            </a:r>
            <a:r>
              <a:rPr lang="hu-HU" dirty="0" err="1"/>
              <a:t>process</a:t>
            </a:r>
            <a:r>
              <a:rPr lang="hu-HU" dirty="0"/>
              <a:t>-t támogató megoldás fejlesztése</a:t>
            </a:r>
          </a:p>
          <a:p>
            <a:r>
              <a:rPr lang="hu-HU" dirty="0"/>
              <a:t>A téma tervezése és fejlesztése során a hallgató megismerheti a </a:t>
            </a:r>
            <a:r>
              <a:rPr lang="hu-HU" dirty="0" err="1"/>
              <a:t>multitenant</a:t>
            </a:r>
            <a:r>
              <a:rPr lang="hu-HU" dirty="0"/>
              <a:t> („több bérlős”) rendszerek </a:t>
            </a:r>
            <a:r>
              <a:rPr lang="hu-HU" dirty="0" err="1"/>
              <a:t>architektúrális</a:t>
            </a:r>
            <a:r>
              <a:rPr lang="hu-HU" dirty="0"/>
              <a:t>, biztonsági és konfigurációs kialakítását, üzemeltetésének előkészítését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28E32-1DC4-476E-A298-6C2066882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0"/>
            <a:ext cx="3456507" cy="3436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34">
            <a:extLst>
              <a:ext uri="{FF2B5EF4-FFF2-40B4-BE49-F238E27FC236}">
                <a16:creationId xmlns:a16="http://schemas.microsoft.com/office/drawing/2014/main" id="{59AD7FA5-98A4-4D87-9F03-9F3E6B19B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43880" y="-11926"/>
            <a:ext cx="3428987" cy="3467355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3434976"/>
            <a:ext cx="3467300" cy="3428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2735368-17CD-48E3-B886-DF9A79A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3434976"/>
            <a:ext cx="3467303" cy="172551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31CD95-4390-46E7-8713-223CE3CA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5160552"/>
            <a:ext cx="3467303" cy="169018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816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6A6BEB-445D-4093-8F28-DDE79D463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14F7EA4-A42C-F5B5-7022-2F79D0EA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03" y="928688"/>
            <a:ext cx="3635294" cy="1829880"/>
          </a:xfrm>
        </p:spPr>
        <p:txBody>
          <a:bodyPr anchor="t">
            <a:normAutofit/>
          </a:bodyPr>
          <a:lstStyle/>
          <a:p>
            <a:r>
              <a:rPr lang="hu-HU" dirty="0"/>
              <a:t>Előzmények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B35D9B-FA19-5E52-4D63-446DC774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4428" y="928688"/>
            <a:ext cx="5934869" cy="1829880"/>
          </a:xfrm>
        </p:spPr>
        <p:txBody>
          <a:bodyPr anchor="t">
            <a:normAutofit/>
          </a:bodyPr>
          <a:lstStyle/>
          <a:p>
            <a:r>
              <a:rPr lang="hu-HU" dirty="0"/>
              <a:t>Angular alkalmazások fejlesztése</a:t>
            </a:r>
          </a:p>
          <a:p>
            <a:r>
              <a:rPr lang="hu-HU" dirty="0"/>
              <a:t>Kevés </a:t>
            </a:r>
            <a:r>
              <a:rPr lang="hu-HU" dirty="0" err="1"/>
              <a:t>Kotlin</a:t>
            </a:r>
            <a:r>
              <a:rPr lang="hu-HU" dirty="0"/>
              <a:t> ismeret</a:t>
            </a:r>
          </a:p>
          <a:p>
            <a:r>
              <a:rPr lang="hu-HU" dirty="0"/>
              <a:t>A Spring Boot keretrendszer új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CFF23-573E-48FD-AEA3-778CA1741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966" y="3428997"/>
            <a:ext cx="348387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BE39B3-7C1C-425F-B799-15097B6F6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31513" y="3428996"/>
            <a:ext cx="5238060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58BA8A-5B7C-494F-9B72-D377702AC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-13052" y="3428993"/>
            <a:ext cx="5269120" cy="3451080"/>
          </a:xfrm>
          <a:custGeom>
            <a:avLst/>
            <a:gdLst>
              <a:gd name="connsiteX0" fmla="*/ 1782752 w 5269120"/>
              <a:gd name="connsiteY0" fmla="*/ 0 h 3451080"/>
              <a:gd name="connsiteX1" fmla="*/ 0 w 5269120"/>
              <a:gd name="connsiteY1" fmla="*/ 0 h 3451080"/>
              <a:gd name="connsiteX2" fmla="*/ 0 w 5269120"/>
              <a:gd name="connsiteY2" fmla="*/ 3433880 h 3451080"/>
              <a:gd name="connsiteX3" fmla="*/ 1765461 w 5269120"/>
              <a:gd name="connsiteY3" fmla="*/ 3433880 h 3451080"/>
              <a:gd name="connsiteX4" fmla="*/ 1765461 w 5269120"/>
              <a:gd name="connsiteY4" fmla="*/ 3451080 h 3451080"/>
              <a:gd name="connsiteX5" fmla="*/ 5269120 w 5269120"/>
              <a:gd name="connsiteY5" fmla="*/ 4 h 3451080"/>
              <a:gd name="connsiteX6" fmla="*/ 1782752 w 5269120"/>
              <a:gd name="connsiteY6" fmla="*/ 4 h 345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20" h="3451080">
                <a:moveTo>
                  <a:pt x="1782752" y="0"/>
                </a:moveTo>
                <a:lnTo>
                  <a:pt x="0" y="0"/>
                </a:lnTo>
                <a:lnTo>
                  <a:pt x="0" y="3433880"/>
                </a:lnTo>
                <a:lnTo>
                  <a:pt x="1765461" y="3433880"/>
                </a:lnTo>
                <a:lnTo>
                  <a:pt x="1765461" y="3451080"/>
                </a:lnTo>
                <a:cubicBezTo>
                  <a:pt x="3700478" y="3451080"/>
                  <a:pt x="5269120" y="1905980"/>
                  <a:pt x="5269120" y="4"/>
                </a:cubicBezTo>
                <a:lnTo>
                  <a:pt x="1782752" y="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D5D6D-8AB3-444A-B0BD-BBDF7159C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61044" y="3428992"/>
            <a:ext cx="1736446" cy="34348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EE416885-7C06-415E-855E-78192691A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40572" y="3428998"/>
            <a:ext cx="3429002" cy="3429002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60AAB7-CEAF-4BF5-810B-A73D4AF60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09279" y="4275275"/>
            <a:ext cx="3429000" cy="1736446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364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80453F-B389-2CA6-2AED-FAE49948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Tervek a félévre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AB6F26-BF7B-D451-ED6A-EC811D3F3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Megismerkedni az ötletkezelő alkalmazásokkal</a:t>
            </a:r>
          </a:p>
          <a:p>
            <a:r>
              <a:rPr lang="hu-HU" dirty="0"/>
              <a:t>Megtervezni az alkalmazást</a:t>
            </a:r>
          </a:p>
          <a:p>
            <a:r>
              <a:rPr lang="hu-HU" dirty="0"/>
              <a:t>Az alap ötletkezelő alkalmazás megvalósítása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b="0" dirty="0"/>
              <a:t>Front-end </a:t>
            </a:r>
            <a:r>
              <a:rPr lang="en-US" b="0" dirty="0" err="1"/>
              <a:t>megval</a:t>
            </a:r>
            <a:r>
              <a:rPr lang="hu-HU" b="0" dirty="0" err="1"/>
              <a:t>ósítása</a:t>
            </a:r>
            <a:endParaRPr lang="hu-HU" b="0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hu-HU" b="0" dirty="0"/>
              <a:t>Back-end megvalósítása</a:t>
            </a:r>
            <a:endParaRPr lang="hu-HU" dirty="0"/>
          </a:p>
          <a:p>
            <a:r>
              <a:rPr lang="hu-HU" dirty="0"/>
              <a:t>Egy jól megtervezett, könnyen bővíthető alkalmazás elkészítése, amit utána Diplomaterv 1 illetve 2 tárgyak keretében lehet továbbfejleszteni, illetve megvalósítani a Microservice alapú Multi-</a:t>
            </a:r>
            <a:r>
              <a:rPr lang="hu-HU" dirty="0" err="1"/>
              <a:t>Tenant</a:t>
            </a:r>
            <a:r>
              <a:rPr lang="hu-HU" dirty="0"/>
              <a:t> architektúrát</a:t>
            </a:r>
            <a:endParaRPr lang="en-US" dirty="0"/>
          </a:p>
          <a:p>
            <a:pPr lvl="1"/>
            <a:endParaRPr lang="hu-HU" b="0" dirty="0"/>
          </a:p>
        </p:txBody>
      </p:sp>
    </p:spTree>
    <p:extLst>
      <p:ext uri="{BB962C8B-B14F-4D97-AF65-F5344CB8AC3E}">
        <p14:creationId xmlns:p14="http://schemas.microsoft.com/office/powerpoint/2010/main" val="3898214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EF75E7D-A511-DFE4-18C6-A04C59AB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09127"/>
            <a:ext cx="6608086" cy="921524"/>
          </a:xfrm>
        </p:spPr>
        <p:txBody>
          <a:bodyPr>
            <a:normAutofit/>
          </a:bodyPr>
          <a:lstStyle/>
          <a:p>
            <a:r>
              <a:rPr lang="hu-HU" dirty="0"/>
              <a:t>Architektúra</a:t>
            </a:r>
            <a:endParaRPr lang="en-US" dirty="0"/>
          </a:p>
        </p:txBody>
      </p:sp>
      <p:sp>
        <p:nvSpPr>
          <p:cNvPr id="17" name="Tartalom helye 2">
            <a:extLst>
              <a:ext uri="{FF2B5EF4-FFF2-40B4-BE49-F238E27FC236}">
                <a16:creationId xmlns:a16="http://schemas.microsoft.com/office/drawing/2014/main" id="{2D5659FB-F046-CDBA-51B0-3F3850972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061159"/>
            <a:ext cx="6608086" cy="1367841"/>
          </a:xfrm>
        </p:spPr>
        <p:txBody>
          <a:bodyPr>
            <a:normAutofit/>
          </a:bodyPr>
          <a:lstStyle/>
          <a:p>
            <a:r>
              <a:rPr lang="hu-HU" dirty="0"/>
              <a:t>Három rétegű architektúra</a:t>
            </a:r>
          </a:p>
          <a:p>
            <a:r>
              <a:rPr lang="hu-HU" dirty="0"/>
              <a:t>SPA webalkalmazás</a:t>
            </a:r>
          </a:p>
          <a:p>
            <a:r>
              <a:rPr lang="hu-HU" dirty="0"/>
              <a:t>JSON REST API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7D1CA11-2C1A-5FE0-0FDD-939CA2842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38" y="3857323"/>
            <a:ext cx="53530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294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5557051-326B-1831-00EC-23331D1C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hu-HU" dirty="0"/>
              <a:t>Felhasznált Technológiák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3635E8-D2A4-2235-A256-6925DE56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endParaRPr lang="hu-HU" dirty="0"/>
          </a:p>
          <a:p>
            <a:r>
              <a:rPr lang="hu-HU" b="1" dirty="0"/>
              <a:t>Front-end: </a:t>
            </a:r>
            <a:r>
              <a:rPr lang="hu-HU" dirty="0"/>
              <a:t>Angular 14</a:t>
            </a:r>
          </a:p>
          <a:p>
            <a:r>
              <a:rPr lang="hu-HU" b="1" dirty="0"/>
              <a:t>Back-end: </a:t>
            </a:r>
            <a:r>
              <a:rPr lang="hu-HU" dirty="0"/>
              <a:t>Spring Boot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hu-HU" b="0" dirty="0" err="1"/>
              <a:t>Kotlin</a:t>
            </a:r>
            <a:endParaRPr lang="hu-HU" b="0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hu-HU" b="0" dirty="0"/>
              <a:t>Spring </a:t>
            </a:r>
            <a:r>
              <a:rPr lang="hu-HU" b="0" dirty="0" err="1"/>
              <a:t>Security</a:t>
            </a:r>
            <a:r>
              <a:rPr lang="hu-HU" b="0" dirty="0"/>
              <a:t> + JWT</a:t>
            </a:r>
            <a:endParaRPr lang="hu-HU" dirty="0"/>
          </a:p>
          <a:p>
            <a:r>
              <a:rPr lang="hu-HU" b="1" dirty="0"/>
              <a:t>Adatbázis: </a:t>
            </a:r>
            <a:r>
              <a:rPr lang="hu-HU" dirty="0"/>
              <a:t>MySQL</a:t>
            </a:r>
          </a:p>
          <a:p>
            <a:pPr indent="0">
              <a:buNone/>
            </a:pPr>
            <a:endParaRPr lang="hu-HU" b="0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hu-HU" b="0" dirty="0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4" descr="NgRx">
            <a:extLst>
              <a:ext uri="{FF2B5EF4-FFF2-40B4-BE49-F238E27FC236}">
                <a16:creationId xmlns:a16="http://schemas.microsoft.com/office/drawing/2014/main" id="{ED78C273-48C2-79D6-3F79-5B79DFE026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96334" y="30993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4A5AF3-35AF-E07B-C424-6E4FA256D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2" y="225288"/>
            <a:ext cx="1769644" cy="176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 Boot">
            <a:extLst>
              <a:ext uri="{FF2B5EF4-FFF2-40B4-BE49-F238E27FC236}">
                <a16:creationId xmlns:a16="http://schemas.microsoft.com/office/drawing/2014/main" id="{535115F4-0627-F7C9-9D77-0D165AC7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17" y="2538540"/>
            <a:ext cx="1587072" cy="142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otlin: A Beginner's Guide and Tutorial | Okta Developer">
            <a:extLst>
              <a:ext uri="{FF2B5EF4-FFF2-40B4-BE49-F238E27FC236}">
                <a16:creationId xmlns:a16="http://schemas.microsoft.com/office/drawing/2014/main" id="{6DFFC4EB-7F1C-C2EB-778A-5EA5FBC7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473" y="2555710"/>
            <a:ext cx="2684163" cy="140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mazon RDS for MySQL – Amazon Web Services (AWS)">
            <a:extLst>
              <a:ext uri="{FF2B5EF4-FFF2-40B4-BE49-F238E27FC236}">
                <a16:creationId xmlns:a16="http://schemas.microsoft.com/office/drawing/2014/main" id="{BD81AB0C-E59D-5DD0-3840-5AB2F6EFC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5171" y="4282650"/>
            <a:ext cx="2490603" cy="128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1314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F7C44C-A11F-6471-7C3B-CF13BAD0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13844"/>
          </a:xfrm>
        </p:spPr>
        <p:txBody>
          <a:bodyPr/>
          <a:lstStyle/>
          <a:p>
            <a:r>
              <a:rPr lang="hu-HU" dirty="0"/>
              <a:t>Miért ezek a technológiák?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93B66D-8B47-06F5-8134-2CEF473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959428"/>
            <a:ext cx="9950103" cy="3981401"/>
          </a:xfrm>
        </p:spPr>
        <p:txBody>
          <a:bodyPr/>
          <a:lstStyle/>
          <a:p>
            <a:r>
              <a:rPr lang="hu-HU" b="1" dirty="0"/>
              <a:t>Angular: 	</a:t>
            </a:r>
            <a:r>
              <a:rPr lang="hu-HU" dirty="0"/>
              <a:t>Már volt benne tapasztalatom. Könnyű benne jól </a:t>
            </a:r>
            <a:r>
              <a:rPr lang="hu-HU" dirty="0" err="1"/>
              <a:t>struktúrált</a:t>
            </a:r>
            <a:r>
              <a:rPr lang="hu-HU" dirty="0"/>
              <a:t>, nagy méretű 		webalkalmazásokat fejleszteni.</a:t>
            </a:r>
          </a:p>
          <a:p>
            <a:r>
              <a:rPr lang="hu-HU" b="1" dirty="0"/>
              <a:t>Spring Boot:	</a:t>
            </a:r>
            <a:r>
              <a:rPr lang="hu-HU" dirty="0"/>
              <a:t>Széles körben elterjedt Java back-end </a:t>
            </a:r>
            <a:r>
              <a:rPr lang="hu-HU" dirty="0" err="1"/>
              <a:t>framework</a:t>
            </a:r>
            <a:r>
              <a:rPr lang="hu-HU" dirty="0"/>
              <a:t>, amivel kis és nagy 			alkalmazások is könnyen fejleszthetőek. Rengeteg funkciót meg lehet benne 		valósítani már létező, elterjedt könyvtárakkal, mint például a </a:t>
            </a:r>
            <a:r>
              <a:rPr lang="hu-HU" dirty="0" err="1"/>
              <a:t>Security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		</a:t>
            </a:r>
            <a:r>
              <a:rPr lang="hu-HU" sz="1800" b="0" dirty="0"/>
              <a:t>Kiválóan alkalmas lesz majd </a:t>
            </a:r>
            <a:r>
              <a:rPr lang="hu-HU" sz="1800" b="0" dirty="0" err="1"/>
              <a:t>microservice</a:t>
            </a:r>
            <a:r>
              <a:rPr lang="hu-HU" sz="1800" b="0" dirty="0"/>
              <a:t> alapú architektúra áttérésnél is.</a:t>
            </a:r>
          </a:p>
          <a:p>
            <a:pPr lvl="1"/>
            <a:r>
              <a:rPr lang="hu-HU" sz="1800" b="0" dirty="0"/>
              <a:t>		Ezen felül támogatja a </a:t>
            </a:r>
            <a:r>
              <a:rPr lang="hu-HU" sz="1800" b="0" dirty="0" err="1"/>
              <a:t>Kotlin</a:t>
            </a:r>
            <a:r>
              <a:rPr lang="hu-HU" sz="1800" b="0" dirty="0"/>
              <a:t> nyelvet, így modern nyelvi tulajdonságok is 		biztosítottak.</a:t>
            </a:r>
            <a:endParaRPr lang="hu-HU" b="1" dirty="0"/>
          </a:p>
          <a:p>
            <a:r>
              <a:rPr lang="hu-HU" b="1" dirty="0"/>
              <a:t>MySQL:	</a:t>
            </a:r>
            <a:r>
              <a:rPr lang="hu-HU" dirty="0"/>
              <a:t>Gyors és megbízható relációs adatbázis. </a:t>
            </a:r>
            <a:r>
              <a:rPr lang="hu-HU" b="1" dirty="0"/>
              <a:t>	</a:t>
            </a:r>
            <a:r>
              <a:rPr lang="hu-HU" sz="1800" b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354381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ABD4FA-6BB9-61D7-DBC9-0BCDD1AA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809786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 Spring Boot API Endpoint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1803A02-1473-149A-BC80-D557B0529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76" y="1636336"/>
            <a:ext cx="1684500" cy="550776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Controller</a:t>
            </a:r>
            <a:endParaRPr lang="en-US" dirty="0"/>
          </a:p>
        </p:txBody>
      </p:sp>
      <p:sp>
        <p:nvSpPr>
          <p:cNvPr id="10" name="Tartalom helye 6">
            <a:extLst>
              <a:ext uri="{FF2B5EF4-FFF2-40B4-BE49-F238E27FC236}">
                <a16:creationId xmlns:a16="http://schemas.microsoft.com/office/drawing/2014/main" id="{6B85B0C9-0DB1-4505-AA70-D5D135F291F8}"/>
              </a:ext>
            </a:extLst>
          </p:cNvPr>
          <p:cNvSpPr txBox="1">
            <a:spLocks/>
          </p:cNvSpPr>
          <p:nvPr/>
        </p:nvSpPr>
        <p:spPr>
          <a:xfrm>
            <a:off x="6204857" y="1630484"/>
            <a:ext cx="4422710" cy="55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/>
              <a:t>Service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FFEEBBA-C9E3-F11C-2D79-818AFD58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78" y="2068448"/>
            <a:ext cx="5588438" cy="253046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8B7F133-4E6B-C0D7-1981-512E0303C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57" y="2068448"/>
            <a:ext cx="5487128" cy="279195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7226A8E-357B-EA4B-DEC6-714E05A37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584" y="5517830"/>
            <a:ext cx="4752983" cy="550775"/>
          </a:xfrm>
          <a:prstGeom prst="rect">
            <a:avLst/>
          </a:prstGeom>
        </p:spPr>
      </p:pic>
      <p:sp>
        <p:nvSpPr>
          <p:cNvPr id="11" name="Tartalom helye 6">
            <a:extLst>
              <a:ext uri="{FF2B5EF4-FFF2-40B4-BE49-F238E27FC236}">
                <a16:creationId xmlns:a16="http://schemas.microsoft.com/office/drawing/2014/main" id="{00AF4D61-04C5-6848-7662-B3508D81F2EF}"/>
              </a:ext>
            </a:extLst>
          </p:cNvPr>
          <p:cNvSpPr txBox="1">
            <a:spLocks/>
          </p:cNvSpPr>
          <p:nvPr/>
        </p:nvSpPr>
        <p:spPr>
          <a:xfrm>
            <a:off x="413617" y="4860406"/>
            <a:ext cx="1684500" cy="55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Mapper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E1BA6954-D077-CB79-4974-79538AD37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617" y="5331815"/>
            <a:ext cx="3458587" cy="1218289"/>
          </a:xfrm>
          <a:prstGeom prst="rect">
            <a:avLst/>
          </a:prstGeom>
        </p:spPr>
      </p:pic>
      <p:sp>
        <p:nvSpPr>
          <p:cNvPr id="18" name="Tartalom helye 6">
            <a:extLst>
              <a:ext uri="{FF2B5EF4-FFF2-40B4-BE49-F238E27FC236}">
                <a16:creationId xmlns:a16="http://schemas.microsoft.com/office/drawing/2014/main" id="{02226361-9448-11E4-8FA5-3C4259166887}"/>
              </a:ext>
            </a:extLst>
          </p:cNvPr>
          <p:cNvSpPr txBox="1">
            <a:spLocks/>
          </p:cNvSpPr>
          <p:nvPr/>
        </p:nvSpPr>
        <p:spPr>
          <a:xfrm>
            <a:off x="5874584" y="5056427"/>
            <a:ext cx="1684500" cy="55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42008823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31231C"/>
      </a:dk2>
      <a:lt2>
        <a:srgbClr val="F0F3F3"/>
      </a:lt2>
      <a:accent1>
        <a:srgbClr val="C34D58"/>
      </a:accent1>
      <a:accent2>
        <a:srgbClr val="B13B77"/>
      </a:accent2>
      <a:accent3>
        <a:srgbClr val="C34DBB"/>
      </a:accent3>
      <a:accent4>
        <a:srgbClr val="893BB1"/>
      </a:accent4>
      <a:accent5>
        <a:srgbClr val="694DC3"/>
      </a:accent5>
      <a:accent6>
        <a:srgbClr val="3B50B1"/>
      </a:accent6>
      <a:hlink>
        <a:srgbClr val="8659C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320</Words>
  <Application>Microsoft Office PowerPoint</Application>
  <PresentationFormat>Szélesvásznú</PresentationFormat>
  <Paragraphs>56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7" baseType="lpstr">
      <vt:lpstr>Arial</vt:lpstr>
      <vt:lpstr>Avenir Next LT Pro</vt:lpstr>
      <vt:lpstr>Avenir Next LT Pro Light</vt:lpstr>
      <vt:lpstr>BlocksVTI</vt:lpstr>
      <vt:lpstr>Multitenant ötletkezelő alkalmazás Spring alapokon</vt:lpstr>
      <vt:lpstr>Motiváció</vt:lpstr>
      <vt:lpstr>Téma</vt:lpstr>
      <vt:lpstr>Előzmények</vt:lpstr>
      <vt:lpstr>Tervek a félévre</vt:lpstr>
      <vt:lpstr>Architektúra</vt:lpstr>
      <vt:lpstr>Felhasznált Technológiák</vt:lpstr>
      <vt:lpstr>Miért ezek a technológiák?</vt:lpstr>
      <vt:lpstr>Példa Spring Boot API Endpoint</vt:lpstr>
      <vt:lpstr>Security</vt:lpstr>
      <vt:lpstr>Adat modell</vt:lpstr>
      <vt:lpstr>Továbbfejlesztési lehetőségek</vt:lpstr>
      <vt:lpstr>Köszönöm a figyelmet</vt:lpstr>
      <vt:lpstr>Screenshots</vt:lpstr>
      <vt:lpstr>PowerPoint-bemutató</vt:lpstr>
      <vt:lpstr>PowerPoint-bemutató</vt:lpstr>
      <vt:lpstr>Screenshots</vt:lpstr>
      <vt:lpstr>PowerPoint-bemutató</vt:lpstr>
      <vt:lpstr>PowerPoint-bemutató</vt:lpstr>
      <vt:lpstr>Screenshots</vt:lpstr>
      <vt:lpstr>PowerPoint-bemutató</vt:lpstr>
      <vt:lpstr>PowerPoint-bemutató</vt:lpstr>
      <vt:lpstr>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Alkalmazásfejlesztés újszerű technológiákkal (GO)</dc:title>
  <dc:creator>Varga Ádám Marcell</dc:creator>
  <cp:lastModifiedBy>Varga Ádám Marcell</cp:lastModifiedBy>
  <cp:revision>7</cp:revision>
  <dcterms:created xsi:type="dcterms:W3CDTF">2022-12-09T08:01:25Z</dcterms:created>
  <dcterms:modified xsi:type="dcterms:W3CDTF">2023-06-07T20:21:03Z</dcterms:modified>
</cp:coreProperties>
</file>