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1.png" ContentType="image/png"/>
  <Override PartName="/ppt/media/image32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1.png" ContentType="image/png"/>
  <Override PartName="/ppt/media/image29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E99387-3335-4AD0-8C39-E2D3E102268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724F29-4945-4790-9380-29E9CCAF53F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51097B-7989-4C20-974D-A510414D91F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476966-A0B8-4BB7-9714-A47E2565520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56E92A-B8D2-4847-982B-93C02FE3E3A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975C83-964C-4E9E-A3D7-31D924E9398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853454-33AA-485D-8823-F9CF3FB37FA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44D3AC-FF46-4F21-BC82-0BEAEE68040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641B9A-5CA2-4F6A-8A63-C3B8DB7D374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1F8C51-8FD3-42ED-B0C8-7B65D55CF10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CBA3F5-96F4-47FA-949B-F768CB4A9B5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60A327-C14A-46D3-BFA6-2EED3AF9D6A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F6506-8364-4728-AFB1-454106C340D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052740-069E-4D78-A637-72931722D3F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AA7E9-C709-47F7-8978-B41428A669D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632CC4-969C-4E6F-82BA-8FF1BB2538E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D3D26-013C-4310-8694-12F19167F91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FAB7D-9CB7-4226-831B-34D6B91EAF6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23BB0-82AB-458C-870B-98808AAB77E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E42BC-4D63-41BB-80F1-17927D9EA8E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D06B3-72E5-46A2-AE45-42B2642ABFB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A5B2B9-58BD-45B6-84FA-CC96641C99E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84932-2A49-4AD7-8368-A04EC4CF11A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5289F3-09F0-4F64-BC85-4F2D0332F8F2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B8EDF-71A3-41B5-9178-79A0C579442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8A871-A71A-4B91-88A2-EE9AB926A53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226651-8920-45BE-94E3-337E7159F49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F266E-198B-4839-8C84-FB9D6D971E6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1F61C0-736A-4A86-8ABE-C3637487A37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A9DAD-4844-4DB7-BC33-C8082E4FFE0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4A516-86E4-4900-ADC6-980CA9AE4076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80D207-CAF0-4ECE-B9CF-34B986F43BC6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A2BA9-FC21-4225-9A44-061E1C9E09DB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8A10E-9DCD-4FB2-9E90-CD8A635F1B9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82D89-4280-4AFF-A87D-01338985E7A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3AFC0-AE9F-4018-97DD-0E962A35400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2600" cy="5180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901349-C8F7-454F-8A24-AC1084A6A42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12160" indent="-3045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18240" indent="-2707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24320" indent="-2030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3040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43648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842560" indent="-2030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EC5D43-CC4A-40B8-9113-6BE2B2566AB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4E9202-06BE-484C-94CA-EE478CC75C3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11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7480" cy="2373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Онлайн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образование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05200" y="357840"/>
            <a:ext cx="5319000" cy="34315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3744720" y="1564560"/>
            <a:ext cx="5065920" cy="328860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>
            <a:off x="1180080" y="47880"/>
            <a:ext cx="63399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Исходный код “топологии” и “kafka-streams” для детектирования “подбора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47320" y="360000"/>
            <a:ext cx="4526640" cy="223956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3422160" y="2436120"/>
            <a:ext cx="5490720" cy="235800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1180080" y="48240"/>
            <a:ext cx="63399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Исходный код “топологии” и “kafka-streams” для детектирования “подбора пароля”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47680" y="326160"/>
            <a:ext cx="4001400" cy="229392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3737880" y="2067840"/>
            <a:ext cx="5259240" cy="2700360"/>
          </a:xfrm>
          <a:prstGeom prst="rect">
            <a:avLst/>
          </a:prstGeom>
          <a:ln w="0">
            <a:noFill/>
          </a:ln>
        </p:spPr>
      </p:pic>
      <p:sp>
        <p:nvSpPr>
          <p:cNvPr id="238" name=""/>
          <p:cNvSpPr/>
          <p:nvPr/>
        </p:nvSpPr>
        <p:spPr>
          <a:xfrm>
            <a:off x="1180080" y="48240"/>
            <a:ext cx="76410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Исходный код “топологии” и “kafka-streams” для детектирования “новой локации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48480" y="622800"/>
            <a:ext cx="4248360" cy="200124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3777120" y="3063960"/>
            <a:ext cx="5165640" cy="164016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4867920" y="714240"/>
            <a:ext cx="3858120" cy="175464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963360" y="133920"/>
            <a:ext cx="76410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Вырезка исходного кода класса StreamApp и dockerfile + docker-compose для итоговой сборки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58840" y="434520"/>
            <a:ext cx="5801760" cy="207432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4827240" y="2235600"/>
            <a:ext cx="3853440" cy="254592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963360" y="94680"/>
            <a:ext cx="76410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Dockerfile + docker-compose для сборки Keycloak c “внешним” модулем “keycloak-kafka”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61560" y="651960"/>
            <a:ext cx="3241800" cy="146304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10960" y="3174120"/>
            <a:ext cx="8518680" cy="113220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3422880" y="636120"/>
            <a:ext cx="5536080" cy="234144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799200" y="95040"/>
            <a:ext cx="76410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проекта и запуска скиптов конфигурации “kafka”, “keycloak”, “kafka-connect”, “elasticsearch” и “kibana”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2041560" y="291240"/>
            <a:ext cx="4646160" cy="461088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1431000" y="2126160"/>
            <a:ext cx="610560" cy="1342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1439280" y="2358000"/>
            <a:ext cx="602280" cy="1000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457640" y="2779560"/>
            <a:ext cx="583920" cy="730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8080" bIns="2808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>
            <a:off x="1433160" y="3506040"/>
            <a:ext cx="608400" cy="9504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1431000" y="4286880"/>
            <a:ext cx="610560" cy="921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1364040" y="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топиков в “kafdrop” полученый после запуска скриптов конфигурации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952560" y="746640"/>
            <a:ext cx="6885720" cy="3924360"/>
          </a:xfrm>
          <a:prstGeom prst="rect">
            <a:avLst/>
          </a:prstGeom>
          <a:ln w="0">
            <a:noFill/>
          </a:ln>
        </p:spPr>
      </p:pic>
      <p:sp>
        <p:nvSpPr>
          <p:cNvPr id="258" name=""/>
          <p:cNvSpPr/>
          <p:nvPr/>
        </p:nvSpPr>
        <p:spPr>
          <a:xfrm flipV="1">
            <a:off x="3010320" y="2589120"/>
            <a:ext cx="646920" cy="125784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455840" y="272160"/>
            <a:ext cx="5650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“keycloak”, что модуль отправки событий в kafka подключен: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20320" y="424800"/>
            <a:ext cx="2682000" cy="66744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654480" y="56160"/>
            <a:ext cx="764100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запуска скриптов для тестрование и “исходный код” одного и скрипта: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3269520" y="415080"/>
            <a:ext cx="5025960" cy="44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68760" y="1467720"/>
            <a:ext cx="4821840" cy="3313080"/>
          </a:xfrm>
          <a:prstGeom prst="rect">
            <a:avLst/>
          </a:prstGeom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3724560" y="450720"/>
            <a:ext cx="5164920" cy="401256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1436400" y="13140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скрипта для проверки “подбора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3320" cy="129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4520" cy="5245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4520" cy="5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4176360" y="593640"/>
            <a:ext cx="4811040" cy="409680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1436400" y="13140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содержимого топика “malicious-user-not-found”: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92880" y="2059200"/>
            <a:ext cx="5453640" cy="286776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3394800" y="340200"/>
            <a:ext cx="5388120" cy="4452840"/>
          </a:xfrm>
          <a:prstGeom prst="rect">
            <a:avLst/>
          </a:prstGeom>
          <a:ln w="0">
            <a:noFill/>
          </a:ln>
        </p:spPr>
      </p:pic>
      <p:sp>
        <p:nvSpPr>
          <p:cNvPr id="270" name=""/>
          <p:cNvSpPr/>
          <p:nvPr/>
        </p:nvSpPr>
        <p:spPr>
          <a:xfrm>
            <a:off x="1988280" y="9216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скрипта для проверки “подбора пароля”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3627720" y="548280"/>
            <a:ext cx="5357880" cy="407808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1436400" y="13140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содержимого топика “malicious-invalid-user-credentials”: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80800" y="1297080"/>
            <a:ext cx="4642560" cy="3624120"/>
          </a:xfrm>
          <a:prstGeom prst="rect">
            <a:avLst/>
          </a:prstGeom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3634560" y="447840"/>
            <a:ext cx="5309280" cy="4229280"/>
          </a:xfrm>
          <a:prstGeom prst="rect">
            <a:avLst/>
          </a:prstGeom>
          <a:ln w="0">
            <a:noFill/>
          </a:ln>
        </p:spPr>
      </p:pic>
      <p:sp>
        <p:nvSpPr>
          <p:cNvPr id="275" name=""/>
          <p:cNvSpPr/>
          <p:nvPr/>
        </p:nvSpPr>
        <p:spPr>
          <a:xfrm>
            <a:off x="1988280" y="92160"/>
            <a:ext cx="76410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скрипта для проверки “новой локации пользователя”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210960" y="940680"/>
            <a:ext cx="4847400" cy="410472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4084920" y="198720"/>
            <a:ext cx="4926240" cy="451188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234000" y="65880"/>
            <a:ext cx="384984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содержимого топиков “new-user-location” и “known-user-location”: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2332080" y="268200"/>
            <a:ext cx="6449760" cy="456732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234360" y="66240"/>
            <a:ext cx="696420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Используя “KsqlDB” создаем новый stream “TEST_DELETES” из топика “known-user-location”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992880" y="904320"/>
            <a:ext cx="8027280" cy="354456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523440" y="296640"/>
            <a:ext cx="84751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Используя stream “TEST_DELETES” вставляем в топик “known-user-location” “tombstone” сообщение для локации с IP=10.90.99.2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52640" y="927000"/>
            <a:ext cx="5010120" cy="413964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4318920" y="104760"/>
            <a:ext cx="4716360" cy="292212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/>
          <p:nvPr/>
        </p:nvSpPr>
        <p:spPr>
          <a:xfrm>
            <a:off x="228240" y="139320"/>
            <a:ext cx="39682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Повторно запустив скрипт для “тестирования новых локаций” успешно получили повторное появление сообщения для локации с IP=10.90.99.2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72400" y="343440"/>
            <a:ext cx="7881120" cy="44038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911160" y="54360"/>
            <a:ext cx="88293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интеграции Kafka + Kafka-Connect + ELK для визуализации событий топика “keycloak-events”:</a:t>
            </a:r>
            <a:br>
              <a:rPr sz="1000"/>
            </a:b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78560" y="133920"/>
            <a:ext cx="8518320" cy="109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chemeClr val="dk1"/>
                </a:solidFill>
                <a:latin typeface="Roboto"/>
                <a:ea typeface="Roboto"/>
              </a:rPr>
              <a:t>Выводы: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9" name="Google Shape;142;p25"/>
          <p:cNvGraphicFramePr/>
          <p:nvPr/>
        </p:nvGraphicFramePr>
        <p:xfrm>
          <a:off x="577800" y="89388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Протестировали технологии kafka-streams для анализа событий Keycloak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Kafka-Connect и ELK научились визуализировать события Keycloak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Потрогали KsqlDB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0" name="Google Shape;142;p 1"/>
          <p:cNvGraphicFramePr/>
          <p:nvPr/>
        </p:nvGraphicFramePr>
        <p:xfrm>
          <a:off x="578160" y="3120840"/>
          <a:ext cx="7238160" cy="13802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477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локации вместо IP использовать GeoLite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Попробовать использовать внешнюю БД + debezium, для формирования топика “known-user-location”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198000" rIns="91080" anchor="t">
                      <a:noAutofit/>
                    </a:bodyPr>
                    <a:p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1" name="PlaceHolder 4"/>
          <p:cNvSpPr/>
          <p:nvPr/>
        </p:nvSpPr>
        <p:spPr>
          <a:xfrm>
            <a:off x="139680" y="2518560"/>
            <a:ext cx="8518320" cy="10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Планы по развитию: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82;p18"/>
          <p:cNvSpPr/>
          <p:nvPr/>
        </p:nvSpPr>
        <p:spPr>
          <a:xfrm>
            <a:off x="630000" y="2716200"/>
            <a:ext cx="1031760" cy="198144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0400" y="228600"/>
            <a:ext cx="8518320" cy="1839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ru" sz="2400" spc="-1" strike="noStrike">
                <a:solidFill>
                  <a:schemeClr val="dk1"/>
                </a:solidFill>
                <a:latin typeface="Roboto"/>
                <a:ea typeface="Roboto"/>
              </a:rPr>
              <a:t>Защита</a:t>
            </a:r>
            <a:r>
              <a:rPr b="1" i="1" lang="ru" sz="22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i="1" lang="ru" sz="2400" spc="-1" strike="noStrike">
                <a:solidFill>
                  <a:schemeClr val="dk1"/>
                </a:solidFill>
                <a:latin typeface="Roboto"/>
                <a:ea typeface="Roboto"/>
              </a:rPr>
              <a:t>проекта</a:t>
            </a:r>
            <a:br>
              <a:rPr sz="2200"/>
            </a:br>
            <a:br>
              <a:rPr sz="3000"/>
            </a:b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Применение kafka-streams и kafka-connect для </a:t>
            </a: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детектирования мошеннической активности в </a:t>
            </a:r>
            <a:r>
              <a:rPr b="1" lang="ru" sz="2600" spc="-1" strike="noStrike">
                <a:solidFill>
                  <a:schemeClr val="dk1"/>
                </a:solidFill>
                <a:latin typeface="Roboto"/>
                <a:ea typeface="Roboto"/>
              </a:rPr>
              <a:t>событиях Keycloak</a:t>
            </a:r>
            <a:br>
              <a:rPr sz="3000"/>
            </a:br>
            <a:br>
              <a:rPr sz="3200"/>
            </a:br>
            <a:br>
              <a:rPr sz="2600"/>
            </a:b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1895040" cy="58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Воронов Алексей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ubTitle"/>
          </p:nvPr>
        </p:nvSpPr>
        <p:spPr>
          <a:xfrm>
            <a:off x="3135600" y="3657600"/>
            <a:ext cx="5854320" cy="103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D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ev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O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ps 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и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ж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Р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Т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К-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И</a:t>
            </a: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2338560" y="2647080"/>
            <a:ext cx="360" cy="12240"/>
          </a:xfrm>
          <a:prstGeom prst="smileyFace">
            <a:avLst>
              <a:gd name="adj" fmla="val 9282"/>
            </a:avLst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ctr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887040" y="2955960"/>
            <a:ext cx="1549080" cy="1371600"/>
          </a:xfrm>
          <a:prstGeom prst="diamond">
            <a:avLst/>
          </a:prstGeom>
          <a:solidFill>
            <a:schemeClr val="accent1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4000" cy="40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320" cy="109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Ц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л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п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р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о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е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к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</a:t>
            </a: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8" name="Google Shape;115;p21"/>
          <p:cNvGraphicFramePr/>
          <p:nvPr/>
        </p:nvGraphicFramePr>
        <p:xfrm>
          <a:off x="952560" y="154404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Протестировать отправку событий из Keycloak в Kafka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Kafka-Streams написать сервис для “детектирования” аномальной активности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Используя Kafka-Connect “отправить” лог событий в Elasticsearch, для визуализации в Kibana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320" cy="109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0" name="Google Shape;122;p22"/>
          <p:cNvGraphicFramePr/>
          <p:nvPr/>
        </p:nvGraphicFramePr>
        <p:xfrm>
          <a:off x="952560" y="1544040"/>
          <a:ext cx="7238160" cy="215892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Keycloak + внешний модуль для отправки событий в Kafka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https://www.keycloak.org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https://github.com/SnuK87/keycloak-kafka.git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Kafka-Streams – сервис антифрода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Kafka-connect – визуализация лога событий в ELK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</a:rPr>
                        <a:t>4.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KsqlDB – тестирование “удаления” сообщений из “вспомогательной” таблицы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837520" y="228600"/>
            <a:ext cx="280332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Архитектура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355400" y="993600"/>
            <a:ext cx="6142320" cy="224820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1874520" y="3346200"/>
            <a:ext cx="5213160" cy="13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Все сервисы запускаются в docker-compose.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Keycloak + модуль для отправки событий в Kafka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Kafka-connect + elasticsearch + kibana для визуализации событий из keycloak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4. Kafka-streams для детектирования аномальной активности: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"подбор пользователя"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"подбор пароля"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"Успешное подключение с новой локации"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5. Ksqldb для тестирования "удаления" записи из "таблицы локаций"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"/>
          <p:cNvGraphicFramePr/>
          <p:nvPr/>
        </p:nvGraphicFramePr>
        <p:xfrm>
          <a:off x="420120" y="321840"/>
          <a:ext cx="8125560" cy="4676760"/>
        </p:xfrm>
        <a:graphic>
          <a:graphicData uri="http://schemas.openxmlformats.org/drawingml/2006/table">
            <a:tbl>
              <a:tblPr/>
              <a:tblGrid>
                <a:gridCol w="707760"/>
                <a:gridCol w="7418160"/>
              </a:tblGrid>
              <a:tr h="114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качестве модуля для отправки событий из Keycloak в Kafka будем использовать проект: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https://github.com/SnuK87/keycloak-kafka.git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3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Формат сообщений "json", в каждом сообщении есть поле "error".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Виды сообщений "error":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"user_not_found" ( кратко UNF 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"invalid_user_credentials" ( кратко IUC 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null - при успешной аутенификации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8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Варианты детектируемых аномалий: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"Подбор пользователя"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MAXCOUNT=10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count(UNF)[2m] &gt; MAXCOUNT =&gt; MALICIOUS_USER_NOT_FOUND_TOPIC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 "Временная блокировка авторизации по IP"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"Подбор пароля"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MAXCOUNT=10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count(IUC with KEY "userid:realmid:ip" )[2m] &gt; MAXСOUNT =&gt; MALICIOUS_INVALID_USER_CREDENTIALS_TOPIC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"Временная блокировка авторизации по IP" + "Сообщение пользователю о возможном мошенническом подключении к его аккаунту"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"Успешное подключение с новой локации"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 error==null AND KEY with "userid:realmid:location" notexist in topic "KNOWN_USER_LOCATION_TOPIC" =&gt; NEW_LOCATIONS_TOPICS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Пример использования: "Сообщение пользователю об успешном подключении к его аккаунту из новой локации"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упрощения в качестве "location" будем использовать "ip", в реальных условиях необходимо использовать например "GeoLite".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GeoLite позволяет получить дополнительную информацию по IP адресу "провайдер" + "asn" + "координаты"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5" name=""/>
          <p:cNvSpPr/>
          <p:nvPr/>
        </p:nvSpPr>
        <p:spPr>
          <a:xfrm>
            <a:off x="3449160" y="52920"/>
            <a:ext cx="13514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Краткое описание: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"/>
          <p:cNvGraphicFramePr/>
          <p:nvPr/>
        </p:nvGraphicFramePr>
        <p:xfrm>
          <a:off x="897480" y="565920"/>
          <a:ext cx="7346160" cy="3212280"/>
        </p:xfrm>
        <a:graphic>
          <a:graphicData uri="http://schemas.openxmlformats.org/drawingml/2006/table">
            <a:tbl>
              <a:tblPr/>
              <a:tblGrid>
                <a:gridCol w="583560"/>
                <a:gridCol w="676296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Используемые топики в Kafka: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KEYCLOAK_EVENT_TOPIC: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empty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KeycloakDto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MALICIOUS_USER_NOT_FOUND_TOPIC: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"%s@&lt;%s,%s&gt;",ipAddress, window().startTime(), window().endTime()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IpDto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MALICIOUS_INVALID_USER_CREDENTIALS_TOPIC: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"%s@&lt;%s,%s&gt;",userId:realmId:ipAddress, window().startTime(), window().endTime()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IpIUCDto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KNOWN_USER_LOCATION_TOPIC: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userId:realmId:location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LocationDto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NEW_LOCATION_TOPIC: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 =&gt; userId:realmId:location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 =&gt; KeycloakDto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217" name=""/>
          <p:cNvSpPr/>
          <p:nvPr/>
        </p:nvSpPr>
        <p:spPr>
          <a:xfrm>
            <a:off x="3232800" y="118800"/>
            <a:ext cx="23209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Краткое описание (продолжение):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552600" y="174960"/>
            <a:ext cx="2494800" cy="481644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3449520" y="53280"/>
            <a:ext cx="1401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проекта: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2305800" y="551880"/>
            <a:ext cx="2095560" cy="1249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1753920" y="775080"/>
            <a:ext cx="2647440" cy="17100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883960" y="1996920"/>
            <a:ext cx="1510920" cy="36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 flipV="1">
            <a:off x="1228320" y="3566880"/>
            <a:ext cx="3199320" cy="3312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11880" bIns="-1188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2187360" y="4322520"/>
            <a:ext cx="2207880" cy="360"/>
          </a:xfrm>
          <a:prstGeom prst="line">
            <a:avLst/>
          </a:prstGeom>
          <a:ln w="0">
            <a:solidFill>
              <a:srgbClr val="ff0000"/>
            </a:solidFill>
            <a:headEnd len="med" type="triangle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4461480" y="520200"/>
            <a:ext cx="29149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Dockerfile для билда и упаковки в контейнеры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474800" y="822600"/>
            <a:ext cx="164880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docker-compose проекта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20880" y="1880640"/>
            <a:ext cx="42134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Исходники детектора “мошеннической активности” на kafka-streams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507560" y="3430800"/>
            <a:ext cx="344088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Вспомогательный make файл, для основных операций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01440" y="4173480"/>
            <a:ext cx="19184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Скрипты основных операций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2024-07-01T20:20:03Z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