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1.png" ContentType="image/png"/>
  <Override PartName="/ppt/media/image32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1.png" ContentType="image/png"/>
  <Override PartName="/ppt/media/image29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1B8A60-5645-406B-8C8B-7FB945EC071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689FDF-8B8E-45C2-93C8-3DD692FE9F9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AFD07B-6E94-436F-A36C-BFA83184AE8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6C50EF-9E74-4599-A21B-2E8E14E1A59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60A7D1-77F4-42A7-A46B-B4F87263DF5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1A16F0-8215-4233-A64A-4E6DB03115B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569E7F-4D45-4FE5-B3DE-AE6BB6AA16D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5A34E8-7E52-4EF5-86C3-A43BF731B9D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906625-AB74-446F-92C2-6D8934BB8A0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EBC605-A1F9-45E6-9ABA-6151FB3E37E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330895-FDD1-4BAB-9BFC-44AFB880E10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E4993E-AEAC-4FA8-83DC-43AE6760498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3497EE-9C31-4664-B54D-842ECDE23C0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D481E-97C2-49C5-ACE0-80D36A1D1AD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92956-D2A6-498E-88B1-10E6D55E9C2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D4DEB-61CF-41CA-BE30-F174461A639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7A9D83-97BF-49EB-BC48-507C15AD556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7A8D2-11D4-4736-A8BE-C4D40424B48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2F030-4704-4474-90A0-07D9D1397F0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78762-000D-46B7-8670-88481742F9C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3ABB0-79FC-4CFC-93AE-34772D610B0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B8D81-9DCF-4D1A-A297-69586BCB816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5E5E90-7A7D-4B0F-944E-F71D2001DE8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54920-B315-40A1-8BBE-5140C999F74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DBD419-BCA2-432F-9675-4F1420F1B0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8BB7F-7F7D-4C06-9C80-EB030E8F392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ABDA0-A8F2-46AC-8A7E-F710F9CB522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AC38B-A6B8-4D30-8B10-AFABFEC5FAD0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B4B14-2FEB-47AF-863F-15328575AEB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EDE97-4830-4DC9-9B79-E5C3ABEA81F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E99900-76EA-4400-9D09-337127E0259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CF169-4B2B-4C26-844E-D37671866D73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1F807-A8BB-4819-B7C7-3C19A877EB5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7DEC3-4E02-421B-8496-BE7125AD90B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AACF0-6519-4ED0-9C4D-346434C22B8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DBCE0F-5132-45FB-8E93-6E2F238935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3320" cy="5180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018AA9-2D9B-42AF-9518-339EA3E10EC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EC74F0-8858-4EE1-A7D1-E1D082EAFE1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95EE7E-AB0C-46A7-B7D7-A62BEB898AF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1880" cy="47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</a:t>
            </a: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t</a:t>
            </a: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u</a:t>
            </a: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s.</a:t>
            </a: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r</a:t>
            </a: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200" cy="2373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О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л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а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й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о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б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р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а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з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о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в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а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и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е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05200" y="357840"/>
            <a:ext cx="5319720" cy="343224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3744720" y="1564560"/>
            <a:ext cx="5066640" cy="328932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>
            <a:off x="1180080" y="47880"/>
            <a:ext cx="634068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Исходный код “топологии” и “kafka-streams” для детектирования “подбора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47320" y="360000"/>
            <a:ext cx="4527360" cy="224028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3422160" y="2436120"/>
            <a:ext cx="5491440" cy="235872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1180080" y="48240"/>
            <a:ext cx="634068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Исходный код “топологии” и “kafka-streams” для детектирования “подбора пароля”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47680" y="326160"/>
            <a:ext cx="4002120" cy="229464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3737880" y="2067840"/>
            <a:ext cx="5259960" cy="2701080"/>
          </a:xfrm>
          <a:prstGeom prst="rect">
            <a:avLst/>
          </a:prstGeom>
          <a:ln w="0">
            <a:noFill/>
          </a:ln>
        </p:spPr>
      </p:pic>
      <p:sp>
        <p:nvSpPr>
          <p:cNvPr id="238" name=""/>
          <p:cNvSpPr/>
          <p:nvPr/>
        </p:nvSpPr>
        <p:spPr>
          <a:xfrm>
            <a:off x="1180080" y="48240"/>
            <a:ext cx="7641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Исходный код “топологии” и “kafka-streams” для детектирования “новой локации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48480" y="622800"/>
            <a:ext cx="4249080" cy="200196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3777120" y="3063960"/>
            <a:ext cx="5166360" cy="164088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4867920" y="714240"/>
            <a:ext cx="3858840" cy="175536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963360" y="133920"/>
            <a:ext cx="7641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Вырезка исходного кода класса StreamApp и dockerfile + docker-compose для итоговой сборки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58840" y="434520"/>
            <a:ext cx="5802480" cy="20750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4827240" y="2235600"/>
            <a:ext cx="3854160" cy="25466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963360" y="94680"/>
            <a:ext cx="7641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Dockerfile + docker-compose для сборки Keycloak c “внешним” модулем “keycloak-kafka”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61560" y="651960"/>
            <a:ext cx="3242520" cy="146376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10960" y="3174120"/>
            <a:ext cx="8519400" cy="113292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3422880" y="636120"/>
            <a:ext cx="5536800" cy="234216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799200" y="95040"/>
            <a:ext cx="7641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Запуск проекта и запуска скиптов конфигурации “kafka”, “keycloak”, “kafka-connect”, “elasticsearch” и “kibana”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220320" y="424800"/>
            <a:ext cx="2682720" cy="66816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654480" y="56160"/>
            <a:ext cx="76417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Пример запуска скриптов для тестрование и “исходный код” одного и скрипта: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3269520" y="415080"/>
            <a:ext cx="5026680" cy="44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041560" y="291240"/>
            <a:ext cx="4646880" cy="461160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1371600" y="1954080"/>
            <a:ext cx="610560" cy="1342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1379880" y="2185920"/>
            <a:ext cx="602280" cy="1000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1398240" y="2607480"/>
            <a:ext cx="583920" cy="730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8080" bIns="2808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"/>
          <p:cNvSpPr/>
          <p:nvPr/>
        </p:nvSpPr>
        <p:spPr>
          <a:xfrm>
            <a:off x="1373760" y="3333960"/>
            <a:ext cx="608400" cy="9504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1371600" y="4114800"/>
            <a:ext cx="610560" cy="921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364040" y="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Список топиков в “kafdrop” полученый после запуска скриптов конфигурации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952560" y="746640"/>
            <a:ext cx="6886440" cy="392508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 flipV="1">
            <a:off x="3010320" y="2589120"/>
            <a:ext cx="646920" cy="125784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>
            <a:off x="1455840" y="272160"/>
            <a:ext cx="5651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Проверка “keycloak”, что модуль отправки событий в kafka подключен: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68760" y="1467720"/>
            <a:ext cx="4822560" cy="331380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3724560" y="450720"/>
            <a:ext cx="5165640" cy="401328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1436400" y="13140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Запуск скрипта для проверки “подбора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040" cy="12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240" cy="5252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240" cy="5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4176360" y="593640"/>
            <a:ext cx="4811760" cy="409752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1436400" y="13140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Проверка содержимого топика “malicious-user-not-found”: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92880" y="2059200"/>
            <a:ext cx="5454360" cy="286848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3394800" y="340200"/>
            <a:ext cx="5388840" cy="4453560"/>
          </a:xfrm>
          <a:prstGeom prst="rect">
            <a:avLst/>
          </a:prstGeom>
          <a:ln w="0">
            <a:noFill/>
          </a:ln>
        </p:spPr>
      </p:pic>
      <p:sp>
        <p:nvSpPr>
          <p:cNvPr id="270" name=""/>
          <p:cNvSpPr/>
          <p:nvPr/>
        </p:nvSpPr>
        <p:spPr>
          <a:xfrm>
            <a:off x="1988280" y="9216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Запуск скрипта для проверки “подбора пароля”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3627720" y="548280"/>
            <a:ext cx="5358600" cy="407880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1436400" y="13140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Проверка содержимого топика “malicious-invalid-user-credentials”: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80800" y="1297080"/>
            <a:ext cx="4643280" cy="3624840"/>
          </a:xfrm>
          <a:prstGeom prst="rect">
            <a:avLst/>
          </a:prstGeom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3634560" y="447840"/>
            <a:ext cx="5310000" cy="4230000"/>
          </a:xfrm>
          <a:prstGeom prst="rect">
            <a:avLst/>
          </a:prstGeom>
          <a:ln w="0">
            <a:noFill/>
          </a:ln>
        </p:spPr>
      </p:pic>
      <p:sp>
        <p:nvSpPr>
          <p:cNvPr id="275" name=""/>
          <p:cNvSpPr/>
          <p:nvPr/>
        </p:nvSpPr>
        <p:spPr>
          <a:xfrm>
            <a:off x="1988280" y="92160"/>
            <a:ext cx="76417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Запуск скрипта для проверки “новой локации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10960" y="940680"/>
            <a:ext cx="4848120" cy="410544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4084920" y="198720"/>
            <a:ext cx="4926960" cy="451260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234000" y="65880"/>
            <a:ext cx="385056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Проверка содержимого топиков “new-user-location” и “known-user-location”: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332080" y="268200"/>
            <a:ext cx="6450480" cy="456804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234360" y="66240"/>
            <a:ext cx="696492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Используя “KsqlDB” создаем новый stream “TEST_DELETES” из топика “known-user-location”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992880" y="904320"/>
            <a:ext cx="8028000" cy="354528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523440" y="296640"/>
            <a:ext cx="84758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Используя stream “TEST_DELETES” вставляем в топик “known-user-location” “tombstone” сообщение для локации с IP=10.90.99.2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52640" y="927000"/>
            <a:ext cx="5010840" cy="414036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4318920" y="104760"/>
            <a:ext cx="4717080" cy="292284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/>
          <p:nvPr/>
        </p:nvSpPr>
        <p:spPr>
          <a:xfrm>
            <a:off x="228240" y="139320"/>
            <a:ext cx="396900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Повторно запустив скрипт для “тестирования новых локаций” успешно получили повторное появление сообщения для локации с IP=10.90.99.2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72400" y="343440"/>
            <a:ext cx="7881840" cy="440460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911160" y="54360"/>
            <a:ext cx="883008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Проверка интеграции Kafka + Kafka-Connect + ELK для визуализации событий топика “keycloak-events”: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78560" y="13392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chemeClr val="dk1"/>
                </a:solidFill>
                <a:latin typeface="Roboto"/>
                <a:ea typeface="Roboto"/>
              </a:rPr>
              <a:t>Выводы: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9" name="Google Shape;142;p25"/>
          <p:cNvGraphicFramePr/>
          <p:nvPr/>
        </p:nvGraphicFramePr>
        <p:xfrm>
          <a:off x="577800" y="89388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Протестировали технологии kafka-streams для анализа событий Keycloak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Kafka-Connect и ELK научились визуализировать события Keycloak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Потрогали KsqlDB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0" name="Google Shape;142;p 1"/>
          <p:cNvGraphicFramePr/>
          <p:nvPr/>
        </p:nvGraphicFramePr>
        <p:xfrm>
          <a:off x="578160" y="3120840"/>
          <a:ext cx="7238160" cy="13802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477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локации вместо IP использовать GeoLite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Попробовать исбользовать внешнюю БД + debezium, для формирования топика “known-user-location”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 anchor="t">
                      <a:noAutofit/>
                    </a:bodyPr>
                    <a:p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1" name="PlaceHolder 4"/>
          <p:cNvSpPr/>
          <p:nvPr/>
        </p:nvSpPr>
        <p:spPr>
          <a:xfrm>
            <a:off x="139680" y="2518560"/>
            <a:ext cx="8519040" cy="10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Планы по развитию: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82;p18"/>
          <p:cNvSpPr/>
          <p:nvPr/>
        </p:nvSpPr>
        <p:spPr>
          <a:xfrm>
            <a:off x="630000" y="2716200"/>
            <a:ext cx="1032480" cy="19821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0400" y="228600"/>
            <a:ext cx="8519040" cy="184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ru" sz="2400" spc="-1" strike="noStrike">
                <a:solidFill>
                  <a:schemeClr val="dk1"/>
                </a:solidFill>
                <a:latin typeface="Roboto"/>
                <a:ea typeface="Roboto"/>
              </a:rPr>
              <a:t>Защита</a:t>
            </a:r>
            <a:r>
              <a:rPr b="1" i="1" lang="ru" sz="22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i="1" lang="ru" sz="2400" spc="-1" strike="noStrike">
                <a:solidFill>
                  <a:schemeClr val="dk1"/>
                </a:solidFill>
                <a:latin typeface="Roboto"/>
                <a:ea typeface="Roboto"/>
              </a:rPr>
              <a:t>проекта</a:t>
            </a:r>
            <a:br>
              <a:rPr sz="2200"/>
            </a:br>
            <a:br>
              <a:rPr sz="3000"/>
            </a:b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Применение kafka-streams и kafka-connect для детектирования мошеннической активности в событиях Keycloak</a:t>
            </a:r>
            <a:br>
              <a:rPr sz="3000"/>
            </a:br>
            <a:br>
              <a:rPr sz="3200"/>
            </a:b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1895760" cy="586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Воронов Алексей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ubTitle"/>
          </p:nvPr>
        </p:nvSpPr>
        <p:spPr>
          <a:xfrm>
            <a:off x="3135600" y="3657600"/>
            <a:ext cx="5855040" cy="103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DevOps инженер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РТК-ИТ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338560" y="2647080"/>
            <a:ext cx="360" cy="12960"/>
          </a:xfrm>
          <a:prstGeom prst="smileyFace">
            <a:avLst>
              <a:gd name="adj" fmla="val 9282"/>
            </a:avLst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ctr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887040" y="2955960"/>
            <a:ext cx="1549800" cy="1372320"/>
          </a:xfrm>
          <a:prstGeom prst="diamond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4720" cy="408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8" name="Google Shape;115;p21"/>
          <p:cNvGraphicFramePr/>
          <p:nvPr/>
        </p:nvGraphicFramePr>
        <p:xfrm>
          <a:off x="952560" y="154404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Протестировать отправку событий из Keycloak в Kafka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Kafka-Streams написать сервис для “детектирования” аномальной активности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Kafka-Connect “отправить” лог событий в Elasticsearch, для визуализации в Kibana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0" name="Google Shape;122;p22"/>
          <p:cNvGraphicFramePr/>
          <p:nvPr/>
        </p:nvGraphicFramePr>
        <p:xfrm>
          <a:off x="952560" y="1544040"/>
          <a:ext cx="7238160" cy="2158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Keycloak + внешний модуль для отправки событий в Kafka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https://www.keycloak.org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https://github.com/SnuK87/keycloak-kafka.git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Kafka-Streams – сервис антифрода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Kafka-connect – визуализация лога событий в ELK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</a:rPr>
                        <a:t>4.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KsqlDB – тестирование “удаления” сообщений из “вспомогательной” таблицы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837520" y="228600"/>
            <a:ext cx="2804040" cy="6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Архитектура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355400" y="993600"/>
            <a:ext cx="6143040" cy="224892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1874520" y="3346200"/>
            <a:ext cx="521388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1. Все сервисы запускаются в docker-compose.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2. Keycloak + модуль для отправки событий в Kafka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3. Kafka-connect + elasticsearch + kibana для визуализации событий из keycloak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4. Kafka-streams для детектирования аномальной активности: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. "подбор пользователя"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. "подбор пароля"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. "Успешное подключение с новой локации"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5. Ksqldb для тестирования "удаления" записи из "таблицы локаций"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"/>
          <p:cNvGraphicFramePr/>
          <p:nvPr/>
        </p:nvGraphicFramePr>
        <p:xfrm>
          <a:off x="420120" y="321840"/>
          <a:ext cx="8125560" cy="4676760"/>
        </p:xfrm>
        <a:graphic>
          <a:graphicData uri="http://schemas.openxmlformats.org/drawingml/2006/table">
            <a:tbl>
              <a:tblPr/>
              <a:tblGrid>
                <a:gridCol w="707760"/>
                <a:gridCol w="7418160"/>
              </a:tblGrid>
              <a:tr h="114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качестве модуля для отправки событий из Keycloak в Kafka будем использовать проект: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https://github.com/SnuK87/keycloak-kafka.git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3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Формат сообщений "json", в каждом сообщении есть поле "error".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Виды сообщений "error":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"user_not_found" ( кратко UNF 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"invalid_user_credentials" ( кратко IUC 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null - при успешной аутенификации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8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Варианты детектируемых аномалий: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"Подбор пользователя"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MAXCOUNT=10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count(UNF)[2m] &gt; MAXCOUNT =&gt; MALICIOUS_USER_NOT_FOUND_TOPIC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 "Временная блокировка авторизации по IP"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"Подбор пароля"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MAXCOUNT=10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count(IUC with KEY "userid:realmid:ip" )[2m] &gt; MAXСOUNT =&gt; MALICIOUS_INVALID_USER_CREDENTIALS_TOPIC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"Временная блокировка авторизации по IP" + "Сообщение пользователю о возможном мошенническом подключении к его аккаунту"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"Успешное подключение с новой локации"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error==null AND KEY with "userid:realmid:location" notexist in topic "KNOWN_USER_LOCATION_TOPIC" =&gt; NEW_LOCATIONS_TOPICS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 "Сообщение пользователю об успешном подключении к его аккаунту из новой локации"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упрощения в качестве "location" будем использовать "ip", в реальных условиях необходимо использовать например "GeoLite".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GeoLite позволяет получить дополнительную информацию по IP адресу "провайдер" + "asn" + "координаты"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5" name=""/>
          <p:cNvSpPr/>
          <p:nvPr/>
        </p:nvSpPr>
        <p:spPr>
          <a:xfrm>
            <a:off x="3449160" y="52920"/>
            <a:ext cx="13521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Краткое описание: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"/>
          <p:cNvGraphicFramePr/>
          <p:nvPr/>
        </p:nvGraphicFramePr>
        <p:xfrm>
          <a:off x="897480" y="565920"/>
          <a:ext cx="7346160" cy="3212280"/>
        </p:xfrm>
        <a:graphic>
          <a:graphicData uri="http://schemas.openxmlformats.org/drawingml/2006/table">
            <a:tbl>
              <a:tblPr/>
              <a:tblGrid>
                <a:gridCol w="583560"/>
                <a:gridCol w="676296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Используемые топики в Kafka: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KEYCLOAK_EVENT_TOPIC: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empty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KeycloakDto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MALICIOUS_USER_NOT_FOUND_TOPIC: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"%s@&lt;%s,%s&gt;",ipAddress, window().startTime(), window().endTime()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IpDto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MALICIOUS_INVALID_USER_CREDENTIALS_TOPIC: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"%s@&lt;%s,%s&gt;",userId:realmId:ipAddress, window().startTime(), window().endTime()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IpIUCDto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KNOWN_USER_LOCATION_TOPIC: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userId:realmId:location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LocationDto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NEW_LOCATION_TOPIC: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userId:realmId:location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KeycloakDto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217" name=""/>
          <p:cNvSpPr/>
          <p:nvPr/>
        </p:nvSpPr>
        <p:spPr>
          <a:xfrm>
            <a:off x="3232800" y="118800"/>
            <a:ext cx="23216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Краткое описание (продолжение):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52600" y="174960"/>
            <a:ext cx="2495520" cy="481716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3449520" y="53280"/>
            <a:ext cx="1402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Структура проекта: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2305800" y="551880"/>
            <a:ext cx="2095560" cy="1249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1753920" y="775080"/>
            <a:ext cx="2647440" cy="17100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883960" y="1996920"/>
            <a:ext cx="1510920" cy="36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 flipV="1">
            <a:off x="1228320" y="3566880"/>
            <a:ext cx="3199320" cy="331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11880" bIns="-1188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2187360" y="4322520"/>
            <a:ext cx="2207880" cy="36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4461480" y="520200"/>
            <a:ext cx="29156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Dockerfile для билда и упаковки в контейнеры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474800" y="822600"/>
            <a:ext cx="164952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docker-compose проекта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20880" y="1880640"/>
            <a:ext cx="42141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Исходники детектора “мошеннической активности” на kafka-streams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507560" y="3430800"/>
            <a:ext cx="34416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Вспомогательный make файл, для основных операций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01440" y="4173480"/>
            <a:ext cx="19191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Скрипты основных операций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2024-06-28T00:41:16Z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