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6" r:id="rId2"/>
    <p:sldId id="330" r:id="rId3"/>
    <p:sldId id="331" r:id="rId4"/>
    <p:sldId id="332" r:id="rId5"/>
    <p:sldId id="350" r:id="rId6"/>
    <p:sldId id="351" r:id="rId7"/>
    <p:sldId id="352" r:id="rId8"/>
    <p:sldId id="353" r:id="rId9"/>
    <p:sldId id="338" r:id="rId10"/>
    <p:sldId id="339" r:id="rId11"/>
    <p:sldId id="340" r:id="rId12"/>
    <p:sldId id="363" r:id="rId13"/>
    <p:sldId id="364" r:id="rId14"/>
    <p:sldId id="346" r:id="rId15"/>
    <p:sldId id="347" r:id="rId16"/>
    <p:sldId id="348" r:id="rId17"/>
    <p:sldId id="349" r:id="rId18"/>
    <p:sldId id="365" r:id="rId19"/>
    <p:sldId id="356" r:id="rId20"/>
    <p:sldId id="357" r:id="rId21"/>
    <p:sldId id="358" r:id="rId22"/>
    <p:sldId id="359" r:id="rId23"/>
    <p:sldId id="367" r:id="rId24"/>
    <p:sldId id="368" r:id="rId25"/>
    <p:sldId id="366" r:id="rId26"/>
    <p:sldId id="32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8E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08" autoAdjust="0"/>
    <p:restoredTop sz="94717" autoAdjust="0"/>
  </p:normalViewPr>
  <p:slideViewPr>
    <p:cSldViewPr>
      <p:cViewPr>
        <p:scale>
          <a:sx n="90" d="100"/>
          <a:sy n="90" d="100"/>
        </p:scale>
        <p:origin x="-960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CBFF1-B807-4EBF-B768-A8478871FCBC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41D8D169-F1F8-4060-B414-CEAF0451F7EF}">
      <dgm:prSet phldrT="[Text]"/>
      <dgm:spPr>
        <a:solidFill>
          <a:srgbClr val="6666FF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Consumer finance</a:t>
          </a:r>
          <a:endParaRPr lang="en-US" dirty="0">
            <a:solidFill>
              <a:schemeClr val="bg1"/>
            </a:solidFill>
          </a:endParaRPr>
        </a:p>
      </dgm:t>
    </dgm:pt>
    <dgm:pt modelId="{D7A5E8BF-0DAA-4075-BD46-50DE9E898FAC}" type="parTrans" cxnId="{8544268A-B95C-4FD0-8566-538231D5979B}">
      <dgm:prSet/>
      <dgm:spPr/>
      <dgm:t>
        <a:bodyPr/>
        <a:lstStyle/>
        <a:p>
          <a:endParaRPr lang="en-US"/>
        </a:p>
      </dgm:t>
    </dgm:pt>
    <dgm:pt modelId="{798F11D0-A8E1-4F8D-9226-E1C4F94CF0A8}" type="sibTrans" cxnId="{8544268A-B95C-4FD0-8566-538231D5979B}">
      <dgm:prSet/>
      <dgm:spPr>
        <a:solidFill>
          <a:srgbClr val="CC0099"/>
        </a:solidFill>
      </dgm:spPr>
      <dgm:t>
        <a:bodyPr/>
        <a:lstStyle/>
        <a:p>
          <a:endParaRPr lang="en-US"/>
        </a:p>
      </dgm:t>
    </dgm:pt>
    <dgm:pt modelId="{189FA75F-6D84-43ED-8806-9E2AFC4466D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Online</a:t>
          </a:r>
          <a:endParaRPr lang="en-US" dirty="0">
            <a:solidFill>
              <a:schemeClr val="bg1"/>
            </a:solidFill>
          </a:endParaRPr>
        </a:p>
      </dgm:t>
    </dgm:pt>
    <dgm:pt modelId="{A171CB54-28D5-4046-86F9-A1C90F1F2584}" type="parTrans" cxnId="{3625F16F-E8F2-4242-97B5-3D8A62BC882B}">
      <dgm:prSet/>
      <dgm:spPr/>
      <dgm:t>
        <a:bodyPr/>
        <a:lstStyle/>
        <a:p>
          <a:endParaRPr lang="en-US"/>
        </a:p>
      </dgm:t>
    </dgm:pt>
    <dgm:pt modelId="{FFE8F133-02A1-4F9E-8CBC-32E59E67198D}" type="sibTrans" cxnId="{3625F16F-E8F2-4242-97B5-3D8A62BC882B}">
      <dgm:prSet/>
      <dgm:spPr>
        <a:solidFill>
          <a:srgbClr val="CC0099"/>
        </a:solidFill>
      </dgm:spPr>
      <dgm:t>
        <a:bodyPr/>
        <a:lstStyle/>
        <a:p>
          <a:endParaRPr lang="en-US"/>
        </a:p>
      </dgm:t>
    </dgm:pt>
    <dgm:pt modelId="{D322D2C1-83AC-4CF2-AA26-DADED3FE272E}">
      <dgm:prSet phldrT="[Text]"/>
      <dgm:spPr>
        <a:solidFill>
          <a:srgbClr val="F38432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FINTECH</a:t>
          </a:r>
          <a:endParaRPr lang="en-US" dirty="0">
            <a:solidFill>
              <a:schemeClr val="bg1"/>
            </a:solidFill>
          </a:endParaRPr>
        </a:p>
      </dgm:t>
    </dgm:pt>
    <dgm:pt modelId="{8F182D0D-1B44-41AE-98FC-6861DBC39D2D}" type="parTrans" cxnId="{5F4D70D0-66B6-4B24-AC18-A49DCDFB5658}">
      <dgm:prSet/>
      <dgm:spPr/>
      <dgm:t>
        <a:bodyPr/>
        <a:lstStyle/>
        <a:p>
          <a:endParaRPr lang="en-US"/>
        </a:p>
      </dgm:t>
    </dgm:pt>
    <dgm:pt modelId="{AACDFBFC-1E24-493F-A2E2-791872AB8520}" type="sibTrans" cxnId="{5F4D70D0-66B6-4B24-AC18-A49DCDFB5658}">
      <dgm:prSet/>
      <dgm:spPr/>
      <dgm:t>
        <a:bodyPr/>
        <a:lstStyle/>
        <a:p>
          <a:endParaRPr lang="en-US"/>
        </a:p>
      </dgm:t>
    </dgm:pt>
    <dgm:pt modelId="{A17891B9-F16D-4A8F-A5E4-61515E296B56}" type="pres">
      <dgm:prSet presAssocID="{FBFCBFF1-B807-4EBF-B768-A8478871FCBC}" presName="Name0" presStyleCnt="0">
        <dgm:presLayoutVars>
          <dgm:dir/>
          <dgm:resizeHandles val="exact"/>
        </dgm:presLayoutVars>
      </dgm:prSet>
      <dgm:spPr/>
    </dgm:pt>
    <dgm:pt modelId="{B7643C81-0065-49ED-BAE7-9475A5123D8C}" type="pres">
      <dgm:prSet presAssocID="{FBFCBFF1-B807-4EBF-B768-A8478871FCBC}" presName="vNodes" presStyleCnt="0"/>
      <dgm:spPr/>
    </dgm:pt>
    <dgm:pt modelId="{30275E79-AE7D-450A-A803-76F78DBFBA52}" type="pres">
      <dgm:prSet presAssocID="{41D8D169-F1F8-4060-B414-CEAF0451F7E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EBC24-6AA2-4431-90E3-20145C810F1E}" type="pres">
      <dgm:prSet presAssocID="{798F11D0-A8E1-4F8D-9226-E1C4F94CF0A8}" presName="spacerT" presStyleCnt="0"/>
      <dgm:spPr/>
    </dgm:pt>
    <dgm:pt modelId="{47A3306F-5633-446F-9B0D-6A471CEB2B16}" type="pres">
      <dgm:prSet presAssocID="{798F11D0-A8E1-4F8D-9226-E1C4F94CF0A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431DB67-E0E5-416E-86B1-8D8BF5AFA97B}" type="pres">
      <dgm:prSet presAssocID="{798F11D0-A8E1-4F8D-9226-E1C4F94CF0A8}" presName="spacerB" presStyleCnt="0"/>
      <dgm:spPr/>
    </dgm:pt>
    <dgm:pt modelId="{2D2EE11D-363E-4B41-ACB3-473A009AB9A0}" type="pres">
      <dgm:prSet presAssocID="{189FA75F-6D84-43ED-8806-9E2AFC4466D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E06E9-65C4-4D55-A76C-25AD0451308B}" type="pres">
      <dgm:prSet presAssocID="{FBFCBFF1-B807-4EBF-B768-A8478871FCBC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428F2B14-CE3A-44FE-9B31-0DB13DF40D6C}" type="pres">
      <dgm:prSet presAssocID="{FBFCBFF1-B807-4EBF-B768-A8478871FCB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7E415E2-F910-4A57-B1BA-CC30C97FD0DC}" type="pres">
      <dgm:prSet presAssocID="{FBFCBFF1-B807-4EBF-B768-A8478871FCBC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6B61B2-AA6C-45A3-B5D7-BB1ADE8690C1}" type="presOf" srcId="{41D8D169-F1F8-4060-B414-CEAF0451F7EF}" destId="{30275E79-AE7D-450A-A803-76F78DBFBA52}" srcOrd="0" destOrd="0" presId="urn:microsoft.com/office/officeart/2005/8/layout/equation2"/>
    <dgm:cxn modelId="{3625F16F-E8F2-4242-97B5-3D8A62BC882B}" srcId="{FBFCBFF1-B807-4EBF-B768-A8478871FCBC}" destId="{189FA75F-6D84-43ED-8806-9E2AFC4466D7}" srcOrd="1" destOrd="0" parTransId="{A171CB54-28D5-4046-86F9-A1C90F1F2584}" sibTransId="{FFE8F133-02A1-4F9E-8CBC-32E59E67198D}"/>
    <dgm:cxn modelId="{5F4D70D0-66B6-4B24-AC18-A49DCDFB5658}" srcId="{FBFCBFF1-B807-4EBF-B768-A8478871FCBC}" destId="{D322D2C1-83AC-4CF2-AA26-DADED3FE272E}" srcOrd="2" destOrd="0" parTransId="{8F182D0D-1B44-41AE-98FC-6861DBC39D2D}" sibTransId="{AACDFBFC-1E24-493F-A2E2-791872AB8520}"/>
    <dgm:cxn modelId="{1A181554-475A-4A0A-9BA0-53ED492BE4C0}" type="presOf" srcId="{D322D2C1-83AC-4CF2-AA26-DADED3FE272E}" destId="{47E415E2-F910-4A57-B1BA-CC30C97FD0DC}" srcOrd="0" destOrd="0" presId="urn:microsoft.com/office/officeart/2005/8/layout/equation2"/>
    <dgm:cxn modelId="{E149902D-6430-4A88-96D4-7BE6FE80F42A}" type="presOf" srcId="{FFE8F133-02A1-4F9E-8CBC-32E59E67198D}" destId="{428F2B14-CE3A-44FE-9B31-0DB13DF40D6C}" srcOrd="1" destOrd="0" presId="urn:microsoft.com/office/officeart/2005/8/layout/equation2"/>
    <dgm:cxn modelId="{A3D6DCF8-8C19-4613-AA29-A35448BB6095}" type="presOf" srcId="{FFE8F133-02A1-4F9E-8CBC-32E59E67198D}" destId="{B95E06E9-65C4-4D55-A76C-25AD0451308B}" srcOrd="0" destOrd="0" presId="urn:microsoft.com/office/officeart/2005/8/layout/equation2"/>
    <dgm:cxn modelId="{50AE80B8-B43F-445D-8862-9D2902946907}" type="presOf" srcId="{798F11D0-A8E1-4F8D-9226-E1C4F94CF0A8}" destId="{47A3306F-5633-446F-9B0D-6A471CEB2B16}" srcOrd="0" destOrd="0" presId="urn:microsoft.com/office/officeart/2005/8/layout/equation2"/>
    <dgm:cxn modelId="{8544268A-B95C-4FD0-8566-538231D5979B}" srcId="{FBFCBFF1-B807-4EBF-B768-A8478871FCBC}" destId="{41D8D169-F1F8-4060-B414-CEAF0451F7EF}" srcOrd="0" destOrd="0" parTransId="{D7A5E8BF-0DAA-4075-BD46-50DE9E898FAC}" sibTransId="{798F11D0-A8E1-4F8D-9226-E1C4F94CF0A8}"/>
    <dgm:cxn modelId="{CC8672CD-AAA6-4CF7-9082-22EABF0D1E82}" type="presOf" srcId="{189FA75F-6D84-43ED-8806-9E2AFC4466D7}" destId="{2D2EE11D-363E-4B41-ACB3-473A009AB9A0}" srcOrd="0" destOrd="0" presId="urn:microsoft.com/office/officeart/2005/8/layout/equation2"/>
    <dgm:cxn modelId="{19232938-6257-4C00-8573-804CAB510E56}" type="presOf" srcId="{FBFCBFF1-B807-4EBF-B768-A8478871FCBC}" destId="{A17891B9-F16D-4A8F-A5E4-61515E296B56}" srcOrd="0" destOrd="0" presId="urn:microsoft.com/office/officeart/2005/8/layout/equation2"/>
    <dgm:cxn modelId="{D3F4B4B3-B63D-49B5-B2C9-68584E4D496D}" type="presParOf" srcId="{A17891B9-F16D-4A8F-A5E4-61515E296B56}" destId="{B7643C81-0065-49ED-BAE7-9475A5123D8C}" srcOrd="0" destOrd="0" presId="urn:microsoft.com/office/officeart/2005/8/layout/equation2"/>
    <dgm:cxn modelId="{9F5F3522-84ED-4C3C-95BF-3AA7503969AE}" type="presParOf" srcId="{B7643C81-0065-49ED-BAE7-9475A5123D8C}" destId="{30275E79-AE7D-450A-A803-76F78DBFBA52}" srcOrd="0" destOrd="0" presId="urn:microsoft.com/office/officeart/2005/8/layout/equation2"/>
    <dgm:cxn modelId="{60D00986-535C-4342-A44F-90433F6DE7E1}" type="presParOf" srcId="{B7643C81-0065-49ED-BAE7-9475A5123D8C}" destId="{ADFEBC24-6AA2-4431-90E3-20145C810F1E}" srcOrd="1" destOrd="0" presId="urn:microsoft.com/office/officeart/2005/8/layout/equation2"/>
    <dgm:cxn modelId="{FA0C8432-D5E6-486D-899B-021ACD73A206}" type="presParOf" srcId="{B7643C81-0065-49ED-BAE7-9475A5123D8C}" destId="{47A3306F-5633-446F-9B0D-6A471CEB2B16}" srcOrd="2" destOrd="0" presId="urn:microsoft.com/office/officeart/2005/8/layout/equation2"/>
    <dgm:cxn modelId="{2D954D8A-AE2B-42E0-943A-4644B41E5AA3}" type="presParOf" srcId="{B7643C81-0065-49ED-BAE7-9475A5123D8C}" destId="{A431DB67-E0E5-416E-86B1-8D8BF5AFA97B}" srcOrd="3" destOrd="0" presId="urn:microsoft.com/office/officeart/2005/8/layout/equation2"/>
    <dgm:cxn modelId="{3F810C7F-D180-4377-A888-458D8E5A36CE}" type="presParOf" srcId="{B7643C81-0065-49ED-BAE7-9475A5123D8C}" destId="{2D2EE11D-363E-4B41-ACB3-473A009AB9A0}" srcOrd="4" destOrd="0" presId="urn:microsoft.com/office/officeart/2005/8/layout/equation2"/>
    <dgm:cxn modelId="{5F7EE709-31FA-49A8-BD8D-21E96BDAD4B0}" type="presParOf" srcId="{A17891B9-F16D-4A8F-A5E4-61515E296B56}" destId="{B95E06E9-65C4-4D55-A76C-25AD0451308B}" srcOrd="1" destOrd="0" presId="urn:microsoft.com/office/officeart/2005/8/layout/equation2"/>
    <dgm:cxn modelId="{5EA04561-6296-47F7-B10D-9EEE80B60FED}" type="presParOf" srcId="{B95E06E9-65C4-4D55-A76C-25AD0451308B}" destId="{428F2B14-CE3A-44FE-9B31-0DB13DF40D6C}" srcOrd="0" destOrd="0" presId="urn:microsoft.com/office/officeart/2005/8/layout/equation2"/>
    <dgm:cxn modelId="{FD69B92A-6AA1-4331-912F-D19E41167F23}" type="presParOf" srcId="{A17891B9-F16D-4A8F-A5E4-61515E296B56}" destId="{47E415E2-F910-4A57-B1BA-CC30C97FD0D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0275E79-AE7D-450A-A803-76F78DBFBA52}">
      <dsp:nvSpPr>
        <dsp:cNvPr id="0" name=""/>
        <dsp:cNvSpPr/>
      </dsp:nvSpPr>
      <dsp:spPr>
        <a:xfrm>
          <a:off x="1145634" y="1137"/>
          <a:ext cx="1649536" cy="1649536"/>
        </a:xfrm>
        <a:prstGeom prst="ellipse">
          <a:avLst/>
        </a:prstGeom>
        <a:solidFill>
          <a:srgbClr val="6666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Consumer finance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1145634" y="1137"/>
        <a:ext cx="1649536" cy="1649536"/>
      </dsp:txXfrm>
    </dsp:sp>
    <dsp:sp modelId="{47A3306F-5633-446F-9B0D-6A471CEB2B16}">
      <dsp:nvSpPr>
        <dsp:cNvPr id="0" name=""/>
        <dsp:cNvSpPr/>
      </dsp:nvSpPr>
      <dsp:spPr>
        <a:xfrm>
          <a:off x="1492036" y="1784615"/>
          <a:ext cx="956731" cy="956731"/>
        </a:xfrm>
        <a:prstGeom prst="mathPlus">
          <a:avLst/>
        </a:prstGeom>
        <a:solidFill>
          <a:srgbClr val="CC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492036" y="1784615"/>
        <a:ext cx="956731" cy="956731"/>
      </dsp:txXfrm>
    </dsp:sp>
    <dsp:sp modelId="{2D2EE11D-363E-4B41-ACB3-473A009AB9A0}">
      <dsp:nvSpPr>
        <dsp:cNvPr id="0" name=""/>
        <dsp:cNvSpPr/>
      </dsp:nvSpPr>
      <dsp:spPr>
        <a:xfrm>
          <a:off x="1145634" y="2875289"/>
          <a:ext cx="1649536" cy="1649536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Online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1145634" y="2875289"/>
        <a:ext cx="1649536" cy="1649536"/>
      </dsp:txXfrm>
    </dsp:sp>
    <dsp:sp modelId="{B95E06E9-65C4-4D55-A76C-25AD0451308B}">
      <dsp:nvSpPr>
        <dsp:cNvPr id="0" name=""/>
        <dsp:cNvSpPr/>
      </dsp:nvSpPr>
      <dsp:spPr>
        <a:xfrm>
          <a:off x="3042601" y="1956167"/>
          <a:ext cx="524552" cy="613627"/>
        </a:xfrm>
        <a:prstGeom prst="rightArrow">
          <a:avLst>
            <a:gd name="adj1" fmla="val 60000"/>
            <a:gd name="adj2" fmla="val 50000"/>
          </a:avLst>
        </a:prstGeom>
        <a:solidFill>
          <a:srgbClr val="CC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042601" y="1956167"/>
        <a:ext cx="524552" cy="613627"/>
      </dsp:txXfrm>
    </dsp:sp>
    <dsp:sp modelId="{47E415E2-F910-4A57-B1BA-CC30C97FD0DC}">
      <dsp:nvSpPr>
        <dsp:cNvPr id="0" name=""/>
        <dsp:cNvSpPr/>
      </dsp:nvSpPr>
      <dsp:spPr>
        <a:xfrm>
          <a:off x="3784892" y="613444"/>
          <a:ext cx="3299073" cy="3299073"/>
        </a:xfrm>
        <a:prstGeom prst="ellipse">
          <a:avLst/>
        </a:prstGeom>
        <a:solidFill>
          <a:srgbClr val="F3843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bg1"/>
              </a:solidFill>
            </a:rPr>
            <a:t>FINTECH</a:t>
          </a:r>
          <a:endParaRPr lang="en-US" sz="4900" kern="1200" dirty="0">
            <a:solidFill>
              <a:schemeClr val="bg1"/>
            </a:solidFill>
          </a:endParaRPr>
        </a:p>
      </dsp:txBody>
      <dsp:txXfrm>
        <a:off x="3784892" y="613444"/>
        <a:ext cx="3299073" cy="3299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26B4C-11AA-4F3B-8426-503B2BCA8CD3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3256A-0F52-4567-B61E-DB32C8794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0600" y="571500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 2010 Capgemini. All rights reserved.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841A37-5EF3-4224-8001-260DB3A9E2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256-5846-425F-9748-470A78D56D1A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298B-DF04-4735-9FDF-F09B5D376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256-5846-425F-9748-470A78D56D1A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298B-DF04-4735-9FDF-F09B5D376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256-5846-425F-9748-470A78D56D1A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298B-DF04-4735-9FDF-F09B5D376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19300001341921131607747429122_ps.jpg"/>
          <p:cNvPicPr>
            <a:picLocks noChangeAspect="1"/>
          </p:cNvPicPr>
          <p:nvPr userDrawn="1"/>
        </p:nvPicPr>
        <p:blipFill>
          <a:blip r:embed="rId2" cstate="print"/>
          <a:srcRect r="26042" b="17664"/>
          <a:stretch>
            <a:fillRect/>
          </a:stretch>
        </p:blipFill>
        <p:spPr>
          <a:xfrm>
            <a:off x="0" y="633410"/>
            <a:ext cx="9144000" cy="6224590"/>
          </a:xfrm>
          <a:prstGeom prst="rect">
            <a:avLst/>
          </a:prstGeom>
        </p:spPr>
      </p:pic>
      <p:pic>
        <p:nvPicPr>
          <p:cNvPr id="18" name="Picture 17" descr="Header_Title Slide_PPT Template_3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9144000" cy="2516697"/>
          </a:xfrm>
          <a:prstGeom prst="rect">
            <a:avLst/>
          </a:prstGeom>
        </p:spPr>
      </p:pic>
      <p:pic>
        <p:nvPicPr>
          <p:cNvPr id="22" name="Picture 21" descr="Header_PPT Template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0"/>
            <a:ext cx="9144000" cy="2516696"/>
          </a:xfrm>
          <a:prstGeom prst="rect">
            <a:avLst/>
          </a:prstGeom>
        </p:spPr>
      </p:pic>
      <p:pic>
        <p:nvPicPr>
          <p:cNvPr id="16" name="Picture 15" descr="capgemini logo.png"/>
          <p:cNvPicPr>
            <a:picLocks noChangeAspect="1"/>
          </p:cNvPicPr>
          <p:nvPr userDrawn="1"/>
        </p:nvPicPr>
        <p:blipFill>
          <a:blip r:embed="rId5" cstate="screen">
            <a:lum bright="100000"/>
          </a:blip>
          <a:stretch>
            <a:fillRect/>
          </a:stretch>
        </p:blipFill>
        <p:spPr>
          <a:xfrm>
            <a:off x="395536" y="625229"/>
            <a:ext cx="2764800" cy="643531"/>
          </a:xfrm>
          <a:prstGeom prst="rect">
            <a:avLst/>
          </a:prstGeom>
        </p:spPr>
      </p:pic>
      <p:pic>
        <p:nvPicPr>
          <p:cNvPr id="21" name="Picture 20" descr="logo.png"/>
          <p:cNvPicPr>
            <a:picLocks noChangeAspect="1"/>
          </p:cNvPicPr>
          <p:nvPr userDrawn="1"/>
        </p:nvPicPr>
        <p:blipFill>
          <a:blip r:embed="rId6" cstate="screen">
            <a:lum bright="100000"/>
          </a:blip>
          <a:stretch>
            <a:fillRect/>
          </a:stretch>
        </p:blipFill>
        <p:spPr>
          <a:xfrm>
            <a:off x="7200472" y="260648"/>
            <a:ext cx="1620000" cy="1223403"/>
          </a:xfrm>
          <a:prstGeom prst="rect">
            <a:avLst/>
          </a:prstGeom>
        </p:spPr>
      </p:pic>
      <p:pic>
        <p:nvPicPr>
          <p:cNvPr id="13" name="Picture 12" descr="Footer_PPT Template_2.png"/>
          <p:cNvPicPr preferRelativeResize="0">
            <a:picLocks/>
          </p:cNvPicPr>
          <p:nvPr userDrawn="1"/>
        </p:nvPicPr>
        <p:blipFill>
          <a:blip r:embed="rId7" cstate="screen"/>
          <a:stretch>
            <a:fillRect/>
          </a:stretch>
        </p:blipFill>
        <p:spPr>
          <a:xfrm>
            <a:off x="0" y="6238800"/>
            <a:ext cx="9144000" cy="619200"/>
          </a:xfrm>
          <a:prstGeom prst="rect">
            <a:avLst/>
          </a:prstGeom>
        </p:spPr>
      </p:pic>
      <p:pic>
        <p:nvPicPr>
          <p:cNvPr id="14" name="Image 7" descr="Capgemini_Slogan_RGB.png"/>
          <p:cNvPicPr>
            <a:picLocks noChangeAspect="1"/>
          </p:cNvPicPr>
          <p:nvPr userDrawn="1"/>
        </p:nvPicPr>
        <p:blipFill>
          <a:blip r:embed="rId8" cstate="screen">
            <a:lum bright="100000"/>
          </a:blip>
          <a:stretch>
            <a:fillRect/>
          </a:stretch>
        </p:blipFill>
        <p:spPr>
          <a:xfrm>
            <a:off x="6228184" y="6390273"/>
            <a:ext cx="2700000" cy="279087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5038328" cy="1512168"/>
          </a:xfrm>
        </p:spPr>
        <p:txBody>
          <a:bodyPr anchor="b">
            <a:noAutofit/>
          </a:bodyPr>
          <a:lstStyle>
            <a:lvl1pPr algn="l">
              <a:defRPr sz="4800" b="0" spc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683568" y="4149144"/>
            <a:ext cx="5040560" cy="57600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 spc="0">
                <a:solidFill>
                  <a:srgbClr val="0094C3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>
                <a:solidFill>
                  <a:srgbClr val="0094C3"/>
                </a:solidFill>
              </a:defRPr>
            </a:lvl1pPr>
            <a:lvl2pPr>
              <a:buFont typeface="Courier New" pitchFamily="49" charset="0"/>
              <a:buChar char="o"/>
              <a:defRPr>
                <a:solidFill>
                  <a:srgbClr val="0094C3"/>
                </a:solidFill>
              </a:defRPr>
            </a:lvl2pPr>
            <a:lvl3pPr>
              <a:defRPr>
                <a:solidFill>
                  <a:srgbClr val="0094C3"/>
                </a:solidFill>
              </a:defRPr>
            </a:lvl3pPr>
            <a:lvl4pPr>
              <a:defRPr>
                <a:solidFill>
                  <a:srgbClr val="0094C3"/>
                </a:solidFill>
              </a:defRPr>
            </a:lvl4pPr>
            <a:lvl5pPr>
              <a:defRPr>
                <a:solidFill>
                  <a:srgbClr val="0094C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>
            <a:normAutofit/>
          </a:bodyPr>
          <a:lstStyle>
            <a:lvl1pPr algn="l">
              <a:defRPr sz="3600" spc="0">
                <a:solidFill>
                  <a:srgbClr val="0094C3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Freeform 4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0" y="61210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94C3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pic>
        <p:nvPicPr>
          <p:cNvPr id="28" name="Picture 27" descr="Footer_PPT Template_2.png"/>
          <p:cNvPicPr preferRelativeResize="0">
            <a:picLocks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6238800"/>
            <a:ext cx="9144000" cy="619200"/>
          </a:xfrm>
          <a:prstGeom prst="rect">
            <a:avLst/>
          </a:prstGeom>
        </p:spPr>
      </p:pic>
      <p:pic>
        <p:nvPicPr>
          <p:cNvPr id="29" name="Picture 28" descr="capgemini logo.png"/>
          <p:cNvPicPr>
            <a:picLocks noChangeAspect="1"/>
          </p:cNvPicPr>
          <p:nvPr userDrawn="1"/>
        </p:nvPicPr>
        <p:blipFill>
          <a:blip r:embed="rId4" cstate="screen">
            <a:lum bright="100000"/>
          </a:blip>
          <a:stretch>
            <a:fillRect/>
          </a:stretch>
        </p:blipFill>
        <p:spPr>
          <a:xfrm>
            <a:off x="457200" y="6381328"/>
            <a:ext cx="1440000" cy="335172"/>
          </a:xfrm>
          <a:prstGeom prst="rect">
            <a:avLst/>
          </a:prstGeom>
        </p:spPr>
      </p:pic>
      <p:pic>
        <p:nvPicPr>
          <p:cNvPr id="30" name="Picture 29" descr="logo.png"/>
          <p:cNvPicPr>
            <a:picLocks noChangeAspect="1"/>
          </p:cNvPicPr>
          <p:nvPr userDrawn="1"/>
        </p:nvPicPr>
        <p:blipFill>
          <a:blip r:embed="rId5" cstate="screen">
            <a:lum bright="100000"/>
          </a:blip>
          <a:stretch>
            <a:fillRect/>
          </a:stretch>
        </p:blipFill>
        <p:spPr>
          <a:xfrm>
            <a:off x="7890399" y="6237384"/>
            <a:ext cx="858065" cy="64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347913" y="6545263"/>
            <a:ext cx="4721225" cy="249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information contained in this document is proprietary and confidential. </a:t>
            </a:r>
            <a:b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is for Capgemini internal use only. Copyright©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Capgemini. All rights reserved.</a:t>
            </a:r>
            <a:endParaRPr lang="en-GB" sz="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256-5846-425F-9748-470A78D56D1A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298B-DF04-4735-9FDF-F09B5D376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256-5846-425F-9748-470A78D56D1A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298B-DF04-4735-9FDF-F09B5D376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256-5846-425F-9748-470A78D56D1A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298B-DF04-4735-9FDF-F09B5D376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256-5846-425F-9748-470A78D56D1A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298B-DF04-4735-9FDF-F09B5D376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256-5846-425F-9748-470A78D56D1A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298B-DF04-4735-9FDF-F09B5D376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256-5846-425F-9748-470A78D56D1A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298B-DF04-4735-9FDF-F09B5D376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256-5846-425F-9748-470A78D56D1A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298B-DF04-4735-9FDF-F09B5D376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256-5846-425F-9748-470A78D56D1A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298B-DF04-4735-9FDF-F09B5D376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B256-5846-425F-9748-470A78D56D1A}" type="datetimeFigureOut">
              <a:rPr lang="en-US" smtClean="0"/>
              <a:pPr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6298B-DF04-4735-9FDF-F09B5D376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iness-standard.com/search?type=news&amp;q=Nasscom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819400"/>
            <a:ext cx="5715000" cy="1905000"/>
          </a:xfrm>
        </p:spPr>
        <p:txBody>
          <a:bodyPr/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Startups: Disruption </a:t>
            </a:r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and Ecosystem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Debt Funding Platforms: 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platforms for small businesses 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entrepreneurs to access loans. 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E.g.: Capital Float, IndiaLends</a:t>
            </a:r>
          </a:p>
          <a:p>
            <a:pPr>
              <a:lnSpc>
                <a:spcPct val="110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Equity Funding Platforms: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platforms for equity investments in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start-ups and early  stage businesses. 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E.g.: Globevestor</a:t>
            </a:r>
          </a:p>
          <a:p>
            <a:pPr>
              <a:lnSpc>
                <a:spcPct val="110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D:\Users\dmotwani\Desktop\Disha\f53a4057-4196-4e8f-b3de-4df96bbaf3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24000"/>
            <a:ext cx="3525157" cy="1501588"/>
          </a:xfrm>
          <a:prstGeom prst="rect">
            <a:avLst/>
          </a:prstGeom>
          <a:noFill/>
        </p:spPr>
      </p:pic>
      <p:pic>
        <p:nvPicPr>
          <p:cNvPr id="12" name="Picture 2" descr="D:\Users\dmotwani\Desktop\Disha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733800"/>
            <a:ext cx="3584575" cy="15144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66800" y="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Categories of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Companies (cont…)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371600"/>
            <a:ext cx="7620000" cy="594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Wealth Management Platforms: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Technology driven solutions for automated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wealth management recommendations.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E.g.: Wealthfront, Betterment</a:t>
            </a:r>
          </a:p>
          <a:p>
            <a:pPr>
              <a:lnSpc>
                <a:spcPct val="150000"/>
              </a:lnSpc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Payment Processing solutions: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Products for simplifying and/or automating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various steps of the payment / cash flow value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chains.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E.g.:Currency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Cloud, Square</a:t>
            </a:r>
          </a:p>
          <a:p>
            <a:pPr>
              <a:lnSpc>
                <a:spcPct val="150000"/>
              </a:lnSpc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Wealthfront-Assets-Under-Management-Robo-Adviser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1524000"/>
            <a:ext cx="3276600" cy="1551156"/>
          </a:xfrm>
          <a:prstGeom prst="rect">
            <a:avLst/>
          </a:prstGeom>
          <a:noFill/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3733800"/>
            <a:ext cx="3313458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Categories of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Companies (cont…)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Differences between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non-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 Base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Model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Innovation &amp; Flexibility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Independence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</a:t>
            </a:r>
          </a:p>
          <a:p>
            <a:pPr>
              <a:buNone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676456" cy="9807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Differences between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b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non-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(Cont…)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of the major disadvantages of most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firms today is that they lack the scalability that most banking firms possess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Fund transfer could lose up to 28% of their market share,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 bankers estimate they are likely to lose 24%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         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Disruption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ponents_of_digital_disruption_in_banking-565x44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524000"/>
            <a:ext cx="5382377" cy="42106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Disruption (cont…)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1219200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The epicenter of disruption:  </a:t>
            </a:r>
          </a:p>
          <a:p>
            <a:pPr marL="684213" lvl="1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Targets mostly consumer banking and payments.</a:t>
            </a:r>
          </a:p>
          <a:p>
            <a:pPr marL="227013" algn="just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696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3810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Disruption (cont…)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4648200" cy="4754563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Asset Management and Insurance are also on disruption radar</a:t>
            </a:r>
          </a:p>
          <a:p>
            <a:pPr indent="31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Direct relationship between insurers and customers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 centricity is fuelling disruption</a:t>
            </a:r>
          </a:p>
          <a:p>
            <a:pPr indent="31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Expect the customer experience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295400"/>
            <a:ext cx="3048000" cy="215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657600"/>
            <a:ext cx="3048000" cy="240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2286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Disruption (cont…)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066800"/>
            <a:ext cx="6477000" cy="685800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Collaborative Network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 Ecosystem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SCHOOL\Desktop\col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267200"/>
            <a:ext cx="2057400" cy="1958810"/>
          </a:xfrm>
          <a:prstGeom prst="rect">
            <a:avLst/>
          </a:prstGeom>
          <a:noFill/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1524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FinTech start-up firms engage in external partnerships with financial institutions, universities , government agencies, industry consultants and associations.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Growth and market success of any FinTech hub originate from an integrated ecosystem.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successful FinTech ecosystem is where all the market participants connect, engage and share ideas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94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Pillars of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Ecosystem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1295400"/>
            <a:ext cx="7543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2200" y="197822"/>
            <a:ext cx="4572000" cy="64633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dirty="0"/>
          </a:p>
        </p:txBody>
      </p:sp>
      <p:pic>
        <p:nvPicPr>
          <p:cNvPr id="1026" name="Picture 2" descr="D:\FINTECH\what-is-fintech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524000"/>
            <a:ext cx="3886200" cy="3810000"/>
          </a:xfrm>
          <a:prstGeom prst="rect">
            <a:avLst/>
          </a:prstGeom>
          <a:noFill/>
        </p:spPr>
      </p:pic>
      <p:pic>
        <p:nvPicPr>
          <p:cNvPr id="10" name="Picture 2" descr="D:\FINTECH\fintech-concurrents-ou-partenaires-2-6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0"/>
            <a:ext cx="4114800" cy="25305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government is naturally the important catalyst for the success or failure of </a:t>
            </a:r>
            <a:r>
              <a:rPr lang="en-IN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a heavily regulated financial industry.</a:t>
            </a:r>
          </a:p>
          <a:p>
            <a:pPr>
              <a:buFont typeface="Arial" pitchFamily="34" charset="0"/>
              <a:buChar char="•"/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Government of India along with regulators such as SEBI and RBI are aggressively supporting the ambition of the Indian economy.</a:t>
            </a:r>
          </a:p>
          <a:p>
            <a:pPr>
              <a:buFont typeface="Arial" pitchFamily="34" charset="0"/>
              <a:buChar char="•"/>
            </a:pP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Start-Up India initiative launched by the Government of India in January 2016 includes USD 1.5 billion fund for start-ups. </a:t>
            </a:r>
          </a:p>
          <a:p>
            <a:pPr>
              <a:buFont typeface="Arial" pitchFamily="34" charset="0"/>
              <a:buChar char="•"/>
            </a:pPr>
            <a:endParaRPr lang="en-IN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Jan </a:t>
            </a:r>
            <a:r>
              <a:rPr lang="en-IN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Dhan</a:t>
            </a: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Yojana</a:t>
            </a:r>
            <a:r>
              <a:rPr lang="en-IN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added over 200 million unbanked individuals into the banking sector. </a:t>
            </a:r>
            <a:r>
              <a:rPr lang="en-IN" b="1" dirty="0" smtClean="0">
                <a:solidFill>
                  <a:srgbClr val="DA005D"/>
                </a:solidFill>
              </a:rPr>
              <a:t/>
            </a:r>
            <a:br>
              <a:rPr lang="en-IN" b="1" dirty="0" smtClean="0">
                <a:solidFill>
                  <a:srgbClr val="DA005D"/>
                </a:solidFill>
              </a:rPr>
            </a:br>
            <a:endParaRPr lang="en-US" b="1" dirty="0" smtClean="0">
              <a:solidFill>
                <a:srgbClr val="DA005D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Pillars of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Ecosystem (cont…)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381000"/>
            <a:ext cx="8229600" cy="59972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rebuchet MS" pitchFamily="34" charset="0"/>
              </a:rPr>
              <a:t>Investing in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rebuchet MS" pitchFamily="34" charset="0"/>
              </a:rPr>
              <a:t>FinTech</a:t>
            </a:r>
            <a:r>
              <a:rPr lang="en-US" b="1" dirty="0" smtClean="0">
                <a:solidFill>
                  <a:srgbClr val="CC0099"/>
                </a:solidFill>
                <a:sym typeface="Trebuchet MS" pitchFamily="34" charset="0"/>
              </a:rPr>
              <a:t/>
            </a:r>
            <a:br>
              <a:rPr lang="en-US" b="1" dirty="0" smtClean="0">
                <a:solidFill>
                  <a:srgbClr val="CC0099"/>
                </a:solidFill>
                <a:sym typeface="Trebuchet MS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927646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3581400" cy="47545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amount of money lent to an individual (usually on a no secured basis) for personal, family, or household purposes. Consumer loans are monitored by government regulatory agencies for their compliance with consumer protection regulations such as the Truth in Lending Act.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98072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rebuchet MS" pitchFamily="34" charset="0"/>
              </a:rPr>
              <a:t>Investing in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rebuchet MS" pitchFamily="34" charset="0"/>
              </a:rPr>
              <a:t>FinTech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rebuchet MS" pitchFamily="34" charset="0"/>
              </a:rPr>
              <a:t> (cont…)</a:t>
            </a:r>
            <a:r>
              <a:rPr lang="en-US" b="1" dirty="0" smtClean="0">
                <a:solidFill>
                  <a:srgbClr val="CC0099"/>
                </a:solidFill>
                <a:sym typeface="Trebuchet MS" pitchFamily="34" charset="0"/>
              </a:rPr>
              <a:t/>
            </a:r>
            <a:br>
              <a:rPr lang="en-US" b="1" dirty="0" smtClean="0">
                <a:solidFill>
                  <a:srgbClr val="CC0099"/>
                </a:solidFill>
                <a:sym typeface="Trebuchet MS" pitchFamily="34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1262749"/>
            <a:ext cx="2514600" cy="269965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91000"/>
            <a:ext cx="44196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According to a report by </a:t>
            </a:r>
            <a:r>
              <a:rPr lang="en-IN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Nasscom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 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close to 400 companies in India focused at the </a:t>
            </a:r>
            <a:r>
              <a:rPr lang="en-I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market globally.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2016, UK-banking giant Barclays will operationalise its </a:t>
            </a:r>
            <a:r>
              <a:rPr lang="en-I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innovation hub Rise in India.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 Bank, </a:t>
            </a:r>
            <a:r>
              <a:rPr lang="en-IN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Bengaluru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bases, Star Tank are also setting up their centres.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government’s initiatives of digital India is proving to be a major positive factor for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Entrepreneurs.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India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4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Shiksha</a:t>
            </a:r>
            <a:r>
              <a:rPr lang="en-IN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Finance:</a:t>
            </a:r>
          </a:p>
          <a:p>
            <a:pPr>
              <a:buFont typeface="Arial" pitchFamily="34" charset="0"/>
              <a:buChar char="•"/>
            </a:pPr>
            <a:r>
              <a:rPr lang="en-IN" sz="4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Shiksha</a:t>
            </a: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Financial is an education lending company offering financing for low-income students and the educational institutions that provide education to those students.</a:t>
            </a:r>
          </a:p>
          <a:p>
            <a:endParaRPr lang="en-US" sz="4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Catalyst Labs:</a:t>
            </a:r>
          </a:p>
          <a:p>
            <a:pPr>
              <a:buFont typeface="Arial" pitchFamily="34" charset="0"/>
              <a:buChar char="•"/>
            </a:pP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Catalyst Labs is a mobile software platform.</a:t>
            </a:r>
          </a:p>
          <a:p>
            <a:pPr>
              <a:buFont typeface="Arial" pitchFamily="34" charset="0"/>
              <a:buChar char="•"/>
            </a:pP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aggregating small suppliers together farmers can avoid India’s numerous middlemen.</a:t>
            </a:r>
          </a:p>
          <a:p>
            <a:endParaRPr lang="en-US" sz="4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Profitbooks</a:t>
            </a:r>
            <a:r>
              <a:rPr lang="en-IN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IN" sz="4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ProfitBooks</a:t>
            </a: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 a simplified cloud accounting software designed for the average non-accountant business owner and for accountants in small organizations. </a:t>
            </a:r>
          </a:p>
          <a:p>
            <a:pPr>
              <a:buFont typeface="Arial" pitchFamily="34" charset="0"/>
              <a:buChar char="•"/>
            </a:pP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ProfitBooks</a:t>
            </a:r>
            <a:r>
              <a:rPr lang="en-IN" sz="4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growing fast in India and it has 6000+ companies on its platform.</a:t>
            </a:r>
          </a:p>
          <a:p>
            <a:endParaRPr lang="en-IN" sz="4200" b="1" i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IN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Companies in India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Single product line and One synergise environment.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Interfaces.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Safe conventional approach.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Platforms for new innovators.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Established companies launching FinTech solutions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fintech-generic-phone.jpg"/>
          <p:cNvPicPr>
            <a:picLocks noChangeAspect="1"/>
          </p:cNvPicPr>
          <p:nvPr/>
        </p:nvPicPr>
        <p:blipFill>
          <a:blip r:embed="rId2" cstate="print">
            <a:lum bright="-9000"/>
          </a:blip>
          <a:stretch>
            <a:fillRect/>
          </a:stretch>
        </p:blipFill>
        <p:spPr>
          <a:xfrm>
            <a:off x="5791200" y="1981200"/>
            <a:ext cx="3143272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sz="4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FINTECH\credit-cards_2007247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038600"/>
            <a:ext cx="2590800" cy="1752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914400" y="1600200"/>
            <a:ext cx="6190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 new market which is a hybrid of traditional processes.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2438400"/>
            <a:ext cx="5849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Replaces traditional structure with a new technology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based process.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30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 (cont…)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https://upload.wikimedia.org/wikipedia/en/thumb/b/b1/Tata_Consultancy_Services_Logo.svg/1280px-Tata_Consultancy_Services_Logo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76400"/>
            <a:ext cx="572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Apple Pay, Bitcoin, Pay Pal are Fintechs.	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90600" y="2438400"/>
            <a:ext cx="5370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modern technologies to make it easy to pay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and to get paid.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8" name="Picture 6" descr="D:\FINTECH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962400"/>
            <a:ext cx="1847850" cy="1676400"/>
          </a:xfrm>
          <a:prstGeom prst="rect">
            <a:avLst/>
          </a:prstGeom>
          <a:noFill/>
        </p:spPr>
      </p:pic>
      <p:pic>
        <p:nvPicPr>
          <p:cNvPr id="3079" name="Picture 7" descr="D:\FINTECH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962400"/>
            <a:ext cx="2133600" cy="1543050"/>
          </a:xfrm>
          <a:prstGeom prst="rect">
            <a:avLst/>
          </a:prstGeom>
          <a:noFill/>
        </p:spPr>
      </p:pic>
      <p:pic>
        <p:nvPicPr>
          <p:cNvPr id="3080" name="Picture 8" descr="D:\FINTECH\applepay-nf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962400"/>
            <a:ext cx="1981200" cy="162718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76400" y="2286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 (cont…)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Ventures in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have tripled last year.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 investments in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reached almost $50 billion in five years.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Innovative and imaginative technological solutions from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have an amazing advantage of easily expandable abroad.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Startups are growing!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 companies dominating other spaces have started entering the competition for innovation in finances.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is involved in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 a great variety of initiatives. Google, Intel and others have also demonstrated an interest in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 their active investments.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Stakeholders are Entering!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media and communication giants like Facebook or WeChat realized the power of applying financial transaction features into their extensive social networks.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WeChat, China’s biggest messaging app with more than 600 million users, announced an agreement which enables its users in the US to send money to 200 countries.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Types of Partnerships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0"/>
            <a:ext cx="3733800" cy="3763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is a great diversity among the types of players within the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industry, we cannot distribute financial and innovative attractiveness of the overall industry on all players equally.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Players within the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Industry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135721"/>
            <a:ext cx="4419599" cy="328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47800" y="228600"/>
            <a:ext cx="64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Categories of FinTech Companies</a:t>
            </a:r>
            <a:endParaRPr lang="en-US" sz="3200" b="1" dirty="0"/>
          </a:p>
        </p:txBody>
      </p:sp>
      <p:pic>
        <p:nvPicPr>
          <p:cNvPr id="9" name="Content Placeholder 3" descr="fin_graphic-Compin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676400"/>
            <a:ext cx="4953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654</Words>
  <Application>Microsoft Office PowerPoint</Application>
  <PresentationFormat>On-screen Show (4:3)</PresentationFormat>
  <Paragraphs>138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FinTech Startups: Disruption and Ecosystem</vt:lpstr>
      <vt:lpstr>Slide 2</vt:lpstr>
      <vt:lpstr>Slide 3</vt:lpstr>
      <vt:lpstr>Slide 4</vt:lpstr>
      <vt:lpstr>FinTech Startups are growing!</vt:lpstr>
      <vt:lpstr>New Stakeholders are Entering!</vt:lpstr>
      <vt:lpstr>New Types of Partnerships</vt:lpstr>
      <vt:lpstr>Players within the FinTech Industry</vt:lpstr>
      <vt:lpstr>Slide 9</vt:lpstr>
      <vt:lpstr>Slide 10</vt:lpstr>
      <vt:lpstr>Slide 11</vt:lpstr>
      <vt:lpstr> Differences between FinTech and   non-FinTech:</vt:lpstr>
      <vt:lpstr>Differences between FinTech and   non-FinTech (Cont…)</vt:lpstr>
      <vt:lpstr>                              Disruption</vt:lpstr>
      <vt:lpstr> Disruption (cont…)</vt:lpstr>
      <vt:lpstr>Slide 16</vt:lpstr>
      <vt:lpstr>Slide 17</vt:lpstr>
      <vt:lpstr>FinTech Ecosystem</vt:lpstr>
      <vt:lpstr>Pillars of FinTech Ecosystem</vt:lpstr>
      <vt:lpstr>Pillars of FinTech Ecosystem (cont…)</vt:lpstr>
      <vt:lpstr>Investing in FinTech </vt:lpstr>
      <vt:lpstr>Investing in FinTech (cont…) </vt:lpstr>
      <vt:lpstr>FinTech in India</vt:lpstr>
      <vt:lpstr>Top FinTech Companies in India</vt:lpstr>
      <vt:lpstr>Conclusion</vt:lpstr>
      <vt:lpstr>Slide 26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“CEO: Should he/she be an outsider or insider?"</dc:title>
  <dc:creator>Krishnakanth</dc:creator>
  <cp:lastModifiedBy>sivgovin</cp:lastModifiedBy>
  <cp:revision>330</cp:revision>
  <dcterms:created xsi:type="dcterms:W3CDTF">2016-05-02T04:59:35Z</dcterms:created>
  <dcterms:modified xsi:type="dcterms:W3CDTF">2016-06-28T09:00:20Z</dcterms:modified>
</cp:coreProperties>
</file>