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67" r:id="rId2"/>
    <p:sldId id="257" r:id="rId3"/>
    <p:sldId id="268" r:id="rId4"/>
    <p:sldId id="269" r:id="rId5"/>
    <p:sldId id="260" r:id="rId6"/>
    <p:sldId id="270" r:id="rId7"/>
    <p:sldId id="262" r:id="rId8"/>
    <p:sldId id="264" r:id="rId9"/>
    <p:sldId id="271" r:id="rId10"/>
    <p:sldId id="272" r:id="rId11"/>
    <p:sldId id="266" r:id="rId12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76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Văn bản Tiêu đề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Văn bản Tiêu đề</a:t>
            </a:r>
          </a:p>
        </p:txBody>
      </p:sp>
      <p:sp>
        <p:nvSpPr>
          <p:cNvPr id="12" name="Nội dung mức một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Nội dung mức một</a:t>
            </a:r>
          </a:p>
          <a:p>
            <a:pPr lvl="1"/>
            <a:r>
              <a:t>Nội dung mức hai</a:t>
            </a:r>
          </a:p>
          <a:p>
            <a:pPr lvl="2"/>
            <a:r>
              <a:t>Nội dung mức ba</a:t>
            </a:r>
          </a:p>
          <a:p>
            <a:pPr lvl="3"/>
            <a:r>
              <a:t>Nội dung mức bốn</a:t>
            </a:r>
          </a:p>
          <a:p>
            <a:pPr lvl="4"/>
            <a:r>
              <a:t>Nội dung mức năm</a:t>
            </a:r>
          </a:p>
        </p:txBody>
      </p:sp>
      <p:sp>
        <p:nvSpPr>
          <p:cNvPr id="13" name="Số Trang chiế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ăn bản Tiêu đề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Văn bản Tiêu đề</a:t>
            </a:r>
          </a:p>
        </p:txBody>
      </p:sp>
      <p:sp>
        <p:nvSpPr>
          <p:cNvPr id="21" name="Nội dung mức một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Nội dung mức một</a:t>
            </a:r>
          </a:p>
          <a:p>
            <a:pPr lvl="1"/>
            <a:r>
              <a:t>Nội dung mức hai</a:t>
            </a:r>
          </a:p>
          <a:p>
            <a:pPr lvl="2"/>
            <a:r>
              <a:t>Nội dung mức ba</a:t>
            </a:r>
          </a:p>
          <a:p>
            <a:pPr lvl="3"/>
            <a:r>
              <a:t>Nội dung mức bốn</a:t>
            </a:r>
          </a:p>
          <a:p>
            <a:pPr lvl="4"/>
            <a:r>
              <a:t>Nội dung mức năm</a:t>
            </a:r>
          </a:p>
        </p:txBody>
      </p:sp>
      <p:sp>
        <p:nvSpPr>
          <p:cNvPr id="22" name="Số Trang chiế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Văn bản Tiêu đề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Văn bản Tiêu đề</a:t>
            </a:r>
          </a:p>
        </p:txBody>
      </p:sp>
      <p:sp>
        <p:nvSpPr>
          <p:cNvPr id="30" name="Nội dung mức một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Nội dung mức một</a:t>
            </a:r>
          </a:p>
          <a:p>
            <a:pPr lvl="1"/>
            <a:r>
              <a:t>Nội dung mức hai</a:t>
            </a:r>
          </a:p>
          <a:p>
            <a:pPr lvl="2"/>
            <a:r>
              <a:t>Nội dung mức ba</a:t>
            </a:r>
          </a:p>
          <a:p>
            <a:pPr lvl="3"/>
            <a:r>
              <a:t>Nội dung mức bốn</a:t>
            </a:r>
          </a:p>
          <a:p>
            <a:pPr lvl="4"/>
            <a:r>
              <a:t>Nội dung mức năm</a:t>
            </a:r>
          </a:p>
        </p:txBody>
      </p:sp>
      <p:sp>
        <p:nvSpPr>
          <p:cNvPr id="31" name="Số Trang chiế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Văn bản Tiêu đề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Văn bản Tiêu đề</a:t>
            </a:r>
          </a:p>
        </p:txBody>
      </p:sp>
      <p:sp>
        <p:nvSpPr>
          <p:cNvPr id="39" name="Nội dung mức một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Nội dung mức một</a:t>
            </a:r>
          </a:p>
          <a:p>
            <a:pPr lvl="1"/>
            <a:r>
              <a:t>Nội dung mức hai</a:t>
            </a:r>
          </a:p>
          <a:p>
            <a:pPr lvl="2"/>
            <a:r>
              <a:t>Nội dung mức ba</a:t>
            </a:r>
          </a:p>
          <a:p>
            <a:pPr lvl="3"/>
            <a:r>
              <a:t>Nội dung mức bốn</a:t>
            </a:r>
          </a:p>
          <a:p>
            <a:pPr lvl="4"/>
            <a:r>
              <a:t>Nội dung mức năm</a:t>
            </a:r>
          </a:p>
        </p:txBody>
      </p:sp>
      <p:sp>
        <p:nvSpPr>
          <p:cNvPr id="40" name="Số Trang chiế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Văn bản Tiêu đề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Văn bản Tiêu đề</a:t>
            </a:r>
          </a:p>
        </p:txBody>
      </p:sp>
      <p:sp>
        <p:nvSpPr>
          <p:cNvPr id="48" name="Nội dung mức một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Nội dung mức một</a:t>
            </a:r>
          </a:p>
          <a:p>
            <a:pPr lvl="1"/>
            <a:r>
              <a:t>Nội dung mức hai</a:t>
            </a:r>
          </a:p>
          <a:p>
            <a:pPr lvl="2"/>
            <a:r>
              <a:t>Nội dung mức ba</a:t>
            </a:r>
          </a:p>
          <a:p>
            <a:pPr lvl="3"/>
            <a:r>
              <a:t>Nội dung mức bốn</a:t>
            </a:r>
          </a:p>
          <a:p>
            <a:pPr lvl="4"/>
            <a:r>
              <a:t>Nội dung mức năm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ố Trang chiế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Văn bản Tiêu đề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Văn bản Tiêu đề</a:t>
            </a:r>
          </a:p>
        </p:txBody>
      </p:sp>
      <p:sp>
        <p:nvSpPr>
          <p:cNvPr id="58" name="Số Trang chiế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ố Trang chiế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Văn bản Tiêu đề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Văn bản Tiêu đề</a:t>
            </a:r>
          </a:p>
        </p:txBody>
      </p:sp>
      <p:sp>
        <p:nvSpPr>
          <p:cNvPr id="73" name="Nội dung mức một…"/>
          <p:cNvSpPr txBox="1">
            <a:spLocks noGrp="1"/>
          </p:cNvSpPr>
          <p:nvPr>
            <p:ph type="body" sz="quarter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Nội dung mức một</a:t>
            </a:r>
          </a:p>
          <a:p>
            <a:pPr lvl="1"/>
            <a:r>
              <a:t>Nội dung mức hai</a:t>
            </a:r>
          </a:p>
          <a:p>
            <a:pPr lvl="2"/>
            <a:r>
              <a:t>Nội dung mức ba</a:t>
            </a:r>
          </a:p>
          <a:p>
            <a:pPr lvl="3"/>
            <a:r>
              <a:t>Nội dung mức bốn</a:t>
            </a:r>
          </a:p>
          <a:p>
            <a:pPr lvl="4"/>
            <a:r>
              <a:t>Nội dung mức năm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ố Trang chiế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Văn bản Tiêu đề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Văn bản Tiêu đề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ội dung mức một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Nội dung mức một</a:t>
            </a:r>
          </a:p>
          <a:p>
            <a:pPr lvl="1"/>
            <a:r>
              <a:t>Nội dung mức hai</a:t>
            </a:r>
          </a:p>
          <a:p>
            <a:pPr lvl="2"/>
            <a:r>
              <a:t>Nội dung mức ba</a:t>
            </a:r>
          </a:p>
          <a:p>
            <a:pPr lvl="3"/>
            <a:r>
              <a:t>Nội dung mức bốn</a:t>
            </a:r>
          </a:p>
          <a:p>
            <a:pPr lvl="4"/>
            <a:r>
              <a:t>Nội dung mức năm</a:t>
            </a:r>
          </a:p>
        </p:txBody>
      </p:sp>
      <p:sp>
        <p:nvSpPr>
          <p:cNvPr id="85" name="Số Trang chiế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ăn bản Tiêu đề"/>
          <p:cNvSpPr txBox="1">
            <a:spLocks noGrp="1"/>
          </p:cNvSpPr>
          <p:nvPr>
            <p:ph type="title"/>
          </p:nvPr>
        </p:nvSpPr>
        <p:spPr>
          <a:xfrm>
            <a:off x="914400" y="138112"/>
            <a:ext cx="16459200" cy="2262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Văn bản Tiêu đề</a:t>
            </a:r>
          </a:p>
        </p:txBody>
      </p:sp>
      <p:sp>
        <p:nvSpPr>
          <p:cNvPr id="3" name="Nội dung mức một…"/>
          <p:cNvSpPr txBox="1">
            <a:spLocks noGrp="1"/>
          </p:cNvSpPr>
          <p:nvPr>
            <p:ph type="body" idx="1"/>
          </p:nvPr>
        </p:nvSpPr>
        <p:spPr>
          <a:xfrm>
            <a:off x="914400" y="2400300"/>
            <a:ext cx="16459200" cy="788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Nội dung mức một</a:t>
            </a:r>
          </a:p>
          <a:p>
            <a:pPr lvl="1"/>
            <a:r>
              <a:t>Nội dung mức hai</a:t>
            </a:r>
          </a:p>
          <a:p>
            <a:pPr lvl="2"/>
            <a:r>
              <a:t>Nội dung mức ba</a:t>
            </a:r>
          </a:p>
          <a:p>
            <a:pPr lvl="3"/>
            <a:r>
              <a:t>Nội dung mức bốn</a:t>
            </a:r>
          </a:p>
          <a:p>
            <a:pPr lvl="4"/>
            <a:r>
              <a:t>Nội dung mức năm</a:t>
            </a:r>
          </a:p>
        </p:txBody>
      </p:sp>
      <p:sp>
        <p:nvSpPr>
          <p:cNvPr id="4" name="Số Trang chiếu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rontend-ktxstuadmin.s3-website-ap-southeast-2.amazonaws.com/" TargetMode="External"/><Relationship Id="rId2" Type="http://schemas.openxmlformats.org/officeDocument/2006/relationships/hyperlink" Target="http://frontend-ktxstustudent.s3-website-ap-southeast-2.amazonaws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68362EDA-4373-D69B-70D9-119362439A63}"/>
              </a:ext>
            </a:extLst>
          </p:cNvPr>
          <p:cNvSpPr txBox="1"/>
          <p:nvPr/>
        </p:nvSpPr>
        <p:spPr>
          <a:xfrm>
            <a:off x="3658225" y="1776017"/>
            <a:ext cx="13062857" cy="932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ts val="8200"/>
              </a:lnSpc>
              <a:defRPr sz="3800">
                <a:solidFill>
                  <a:srgbClr val="F7B4A7"/>
                </a:solidFill>
                <a:latin typeface="NVN Cocogoose Vintage Regular"/>
                <a:ea typeface="NVN Cocogoose Vintage Regular"/>
                <a:cs typeface="NVN Cocogoose Vintage Regular"/>
                <a:sym typeface="NVN Cocogoose Vintage Regular"/>
              </a:defRPr>
            </a:lvl1pPr>
          </a:lstStyle>
          <a:p>
            <a:r>
              <a:rPr lang="en-US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dựng hệ thống ứng dụng quản lý ký túc xá STU</a:t>
            </a:r>
            <a:endParaRPr sz="4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7319EFD6-47E6-64C9-8735-738A30F0709E}"/>
              </a:ext>
            </a:extLst>
          </p:cNvPr>
          <p:cNvSpPr txBox="1"/>
          <p:nvPr/>
        </p:nvSpPr>
        <p:spPr>
          <a:xfrm>
            <a:off x="4676190" y="3281248"/>
            <a:ext cx="12514530" cy="1249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lnSpc>
                <a:spcPts val="5100"/>
              </a:lnSpc>
              <a:defRPr sz="3600">
                <a:solidFill>
                  <a:srgbClr val="94DDD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Giáo viên hướng dẫn :</a:t>
            </a:r>
            <a:r>
              <a:rPr lang="en-US"/>
              <a:t>TS.HỒ ĐÌNH KHẢ</a:t>
            </a:r>
            <a:endParaRPr/>
          </a:p>
          <a:p>
            <a:pPr algn="just">
              <a:lnSpc>
                <a:spcPts val="5100"/>
              </a:lnSpc>
              <a:defRPr sz="3600">
                <a:solidFill>
                  <a:srgbClr val="94DDD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Sinh viên thực hiện  </a:t>
            </a:r>
            <a:r>
              <a:rPr lang="en-US"/>
              <a:t>   :NGUYỄN HUỲNH QUỐC VIỆT</a:t>
            </a:r>
            <a:endParaRPr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FADAB9BB-C256-8FF0-8B7C-97A3BD7D314D}"/>
              </a:ext>
            </a:extLst>
          </p:cNvPr>
          <p:cNvSpPr/>
          <p:nvPr/>
        </p:nvSpPr>
        <p:spPr>
          <a:xfrm flipH="1">
            <a:off x="-2035703" y="3281248"/>
            <a:ext cx="5357752" cy="559158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B49AD904-6DF8-B622-E927-CE8006B69906}"/>
              </a:ext>
            </a:extLst>
          </p:cNvPr>
          <p:cNvSpPr/>
          <p:nvPr/>
        </p:nvSpPr>
        <p:spPr>
          <a:xfrm>
            <a:off x="15881881" y="5756116"/>
            <a:ext cx="3486359" cy="41148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72B906-91DD-A5E7-C671-5420DCC4BF58}"/>
              </a:ext>
            </a:extLst>
          </p:cNvPr>
          <p:cNvSpPr txBox="1"/>
          <p:nvPr/>
        </p:nvSpPr>
        <p:spPr>
          <a:xfrm>
            <a:off x="4007223" y="4156874"/>
            <a:ext cx="11681681" cy="1341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>
              <a:lnSpc>
                <a:spcPts val="5100"/>
              </a:lnSpc>
              <a:defRPr sz="3600">
                <a:solidFill>
                  <a:srgbClr val="94DDD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vi-VN" sz="3600">
                <a:solidFill>
                  <a:schemeClr val="tx1"/>
                </a:solidFill>
              </a:rPr>
              <a:t>Giáo viên hướng dẫn :TS.HỒ ĐÌNH KHẢ</a:t>
            </a:r>
          </a:p>
          <a:p>
            <a:pPr algn="just">
              <a:lnSpc>
                <a:spcPts val="5100"/>
              </a:lnSpc>
              <a:defRPr sz="3600">
                <a:solidFill>
                  <a:srgbClr val="94DDD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vi-VN" sz="3600">
                <a:solidFill>
                  <a:schemeClr val="tx1"/>
                </a:solidFill>
              </a:rPr>
              <a:t>Sinh viên thực hiện     :NGUYỄN HUỲNH QUỐC VIỆT</a:t>
            </a:r>
          </a:p>
        </p:txBody>
      </p:sp>
    </p:spTree>
    <p:extLst>
      <p:ext uri="{BB962C8B-B14F-4D97-AF65-F5344CB8AC3E}">
        <p14:creationId xmlns:p14="http://schemas.microsoft.com/office/powerpoint/2010/main" val="397842412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7"/>
          <p:cNvSpPr txBox="1"/>
          <p:nvPr/>
        </p:nvSpPr>
        <p:spPr>
          <a:xfrm>
            <a:off x="407502" y="456002"/>
            <a:ext cx="6276931" cy="851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600"/>
              </a:lnSpc>
              <a:defRPr sz="3500">
                <a:solidFill>
                  <a:srgbClr val="2B4B82"/>
                </a:solidFill>
                <a:latin typeface="NVN Cocogoose Vintage Regular"/>
                <a:ea typeface="NVN Cocogoose Vintage Regular"/>
                <a:cs typeface="NVN Cocogoose Vintage Regular"/>
                <a:sym typeface="NVN Cocogoose Vintage Regular"/>
              </a:defRPr>
            </a:lvl1pPr>
          </a:lstStyle>
          <a:p>
            <a:r>
              <a:rPr lang="en-US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IX.HƯỚNG PHÁT TRIỂN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CCD3F7-9485-91B1-C74B-579F7710FE98}"/>
              </a:ext>
            </a:extLst>
          </p:cNvPr>
          <p:cNvSpPr txBox="1"/>
          <p:nvPr/>
        </p:nvSpPr>
        <p:spPr>
          <a:xfrm>
            <a:off x="182878" y="1811364"/>
            <a:ext cx="13415556" cy="15927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604517" lvl="1" indent="-302258">
              <a:lnSpc>
                <a:spcPts val="3900"/>
              </a:lnSpc>
              <a:buSzPct val="100000"/>
              <a:buFont typeface="Arial"/>
              <a:buChar char="•"/>
              <a:defRPr sz="2700">
                <a:solidFill>
                  <a:srgbClr val="FEFEFE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3600">
                <a:solidFill>
                  <a:schemeClr val="tx1"/>
                </a:solidFill>
              </a:rPr>
              <a:t>Thêm chức năng điểm danh sinh viên vắng</a:t>
            </a:r>
          </a:p>
          <a:p>
            <a:pPr marL="604517" lvl="1" indent="-302258">
              <a:lnSpc>
                <a:spcPts val="3900"/>
              </a:lnSpc>
              <a:buSzPct val="100000"/>
              <a:buFont typeface="Arial"/>
              <a:buChar char="•"/>
              <a:defRPr sz="2700">
                <a:solidFill>
                  <a:srgbClr val="FEFEFE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3600">
                <a:solidFill>
                  <a:schemeClr val="tx1"/>
                </a:solidFill>
              </a:rPr>
              <a:t>Cài ssl cho trang web</a:t>
            </a:r>
          </a:p>
          <a:p>
            <a:pPr marL="604517" lvl="1" indent="-302258">
              <a:lnSpc>
                <a:spcPts val="3900"/>
              </a:lnSpc>
              <a:buSzPct val="100000"/>
              <a:buFont typeface="Arial"/>
              <a:buChar char="•"/>
              <a:defRPr sz="2700">
                <a:solidFill>
                  <a:srgbClr val="FEFEFE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3600">
                <a:solidFill>
                  <a:schemeClr val="tx1"/>
                </a:solidFill>
              </a:rPr>
              <a:t>Tìm hiểu và sử dụng docker để deploy</a:t>
            </a:r>
          </a:p>
        </p:txBody>
      </p:sp>
    </p:spTree>
    <p:extLst>
      <p:ext uri="{BB962C8B-B14F-4D97-AF65-F5344CB8AC3E}">
        <p14:creationId xmlns:p14="http://schemas.microsoft.com/office/powerpoint/2010/main" val="53477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reeform 5"/>
          <p:cNvSpPr/>
          <p:nvPr/>
        </p:nvSpPr>
        <p:spPr>
          <a:xfrm>
            <a:off x="15260786" y="3042293"/>
            <a:ext cx="4984383" cy="311750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" name="Freeform 6"/>
          <p:cNvSpPr/>
          <p:nvPr/>
        </p:nvSpPr>
        <p:spPr>
          <a:xfrm>
            <a:off x="13801813" y="9374478"/>
            <a:ext cx="2917946" cy="182504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" name="Freeform 7"/>
          <p:cNvSpPr/>
          <p:nvPr/>
        </p:nvSpPr>
        <p:spPr>
          <a:xfrm>
            <a:off x="15613623" y="6991432"/>
            <a:ext cx="2212273" cy="138367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9" name="Freeform 8"/>
          <p:cNvSpPr/>
          <p:nvPr/>
        </p:nvSpPr>
        <p:spPr>
          <a:xfrm>
            <a:off x="16392535" y="826985"/>
            <a:ext cx="2212273" cy="138367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" name="Freeform 9"/>
          <p:cNvSpPr/>
          <p:nvPr/>
        </p:nvSpPr>
        <p:spPr>
          <a:xfrm>
            <a:off x="-2349121" y="7541778"/>
            <a:ext cx="6755642" cy="41148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1" name="Freeform 10"/>
          <p:cNvSpPr/>
          <p:nvPr/>
        </p:nvSpPr>
        <p:spPr>
          <a:xfrm>
            <a:off x="-1130237" y="-1804827"/>
            <a:ext cx="4317874" cy="589287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2" name="Phần trình bày của em…"/>
          <p:cNvSpPr txBox="1"/>
          <p:nvPr/>
        </p:nvSpPr>
        <p:spPr>
          <a:xfrm>
            <a:off x="6639461" y="3575156"/>
            <a:ext cx="9753074" cy="1585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600">
                <a:solidFill>
                  <a:srgbClr val="2B4B82"/>
                </a:solidFill>
                <a:latin typeface="NVN Cocogoose Vintage Regular"/>
                <a:ea typeface="NVN Cocogoose Vintage Regular"/>
                <a:cs typeface="NVN Cocogoose Vintage Regular"/>
                <a:sym typeface="NVN Cocogoose Vintage Regular"/>
              </a:defRPr>
            </a:pPr>
            <a:r>
              <a:rPr lang="en-US" sz="9700">
                <a:solidFill>
                  <a:srgbClr val="FF0000"/>
                </a:solidFill>
                <a:latin typeface="Footlight MT Light" panose="0204060206030A020304" pitchFamily="18" charset="0"/>
              </a:rPr>
              <a:t>THANKS</a:t>
            </a:r>
            <a:endParaRPr sz="9700">
              <a:solidFill>
                <a:srgbClr val="FF0000"/>
              </a:solidFill>
              <a:latin typeface="Footlight MT Light" panose="0204060206030A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47" grpId="0" animBg="1"/>
      <p:bldP spid="148" grpId="0" animBg="1"/>
      <p:bldP spid="1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2"/>
          <p:cNvSpPr txBox="1"/>
          <p:nvPr/>
        </p:nvSpPr>
        <p:spPr>
          <a:xfrm>
            <a:off x="5774955" y="5312367"/>
            <a:ext cx="12474363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ts val="4300"/>
              </a:lnSpc>
              <a:defRPr sz="2600" spc="317">
                <a:solidFill>
                  <a:srgbClr val="A5E3E4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sz="3600">
                <a:solidFill>
                  <a:srgbClr val="FFFF00"/>
                </a:solidFill>
              </a:rPr>
              <a:t>Xây dựng một hệ thống hỗ trợ,giải quyết các vấn đề cho cả phía sinh viên lẫn quản lý ký túc xá STU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104" name="TextBox 3"/>
          <p:cNvSpPr txBox="1"/>
          <p:nvPr/>
        </p:nvSpPr>
        <p:spPr>
          <a:xfrm>
            <a:off x="5081451" y="2559460"/>
            <a:ext cx="12906103" cy="1871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782634" lvl="1" indent="-391317" algn="just">
              <a:lnSpc>
                <a:spcPts val="5000"/>
              </a:lnSpc>
              <a:buSzPct val="100000"/>
              <a:buFont typeface="Arial"/>
              <a:buChar char="•"/>
              <a:defRPr sz="3600">
                <a:solidFill>
                  <a:srgbClr val="89CAD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vi-VN" sz="36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 túc là nơi để sinh viên lưu trú,phát triển bản</a:t>
            </a:r>
            <a:r>
              <a:rPr lang="en-US" sz="36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thân</a:t>
            </a:r>
            <a:r>
              <a:rPr lang="vi-VN" sz="36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</a:t>
            </a:r>
            <a:r>
              <a:rPr lang="en-US" sz="36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ân</a:t>
            </a:r>
            <a:endParaRPr lang="vi-VN" sz="360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2634" lvl="1" indent="-391317" algn="just">
              <a:lnSpc>
                <a:spcPts val="5000"/>
              </a:lnSpc>
              <a:buSzPct val="100000"/>
              <a:buFont typeface="Arial"/>
              <a:buChar char="•"/>
              <a:defRPr sz="3600">
                <a:solidFill>
                  <a:srgbClr val="89CAD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vi-VN" sz="36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nhiều ưu điểm như mức giá,an toàn</a:t>
            </a:r>
          </a:p>
          <a:p>
            <a:pPr marL="782634" lvl="1" indent="-391317" algn="just">
              <a:lnSpc>
                <a:spcPts val="5000"/>
              </a:lnSpc>
              <a:buSzPct val="100000"/>
              <a:buFont typeface="Arial"/>
              <a:buChar char="•"/>
              <a:defRPr sz="3600">
                <a:solidFill>
                  <a:srgbClr val="89CAD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vi-VN" sz="36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Nhưng còn nhiều bất tiện cho phía sinh viên và quản lý ký túc xá</a:t>
            </a:r>
          </a:p>
        </p:txBody>
      </p:sp>
      <p:sp>
        <p:nvSpPr>
          <p:cNvPr id="105" name="Freeform 4"/>
          <p:cNvSpPr/>
          <p:nvPr/>
        </p:nvSpPr>
        <p:spPr>
          <a:xfrm>
            <a:off x="-302698" y="2070885"/>
            <a:ext cx="3874545" cy="512259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Freeform 5"/>
          <p:cNvSpPr/>
          <p:nvPr/>
        </p:nvSpPr>
        <p:spPr>
          <a:xfrm>
            <a:off x="38682" y="3292688"/>
            <a:ext cx="3874548" cy="51225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7" name="Freeform 6"/>
          <p:cNvSpPr/>
          <p:nvPr/>
        </p:nvSpPr>
        <p:spPr>
          <a:xfrm>
            <a:off x="710323" y="4098127"/>
            <a:ext cx="3874546" cy="512259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8" name="Freeform 8"/>
          <p:cNvSpPr/>
          <p:nvPr/>
        </p:nvSpPr>
        <p:spPr>
          <a:xfrm>
            <a:off x="4610228" y="5347118"/>
            <a:ext cx="1068115" cy="10681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lnTo>
                  <a:pt x="10800" y="0"/>
                </a:lnTo>
                <a:lnTo>
                  <a:pt x="10800" y="5400"/>
                </a:lnTo>
                <a:lnTo>
                  <a:pt x="0" y="5400"/>
                </a:lnTo>
                <a:lnTo>
                  <a:pt x="0" y="16200"/>
                </a:lnTo>
                <a:lnTo>
                  <a:pt x="10800" y="16200"/>
                </a:lnTo>
                <a:lnTo>
                  <a:pt x="10800" y="21600"/>
                </a:lnTo>
                <a:lnTo>
                  <a:pt x="21600" y="10800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9" name="TextBox 10"/>
          <p:cNvSpPr txBox="1"/>
          <p:nvPr/>
        </p:nvSpPr>
        <p:spPr>
          <a:xfrm>
            <a:off x="5532454" y="1335969"/>
            <a:ext cx="5666381" cy="859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700"/>
              </a:lnSpc>
              <a:defRPr sz="3500">
                <a:solidFill>
                  <a:srgbClr val="F7B4A7"/>
                </a:solidFill>
                <a:latin typeface="NVN Cocogoose Vintage Regular"/>
                <a:ea typeface="NVN Cocogoose Vintage Regular"/>
                <a:cs typeface="NVN Cocogoose Vintage Regular"/>
                <a:sym typeface="NVN Cocogoose Vintage Regular"/>
              </a:defRPr>
            </a:lvl1pPr>
          </a:lstStyle>
          <a:p>
            <a:r>
              <a:rPr lang="vi-VN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I.GIỚI THIỆU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7"/>
          <p:cNvSpPr txBox="1"/>
          <p:nvPr/>
        </p:nvSpPr>
        <p:spPr>
          <a:xfrm>
            <a:off x="407502" y="456002"/>
            <a:ext cx="6276931" cy="851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600"/>
              </a:lnSpc>
              <a:defRPr sz="3500">
                <a:solidFill>
                  <a:srgbClr val="2B4B82"/>
                </a:solidFill>
                <a:latin typeface="NVN Cocogoose Vintage Regular"/>
                <a:ea typeface="NVN Cocogoose Vintage Regular"/>
                <a:cs typeface="NVN Cocogoose Vintage Regular"/>
                <a:sym typeface="NVN Cocogoose Vintage Regular"/>
              </a:defRPr>
            </a:lvl1pPr>
          </a:lstStyle>
          <a:p>
            <a:r>
              <a:rPr lang="vi-VN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vi-VN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ĐỒ CHỨC NĂNG</a:t>
            </a:r>
            <a:endParaRPr lang="vi-VN" sz="4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0D0C94-3E97-4E20-1A5A-2DB9EBCD4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872861"/>
            <a:ext cx="8133347" cy="938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7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7"/>
          <p:cNvSpPr txBox="1"/>
          <p:nvPr/>
        </p:nvSpPr>
        <p:spPr>
          <a:xfrm>
            <a:off x="407502" y="456002"/>
            <a:ext cx="7981748" cy="851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ts val="7600"/>
              </a:lnSpc>
              <a:defRPr sz="3500">
                <a:solidFill>
                  <a:srgbClr val="2B4B82"/>
                </a:solidFill>
                <a:latin typeface="NVN Cocogoose Vintage Regular"/>
                <a:ea typeface="NVN Cocogoose Vintage Regular"/>
                <a:cs typeface="NVN Cocogoose Vintage Regular"/>
                <a:sym typeface="NVN Cocogoose Vintage Regular"/>
              </a:defRPr>
            </a:lvl1pPr>
          </a:lstStyle>
          <a:p>
            <a:r>
              <a:rPr lang="vi-VN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vi-VN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ĐỒ USE CASE TỔNG QUÁT</a:t>
            </a:r>
            <a:endParaRPr lang="vi-VN" sz="4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71785A-65D9-FC3D-86A3-4D01A453F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752" y="745957"/>
            <a:ext cx="7638728" cy="918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65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Freeform 4"/>
          <p:cNvSpPr/>
          <p:nvPr/>
        </p:nvSpPr>
        <p:spPr>
          <a:xfrm>
            <a:off x="-1572021" y="8358686"/>
            <a:ext cx="3144041" cy="24409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22115-7DE4-733E-4809-BE6A62F32FFF}"/>
              </a:ext>
            </a:extLst>
          </p:cNvPr>
          <p:cNvSpPr txBox="1"/>
          <p:nvPr/>
        </p:nvSpPr>
        <p:spPr>
          <a:xfrm>
            <a:off x="439152" y="789892"/>
            <a:ext cx="3868153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vi-VN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vi-VN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ĐỒ ERD</a:t>
            </a:r>
            <a:endParaRPr lang="vi-VN" sz="4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9AC18A-CAC5-29A4-54D9-EDA94B21B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305" y="899666"/>
            <a:ext cx="13801633" cy="83405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Freeform 4"/>
          <p:cNvSpPr/>
          <p:nvPr/>
        </p:nvSpPr>
        <p:spPr>
          <a:xfrm>
            <a:off x="-1572021" y="8358686"/>
            <a:ext cx="3144041" cy="24409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22115-7DE4-733E-4809-BE6A62F32FFF}"/>
              </a:ext>
            </a:extLst>
          </p:cNvPr>
          <p:cNvSpPr txBox="1"/>
          <p:nvPr/>
        </p:nvSpPr>
        <p:spPr>
          <a:xfrm>
            <a:off x="577516" y="910207"/>
            <a:ext cx="4259179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V.SƠ ĐỒ UML</a:t>
            </a:r>
            <a:endParaRPr lang="vi-VN" sz="4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7FD72A-AEA6-1831-CD0E-F6A7B6C48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050" y="910207"/>
            <a:ext cx="9930866" cy="89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D88E58-E9AF-1499-7D54-C0346705B4B0}"/>
              </a:ext>
            </a:extLst>
          </p:cNvPr>
          <p:cNvSpPr txBox="1"/>
          <p:nvPr/>
        </p:nvSpPr>
        <p:spPr>
          <a:xfrm>
            <a:off x="379445" y="857592"/>
            <a:ext cx="6382302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VI.KIẾN TRÚC HỆ THỐNG</a:t>
            </a:r>
            <a:endParaRPr lang="vi-VN" sz="4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ABDFE4-8272-B0D7-54CC-3DA23C9BE78A}"/>
              </a:ext>
            </a:extLst>
          </p:cNvPr>
          <p:cNvSpPr txBox="1"/>
          <p:nvPr/>
        </p:nvSpPr>
        <p:spPr>
          <a:xfrm>
            <a:off x="210347" y="2911637"/>
            <a:ext cx="4957011" cy="25930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604517" lvl="1" indent="-302258">
              <a:lnSpc>
                <a:spcPts val="3900"/>
              </a:lnSpc>
              <a:buSzPct val="100000"/>
              <a:buFont typeface="Arial"/>
              <a:buChar char="•"/>
              <a:defRPr sz="2700">
                <a:solidFill>
                  <a:srgbClr val="FEFEFE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3600">
                <a:solidFill>
                  <a:schemeClr val="tx1"/>
                </a:solidFill>
              </a:rPr>
              <a:t>Vnpay mercha test</a:t>
            </a:r>
          </a:p>
          <a:p>
            <a:pPr marL="604517" lvl="1" indent="-302258">
              <a:lnSpc>
                <a:spcPts val="3900"/>
              </a:lnSpc>
              <a:buSzPct val="100000"/>
              <a:buFont typeface="Arial"/>
              <a:buChar char="•"/>
              <a:defRPr sz="2700">
                <a:solidFill>
                  <a:srgbClr val="FEFEFE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3600">
                <a:solidFill>
                  <a:schemeClr val="tx1"/>
                </a:solidFill>
              </a:rPr>
              <a:t>Coze AI</a:t>
            </a:r>
          </a:p>
          <a:p>
            <a:pPr marL="604517" lvl="1" indent="-302258">
              <a:lnSpc>
                <a:spcPts val="3900"/>
              </a:lnSpc>
              <a:buSzPct val="100000"/>
              <a:buFont typeface="Arial"/>
              <a:buChar char="•"/>
              <a:defRPr sz="2700">
                <a:solidFill>
                  <a:srgbClr val="FEFEFE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3600">
                <a:solidFill>
                  <a:schemeClr val="tx1"/>
                </a:solidFill>
              </a:rPr>
              <a:t>Infobip</a:t>
            </a:r>
          </a:p>
          <a:p>
            <a:pPr marL="604517" lvl="1" indent="-302258">
              <a:lnSpc>
                <a:spcPts val="3900"/>
              </a:lnSpc>
              <a:buSzPct val="100000"/>
              <a:buFont typeface="Arial"/>
              <a:buChar char="•"/>
              <a:defRPr sz="2700">
                <a:solidFill>
                  <a:srgbClr val="FEFEFE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3600">
                <a:solidFill>
                  <a:schemeClr val="tx1"/>
                </a:solidFill>
              </a:rPr>
              <a:t>Cloud(aws s3)</a:t>
            </a:r>
          </a:p>
          <a:p>
            <a:pPr marL="604517" lvl="1" indent="-302258">
              <a:lnSpc>
                <a:spcPts val="3900"/>
              </a:lnSpc>
              <a:buSzPct val="100000"/>
              <a:buFont typeface="Arial"/>
              <a:buChar char="•"/>
              <a:defRPr sz="2700">
                <a:solidFill>
                  <a:srgbClr val="FEFEFE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23FAA2-B822-254E-4C34-2AE2455A5C04}"/>
              </a:ext>
            </a:extLst>
          </p:cNvPr>
          <p:cNvSpPr txBox="1"/>
          <p:nvPr/>
        </p:nvSpPr>
        <p:spPr>
          <a:xfrm>
            <a:off x="688988" y="5571564"/>
            <a:ext cx="4291574" cy="1477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ts val="3600"/>
              </a:lnSpc>
              <a:defRPr sz="2600">
                <a:solidFill>
                  <a:srgbClr val="94DDDE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vi-VN" sz="3600">
                <a:solidFill>
                  <a:schemeClr val="tx1"/>
                </a:solidFill>
              </a:rPr>
              <a:t> Nổi bật tích hợp giám sát  camera hanet</a:t>
            </a:r>
            <a:r>
              <a:rPr lang="en-US" sz="36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2507533B-A620-2002-35F5-CD0F182BAE39}"/>
              </a:ext>
            </a:extLst>
          </p:cNvPr>
          <p:cNvSpPr/>
          <p:nvPr/>
        </p:nvSpPr>
        <p:spPr>
          <a:xfrm>
            <a:off x="210347" y="6078854"/>
            <a:ext cx="431826" cy="431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lnTo>
                  <a:pt x="10800" y="0"/>
                </a:lnTo>
                <a:lnTo>
                  <a:pt x="10800" y="5400"/>
                </a:lnTo>
                <a:lnTo>
                  <a:pt x="0" y="5400"/>
                </a:lnTo>
                <a:lnTo>
                  <a:pt x="0" y="16200"/>
                </a:lnTo>
                <a:lnTo>
                  <a:pt x="10800" y="16200"/>
                </a:lnTo>
                <a:lnTo>
                  <a:pt x="10800" y="21600"/>
                </a:lnTo>
                <a:lnTo>
                  <a:pt x="21600" y="10800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45719" rIns="45719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494576-26C3-B2BA-1DF4-42A2615803C4}"/>
              </a:ext>
            </a:extLst>
          </p:cNvPr>
          <p:cNvSpPr txBox="1"/>
          <p:nvPr/>
        </p:nvSpPr>
        <p:spPr>
          <a:xfrm>
            <a:off x="688989" y="8413745"/>
            <a:ext cx="4478370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ts val="3600"/>
              </a:lnSpc>
              <a:defRPr sz="2600">
                <a:solidFill>
                  <a:srgbClr val="94DDDE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vi-VN" sz="3600">
                <a:solidFill>
                  <a:schemeClr val="tx1"/>
                </a:solidFill>
              </a:rPr>
              <a:t> </a:t>
            </a:r>
            <a:r>
              <a:rPr lang="en-US" sz="3600">
                <a:solidFill>
                  <a:schemeClr val="tx1"/>
                </a:solidFill>
              </a:rPr>
              <a:t>Cạnh đó là tìm hiểu,</a:t>
            </a:r>
          </a:p>
          <a:p>
            <a:pPr>
              <a:lnSpc>
                <a:spcPts val="3600"/>
              </a:lnSpc>
              <a:defRPr sz="2600">
                <a:solidFill>
                  <a:srgbClr val="94DDDE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3600">
                <a:solidFill>
                  <a:schemeClr val="tx1"/>
                </a:solidFill>
              </a:rPr>
              <a:t>sử dụng redis ,kafka</a:t>
            </a:r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3C6F1B38-1CEF-77A7-7DE1-44845E2CC4B9}"/>
              </a:ext>
            </a:extLst>
          </p:cNvPr>
          <p:cNvSpPr/>
          <p:nvPr/>
        </p:nvSpPr>
        <p:spPr>
          <a:xfrm>
            <a:off x="210347" y="8705664"/>
            <a:ext cx="431826" cy="431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lnTo>
                  <a:pt x="10800" y="0"/>
                </a:lnTo>
                <a:lnTo>
                  <a:pt x="10800" y="5400"/>
                </a:lnTo>
                <a:lnTo>
                  <a:pt x="0" y="5400"/>
                </a:lnTo>
                <a:lnTo>
                  <a:pt x="0" y="16200"/>
                </a:lnTo>
                <a:lnTo>
                  <a:pt x="10800" y="16200"/>
                </a:lnTo>
                <a:lnTo>
                  <a:pt x="10800" y="21600"/>
                </a:lnTo>
                <a:lnTo>
                  <a:pt x="21600" y="10800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45719" rIns="45719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DD3FDB-D005-E1EB-593B-8802F1474CB4}"/>
              </a:ext>
            </a:extLst>
          </p:cNvPr>
          <p:cNvSpPr txBox="1"/>
          <p:nvPr/>
        </p:nvSpPr>
        <p:spPr>
          <a:xfrm>
            <a:off x="688988" y="7115802"/>
            <a:ext cx="394137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ts val="3600"/>
              </a:lnSpc>
              <a:defRPr sz="2600">
                <a:solidFill>
                  <a:srgbClr val="94DDDE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3600">
                <a:solidFill>
                  <a:schemeClr val="tx1"/>
                </a:solidFill>
              </a:rPr>
              <a:t>Thanh toán thật bằng Pay os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721704DE-FBB2-FBEC-143A-99E048704A98}"/>
              </a:ext>
            </a:extLst>
          </p:cNvPr>
          <p:cNvSpPr/>
          <p:nvPr/>
        </p:nvSpPr>
        <p:spPr>
          <a:xfrm>
            <a:off x="189135" y="7322499"/>
            <a:ext cx="431826" cy="431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lnTo>
                  <a:pt x="10800" y="0"/>
                </a:lnTo>
                <a:lnTo>
                  <a:pt x="10800" y="5400"/>
                </a:lnTo>
                <a:lnTo>
                  <a:pt x="0" y="5400"/>
                </a:lnTo>
                <a:lnTo>
                  <a:pt x="0" y="16200"/>
                </a:lnTo>
                <a:lnTo>
                  <a:pt x="10800" y="16200"/>
                </a:lnTo>
                <a:lnTo>
                  <a:pt x="10800" y="21600"/>
                </a:lnTo>
                <a:lnTo>
                  <a:pt x="21600" y="10800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45719" rIns="45719"/>
          <a:lstStyle/>
          <a:p>
            <a:endParaRPr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B8E567-5C2E-94B6-5C86-8D6C7C3F3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385" y="2911637"/>
            <a:ext cx="12863479" cy="63105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4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reeform 2"/>
          <p:cNvSpPr/>
          <p:nvPr/>
        </p:nvSpPr>
        <p:spPr>
          <a:xfrm>
            <a:off x="9892100" y="1564107"/>
            <a:ext cx="5895626" cy="433019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1" name="TextBox 3"/>
          <p:cNvSpPr txBox="1"/>
          <p:nvPr/>
        </p:nvSpPr>
        <p:spPr>
          <a:xfrm>
            <a:off x="636038" y="948895"/>
            <a:ext cx="9569417" cy="839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600"/>
              </a:lnSpc>
              <a:defRPr sz="5800" spc="-58">
                <a:solidFill>
                  <a:srgbClr val="2B4B82"/>
                </a:solidFill>
                <a:latin typeface="NVN Cocogoose Vintage Regular"/>
                <a:ea typeface="NVN Cocogoose Vintage Regular"/>
                <a:cs typeface="NVN Cocogoose Vintage Regular"/>
                <a:sym typeface="NVN Cocogoose Vintage Regular"/>
              </a:defRPr>
            </a:lvl1pPr>
          </a:lstStyle>
          <a:p>
            <a:r>
              <a:rPr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VIII.DEPLOY</a:t>
            </a:r>
          </a:p>
        </p:txBody>
      </p:sp>
      <p:sp>
        <p:nvSpPr>
          <p:cNvPr id="142" name="TextBox 4"/>
          <p:cNvSpPr txBox="1"/>
          <p:nvPr/>
        </p:nvSpPr>
        <p:spPr>
          <a:xfrm>
            <a:off x="636038" y="2033927"/>
            <a:ext cx="7759864" cy="3641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ts val="5800"/>
              </a:lnSpc>
              <a:defRPr sz="4200">
                <a:solidFill>
                  <a:srgbClr val="2B4B82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3600">
                <a:latin typeface="Times New Roman" panose="02020603050405020304" pitchFamily="18" charset="0"/>
                <a:cs typeface="Times New Roman" panose="02020603050405020304" pitchFamily="18" charset="0"/>
              </a:rPr>
              <a:t>AWS là nền tảng điện toán đám mây phát triển toàn diện bởi amazon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8841" lvl="1" indent="-454421">
              <a:lnSpc>
                <a:spcPts val="5800"/>
              </a:lnSpc>
              <a:buSzPct val="100000"/>
              <a:buFont typeface="Arial"/>
              <a:buChar char="•"/>
              <a:defRPr sz="4200">
                <a:solidFill>
                  <a:srgbClr val="2B4B82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3600">
                <a:latin typeface="Times New Roman" panose="02020603050405020304" pitchFamily="18" charset="0"/>
                <a:cs typeface="Times New Roman" panose="02020603050405020304" pitchFamily="18" charset="0"/>
              </a:rPr>
              <a:t>RDS</a:t>
            </a:r>
          </a:p>
          <a:p>
            <a:pPr marL="908841" lvl="1" indent="-454421">
              <a:lnSpc>
                <a:spcPts val="5800"/>
              </a:lnSpc>
              <a:buSzPct val="100000"/>
              <a:buFont typeface="Arial"/>
              <a:buChar char="•"/>
              <a:defRPr sz="4200">
                <a:solidFill>
                  <a:srgbClr val="2B4B82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3600">
                <a:latin typeface="Times New Roman" panose="02020603050405020304" pitchFamily="18" charset="0"/>
                <a:cs typeface="Times New Roman" panose="02020603050405020304" pitchFamily="18" charset="0"/>
              </a:rPr>
              <a:t>EC2</a:t>
            </a:r>
          </a:p>
          <a:p>
            <a:pPr marL="908841" lvl="1" indent="-454421">
              <a:lnSpc>
                <a:spcPts val="5800"/>
              </a:lnSpc>
              <a:buSzPct val="100000"/>
              <a:buFont typeface="Arial"/>
              <a:buChar char="•"/>
              <a:defRPr sz="4200">
                <a:solidFill>
                  <a:srgbClr val="2B4B82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3600"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7"/>
          <p:cNvSpPr txBox="1"/>
          <p:nvPr/>
        </p:nvSpPr>
        <p:spPr>
          <a:xfrm>
            <a:off x="407502" y="456002"/>
            <a:ext cx="6276931" cy="851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600"/>
              </a:lnSpc>
              <a:defRPr sz="3500">
                <a:solidFill>
                  <a:srgbClr val="2B4B82"/>
                </a:solidFill>
                <a:latin typeface="NVN Cocogoose Vintage Regular"/>
                <a:ea typeface="NVN Cocogoose Vintage Regular"/>
                <a:cs typeface="NVN Cocogoose Vintage Regular"/>
                <a:sym typeface="NVN Cocogoose Vintage Regular"/>
              </a:defRPr>
            </a:lvl1pPr>
          </a:lstStyle>
          <a:p>
            <a:r>
              <a:rPr lang="en-US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VIII.DEMO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A42DE-BF40-BB1F-3D48-DD087F875E17}"/>
              </a:ext>
            </a:extLst>
          </p:cNvPr>
          <p:cNvSpPr txBox="1"/>
          <p:nvPr/>
        </p:nvSpPr>
        <p:spPr>
          <a:xfrm>
            <a:off x="407502" y="7074584"/>
            <a:ext cx="14341642" cy="29897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ts val="5800"/>
              </a:lnSpc>
              <a:defRPr sz="4200">
                <a:solidFill>
                  <a:srgbClr val="2B4B82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Link STUDENT(TK:DH52006823 &amp;&amp; PASS:123456)</a:t>
            </a:r>
          </a:p>
          <a:p>
            <a:pPr>
              <a:lnSpc>
                <a:spcPts val="5800"/>
              </a:lnSpc>
              <a:defRPr sz="4200">
                <a:solidFill>
                  <a:srgbClr val="2B4B82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http://frontend-ktxstustudent.s3-website-ap-southeast-2.amazonaws.com/</a:t>
            </a:r>
            <a:endParaRPr lang="vi-V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5800"/>
              </a:lnSpc>
              <a:defRPr sz="4200">
                <a:solidFill>
                  <a:srgbClr val="2B4B82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Link ADMIN(TK:ADMIN1 &amp;&amp; Pass:123456)</a:t>
            </a:r>
          </a:p>
          <a:p>
            <a:pPr>
              <a:lnSpc>
                <a:spcPts val="5800"/>
              </a:lnSpc>
              <a:defRPr sz="4200">
                <a:solidFill>
                  <a:srgbClr val="2B4B82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http://frontend-ktxstuadmin.s3-website-ap-southeast-2.amazonaws.com/</a:t>
            </a:r>
            <a:endParaRPr lang="vi-V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BD8543-215E-E282-F55D-BB09D6A1CE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170"/>
            <a:ext cx="5991726" cy="599172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558DFEE-C2C0-D794-DFA7-DEA09CAE7B49}"/>
              </a:ext>
            </a:extLst>
          </p:cNvPr>
          <p:cNvCxnSpPr>
            <a:cxnSpLocks/>
          </p:cNvCxnSpPr>
          <p:nvPr/>
        </p:nvCxnSpPr>
        <p:spPr>
          <a:xfrm>
            <a:off x="9192126" y="2213811"/>
            <a:ext cx="0" cy="458791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CCBB9C2-F7E6-1E93-3520-D47C42B928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843" y="1694941"/>
            <a:ext cx="5625655" cy="562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285</Words>
  <Application>Microsoft Office PowerPoint</Application>
  <PresentationFormat>Custom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Footlight MT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nhqviet.dth.tuyan@gmail.com</cp:lastModifiedBy>
  <cp:revision>7</cp:revision>
  <dcterms:modified xsi:type="dcterms:W3CDTF">2024-07-30T17:14:54Z</dcterms:modified>
</cp:coreProperties>
</file>