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6" r:id="rId7"/>
    <p:sldId id="267" r:id="rId8"/>
    <p:sldId id="268" r:id="rId9"/>
    <p:sldId id="269" r:id="rId10"/>
    <p:sldId id="270" r:id="rId11"/>
    <p:sldId id="264" r:id="rId12"/>
    <p:sldId id="259" r:id="rId13"/>
    <p:sldId id="265"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4660"/>
  </p:normalViewPr>
  <p:slideViewPr>
    <p:cSldViewPr snapToGrid="0">
      <p:cViewPr varScale="1">
        <p:scale>
          <a:sx n="74" d="100"/>
          <a:sy n="74" d="100"/>
        </p:scale>
        <p:origin x="4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10/21/2020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swing/index.htm" TargetMode="External"/><Relationship Id="rId7" Type="http://schemas.openxmlformats.org/officeDocument/2006/relationships/image" Target="../media/image32.png"/><Relationship Id="rId2" Type="http://schemas.openxmlformats.org/officeDocument/2006/relationships/hyperlink" Target="https://www.edureka.co/blog/java-swing/" TargetMode="Externa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https://youtu.be/eYTJM0emDes" TargetMode="External"/><Relationship Id="rId4" Type="http://schemas.openxmlformats.org/officeDocument/2006/relationships/hyperlink" Target="https://youtu.be/mgw1sAvhjy8"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dirty="0"/>
              <a:t>CE 244 Software Group Project - 1</a:t>
            </a:r>
            <a:r>
              <a:rPr lang="en-IN" sz="2000" dirty="0"/>
              <a:t/>
            </a:r>
            <a:br>
              <a:rPr lang="en-IN" sz="2000" dirty="0"/>
            </a:br>
            <a:r>
              <a:rPr lang="en-US" sz="2000" dirty="0" smtClean="0"/>
              <a:t/>
            </a:r>
            <a:br>
              <a:rPr lang="en-US" sz="2000" dirty="0" smtClean="0"/>
            </a:br>
            <a:r>
              <a:rPr lang="en-US" dirty="0" smtClean="0"/>
              <a:t>CLINICAL MANAGEMENT SYSTEM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679" y="4954768"/>
            <a:ext cx="2865549" cy="1468409"/>
          </a:xfrm>
          <a:prstGeom prst="rect">
            <a:avLst/>
          </a:prstGeom>
        </p:spPr>
      </p:pic>
    </p:spTree>
    <p:extLst>
      <p:ext uri="{BB962C8B-B14F-4D97-AF65-F5344CB8AC3E}">
        <p14:creationId xmlns:p14="http://schemas.microsoft.com/office/powerpoint/2010/main" val="2239529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 print </a:t>
            </a:r>
            <a:r>
              <a:rPr lang="en-US" dirty="0" err="1"/>
              <a:t>Contd</a:t>
            </a:r>
            <a:r>
              <a:rPr lang="en-US" dirty="0"/>
              <a:t>…</a:t>
            </a:r>
            <a:endParaRPr lang="en-IN" dirty="0"/>
          </a:p>
        </p:txBody>
      </p:sp>
      <p:sp>
        <p:nvSpPr>
          <p:cNvPr id="3" name="Content Placeholder 2"/>
          <p:cNvSpPr>
            <a:spLocks noGrp="1"/>
          </p:cNvSpPr>
          <p:nvPr>
            <p:ph idx="1"/>
          </p:nvPr>
        </p:nvSpPr>
        <p:spPr>
          <a:xfrm>
            <a:off x="1024128" y="2084832"/>
            <a:ext cx="9720073" cy="4224527"/>
          </a:xfrm>
        </p:spPr>
        <p:txBody>
          <a:bodyPr/>
          <a:lstStyle/>
          <a:p>
            <a:pPr algn="just">
              <a:buFont typeface="Arial" panose="020B0604020202020204" pitchFamily="34" charset="0"/>
              <a:buChar char="•"/>
            </a:pPr>
            <a:r>
              <a:rPr lang="en-IN" sz="2400" dirty="0"/>
              <a:t>A digital copy of the prescription prescribed to the patient will be sent to the chemist so that he/she can provide the medicines to the patient.</a:t>
            </a:r>
          </a:p>
          <a:p>
            <a:pPr algn="just">
              <a:buFont typeface="Arial" panose="020B0604020202020204" pitchFamily="34" charset="0"/>
              <a:buChar char="•"/>
            </a:pPr>
            <a:r>
              <a:rPr lang="en-US" sz="2400" dirty="0"/>
              <a:t>At the chemist’s shop, a digital bill will also be generated including doctor’s consulting fees. The patient needs to pay the amount at chemist’s shop only.</a:t>
            </a:r>
          </a:p>
          <a:p>
            <a:endParaRPr lang="en-IN" dirty="0"/>
          </a:p>
        </p:txBody>
      </p:sp>
      <p:pic>
        <p:nvPicPr>
          <p:cNvPr id="1026" name="Picture 2" descr="E-Approval Russian Vi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603" y="3837904"/>
            <a:ext cx="4559121" cy="2575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mbed SharePoint document on a smartform – K2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2638" y="4382827"/>
            <a:ext cx="1968646" cy="19265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de, coding, development, notebook, programming, project, startup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045" y="4327946"/>
            <a:ext cx="2054534" cy="203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873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IN" dirty="0"/>
          </a:p>
        </p:txBody>
      </p:sp>
      <p:sp>
        <p:nvSpPr>
          <p:cNvPr id="3" name="Content Placeholder 2"/>
          <p:cNvSpPr>
            <a:spLocks noGrp="1"/>
          </p:cNvSpPr>
          <p:nvPr>
            <p:ph idx="1"/>
          </p:nvPr>
        </p:nvSpPr>
        <p:spPr>
          <a:xfrm>
            <a:off x="1120462" y="2286000"/>
            <a:ext cx="9623739" cy="4023360"/>
          </a:xfrm>
        </p:spPr>
        <p:txBody>
          <a:bodyPr>
            <a:normAutofit lnSpcReduction="10000"/>
          </a:bodyPr>
          <a:lstStyle/>
          <a:p>
            <a:pPr algn="just"/>
            <a:r>
              <a:rPr lang="en-US" sz="4000" b="1" dirty="0" smtClean="0"/>
              <a:t>      JAVA </a:t>
            </a:r>
            <a:r>
              <a:rPr lang="en-US" sz="4000" b="1" dirty="0"/>
              <a:t>:</a:t>
            </a:r>
            <a:r>
              <a:rPr lang="en-US" sz="4000" dirty="0"/>
              <a:t> For </a:t>
            </a:r>
            <a:r>
              <a:rPr lang="en-US" sz="4000" dirty="0" smtClean="0"/>
              <a:t>core and GUI development.</a:t>
            </a:r>
          </a:p>
          <a:p>
            <a:pPr algn="just"/>
            <a:endParaRPr lang="en-US" sz="2500" dirty="0" smtClean="0"/>
          </a:p>
          <a:p>
            <a:pPr algn="just"/>
            <a:endParaRPr lang="en-US" sz="2500" dirty="0" smtClean="0"/>
          </a:p>
          <a:p>
            <a:pPr marL="0" indent="0" algn="just">
              <a:buNone/>
            </a:pPr>
            <a:r>
              <a:rPr lang="en-US" sz="4000" b="1" dirty="0"/>
              <a:t> </a:t>
            </a:r>
            <a:r>
              <a:rPr lang="en-US" sz="4000" b="1" dirty="0" smtClean="0"/>
              <a:t>      NETBEANS : </a:t>
            </a:r>
            <a:r>
              <a:rPr lang="en-US" sz="4000" dirty="0" smtClean="0"/>
              <a:t>IDE used for development.</a:t>
            </a:r>
          </a:p>
          <a:p>
            <a:pPr marL="0" indent="0" algn="just">
              <a:buNone/>
            </a:pPr>
            <a:endParaRPr lang="en-US" sz="2500" dirty="0" smtClean="0"/>
          </a:p>
          <a:p>
            <a:pPr marL="0" indent="0" algn="just">
              <a:buNone/>
            </a:pPr>
            <a:endParaRPr lang="en-US" sz="2500" dirty="0" smtClean="0"/>
          </a:p>
          <a:p>
            <a:pPr marL="0" indent="0" algn="just">
              <a:buNone/>
            </a:pPr>
            <a:r>
              <a:rPr lang="en-US" sz="4000" dirty="0"/>
              <a:t> </a:t>
            </a:r>
            <a:r>
              <a:rPr lang="en-US" sz="4000" dirty="0" smtClean="0"/>
              <a:t>      </a:t>
            </a:r>
            <a:r>
              <a:rPr lang="en-US" sz="4000" b="1" dirty="0" smtClean="0"/>
              <a:t>My </a:t>
            </a:r>
            <a:r>
              <a:rPr lang="en-US" sz="4000" b="1" dirty="0"/>
              <a:t>SQL : </a:t>
            </a:r>
            <a:r>
              <a:rPr lang="en-US" sz="4000" dirty="0"/>
              <a:t>For storing data in a manner.</a:t>
            </a:r>
            <a:endParaRPr lang="en-IN" sz="4000" dirty="0"/>
          </a:p>
          <a:p>
            <a:endParaRPr lang="en-IN" dirty="0"/>
          </a:p>
        </p:txBody>
      </p:sp>
      <p:pic>
        <p:nvPicPr>
          <p:cNvPr id="1032" name="Picture 8" descr="Java 12 is now available - SD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67" y="2101315"/>
            <a:ext cx="1342243" cy="11055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MySQL Logo in SVG Vector or PNG File Format - Logo.w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62" y="5082003"/>
            <a:ext cx="1816503" cy="12273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stall Apache NetBeans for Linux using the Snap Store | Snapcra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35" y="3689797"/>
            <a:ext cx="1010755" cy="90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571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9690"/>
            <a:ext cx="9720072" cy="741308"/>
          </a:xfrm>
        </p:spPr>
        <p:txBody>
          <a:bodyPr/>
          <a:lstStyle/>
          <a:p>
            <a:r>
              <a:rPr lang="en-US" dirty="0" smtClean="0"/>
              <a:t>MAJOR FEATURES</a:t>
            </a:r>
            <a:endParaRPr lang="en-IN" dirty="0"/>
          </a:p>
        </p:txBody>
      </p:sp>
      <p:sp>
        <p:nvSpPr>
          <p:cNvPr id="8" name="Content Placeholder 7"/>
          <p:cNvSpPr>
            <a:spLocks noGrp="1"/>
          </p:cNvSpPr>
          <p:nvPr>
            <p:ph sz="half" idx="2"/>
          </p:nvPr>
        </p:nvSpPr>
        <p:spPr>
          <a:xfrm>
            <a:off x="1024128" y="2047741"/>
            <a:ext cx="4754880" cy="3846164"/>
          </a:xfrm>
        </p:spPr>
        <p:txBody>
          <a:bodyPr>
            <a:normAutofit fontScale="92500" lnSpcReduction="10000"/>
          </a:bodyPr>
          <a:lstStyle/>
          <a:p>
            <a:pPr marL="0" indent="0">
              <a:buNone/>
            </a:pPr>
            <a:r>
              <a:rPr lang="en-US" sz="2600" dirty="0" smtClean="0"/>
              <a:t>Easy and Quick Access</a:t>
            </a:r>
          </a:p>
          <a:p>
            <a:pPr marL="0" indent="0">
              <a:buNone/>
            </a:pPr>
            <a:r>
              <a:rPr lang="en-US" sz="2600" dirty="0"/>
              <a:t>Paper Less </a:t>
            </a:r>
            <a:r>
              <a:rPr lang="en-US" sz="2600" dirty="0" smtClean="0"/>
              <a:t>Records</a:t>
            </a:r>
          </a:p>
          <a:p>
            <a:pPr marL="0" indent="0">
              <a:buNone/>
            </a:pPr>
            <a:endParaRPr lang="en-US" sz="2600" dirty="0" smtClean="0"/>
          </a:p>
          <a:p>
            <a:endParaRPr lang="en-US" sz="2800" dirty="0" smtClean="0"/>
          </a:p>
          <a:p>
            <a:endParaRPr lang="en-US" sz="2800" dirty="0"/>
          </a:p>
          <a:p>
            <a:pPr>
              <a:buFont typeface="Arial" panose="020B0604020202020204" pitchFamily="34" charset="0"/>
              <a:buChar char="•"/>
            </a:pPr>
            <a:r>
              <a:rPr lang="en-US" sz="2400" dirty="0" smtClean="0"/>
              <a:t>Access to accurate information about all the patients in the clinic.</a:t>
            </a:r>
          </a:p>
          <a:p>
            <a:pPr>
              <a:buFont typeface="Arial" panose="020B0604020202020204" pitchFamily="34" charset="0"/>
              <a:buChar char="•"/>
            </a:pPr>
            <a:r>
              <a:rPr lang="en-US" sz="2400" dirty="0" smtClean="0"/>
              <a:t>Less time spent in tracking down records and test results.</a:t>
            </a:r>
          </a:p>
        </p:txBody>
      </p:sp>
      <p:sp>
        <p:nvSpPr>
          <p:cNvPr id="11" name="Content Placeholder 10"/>
          <p:cNvSpPr>
            <a:spLocks noGrp="1"/>
          </p:cNvSpPr>
          <p:nvPr>
            <p:ph sz="quarter" idx="4"/>
          </p:nvPr>
        </p:nvSpPr>
        <p:spPr>
          <a:xfrm>
            <a:off x="5990888" y="2016096"/>
            <a:ext cx="4754880" cy="3877810"/>
          </a:xfrm>
        </p:spPr>
        <p:txBody>
          <a:bodyPr/>
          <a:lstStyle/>
          <a:p>
            <a:pPr marL="0" indent="0">
              <a:buNone/>
            </a:pPr>
            <a:r>
              <a:rPr lang="en-US" sz="2400" dirty="0"/>
              <a:t>Digital </a:t>
            </a:r>
            <a:r>
              <a:rPr lang="en-US" sz="2400" dirty="0" smtClean="0"/>
              <a:t>Bill generation</a:t>
            </a:r>
            <a:endParaRPr lang="en-US" sz="2400" dirty="0"/>
          </a:p>
          <a:p>
            <a:pPr marL="0" indent="0">
              <a:buNone/>
            </a:pPr>
            <a:r>
              <a:rPr lang="en-US" sz="2400" dirty="0"/>
              <a:t>Less Time Consuming</a:t>
            </a:r>
            <a:endParaRPr lang="en-IN" sz="2400" dirty="0"/>
          </a:p>
          <a:p>
            <a:endParaRPr lang="en-US" dirty="0" smtClean="0"/>
          </a:p>
          <a:p>
            <a:endParaRPr lang="en-US" dirty="0"/>
          </a:p>
          <a:p>
            <a:endParaRPr lang="en-US" dirty="0" smtClean="0"/>
          </a:p>
          <a:p>
            <a:pPr>
              <a:buFont typeface="Arial" panose="020B0604020202020204" pitchFamily="34" charset="0"/>
              <a:buChar char="•"/>
            </a:pPr>
            <a:r>
              <a:rPr lang="en-US" dirty="0" smtClean="0"/>
              <a:t>Faster Access to relevant information makes you take better clinical decisions.</a:t>
            </a:r>
          </a:p>
          <a:p>
            <a:pPr>
              <a:buFont typeface="Arial" panose="020B0604020202020204" pitchFamily="34" charset="0"/>
              <a:buChar char="•"/>
            </a:pPr>
            <a:r>
              <a:rPr lang="en-US" dirty="0" smtClean="0"/>
              <a:t>Simple to use and operate.</a:t>
            </a:r>
            <a:endParaRPr lang="en-IN" dirty="0"/>
          </a:p>
        </p:txBody>
      </p:sp>
      <p:pic>
        <p:nvPicPr>
          <p:cNvPr id="13" name="Picture 12"/>
          <p:cNvPicPr>
            <a:picLocks noChangeAspect="1"/>
          </p:cNvPicPr>
          <p:nvPr/>
        </p:nvPicPr>
        <p:blipFill>
          <a:blip r:embed="rId2"/>
          <a:stretch>
            <a:fillRect/>
          </a:stretch>
        </p:blipFill>
        <p:spPr>
          <a:xfrm>
            <a:off x="624759" y="3110164"/>
            <a:ext cx="2285866" cy="1204260"/>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31674" t="48552" r="43191" b="12908"/>
          <a:stretch/>
        </p:blipFill>
        <p:spPr>
          <a:xfrm>
            <a:off x="3578451" y="5649203"/>
            <a:ext cx="4611426" cy="120879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481" y="2016095"/>
            <a:ext cx="418221" cy="35375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602" y="2502163"/>
            <a:ext cx="419100" cy="35242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4460" y="2047741"/>
            <a:ext cx="406520" cy="35375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4460" y="2550279"/>
            <a:ext cx="406520" cy="326825"/>
          </a:xfrm>
          <a:prstGeom prst="rect">
            <a:avLst/>
          </a:prstGeom>
        </p:spPr>
      </p:pic>
    </p:spTree>
    <p:extLst>
      <p:ext uri="{BB962C8B-B14F-4D97-AF65-F5344CB8AC3E}">
        <p14:creationId xmlns:p14="http://schemas.microsoft.com/office/powerpoint/2010/main" val="2765258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535" y="0"/>
            <a:ext cx="9522930" cy="6858000"/>
          </a:xfrm>
          <a:prstGeom prst="rect">
            <a:avLst/>
          </a:prstGeom>
        </p:spPr>
      </p:pic>
      <p:pic>
        <p:nvPicPr>
          <p:cNvPr id="9" name="Picture 8"/>
          <p:cNvPicPr>
            <a:picLocks noChangeAspect="1"/>
          </p:cNvPicPr>
          <p:nvPr/>
        </p:nvPicPr>
        <p:blipFill>
          <a:blip r:embed="rId3"/>
          <a:stretch>
            <a:fillRect/>
          </a:stretch>
        </p:blipFill>
        <p:spPr>
          <a:xfrm>
            <a:off x="589978" y="376707"/>
            <a:ext cx="2791629" cy="1223492"/>
          </a:xfrm>
          <a:prstGeom prst="rect">
            <a:avLst/>
          </a:prstGeom>
        </p:spPr>
      </p:pic>
    </p:spTree>
    <p:extLst>
      <p:ext uri="{BB962C8B-B14F-4D97-AF65-F5344CB8AC3E}">
        <p14:creationId xmlns:p14="http://schemas.microsoft.com/office/powerpoint/2010/main" val="3274269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1024128" y="1828799"/>
            <a:ext cx="9720073" cy="4480561"/>
          </a:xfrm>
        </p:spPr>
        <p:txBody>
          <a:bodyPr>
            <a:normAutofit/>
          </a:bodyPr>
          <a:lstStyle/>
          <a:p>
            <a:pPr marL="0" indent="0">
              <a:buNone/>
            </a:pPr>
            <a:r>
              <a:rPr lang="en-US" sz="2100" b="1" u="sng" dirty="0">
                <a:solidFill>
                  <a:srgbClr val="92D050"/>
                </a:solidFill>
                <a:hlinkClick r:id="rId2"/>
              </a:rPr>
              <a:t>https://www.edureka.co/blog/java-swing</a:t>
            </a:r>
            <a:r>
              <a:rPr lang="en-US" sz="2100" b="1" u="sng" dirty="0" smtClean="0">
                <a:solidFill>
                  <a:srgbClr val="92D050"/>
                </a:solidFill>
                <a:hlinkClick r:id="rId2"/>
              </a:rPr>
              <a:t>/</a:t>
            </a:r>
            <a:endParaRPr lang="en-IN" sz="2100" b="1" u="sng" dirty="0" smtClean="0">
              <a:solidFill>
                <a:srgbClr val="92D050"/>
              </a:solidFill>
            </a:endParaRPr>
          </a:p>
          <a:p>
            <a:pPr marL="0" indent="0">
              <a:buNone/>
            </a:pPr>
            <a:r>
              <a:rPr lang="en-IN" sz="2100" b="1" u="sng" dirty="0" smtClean="0">
                <a:solidFill>
                  <a:srgbClr val="92D050"/>
                </a:solidFill>
              </a:rPr>
              <a:t>https</a:t>
            </a:r>
            <a:r>
              <a:rPr lang="en-IN" sz="2100" b="1" u="sng" dirty="0">
                <a:solidFill>
                  <a:srgbClr val="92D050"/>
                </a:solidFill>
              </a:rPr>
              <a:t>://</a:t>
            </a:r>
            <a:r>
              <a:rPr lang="en-IN" sz="2100" b="1" u="sng" dirty="0" smtClean="0">
                <a:solidFill>
                  <a:srgbClr val="92D050"/>
                </a:solidFill>
              </a:rPr>
              <a:t>docs.oracle.com/javase/tutorial/uiswing/components/table.html</a:t>
            </a:r>
          </a:p>
          <a:p>
            <a:pPr marL="0" indent="0">
              <a:buNone/>
            </a:pPr>
            <a:r>
              <a:rPr lang="en-IN" sz="2100" b="1" u="sng" dirty="0" smtClean="0">
                <a:solidFill>
                  <a:srgbClr val="92D050"/>
                </a:solidFill>
                <a:hlinkClick r:id="rId3"/>
              </a:rPr>
              <a:t>https</a:t>
            </a:r>
            <a:r>
              <a:rPr lang="en-IN" sz="2100" b="1" u="sng" dirty="0">
                <a:solidFill>
                  <a:srgbClr val="92D050"/>
                </a:solidFill>
                <a:hlinkClick r:id="rId3"/>
              </a:rPr>
              <a:t>://</a:t>
            </a:r>
            <a:r>
              <a:rPr lang="en-IN" sz="2100" b="1" u="sng" dirty="0" smtClean="0">
                <a:solidFill>
                  <a:srgbClr val="92D050"/>
                </a:solidFill>
                <a:hlinkClick r:id="rId3"/>
              </a:rPr>
              <a:t>www.tutorialspoint.com/swing/index.htm</a:t>
            </a:r>
            <a:endParaRPr lang="en-IN" sz="2100" b="1" u="sng" dirty="0" smtClean="0">
              <a:solidFill>
                <a:srgbClr val="92D050"/>
              </a:solidFill>
            </a:endParaRPr>
          </a:p>
          <a:p>
            <a:pPr marL="0" indent="0">
              <a:buNone/>
            </a:pPr>
            <a:r>
              <a:rPr lang="en-US" sz="2100" b="1" u="sng" dirty="0">
                <a:solidFill>
                  <a:srgbClr val="92D050"/>
                </a:solidFill>
              </a:rPr>
              <a:t>https://</a:t>
            </a:r>
            <a:r>
              <a:rPr lang="en-US" sz="2100" b="1" u="sng" dirty="0" smtClean="0">
                <a:solidFill>
                  <a:srgbClr val="92D050"/>
                </a:solidFill>
              </a:rPr>
              <a:t>www.w3schools.com/sql/</a:t>
            </a:r>
            <a:endParaRPr lang="en-US" sz="2100" b="1" u="sng" dirty="0" smtClean="0">
              <a:solidFill>
                <a:srgbClr val="92D050"/>
              </a:solidFill>
              <a:hlinkClick r:id="rId4"/>
            </a:endParaRPr>
          </a:p>
          <a:p>
            <a:pPr marL="0" indent="0">
              <a:buNone/>
            </a:pPr>
            <a:r>
              <a:rPr lang="en-US" sz="2100" b="1" u="sng" dirty="0" smtClean="0">
                <a:solidFill>
                  <a:srgbClr val="92D050"/>
                </a:solidFill>
                <a:hlinkClick r:id="rId4"/>
              </a:rPr>
              <a:t>https://youtu.be/mgw1sAvhjy8</a:t>
            </a:r>
            <a:endParaRPr lang="en-US" sz="2100" b="1" u="sng" dirty="0" smtClean="0">
              <a:solidFill>
                <a:srgbClr val="92D050"/>
              </a:solidFill>
            </a:endParaRPr>
          </a:p>
          <a:p>
            <a:pPr marL="0" indent="0">
              <a:buNone/>
            </a:pPr>
            <a:r>
              <a:rPr lang="en-IN" sz="2100" b="1" u="sng" dirty="0">
                <a:solidFill>
                  <a:srgbClr val="92D050"/>
                </a:solidFill>
              </a:rPr>
              <a:t>https://</a:t>
            </a:r>
            <a:r>
              <a:rPr lang="en-IN" sz="2100" b="1" u="sng" dirty="0" smtClean="0">
                <a:solidFill>
                  <a:srgbClr val="92D050"/>
                </a:solidFill>
              </a:rPr>
              <a:t>www.javatpoint.com/java-jdbc</a:t>
            </a:r>
            <a:endParaRPr lang="en-US" sz="2100" b="1" u="sng" dirty="0" smtClean="0">
              <a:solidFill>
                <a:srgbClr val="92D050"/>
              </a:solidFill>
            </a:endParaRPr>
          </a:p>
          <a:p>
            <a:pPr marL="0" indent="0">
              <a:buNone/>
            </a:pPr>
            <a:r>
              <a:rPr lang="en-IN" sz="2100" b="1" u="sng" dirty="0" smtClean="0">
                <a:solidFill>
                  <a:srgbClr val="92D050"/>
                </a:solidFill>
                <a:hlinkClick r:id="rId5"/>
              </a:rPr>
              <a:t>https</a:t>
            </a:r>
            <a:r>
              <a:rPr lang="en-IN" sz="2100" b="1" u="sng" dirty="0">
                <a:solidFill>
                  <a:srgbClr val="92D050"/>
                </a:solidFill>
                <a:hlinkClick r:id="rId5"/>
              </a:rPr>
              <a:t>://</a:t>
            </a:r>
            <a:r>
              <a:rPr lang="en-IN" sz="2100" b="1" u="sng" dirty="0" smtClean="0">
                <a:solidFill>
                  <a:srgbClr val="92D050"/>
                </a:solidFill>
                <a:hlinkClick r:id="rId5"/>
              </a:rPr>
              <a:t>youtu.be/eYTJM0emDes</a:t>
            </a:r>
            <a:endParaRPr lang="en-IN" sz="2100" b="1" u="sng" dirty="0" smtClean="0">
              <a:solidFill>
                <a:srgbClr val="92D050"/>
              </a:solidFill>
            </a:endParaRPr>
          </a:p>
        </p:txBody>
      </p:sp>
      <p:grpSp>
        <p:nvGrpSpPr>
          <p:cNvPr id="4" name="Group 3"/>
          <p:cNvGrpSpPr/>
          <p:nvPr/>
        </p:nvGrpSpPr>
        <p:grpSpPr>
          <a:xfrm>
            <a:off x="1772858" y="4816699"/>
            <a:ext cx="8222611" cy="2041301"/>
            <a:chOff x="191008" y="147828"/>
            <a:chExt cx="3902456" cy="2103120"/>
          </a:xfrm>
        </p:grpSpPr>
        <p:pic>
          <p:nvPicPr>
            <p:cNvPr id="5" name="Picture 4"/>
            <p:cNvPicPr/>
            <p:nvPr/>
          </p:nvPicPr>
          <p:blipFill>
            <a:blip r:embed="rId6"/>
            <a:stretch>
              <a:fillRect/>
            </a:stretch>
          </p:blipFill>
          <p:spPr>
            <a:xfrm>
              <a:off x="222504" y="147828"/>
              <a:ext cx="3870960" cy="2103120"/>
            </a:xfrm>
            <a:prstGeom prst="rect">
              <a:avLst/>
            </a:prstGeom>
          </p:spPr>
        </p:pic>
        <p:pic>
          <p:nvPicPr>
            <p:cNvPr id="6" name="Picture 5"/>
            <p:cNvPicPr/>
            <p:nvPr/>
          </p:nvPicPr>
          <p:blipFill>
            <a:blip r:embed="rId7"/>
            <a:stretch>
              <a:fillRect/>
            </a:stretch>
          </p:blipFill>
          <p:spPr>
            <a:xfrm>
              <a:off x="191008" y="192532"/>
              <a:ext cx="3660647" cy="2057400"/>
            </a:xfrm>
            <a:prstGeom prst="rect">
              <a:avLst/>
            </a:prstGeom>
          </p:spPr>
        </p:pic>
      </p:grpSp>
    </p:spTree>
    <p:extLst>
      <p:ext uri="{BB962C8B-B14F-4D97-AF65-F5344CB8AC3E}">
        <p14:creationId xmlns:p14="http://schemas.microsoft.com/office/powerpoint/2010/main" val="1077935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38648"/>
            <a:ext cx="12191999" cy="3116688"/>
          </a:xfrm>
          <a:prstGeom prst="rect">
            <a:avLst/>
          </a:prstGeom>
        </p:spPr>
      </p:pic>
    </p:spTree>
    <p:extLst>
      <p:ext uri="{BB962C8B-B14F-4D97-AF65-F5344CB8AC3E}">
        <p14:creationId xmlns:p14="http://schemas.microsoft.com/office/powerpoint/2010/main" val="4043793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1066" y="682581"/>
            <a:ext cx="2820472" cy="1120462"/>
          </a:xfrm>
          <a:prstGeom prst="rect">
            <a:avLst/>
          </a:prstGeom>
        </p:spPr>
      </p:pic>
      <p:sp>
        <p:nvSpPr>
          <p:cNvPr id="3" name="Content Placeholder 2"/>
          <p:cNvSpPr>
            <a:spLocks noGrp="1"/>
          </p:cNvSpPr>
          <p:nvPr>
            <p:ph idx="1"/>
          </p:nvPr>
        </p:nvSpPr>
        <p:spPr>
          <a:xfrm>
            <a:off x="953038" y="2086248"/>
            <a:ext cx="9720073" cy="4224528"/>
          </a:xfrm>
        </p:spPr>
        <p:txBody>
          <a:bodyPr>
            <a:normAutofit/>
          </a:bodyPr>
          <a:lstStyle/>
          <a:p>
            <a:pPr marL="0" indent="0" algn="ctr">
              <a:buNone/>
            </a:pPr>
            <a:r>
              <a:rPr lang="en-US" sz="5000" dirty="0" smtClean="0"/>
              <a:t>ASHWIN MAKWANA</a:t>
            </a:r>
          </a:p>
          <a:p>
            <a:pPr marL="0" indent="0" algn="ctr">
              <a:buNone/>
            </a:pPr>
            <a:endParaRPr lang="en-US" sz="2000" dirty="0" smtClean="0"/>
          </a:p>
          <a:p>
            <a:pPr marL="0" indent="0">
              <a:buNone/>
            </a:pPr>
            <a:r>
              <a:rPr lang="en-US" sz="4500" dirty="0" smtClean="0"/>
              <a:t>PREPARED BY</a:t>
            </a:r>
          </a:p>
          <a:p>
            <a:pPr marL="0" indent="0">
              <a:buNone/>
            </a:pPr>
            <a:endParaRPr lang="en-US" sz="3000" dirty="0" smtClean="0"/>
          </a:p>
          <a:p>
            <a:pPr marL="0" indent="0">
              <a:buNone/>
            </a:pPr>
            <a:r>
              <a:rPr lang="en-US" sz="3000" dirty="0" smtClean="0"/>
              <a:t>19CE128 UDDHAV SAVANI           19CE137 PRIYANSH SHAH</a:t>
            </a:r>
          </a:p>
          <a:p>
            <a:pPr marL="0" indent="0">
              <a:buNone/>
            </a:pPr>
            <a:r>
              <a:rPr lang="en-US" sz="3000" dirty="0" smtClean="0"/>
              <a:t>19CE134 ISHAN SHAH                 19CE138 VRAJ SHAH</a:t>
            </a:r>
          </a:p>
          <a:p>
            <a:pPr marL="0" indent="0">
              <a:buNone/>
            </a:pPr>
            <a:endParaRPr lang="en-IN" dirty="0"/>
          </a:p>
        </p:txBody>
      </p:sp>
      <p:pic>
        <p:nvPicPr>
          <p:cNvPr id="4" name="Picture 3"/>
          <p:cNvPicPr>
            <a:picLocks noChangeAspect="1"/>
          </p:cNvPicPr>
          <p:nvPr/>
        </p:nvPicPr>
        <p:blipFill rotWithShape="1">
          <a:blip r:embed="rId3"/>
          <a:srcRect r="89837"/>
          <a:stretch/>
        </p:blipFill>
        <p:spPr>
          <a:xfrm>
            <a:off x="631066" y="3116285"/>
            <a:ext cx="321972" cy="1172380"/>
          </a:xfrm>
          <a:prstGeom prst="rect">
            <a:avLst/>
          </a:prstGeom>
        </p:spPr>
      </p:pic>
    </p:spTree>
    <p:extLst>
      <p:ext uri="{BB962C8B-B14F-4D97-AF65-F5344CB8AC3E}">
        <p14:creationId xmlns:p14="http://schemas.microsoft.com/office/powerpoint/2010/main" val="148038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1024128" y="2285999"/>
            <a:ext cx="9720073" cy="4243589"/>
          </a:xfrm>
        </p:spPr>
        <p:txBody>
          <a:bodyPr>
            <a:normAutofit fontScale="85000" lnSpcReduction="20000"/>
          </a:bodyPr>
          <a:lstStyle/>
          <a:p>
            <a:pPr>
              <a:buFont typeface="Wingdings" panose="05000000000000000000" pitchFamily="2" charset="2"/>
              <a:buChar char="Ø"/>
            </a:pPr>
            <a:r>
              <a:rPr lang="en-US" sz="2600" dirty="0" smtClean="0"/>
              <a:t>IDEA BEHIND TAKING THIS DEFINITION</a:t>
            </a:r>
          </a:p>
          <a:p>
            <a:pPr>
              <a:buFont typeface="Wingdings" panose="05000000000000000000" pitchFamily="2" charset="2"/>
              <a:buChar char="Ø"/>
            </a:pPr>
            <a:r>
              <a:rPr lang="en-US" sz="2600" dirty="0" smtClean="0"/>
              <a:t>ABOUT THIS PROJECT</a:t>
            </a:r>
          </a:p>
          <a:p>
            <a:pPr>
              <a:buFont typeface="Wingdings" panose="05000000000000000000" pitchFamily="2" charset="2"/>
              <a:buChar char="Ø"/>
            </a:pPr>
            <a:r>
              <a:rPr lang="en-US" sz="2600" dirty="0" smtClean="0"/>
              <a:t>HOW THIS PROJECT WILL OVERCOME</a:t>
            </a:r>
          </a:p>
          <a:p>
            <a:pPr marL="0" indent="0">
              <a:buNone/>
            </a:pPr>
            <a:r>
              <a:rPr lang="en-US" sz="2600" dirty="0"/>
              <a:t> </a:t>
            </a:r>
            <a:r>
              <a:rPr lang="en-US" sz="2600" dirty="0" smtClean="0"/>
              <a:t>  DISADVANTAGES OF TRADITIONAL</a:t>
            </a:r>
          </a:p>
          <a:p>
            <a:pPr marL="0" indent="0">
              <a:buNone/>
            </a:pPr>
            <a:r>
              <a:rPr lang="en-US" sz="2600" dirty="0"/>
              <a:t> </a:t>
            </a:r>
            <a:r>
              <a:rPr lang="en-US" sz="2600" dirty="0" smtClean="0"/>
              <a:t>  FILE SYSTEM</a:t>
            </a:r>
          </a:p>
          <a:p>
            <a:pPr>
              <a:buFont typeface="Wingdings" panose="05000000000000000000" pitchFamily="2" charset="2"/>
              <a:buChar char="Ø"/>
            </a:pPr>
            <a:r>
              <a:rPr lang="en-US" sz="2600" dirty="0" smtClean="0"/>
              <a:t>BLUE PRINT OF THIS PROJECT</a:t>
            </a:r>
          </a:p>
          <a:p>
            <a:pPr>
              <a:buFont typeface="Wingdings" panose="05000000000000000000" pitchFamily="2" charset="2"/>
              <a:buChar char="Ø"/>
            </a:pPr>
            <a:r>
              <a:rPr lang="en-US" sz="2600" dirty="0" smtClean="0"/>
              <a:t>DEVELOPMENT ENVIRONMENT</a:t>
            </a:r>
          </a:p>
          <a:p>
            <a:pPr>
              <a:buFont typeface="Wingdings" panose="05000000000000000000" pitchFamily="2" charset="2"/>
              <a:buChar char="Ø"/>
            </a:pPr>
            <a:r>
              <a:rPr lang="en-US" sz="2600" dirty="0" smtClean="0"/>
              <a:t>MAJOR FEATURES AND BENEFITS</a:t>
            </a:r>
          </a:p>
          <a:p>
            <a:pPr>
              <a:buFont typeface="Wingdings" panose="05000000000000000000" pitchFamily="2" charset="2"/>
              <a:buChar char="Ø"/>
            </a:pPr>
            <a:r>
              <a:rPr lang="en-US" sz="2600" dirty="0" smtClean="0"/>
              <a:t>FLOW CHART</a:t>
            </a:r>
          </a:p>
          <a:p>
            <a:pPr>
              <a:buFont typeface="Wingdings" panose="05000000000000000000" pitchFamily="2" charset="2"/>
              <a:buChar char="Ø"/>
            </a:pPr>
            <a:r>
              <a:rPr lang="en-US" sz="2600" dirty="0" smtClean="0"/>
              <a:t>REFERENCES</a:t>
            </a:r>
            <a:endParaRPr lang="en-IN" sz="2600" dirty="0"/>
          </a:p>
        </p:txBody>
      </p:sp>
      <p:pic>
        <p:nvPicPr>
          <p:cNvPr id="4" name="Picture 3"/>
          <p:cNvPicPr/>
          <p:nvPr/>
        </p:nvPicPr>
        <p:blipFill>
          <a:blip r:embed="rId2"/>
          <a:stretch>
            <a:fillRect/>
          </a:stretch>
        </p:blipFill>
        <p:spPr>
          <a:xfrm>
            <a:off x="6102669" y="1895206"/>
            <a:ext cx="5674725" cy="3702205"/>
          </a:xfrm>
          <a:prstGeom prst="rect">
            <a:avLst/>
          </a:prstGeom>
        </p:spPr>
      </p:pic>
    </p:spTree>
    <p:extLst>
      <p:ext uri="{BB962C8B-B14F-4D97-AF65-F5344CB8AC3E}">
        <p14:creationId xmlns:p14="http://schemas.microsoft.com/office/powerpoint/2010/main" val="1618584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BEHIND TAKING </a:t>
            </a:r>
            <a:r>
              <a:rPr lang="en-US" dirty="0" err="1" smtClean="0"/>
              <a:t>THis</a:t>
            </a:r>
            <a:r>
              <a:rPr lang="en-US" dirty="0" smtClean="0"/>
              <a:t> Definition</a:t>
            </a:r>
            <a:endParaRPr lang="en-IN" dirty="0"/>
          </a:p>
        </p:txBody>
      </p:sp>
      <p:sp>
        <p:nvSpPr>
          <p:cNvPr id="5" name="Content Placeholder 4"/>
          <p:cNvSpPr>
            <a:spLocks noGrp="1"/>
          </p:cNvSpPr>
          <p:nvPr>
            <p:ph idx="1"/>
          </p:nvPr>
        </p:nvSpPr>
        <p:spPr>
          <a:xfrm>
            <a:off x="992187" y="2331076"/>
            <a:ext cx="10644131" cy="4430331"/>
          </a:xfrm>
        </p:spPr>
        <p:txBody>
          <a:bodyPr>
            <a:normAutofit fontScale="55000" lnSpcReduction="20000"/>
          </a:bodyPr>
          <a:lstStyle/>
          <a:p>
            <a:pPr algn="just"/>
            <a:r>
              <a:rPr lang="en-US" sz="2800" dirty="0" smtClean="0"/>
              <a:t>                                    </a:t>
            </a:r>
            <a:r>
              <a:rPr lang="en-US" sz="4200" dirty="0" smtClean="0"/>
              <a:t>As </a:t>
            </a:r>
            <a:r>
              <a:rPr lang="en-US" sz="4200" dirty="0"/>
              <a:t>we know that in many Clinics and Hospitals a</a:t>
            </a:r>
            <a:r>
              <a:rPr lang="en-US" sz="4200" dirty="0" smtClean="0"/>
              <a:t> </a:t>
            </a:r>
            <a:r>
              <a:rPr lang="en-US" sz="4200" dirty="0"/>
              <a:t>file is </a:t>
            </a:r>
            <a:r>
              <a:rPr lang="en-US" sz="4200" dirty="0" smtClean="0"/>
              <a:t>given to us</a:t>
            </a:r>
          </a:p>
          <a:p>
            <a:pPr algn="just"/>
            <a:r>
              <a:rPr lang="en-US" sz="4200" dirty="0" smtClean="0"/>
              <a:t>                       which contain all our information about the treatment and disease which </a:t>
            </a:r>
          </a:p>
          <a:p>
            <a:pPr algn="just"/>
            <a:r>
              <a:rPr lang="en-US" sz="4200" dirty="0" smtClean="0"/>
              <a:t>                       we have/had suffered</a:t>
            </a:r>
            <a:r>
              <a:rPr lang="en-US" sz="3700" dirty="0" smtClean="0"/>
              <a:t>.</a:t>
            </a:r>
          </a:p>
          <a:p>
            <a:pPr algn="just"/>
            <a:endParaRPr lang="en-US" sz="3000" dirty="0" smtClean="0"/>
          </a:p>
          <a:p>
            <a:pPr marL="0" indent="0" algn="just">
              <a:buNone/>
            </a:pPr>
            <a:r>
              <a:rPr lang="en-US" sz="4200" dirty="0" smtClean="0"/>
              <a:t>But there are several </a:t>
            </a:r>
            <a:r>
              <a:rPr lang="en-US" sz="4200" dirty="0"/>
              <a:t>disadvantages of papered file system</a:t>
            </a:r>
          </a:p>
          <a:p>
            <a:pPr lvl="1" algn="just">
              <a:buFont typeface="Arial" panose="020B0604020202020204" pitchFamily="34" charset="0"/>
              <a:buChar char="•"/>
            </a:pPr>
            <a:r>
              <a:rPr lang="en-US" sz="4200" dirty="0"/>
              <a:t>File can be misplaced when it comes to long time </a:t>
            </a:r>
            <a:r>
              <a:rPr lang="en-US" sz="4200" dirty="0" smtClean="0"/>
              <a:t>duration </a:t>
            </a:r>
            <a:r>
              <a:rPr lang="en-US" sz="4200" dirty="0"/>
              <a:t>&gt;10 years.</a:t>
            </a:r>
          </a:p>
          <a:p>
            <a:pPr lvl="1" algn="just">
              <a:buFont typeface="Arial" panose="020B0604020202020204" pitchFamily="34" charset="0"/>
              <a:buChar char="•"/>
            </a:pPr>
            <a:r>
              <a:rPr lang="en-US" sz="4200" dirty="0"/>
              <a:t>Lots of waste of paper.</a:t>
            </a:r>
          </a:p>
          <a:p>
            <a:pPr lvl="1" algn="just">
              <a:buFont typeface="Arial" panose="020B0604020202020204" pitchFamily="34" charset="0"/>
              <a:buChar char="•"/>
            </a:pPr>
            <a:r>
              <a:rPr lang="en-US" sz="4200" dirty="0"/>
              <a:t>When it comes to write medicine many times we have to </a:t>
            </a:r>
            <a:endParaRPr lang="en-US" sz="4200" dirty="0" smtClean="0"/>
          </a:p>
          <a:p>
            <a:pPr marL="128016" lvl="1" indent="0" algn="just">
              <a:buNone/>
            </a:pPr>
            <a:r>
              <a:rPr lang="en-US" sz="4200" dirty="0"/>
              <a:t> </a:t>
            </a:r>
            <a:r>
              <a:rPr lang="en-US" sz="4200" dirty="0" smtClean="0"/>
              <a:t> write </a:t>
            </a:r>
            <a:r>
              <a:rPr lang="en-US" sz="4200" dirty="0"/>
              <a:t>name of same medicines.</a:t>
            </a:r>
          </a:p>
          <a:p>
            <a:pPr lvl="1" algn="just">
              <a:buFont typeface="Arial" panose="020B0604020202020204" pitchFamily="34" charset="0"/>
              <a:buChar char="•"/>
            </a:pPr>
            <a:r>
              <a:rPr lang="en-US" sz="4200" dirty="0"/>
              <a:t>When treatment takes more time </a:t>
            </a:r>
            <a:r>
              <a:rPr lang="en-US" sz="4200" dirty="0" smtClean="0"/>
              <a:t>no. </a:t>
            </a:r>
            <a:r>
              <a:rPr lang="en-US" sz="4200" dirty="0"/>
              <a:t>of paper increase </a:t>
            </a:r>
            <a:r>
              <a:rPr lang="en-US" sz="4200" dirty="0" smtClean="0"/>
              <a:t>in</a:t>
            </a:r>
          </a:p>
          <a:p>
            <a:pPr marL="128016" lvl="1" indent="0" algn="just">
              <a:buNone/>
            </a:pPr>
            <a:r>
              <a:rPr lang="en-US" sz="4200" dirty="0"/>
              <a:t> </a:t>
            </a:r>
            <a:r>
              <a:rPr lang="en-US" sz="4200" dirty="0" smtClean="0"/>
              <a:t> </a:t>
            </a:r>
            <a:r>
              <a:rPr lang="en-US" sz="4200" dirty="0"/>
              <a:t>file which makes it little uncomfortable to carry out.</a:t>
            </a:r>
          </a:p>
          <a:p>
            <a:endParaRPr lang="en-IN" dirty="0"/>
          </a:p>
        </p:txBody>
      </p:sp>
      <p:pic>
        <p:nvPicPr>
          <p:cNvPr id="3080" name="Picture 8" descr="Idea Light Bulb Icon #261250 - Free Icons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6600" y="4662150"/>
            <a:ext cx="2082256" cy="191895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rainstorm, brainstorming, collaboration, communication, cooperation,  dream, group, idea, interaction, team, thinking, though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95" y="1970468"/>
            <a:ext cx="2152459" cy="189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185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ABOut</a:t>
            </a:r>
            <a:r>
              <a:rPr lang="en-US" dirty="0" smtClean="0"/>
              <a:t> this project</a:t>
            </a:r>
            <a:endParaRPr lang="en-IN" dirty="0"/>
          </a:p>
        </p:txBody>
      </p:sp>
      <p:sp>
        <p:nvSpPr>
          <p:cNvPr id="3" name="Content Placeholder 2"/>
          <p:cNvSpPr>
            <a:spLocks noGrp="1"/>
          </p:cNvSpPr>
          <p:nvPr>
            <p:ph idx="1"/>
          </p:nvPr>
        </p:nvSpPr>
        <p:spPr>
          <a:xfrm>
            <a:off x="921097" y="2084832"/>
            <a:ext cx="9720073" cy="4023360"/>
          </a:xfrm>
        </p:spPr>
        <p:txBody>
          <a:bodyPr/>
          <a:lstStyle/>
          <a:p>
            <a:pPr algn="just">
              <a:buFont typeface="Arial" panose="020B0604020202020204" pitchFamily="34" charset="0"/>
              <a:buChar char="•"/>
            </a:pPr>
            <a:r>
              <a:rPr lang="en-US" sz="2400" dirty="0"/>
              <a:t>As we know that today world is moving towards digitalization.</a:t>
            </a:r>
          </a:p>
          <a:p>
            <a:pPr algn="just">
              <a:buFont typeface="Arial" panose="020B0604020202020204" pitchFamily="34" charset="0"/>
              <a:buChar char="•"/>
            </a:pPr>
            <a:r>
              <a:rPr lang="en-US" sz="2400" dirty="0" smtClean="0"/>
              <a:t>So we </a:t>
            </a:r>
            <a:r>
              <a:rPr lang="en-US" sz="2400" dirty="0"/>
              <a:t>will try to convert this traditional file system into digital file system as much as we can</a:t>
            </a:r>
            <a:r>
              <a:rPr lang="en-US" sz="2400" dirty="0" smtClean="0"/>
              <a:t>. For this, we are going to design a </a:t>
            </a:r>
            <a:r>
              <a:rPr lang="en-US" sz="2400" b="1" dirty="0" smtClean="0"/>
              <a:t>desktop application</a:t>
            </a:r>
            <a:r>
              <a:rPr lang="en-US" sz="2400" dirty="0" smtClean="0"/>
              <a:t>.</a:t>
            </a:r>
            <a:endParaRPr lang="en-US" sz="2400" dirty="0"/>
          </a:p>
          <a:p>
            <a:pPr algn="just">
              <a:buFont typeface="Arial" panose="020B0604020202020204" pitchFamily="34" charset="0"/>
              <a:buChar char="•"/>
            </a:pPr>
            <a:r>
              <a:rPr lang="en-US" sz="2400" dirty="0" smtClean="0"/>
              <a:t>In this desktop application </a:t>
            </a:r>
            <a:r>
              <a:rPr lang="en-US" sz="2400" dirty="0"/>
              <a:t>our whole treatment records and doctor’s prescription will be saved digitally instead </a:t>
            </a:r>
            <a:r>
              <a:rPr lang="en-US" sz="2400" dirty="0" smtClean="0"/>
              <a:t>of </a:t>
            </a:r>
            <a:r>
              <a:rPr lang="en-US" sz="2400" dirty="0"/>
              <a:t>traditional files which are given to us when we go to clinics and hospital.</a:t>
            </a:r>
            <a:endParaRPr lang="en-IN" sz="2400"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438" y="4468970"/>
            <a:ext cx="3453018" cy="2286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986" y="4468970"/>
            <a:ext cx="2962141" cy="2286000"/>
          </a:xfrm>
          <a:prstGeom prst="rect">
            <a:avLst/>
          </a:prstGeom>
        </p:spPr>
      </p:pic>
    </p:spTree>
    <p:extLst>
      <p:ext uri="{BB962C8B-B14F-4D97-AF65-F5344CB8AC3E}">
        <p14:creationId xmlns:p14="http://schemas.microsoft.com/office/powerpoint/2010/main" val="778674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this project will overcome disadvantages of traditional file </a:t>
            </a:r>
            <a:r>
              <a:rPr lang="en-US" dirty="0" smtClean="0"/>
              <a:t>system</a:t>
            </a:r>
            <a:endParaRPr lang="en-IN" dirty="0"/>
          </a:p>
        </p:txBody>
      </p:sp>
      <p:sp>
        <p:nvSpPr>
          <p:cNvPr id="3" name="Content Placeholder 2"/>
          <p:cNvSpPr>
            <a:spLocks noGrp="1"/>
          </p:cNvSpPr>
          <p:nvPr>
            <p:ph idx="1"/>
          </p:nvPr>
        </p:nvSpPr>
        <p:spPr>
          <a:xfrm>
            <a:off x="1024128" y="2285999"/>
            <a:ext cx="9720072" cy="4359499"/>
          </a:xfrm>
        </p:spPr>
        <p:txBody>
          <a:bodyPr>
            <a:normAutofit lnSpcReduction="10000"/>
          </a:bodyPr>
          <a:lstStyle/>
          <a:p>
            <a:pPr algn="just">
              <a:buFont typeface="Arial" panose="020B0604020202020204" pitchFamily="34" charset="0"/>
              <a:buChar char="•"/>
            </a:pPr>
            <a:r>
              <a:rPr lang="en-US" sz="2400" dirty="0"/>
              <a:t>One of disadvantages of traditional </a:t>
            </a:r>
            <a:r>
              <a:rPr lang="en-US" sz="2400" dirty="0" smtClean="0"/>
              <a:t>file </a:t>
            </a:r>
            <a:r>
              <a:rPr lang="en-US" sz="2400" dirty="0"/>
              <a:t>system is that it is quite tough to maintain and keep file when it comes to long time duration but using digital file system we just have to do several click and our old records will be on our palm anywhere and whenever we want it.</a:t>
            </a:r>
          </a:p>
          <a:p>
            <a:pPr algn="just">
              <a:buFont typeface="Arial" panose="020B0604020202020204" pitchFamily="34" charset="0"/>
              <a:buChar char="•"/>
            </a:pPr>
            <a:r>
              <a:rPr lang="en-US" sz="2400" dirty="0"/>
              <a:t>As this records will be saved digitally lots of paper will be saved.</a:t>
            </a:r>
          </a:p>
          <a:p>
            <a:pPr algn="just">
              <a:buFont typeface="Arial" panose="020B0604020202020204" pitchFamily="34" charset="0"/>
              <a:buChar char="•"/>
            </a:pPr>
            <a:r>
              <a:rPr lang="en-US" sz="2400" dirty="0"/>
              <a:t>There will be a menu of medicine so no need to write same </a:t>
            </a:r>
            <a:r>
              <a:rPr lang="en-US" sz="2400" dirty="0" smtClean="0"/>
              <a:t>medicines </a:t>
            </a:r>
          </a:p>
          <a:p>
            <a:pPr algn="just"/>
            <a:r>
              <a:rPr lang="en-US" sz="2400" dirty="0" smtClean="0"/>
              <a:t>again </a:t>
            </a:r>
            <a:r>
              <a:rPr lang="en-US" sz="2400" dirty="0"/>
              <a:t>and again </a:t>
            </a:r>
            <a:r>
              <a:rPr lang="en-US" sz="2400" dirty="0" smtClean="0"/>
              <a:t>to patient every time as writing time will be </a:t>
            </a:r>
            <a:r>
              <a:rPr lang="en-US" sz="2400" dirty="0"/>
              <a:t>saved.</a:t>
            </a:r>
          </a:p>
          <a:p>
            <a:pPr algn="just">
              <a:buFont typeface="Arial" panose="020B0604020202020204" pitchFamily="34" charset="0"/>
              <a:buChar char="•"/>
            </a:pPr>
            <a:r>
              <a:rPr lang="en-US" sz="2400" dirty="0"/>
              <a:t>Imagine you have 500 pages of treatment records it will quite tough and little bit uncomfortable to carry that file when we go to hospital and now imagine 500 pages of digital record available on your personal device which one will be better ??</a:t>
            </a:r>
          </a:p>
          <a:p>
            <a:endParaRPr lang="en-IN" dirty="0"/>
          </a:p>
        </p:txBody>
      </p:sp>
      <p:pic>
        <p:nvPicPr>
          <p:cNvPr id="1030" name="Picture 6" descr="Child Thinking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3245" y="2743200"/>
            <a:ext cx="2871988" cy="22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5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07943"/>
            <a:ext cx="9720072" cy="1499616"/>
          </a:xfrm>
        </p:spPr>
        <p:txBody>
          <a:bodyPr/>
          <a:lstStyle/>
          <a:p>
            <a:r>
              <a:rPr lang="en-US" dirty="0"/>
              <a:t>Blue print of </a:t>
            </a:r>
            <a:r>
              <a:rPr lang="en-US" dirty="0" smtClean="0"/>
              <a:t>this project</a:t>
            </a:r>
            <a:endParaRPr lang="en-IN" dirty="0"/>
          </a:p>
        </p:txBody>
      </p:sp>
      <p:sp>
        <p:nvSpPr>
          <p:cNvPr id="3" name="Content Placeholder 2"/>
          <p:cNvSpPr>
            <a:spLocks noGrp="1"/>
          </p:cNvSpPr>
          <p:nvPr>
            <p:ph idx="1"/>
          </p:nvPr>
        </p:nvSpPr>
        <p:spPr>
          <a:xfrm>
            <a:off x="1024127" y="2007559"/>
            <a:ext cx="9720073" cy="3773768"/>
          </a:xfrm>
        </p:spPr>
        <p:txBody>
          <a:bodyPr>
            <a:normAutofit/>
          </a:bodyPr>
          <a:lstStyle/>
          <a:p>
            <a:pPr algn="just">
              <a:buFont typeface="Arial" panose="020B0604020202020204" pitchFamily="34" charset="0"/>
              <a:buChar char="•"/>
            </a:pPr>
            <a:r>
              <a:rPr lang="en-US" sz="2400" dirty="0"/>
              <a:t>We will design </a:t>
            </a:r>
            <a:r>
              <a:rPr lang="en-US" sz="2400" dirty="0" smtClean="0"/>
              <a:t>three </a:t>
            </a:r>
            <a:r>
              <a:rPr lang="en-US" sz="2400" dirty="0"/>
              <a:t>modules of software one for </a:t>
            </a:r>
            <a:r>
              <a:rPr lang="en-US" sz="2400" b="1" dirty="0"/>
              <a:t>the </a:t>
            </a:r>
            <a:r>
              <a:rPr lang="en-US" sz="2400" b="1" dirty="0" smtClean="0"/>
              <a:t>receptionist</a:t>
            </a:r>
            <a:r>
              <a:rPr lang="en-US" sz="2400" dirty="0" smtClean="0"/>
              <a:t>, second  </a:t>
            </a:r>
            <a:r>
              <a:rPr lang="en-US" sz="2400" dirty="0"/>
              <a:t>for </a:t>
            </a:r>
            <a:r>
              <a:rPr lang="en-US" sz="2400" b="1" dirty="0"/>
              <a:t>the </a:t>
            </a:r>
            <a:r>
              <a:rPr lang="en-US" sz="2400" b="1" dirty="0" smtClean="0"/>
              <a:t>doctor</a:t>
            </a:r>
            <a:r>
              <a:rPr lang="en-US" sz="2400" dirty="0"/>
              <a:t> </a:t>
            </a:r>
            <a:r>
              <a:rPr lang="en-US" sz="2400" dirty="0" smtClean="0"/>
              <a:t>and the third one for </a:t>
            </a:r>
            <a:r>
              <a:rPr lang="en-US" sz="2400" b="1" dirty="0" smtClean="0"/>
              <a:t>the chemist</a:t>
            </a:r>
            <a:r>
              <a:rPr lang="en-US" sz="2400" dirty="0" smtClean="0"/>
              <a:t>.</a:t>
            </a:r>
            <a:endParaRPr lang="en-US" sz="2400" dirty="0"/>
          </a:p>
          <a:p>
            <a:pPr algn="just">
              <a:buFont typeface="Arial" panose="020B0604020202020204" pitchFamily="34" charset="0"/>
              <a:buChar char="•"/>
            </a:pPr>
            <a:r>
              <a:rPr lang="en-US" sz="2400" dirty="0"/>
              <a:t>When patient comes to </a:t>
            </a:r>
            <a:r>
              <a:rPr lang="en-US" sz="2400" dirty="0" smtClean="0"/>
              <a:t>clinic </a:t>
            </a:r>
            <a:r>
              <a:rPr lang="en-US" sz="2400" dirty="0"/>
              <a:t>or hospital first of all </a:t>
            </a:r>
            <a:r>
              <a:rPr lang="en-US" sz="2400" dirty="0" smtClean="0"/>
              <a:t>he/she </a:t>
            </a:r>
            <a:r>
              <a:rPr lang="en-US" sz="2400" dirty="0"/>
              <a:t>will approach to the receptionist </a:t>
            </a:r>
            <a:r>
              <a:rPr lang="en-US" sz="2400" dirty="0" smtClean="0"/>
              <a:t>and will </a:t>
            </a:r>
            <a:r>
              <a:rPr lang="en-US" sz="2400" dirty="0"/>
              <a:t>take appointment from receptionist.</a:t>
            </a:r>
          </a:p>
          <a:p>
            <a:pPr algn="just">
              <a:buFont typeface="Arial" panose="020B0604020202020204" pitchFamily="34" charset="0"/>
              <a:buChar char="•"/>
            </a:pPr>
            <a:r>
              <a:rPr lang="en-US" sz="2400" dirty="0"/>
              <a:t>As we are given file from receptionist instead of it </a:t>
            </a:r>
            <a:r>
              <a:rPr lang="en-US" sz="2400" dirty="0" smtClean="0"/>
              <a:t>receptionist </a:t>
            </a:r>
            <a:r>
              <a:rPr lang="en-US" sz="2400" dirty="0"/>
              <a:t>will register patient in their database</a:t>
            </a:r>
            <a:r>
              <a:rPr lang="en-US" sz="2400" dirty="0" smtClean="0"/>
              <a:t>.</a:t>
            </a:r>
            <a:endParaRPr lang="en-US" sz="2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1962"/>
          <a:stretch/>
        </p:blipFill>
        <p:spPr>
          <a:xfrm>
            <a:off x="2406867" y="4456090"/>
            <a:ext cx="6954591" cy="2401910"/>
          </a:xfrm>
          <a:prstGeom prst="rect">
            <a:avLst/>
          </a:prstGeom>
        </p:spPr>
      </p:pic>
    </p:spTree>
    <p:extLst>
      <p:ext uri="{BB962C8B-B14F-4D97-AF65-F5344CB8AC3E}">
        <p14:creationId xmlns:p14="http://schemas.microsoft.com/office/powerpoint/2010/main" val="4035807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 print </a:t>
            </a:r>
            <a:r>
              <a:rPr lang="en-US" dirty="0" err="1" smtClean="0"/>
              <a:t>Contd</a:t>
            </a:r>
            <a:r>
              <a:rPr lang="en-US" dirty="0" smtClean="0"/>
              <a:t>…</a:t>
            </a:r>
            <a:endParaRPr lang="en-IN" dirty="0"/>
          </a:p>
        </p:txBody>
      </p:sp>
      <p:sp>
        <p:nvSpPr>
          <p:cNvPr id="3" name="Content Placeholder 2"/>
          <p:cNvSpPr>
            <a:spLocks noGrp="1"/>
          </p:cNvSpPr>
          <p:nvPr>
            <p:ph idx="1"/>
          </p:nvPr>
        </p:nvSpPr>
        <p:spPr>
          <a:xfrm>
            <a:off x="967652" y="2084831"/>
            <a:ext cx="9720073" cy="4301801"/>
          </a:xfrm>
        </p:spPr>
        <p:txBody>
          <a:bodyPr>
            <a:noAutofit/>
          </a:bodyPr>
          <a:lstStyle/>
          <a:p>
            <a:pPr algn="just">
              <a:buFont typeface="Arial" panose="020B0604020202020204" pitchFamily="34" charset="0"/>
              <a:buChar char="•"/>
            </a:pPr>
            <a:r>
              <a:rPr lang="en-US" sz="2400" dirty="0"/>
              <a:t>Receptionist will take and add data of patient into their database and give him/her appointment</a:t>
            </a:r>
            <a:r>
              <a:rPr lang="en-US" sz="2400" dirty="0" smtClean="0"/>
              <a:t>.</a:t>
            </a:r>
          </a:p>
          <a:p>
            <a:pPr algn="just">
              <a:buFont typeface="Arial" panose="020B0604020202020204" pitchFamily="34" charset="0"/>
              <a:buChar char="•"/>
            </a:pPr>
            <a:r>
              <a:rPr lang="en-US" sz="2400" dirty="0" smtClean="0"/>
              <a:t>Now </a:t>
            </a:r>
            <a:r>
              <a:rPr lang="en-US" sz="2400" dirty="0"/>
              <a:t>this data will be added in database.</a:t>
            </a:r>
          </a:p>
          <a:p>
            <a:pPr algn="just">
              <a:buFont typeface="Arial" panose="020B0604020202020204" pitchFamily="34" charset="0"/>
              <a:buChar char="•"/>
            </a:pPr>
            <a:r>
              <a:rPr lang="en-US" sz="2400" dirty="0" smtClean="0"/>
              <a:t>When </a:t>
            </a:r>
            <a:r>
              <a:rPr lang="en-US" sz="2400" dirty="0"/>
              <a:t>patient goes to the </a:t>
            </a:r>
            <a:r>
              <a:rPr lang="en-US" sz="2400" dirty="0" smtClean="0"/>
              <a:t>doctor, the doctor will be able to see all his/her details. If </a:t>
            </a:r>
            <a:r>
              <a:rPr lang="en-US" sz="2400" dirty="0"/>
              <a:t>patient has come first time then prescription and medicines </a:t>
            </a:r>
            <a:r>
              <a:rPr lang="en-US" sz="2400" dirty="0" smtClean="0"/>
              <a:t>given </a:t>
            </a:r>
            <a:r>
              <a:rPr lang="en-US" sz="2400" dirty="0"/>
              <a:t>to him/her will be added in database for further treatment</a:t>
            </a:r>
            <a:r>
              <a:rPr lang="en-US" sz="24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669" y="4471311"/>
            <a:ext cx="6632620" cy="2386689"/>
          </a:xfrm>
          <a:prstGeom prst="rect">
            <a:avLst/>
          </a:prstGeom>
        </p:spPr>
      </p:pic>
      <p:sp>
        <p:nvSpPr>
          <p:cNvPr id="5" name="AutoShape 2" descr="A Day In The Office - Vector and Transparent PNG | The Graphic Cave"/>
          <p:cNvSpPr>
            <a:spLocks noChangeAspect="1" noChangeArrowheads="1"/>
          </p:cNvSpPr>
          <p:nvPr/>
        </p:nvSpPr>
        <p:spPr bwMode="auto">
          <a:xfrm>
            <a:off x="911177" y="4471311"/>
            <a:ext cx="163170" cy="1324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Business Workspace Pc And Laptop Work Ve #1095090 - PNG Images - PNG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177" y="4765980"/>
            <a:ext cx="4691133" cy="2092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57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33701"/>
            <a:ext cx="9720072" cy="1499616"/>
          </a:xfrm>
        </p:spPr>
        <p:txBody>
          <a:bodyPr/>
          <a:lstStyle/>
          <a:p>
            <a:r>
              <a:rPr lang="en-US" dirty="0" smtClean="0"/>
              <a:t>Blue print </a:t>
            </a:r>
            <a:r>
              <a:rPr lang="en-US" dirty="0" err="1" smtClean="0"/>
              <a:t>Contd</a:t>
            </a:r>
            <a:r>
              <a:rPr lang="en-US" dirty="0" smtClean="0"/>
              <a:t>…</a:t>
            </a:r>
            <a:endParaRPr lang="en-IN" dirty="0"/>
          </a:p>
        </p:txBody>
      </p:sp>
      <p:sp>
        <p:nvSpPr>
          <p:cNvPr id="3" name="Content Placeholder 2"/>
          <p:cNvSpPr>
            <a:spLocks noGrp="1"/>
          </p:cNvSpPr>
          <p:nvPr>
            <p:ph idx="1"/>
          </p:nvPr>
        </p:nvSpPr>
        <p:spPr>
          <a:xfrm>
            <a:off x="1024127" y="2137893"/>
            <a:ext cx="9720073" cy="3759344"/>
          </a:xfrm>
        </p:spPr>
        <p:txBody>
          <a:bodyPr/>
          <a:lstStyle/>
          <a:p>
            <a:pPr algn="just">
              <a:buFont typeface="Arial" panose="020B0604020202020204" pitchFamily="34" charset="0"/>
              <a:buChar char="•"/>
            </a:pPr>
            <a:r>
              <a:rPr lang="en-US" sz="2400" dirty="0"/>
              <a:t>And if patient has taken treatment before that day then his/her previous record will be shown to doctor. As per the previous record and currant situation doctor can do further treatment</a:t>
            </a:r>
            <a:r>
              <a:rPr lang="en-US" sz="2400" dirty="0" smtClean="0"/>
              <a:t>.</a:t>
            </a:r>
          </a:p>
          <a:p>
            <a:pPr algn="just">
              <a:buFont typeface="Arial" panose="020B0604020202020204" pitchFamily="34" charset="0"/>
              <a:buChar char="•"/>
            </a:pPr>
            <a:r>
              <a:rPr lang="en-US" sz="2400" dirty="0" smtClean="0"/>
              <a:t>As </a:t>
            </a:r>
            <a:r>
              <a:rPr lang="en-US" sz="2400" dirty="0"/>
              <a:t>the time goes this record will only cost some space to store this record.</a:t>
            </a:r>
          </a:p>
          <a:p>
            <a:pPr algn="just">
              <a:buFont typeface="Arial" panose="020B0604020202020204" pitchFamily="34" charset="0"/>
              <a:buChar char="•"/>
            </a:pPr>
            <a:r>
              <a:rPr lang="en-US" sz="2400" dirty="0"/>
              <a:t>Only one click will give 10 or more then 10 years treatment records</a:t>
            </a:r>
            <a:r>
              <a:rPr lang="en-US" sz="2400" dirty="0" smtClean="0"/>
              <a:t>.</a:t>
            </a:r>
            <a:endParaRPr lang="en-IN" dirty="0"/>
          </a:p>
          <a:p>
            <a:endParaRPr lang="en-IN" dirty="0"/>
          </a:p>
          <a:p>
            <a:endParaRPr lang="en-IN" dirty="0"/>
          </a:p>
        </p:txBody>
      </p:sp>
      <p:pic>
        <p:nvPicPr>
          <p:cNvPr id="2050" name="Picture 2" descr="Management | INDEX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414" y="4353059"/>
            <a:ext cx="6645498" cy="25049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atistics - Free business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61" y="4736719"/>
            <a:ext cx="1737619" cy="173761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ownload German Engineering - Process Icon White Png PNG Image with No  Background - PNGkey.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938" y="4736719"/>
            <a:ext cx="1806261" cy="173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7044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437</TotalTime>
  <Words>769</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Tw Cen MT</vt:lpstr>
      <vt:lpstr>Tw Cen MT Condensed</vt:lpstr>
      <vt:lpstr>Wingdings</vt:lpstr>
      <vt:lpstr>Wingdings 3</vt:lpstr>
      <vt:lpstr>Integral</vt:lpstr>
      <vt:lpstr>CE 244 Software Group Project - 1  CLINICAL MANAGEMENT SYSTEM</vt:lpstr>
      <vt:lpstr>PowerPoint Presentation</vt:lpstr>
      <vt:lpstr>CONTENTS</vt:lpstr>
      <vt:lpstr>IDEA BEHIND TAKING THis Definition</vt:lpstr>
      <vt:lpstr>ABOut this project</vt:lpstr>
      <vt:lpstr>How this project will overcome disadvantages of traditional file system</vt:lpstr>
      <vt:lpstr>Blue print of this project</vt:lpstr>
      <vt:lpstr>Blue print Contd…</vt:lpstr>
      <vt:lpstr>Blue print Contd…</vt:lpstr>
      <vt:lpstr>Blue print Contd…</vt:lpstr>
      <vt:lpstr>Development environment</vt:lpstr>
      <vt:lpstr>MAJOR FEATURES</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dc:creator>
  <cp:lastModifiedBy>Ritu</cp:lastModifiedBy>
  <cp:revision>79</cp:revision>
  <dcterms:created xsi:type="dcterms:W3CDTF">2020-08-13T17:03:04Z</dcterms:created>
  <dcterms:modified xsi:type="dcterms:W3CDTF">2020-10-20T18:43:50Z</dcterms:modified>
</cp:coreProperties>
</file>