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F5D7-8414-49E7-AE15-2D7BACB09E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66E5C-EE38-4CFA-979B-DAB1B45D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F4E0-4659-445B-B158-FA9FA58E83B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0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9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86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3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4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81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33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0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72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0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A143-CE1E-493F-9038-C6D322FA4D32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0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jainilcoder/online-payment-fraud-det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091-CFE9-9521-927C-86CE0472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584" y="1171098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Online Payment Fraud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EF04-DC7F-AE24-7001-6499EE444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16" y="3879469"/>
            <a:ext cx="9649968" cy="2817050"/>
          </a:xfrm>
        </p:spPr>
        <p:txBody>
          <a:bodyPr>
            <a:normAutofit fontScale="92500" lnSpcReduction="20000"/>
          </a:bodyPr>
          <a:lstStyle/>
          <a:p>
            <a:r>
              <a:rPr lang="en-CA" sz="2800" b="1" dirty="0"/>
              <a:t>Designed &amp; Built By</a:t>
            </a:r>
          </a:p>
          <a:p>
            <a:endParaRPr lang="en-CA" sz="2800" b="1" dirty="0"/>
          </a:p>
          <a:p>
            <a:r>
              <a:rPr lang="en-CA" b="1" dirty="0"/>
              <a:t>  	Pravina Prajapati - N01579926</a:t>
            </a:r>
          </a:p>
          <a:p>
            <a:r>
              <a:rPr lang="en-CA" b="1" dirty="0"/>
              <a:t> </a:t>
            </a:r>
            <a:r>
              <a:rPr lang="en-CA" b="1" dirty="0" err="1"/>
              <a:t>Vraj</a:t>
            </a:r>
            <a:r>
              <a:rPr lang="en-CA" b="1" dirty="0"/>
              <a:t> Patel - </a:t>
            </a:r>
            <a:r>
              <a:rPr lang="en-US" b="1" dirty="0"/>
              <a:t>N01581006</a:t>
            </a:r>
            <a:endParaRPr lang="en-CA" b="1" dirty="0"/>
          </a:p>
          <a:p>
            <a:r>
              <a:rPr lang="en-CA" b="1" dirty="0"/>
              <a:t>           Param Panchal - </a:t>
            </a:r>
            <a:r>
              <a:rPr lang="en-US" b="1" dirty="0"/>
              <a:t>N01579822</a:t>
            </a:r>
            <a:endParaRPr lang="en-CA" b="1" dirty="0"/>
          </a:p>
          <a:p>
            <a:r>
              <a:rPr lang="en-CA" b="1" dirty="0"/>
              <a:t>           </a:t>
            </a:r>
            <a:r>
              <a:rPr lang="en-CA" b="1" dirty="0" err="1"/>
              <a:t>Dhairya</a:t>
            </a:r>
            <a:r>
              <a:rPr lang="en-CA" b="1" dirty="0"/>
              <a:t> </a:t>
            </a:r>
            <a:r>
              <a:rPr lang="en-CA" b="1" dirty="0" err="1"/>
              <a:t>Dangi</a:t>
            </a:r>
            <a:r>
              <a:rPr lang="en-CA" b="1" dirty="0"/>
              <a:t>  - </a:t>
            </a:r>
            <a:r>
              <a:rPr lang="en-US" b="1" dirty="0"/>
              <a:t>N01580705</a:t>
            </a:r>
            <a:endParaRPr lang="en-CA" b="1" dirty="0"/>
          </a:p>
          <a:p>
            <a:r>
              <a:rPr lang="en-CA" b="1" dirty="0"/>
              <a:t>          </a:t>
            </a:r>
            <a:r>
              <a:rPr lang="en-CA" b="1" dirty="0" err="1"/>
              <a:t>Prappan</a:t>
            </a:r>
            <a:r>
              <a:rPr lang="en-CA" b="1" dirty="0"/>
              <a:t> Batra - </a:t>
            </a:r>
            <a:r>
              <a:rPr lang="en-US" b="1" dirty="0"/>
              <a:t>N01579150</a:t>
            </a:r>
            <a:endParaRPr lang="en-CA" b="1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19228-030B-85C5-FBE5-0A03D86A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45" y="1940006"/>
            <a:ext cx="1386078" cy="17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7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32E-9B48-3D95-BC3E-509E2A1D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Wrangling: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C6BD-0DB7-9292-3738-74BB1BDA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570386"/>
            <a:ext cx="10515600" cy="33514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b="1" dirty="0"/>
              <a:t>Standard Feature Columns: </a:t>
            </a:r>
            <a:r>
              <a:rPr lang="en-US" sz="2400" dirty="0"/>
              <a:t>The dataset included transaction amounts and account balances at origin and destination points.</a:t>
            </a:r>
          </a:p>
          <a:p>
            <a:pPr algn="just"/>
            <a:r>
              <a:rPr lang="en-US" sz="2400" b="1" dirty="0"/>
              <a:t>Processed Columns Creation: </a:t>
            </a:r>
            <a:r>
              <a:rPr lang="en-US" sz="2400" dirty="0"/>
              <a:t>New columns were generated by calculating the difference between balance columns.</a:t>
            </a:r>
          </a:p>
          <a:p>
            <a:pPr algn="just"/>
            <a:r>
              <a:rPr lang="en-US" sz="2400" b="1" dirty="0"/>
              <a:t>Enhanced Data Fit: </a:t>
            </a:r>
            <a:r>
              <a:rPr lang="en-US" sz="2400" dirty="0"/>
              <a:t>These processed columns were created to improve model performance in anomaly detection.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7203-C060-D8EF-BFF8-BA6E24CE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74" y="412197"/>
            <a:ext cx="974598" cy="123141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D5296C-6EB5-6326-E519-9E5CA420D6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0224" y="4664297"/>
          <a:ext cx="10024872" cy="17815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46193">
                  <a:extLst>
                    <a:ext uri="{9D8B030D-6E8A-4147-A177-3AD203B41FA5}">
                      <a16:colId xmlns:a16="http://schemas.microsoft.com/office/drawing/2014/main" val="3150499881"/>
                    </a:ext>
                  </a:extLst>
                </a:gridCol>
                <a:gridCol w="6278679">
                  <a:extLst>
                    <a:ext uri="{9D8B030D-6E8A-4147-A177-3AD203B41FA5}">
                      <a16:colId xmlns:a16="http://schemas.microsoft.com/office/drawing/2014/main" val="702024791"/>
                    </a:ext>
                  </a:extLst>
                </a:gridCol>
              </a:tblGrid>
              <a:tr h="445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Feature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Description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094016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diff_newbalanceDest_oldbalanceDest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Difference between newbalanceDest  &amp; oldbalanceDest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062477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diff_newbalanceDest_newbalanceOrig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Difference between newbalanceDest  &amp; newbalanceOrig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372187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diff_newbalanceOrig_oldbalanceOrg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Difference between </a:t>
                      </a:r>
                      <a:r>
                        <a:rPr lang="en-CA" sz="1600" kern="100" dirty="0" err="1">
                          <a:effectLst/>
                        </a:rPr>
                        <a:t>newbalanceOrig</a:t>
                      </a:r>
                      <a:r>
                        <a:rPr lang="en-CA" sz="1600" kern="100" dirty="0">
                          <a:effectLst/>
                        </a:rPr>
                        <a:t>  &amp; </a:t>
                      </a:r>
                      <a:r>
                        <a:rPr lang="en-CA" sz="1600" kern="100" dirty="0" err="1">
                          <a:effectLst/>
                        </a:rPr>
                        <a:t>oldbalanceOrg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2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BC8-F667-A004-D5C9-569C2053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CA" b="1" dirty="0"/>
              <a:t>Data Splitting &amp; Down Sampling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CB5-52AF-67CA-FF1A-3DB272CB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Dataset Overview: </a:t>
            </a:r>
            <a:r>
              <a:rPr lang="en-US" sz="2400" dirty="0"/>
              <a:t>After cleaning and transformation, the dataset had 4,211,109 rows and 10 columns, with a low target rate of 0.19% for fraud.</a:t>
            </a:r>
          </a:p>
          <a:p>
            <a:pPr algn="just"/>
            <a:r>
              <a:rPr lang="en-US" sz="2400" b="1" dirty="0"/>
              <a:t>Down Sampling Strategy: </a:t>
            </a:r>
            <a:r>
              <a:rPr lang="en-US" sz="2400" dirty="0"/>
              <a:t>The dataset was split into 80% training and 20% validation sets, with only the training set down sampled to increase the target rate to 5%.</a:t>
            </a:r>
          </a:p>
          <a:p>
            <a:pPr algn="just"/>
            <a:r>
              <a:rPr lang="en-US" sz="2400" b="1" dirty="0"/>
              <a:t>Model Validation: </a:t>
            </a:r>
            <a:r>
              <a:rPr lang="en-US" sz="2400" dirty="0"/>
              <a:t>The validation set remained unsampled to ensure models trained on the down sampled set are tested in a realistic environment with low fraud rates.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928B6-721B-F5C6-6943-8465199F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8" y="265893"/>
            <a:ext cx="974598" cy="123141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95E3A-82DE-7E14-F0D3-23FA8E8EAF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4646" y="4890673"/>
          <a:ext cx="10005314" cy="170143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75619">
                  <a:extLst>
                    <a:ext uri="{9D8B030D-6E8A-4147-A177-3AD203B41FA5}">
                      <a16:colId xmlns:a16="http://schemas.microsoft.com/office/drawing/2014/main" val="2472725692"/>
                    </a:ext>
                  </a:extLst>
                </a:gridCol>
                <a:gridCol w="1219117">
                  <a:extLst>
                    <a:ext uri="{9D8B030D-6E8A-4147-A177-3AD203B41FA5}">
                      <a16:colId xmlns:a16="http://schemas.microsoft.com/office/drawing/2014/main" val="4045665116"/>
                    </a:ext>
                  </a:extLst>
                </a:gridCol>
                <a:gridCol w="2055388">
                  <a:extLst>
                    <a:ext uri="{9D8B030D-6E8A-4147-A177-3AD203B41FA5}">
                      <a16:colId xmlns:a16="http://schemas.microsoft.com/office/drawing/2014/main" val="3136704153"/>
                    </a:ext>
                  </a:extLst>
                </a:gridCol>
                <a:gridCol w="2055388">
                  <a:extLst>
                    <a:ext uri="{9D8B030D-6E8A-4147-A177-3AD203B41FA5}">
                      <a16:colId xmlns:a16="http://schemas.microsoft.com/office/drawing/2014/main" val="3912810214"/>
                    </a:ext>
                  </a:extLst>
                </a:gridCol>
                <a:gridCol w="1799802">
                  <a:extLst>
                    <a:ext uri="{9D8B030D-6E8A-4147-A177-3AD203B41FA5}">
                      <a16:colId xmlns:a16="http://schemas.microsoft.com/office/drawing/2014/main" val="359907131"/>
                    </a:ext>
                  </a:extLst>
                </a:gridCol>
              </a:tblGrid>
              <a:tr h="863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Dataset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Total Number of rows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Number of 0s in target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Number of 1s in target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Target Rate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147707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Training Set – Unsampled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3368888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3362330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6558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0.19%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08253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Training Set – Down Sampled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131558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125000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6558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5%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229496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Validation Set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842221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840582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1639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0.19%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3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2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5F4-4A80-1493-4815-D17AEB3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The Low Variance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EA71-B56A-687F-74FE-DFDAD650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Ensuring processed features have considerable variance is key to preventing model overfitting.</a:t>
            </a:r>
          </a:p>
          <a:p>
            <a:pPr algn="just"/>
            <a:r>
              <a:rPr lang="en-US" dirty="0"/>
              <a:t>The down sampled training dataset was tested with a low variance filter to assess data spread.</a:t>
            </a:r>
          </a:p>
          <a:p>
            <a:pPr algn="just"/>
            <a:r>
              <a:rPr lang="en-US" dirty="0"/>
              <a:t>A threshold of 0.25 was used for “type” feature &amp; 25,000 for rest of the features</a:t>
            </a:r>
          </a:p>
          <a:p>
            <a:pPr algn="just"/>
            <a:r>
              <a:rPr lang="en-US" dirty="0"/>
              <a:t>All data columns passed the variance check, indicating a wide and random distribution of values.</a:t>
            </a:r>
          </a:p>
          <a:p>
            <a:pPr algn="just"/>
            <a:r>
              <a:rPr lang="en-US" dirty="0"/>
              <a:t>All features were pipelined next to the correlation check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2D45-3094-9239-9D67-23D6CB2C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5F4-4A80-1493-4815-D17AEB3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The Correlation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EA71-B56A-687F-74FE-DFDAD650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17" y="1571036"/>
            <a:ext cx="10515600" cy="16033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correlation threshold of 0.85 was used, leading to the removal of one of the highly correlated columns based on the following correlation matrix</a:t>
            </a:r>
          </a:p>
          <a:p>
            <a:pPr algn="just"/>
            <a:r>
              <a:rPr lang="en-US" sz="2400" dirty="0"/>
              <a:t>Two columns, "</a:t>
            </a:r>
            <a:r>
              <a:rPr lang="en-US" sz="2400" dirty="0" err="1"/>
              <a:t>oldbalanceOrg</a:t>
            </a:r>
            <a:r>
              <a:rPr lang="en-US" sz="2400" dirty="0"/>
              <a:t>" and "</a:t>
            </a:r>
            <a:r>
              <a:rPr lang="en-US" sz="2400" dirty="0" err="1"/>
              <a:t>oldbalanceDest</a:t>
            </a:r>
            <a:r>
              <a:rPr lang="en-US" sz="2400" dirty="0"/>
              <a:t>," were removed, reducing the dataset to 6 feature columns.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2D45-3094-9239-9D67-23D6CB2C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8" y="412197"/>
            <a:ext cx="974598" cy="123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48B45-7D96-5BD9-B071-2FE58159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11" y="3221484"/>
            <a:ext cx="5747377" cy="3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BC8-1C46-A38C-3D79-CABBAFE7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BORUTA Check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42E6-40A9-44EF-9833-4861A9AF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807336"/>
            <a:ext cx="11341608" cy="47671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Boruta Overview: </a:t>
            </a:r>
            <a:r>
              <a:rPr lang="en-US" dirty="0"/>
              <a:t>Boruta is a feature selection method that identifies relevant features by comparing them with randomized shadow features.</a:t>
            </a:r>
          </a:p>
          <a:p>
            <a:pPr algn="just"/>
            <a:r>
              <a:rPr lang="en-US" b="1" dirty="0"/>
              <a:t>Methodology: </a:t>
            </a:r>
            <a:r>
              <a:rPr lang="en-US" dirty="0"/>
              <a:t>It uses a machine learning model, typically a random forest, to assess feature importance scores.</a:t>
            </a:r>
          </a:p>
          <a:p>
            <a:pPr algn="just"/>
            <a:r>
              <a:rPr lang="en-US" b="1" dirty="0"/>
              <a:t>Selection Process: </a:t>
            </a:r>
            <a:r>
              <a:rPr lang="en-US" dirty="0"/>
              <a:t>Features significantly more important than shadow features are retained, while less important ones are discarded.</a:t>
            </a:r>
          </a:p>
          <a:p>
            <a:pPr algn="just"/>
            <a:r>
              <a:rPr lang="en-US" b="1" dirty="0"/>
              <a:t>Implementation: </a:t>
            </a:r>
            <a:r>
              <a:rPr lang="en-US" dirty="0"/>
              <a:t>The Boruta check was performed with 100 iterations using the </a:t>
            </a:r>
            <a:r>
              <a:rPr lang="en-US" dirty="0" err="1"/>
              <a:t>BorutaPy</a:t>
            </a:r>
            <a:r>
              <a:rPr lang="en-US" dirty="0"/>
              <a:t> library.</a:t>
            </a:r>
          </a:p>
          <a:p>
            <a:pPr algn="just"/>
            <a:r>
              <a:rPr lang="en-US" b="1" dirty="0"/>
              <a:t>Outcome: </a:t>
            </a:r>
            <a:r>
              <a:rPr lang="en-US" dirty="0"/>
              <a:t>All 6 features passed the Boruta check and were processed for the next phase of modeling.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9C5E6-94D7-4EA4-13A1-B9D2F52B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9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Training and Testing: Models were trained on the down sampled dataset and tested on an unsampled validation set to ensure real-time performance.</a:t>
            </a:r>
          </a:p>
          <a:p>
            <a:pPr algn="just"/>
            <a:r>
              <a:rPr lang="en-US" dirty="0"/>
              <a:t>Isolation Forest Overview: Isolation Forest detects outliers by isolating data points using random feature splits.</a:t>
            </a:r>
          </a:p>
          <a:p>
            <a:pPr algn="just"/>
            <a:r>
              <a:rPr lang="en-US" dirty="0"/>
              <a:t>Algorithm Process: It partitions data into a tree structure where anomalies are isolated with shorter path lengths.</a:t>
            </a:r>
          </a:p>
          <a:p>
            <a:pPr algn="just"/>
            <a:r>
              <a:rPr lang="en-US" dirty="0"/>
              <a:t>Efficiency: The algorithm is efficient and effective with high-dimensional data.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46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Algorithm Overview: One-Class SVM is an unsupervised learning algorithm for anomaly detection.</a:t>
            </a:r>
          </a:p>
          <a:p>
            <a:pPr algn="just"/>
            <a:r>
              <a:rPr lang="en-US" dirty="0"/>
              <a:t>Normal Data Modeling: It finds a decision boundary that best covers the majority of training data points.</a:t>
            </a:r>
          </a:p>
          <a:p>
            <a:pPr algn="just"/>
            <a:r>
              <a:rPr lang="en-US" dirty="0"/>
              <a:t>Boundary Classification: Points outside this boundary are classified as anomalies.</a:t>
            </a:r>
          </a:p>
          <a:p>
            <a:pPr algn="just"/>
            <a:r>
              <a:rPr lang="en-US" dirty="0"/>
              <a:t>Kernel Function: The algorithm maps data into a higher-dimensional space using a kernel function.</a:t>
            </a:r>
          </a:p>
          <a:p>
            <a:pPr algn="just"/>
            <a:r>
              <a:rPr lang="en-US" dirty="0"/>
              <a:t>Application: Effective in scenarios with mostly normal data and few anomalies, such as fraud detection.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Autoencoder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Autoencoder Overview: A neural network used for dimensionality reduction, feature learning, and anomaly detection.</a:t>
            </a:r>
          </a:p>
          <a:p>
            <a:pPr algn="just"/>
            <a:r>
              <a:rPr lang="en-US" dirty="0"/>
              <a:t>Network Structure: Comprises an encoder that compresses data and a decoder that reconstructs it.</a:t>
            </a:r>
          </a:p>
          <a:p>
            <a:pPr algn="just"/>
            <a:r>
              <a:rPr lang="en-US" dirty="0"/>
              <a:t>Training Objective: Trained to minimize reconstruction error, with anomalies showing higher errors.</a:t>
            </a:r>
          </a:p>
          <a:p>
            <a:pPr algn="just"/>
            <a:r>
              <a:rPr lang="en-US" dirty="0"/>
              <a:t>Flexibility: Can be adapted with different layers or activation functions for various data types.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Elliptic Envelope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Elliptic Envelope Overview: Models data using a multivariate normal distribution to fit an ellipsoid around central data points.</a:t>
            </a:r>
          </a:p>
          <a:p>
            <a:pPr algn="just"/>
            <a:r>
              <a:rPr lang="en-US" dirty="0"/>
              <a:t>Anomaly Detection: Points outside the ellipsoid are considered anomalies.</a:t>
            </a:r>
          </a:p>
          <a:p>
            <a:pPr algn="just"/>
            <a:r>
              <a:rPr lang="en-US" dirty="0"/>
              <a:t>Estimation: Uses the mean and covariance of the data to define the ellipsoid’s shape and orientation.</a:t>
            </a:r>
          </a:p>
          <a:p>
            <a:pPr algn="just"/>
            <a:r>
              <a:rPr lang="en-US" dirty="0"/>
              <a:t>Application and Limitation: Effective for Gaussian-like data and outlier detection in multivariate datasets but may struggle with complex or non-Gaussian distributions.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Comparative Analysis: Validation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07847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effectLst/>
                <a:ea typeface="Calibri" panose="020F0502020204030204" pitchFamily="34" charset="0"/>
              </a:rPr>
              <a:t>The following performance metrics were generated from testing the performance of the aforementioned models on the unsampled validation data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42" y="365125"/>
            <a:ext cx="974598" cy="123141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32B1C4-1731-18FC-82BB-84B2120A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89774"/>
              </p:ext>
            </p:extLst>
          </p:nvPr>
        </p:nvGraphicFramePr>
        <p:xfrm>
          <a:off x="1152270" y="2626678"/>
          <a:ext cx="10268585" cy="23476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3717">
                  <a:extLst>
                    <a:ext uri="{9D8B030D-6E8A-4147-A177-3AD203B41FA5}">
                      <a16:colId xmlns:a16="http://schemas.microsoft.com/office/drawing/2014/main" val="2338221262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523522041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2284401543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529414576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1044323400"/>
                    </a:ext>
                  </a:extLst>
                </a:gridCol>
              </a:tblGrid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Model 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Accuracy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Precision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Recall 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AUC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296309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Isolation Forest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91.45%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0.85%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3.71%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64.32%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03279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One Class SVM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81.18%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0.47%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44.97%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63.11%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74458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AutoEncoders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89.86%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0.28%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14.34%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52.17%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330922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Elliptic Envelope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96.74%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3.90%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66.69%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81.74%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32264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3921A3-F38F-3F31-BF6F-211A0F9A1C08}"/>
              </a:ext>
            </a:extLst>
          </p:cNvPr>
          <p:cNvSpPr txBox="1">
            <a:spLocks/>
          </p:cNvSpPr>
          <p:nvPr/>
        </p:nvSpPr>
        <p:spPr>
          <a:xfrm>
            <a:off x="838199" y="5202144"/>
            <a:ext cx="10582655" cy="165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b="1" dirty="0"/>
              <a:t>Selected Model :</a:t>
            </a:r>
            <a:r>
              <a:rPr lang="en-CA" sz="2400" dirty="0"/>
              <a:t> Elliptic Envelope</a:t>
            </a:r>
            <a:endParaRPr lang="en-CA" sz="2400" b="1" dirty="0"/>
          </a:p>
          <a:p>
            <a:pPr algn="just"/>
            <a:r>
              <a:rPr lang="en-CA" sz="2400" b="1" dirty="0"/>
              <a:t>Elliptic Envelope </a:t>
            </a:r>
            <a:r>
              <a:rPr lang="en-CA" sz="2400" dirty="0"/>
              <a:t>Outperforms other algorithms in accuracy, precision, recall, and AUC.</a:t>
            </a:r>
          </a:p>
          <a:p>
            <a:pPr algn="just"/>
            <a:r>
              <a:rPr lang="en-CA" sz="2400" dirty="0"/>
              <a:t>Isolation Forest, Autoencoders, and One-Class SVM show lower performance, with issues in identifying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5287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637F-EF2B-1380-E50A-4B53C5B6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742C-911A-6139-10A9-B38E4407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Concept &amp; Motivation</a:t>
            </a:r>
          </a:p>
          <a:p>
            <a:r>
              <a:rPr lang="en-CA" dirty="0"/>
              <a:t>Proposed Solution : Ideation &amp; Workflow</a:t>
            </a:r>
          </a:p>
          <a:p>
            <a:r>
              <a:rPr lang="en-CA" dirty="0"/>
              <a:t>Utilized Data : Schema &amp; Characteristics</a:t>
            </a:r>
          </a:p>
          <a:p>
            <a:r>
              <a:rPr lang="en-CA" dirty="0"/>
              <a:t>Exploratory Insights</a:t>
            </a:r>
          </a:p>
          <a:p>
            <a:r>
              <a:rPr lang="en-CA" dirty="0"/>
              <a:t>Data Wrangling : Cleaning, Encoding &amp; Generating Features</a:t>
            </a:r>
          </a:p>
          <a:p>
            <a:r>
              <a:rPr lang="en-CA" dirty="0"/>
              <a:t>Data Splitting &amp; Down Sampling</a:t>
            </a:r>
          </a:p>
          <a:p>
            <a:r>
              <a:rPr lang="en-CA" dirty="0"/>
              <a:t>Feature Selection Checks : Low Variance, Correlation &amp; BORUTA</a:t>
            </a:r>
          </a:p>
          <a:p>
            <a:r>
              <a:rPr lang="en-CA" dirty="0"/>
              <a:t>Anomaly Detection Models : A comparative analysis</a:t>
            </a:r>
          </a:p>
          <a:p>
            <a:r>
              <a:rPr lang="en-CA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B5CC1-CD5A-E460-D9D2-23028FA0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6C64-5266-B6F4-AE83-EF17AF15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93F5-5A32-7DDD-9E3E-14651E76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Elliptic Envelope Effectiveness: </a:t>
            </a:r>
            <a:r>
              <a:rPr lang="en-US" dirty="0"/>
              <a:t>The model effectively analyzes high volumes of fraudulent transactions in the dataset.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Monitoring and Refinement: </a:t>
            </a:r>
            <a:r>
              <a:rPr lang="en-US" dirty="0"/>
              <a:t>Continuous monitoring and refinement are necessary to address potential accuracy degradation due to data drifts.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Enhanced Detection: </a:t>
            </a:r>
            <a:r>
              <a:rPr lang="en-US" dirty="0"/>
              <a:t>Confidence in detecting fraud can be increased by observing patterns like sequential dependencies and specific transaction types.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Manual Checks: </a:t>
            </a:r>
            <a:r>
              <a:rPr lang="en-US" dirty="0"/>
              <a:t>Incorporating manual checks for transaction sequences and types can complement machine learning results for more accurate fraud detection.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5C4B0-8862-53B4-5C92-7C6722BB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4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E78F-0B00-C357-645C-C3CD7F82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7E13-E769-9762-E8B4-C25C0D025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5" y="1837079"/>
            <a:ext cx="2179833" cy="275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499EF3-8B5C-DAA6-5735-5CDA18F5BEE2}"/>
              </a:ext>
            </a:extLst>
          </p:cNvPr>
          <p:cNvSpPr txBox="1">
            <a:spLocks/>
          </p:cNvSpPr>
          <p:nvPr/>
        </p:nvSpPr>
        <p:spPr>
          <a:xfrm>
            <a:off x="838200" y="4455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dirty="0"/>
              <a:t>We are happy to take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0365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B35-1BEC-CA73-10B9-D56F2240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Online Frauds: Base Concept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406-6FE4-BE6B-4F34-CD8C8222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Rising Threat of Online Payment Fraud: </a:t>
            </a:r>
            <a:r>
              <a:rPr lang="en-US" dirty="0"/>
              <a:t>Online payment fraud is a growing concern as unauthorized transactions increase across e-commerce, mobile payments, and online banking.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Significant Financial Impact: </a:t>
            </a:r>
            <a:r>
              <a:rPr lang="en-US" dirty="0"/>
              <a:t>Estimated losses from online payment theft could exceed $200 billion by 2024, emphasizing the urgency for robust fraud detection systems.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Need for Dynamic Fraud Prevention: </a:t>
            </a:r>
            <a:r>
              <a:rPr lang="en-US" dirty="0"/>
              <a:t>Effective fraud prevention requires a strategic blend of verification tools and advanced machine learning techniques to combat evolving fraud tactics.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4DE7-107E-7150-5183-CD62D586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6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DDE-E93F-1A6E-EEC0-86629A7C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Proposed Solution: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38A2-550D-0FC1-8D49-834BD5EE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92"/>
            <a:ext cx="10280904" cy="47489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Focus Shift in Fraud Detection: </a:t>
            </a:r>
            <a:r>
              <a:rPr lang="en-US" dirty="0"/>
              <a:t>The research suggests prioritizing data preprocessing, dedicating 80% of efforts to data wrangling and only 20% to machine learning algorithms.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 Preparation Strategy: </a:t>
            </a:r>
            <a:r>
              <a:rPr lang="en-US" dirty="0"/>
              <a:t>The project involves comprehensive exploratory data analysis, cleaning, and feature generation to simplify data and improve model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Handling Imbalanced Data: </a:t>
            </a:r>
            <a:r>
              <a:rPr lang="en-US" dirty="0"/>
              <a:t>To address the low target rate (0.19%), the training dataset is down-sampled to a 5% target rate, ensuring better model performance.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Model Training Approach: </a:t>
            </a:r>
            <a:r>
              <a:rPr lang="en-US" dirty="0"/>
              <a:t>The refined dataset is used to train four anomaly detection models: Isolation Forest, One Class SVM, Autoencoder Neural Network, and Elliptical Envelope.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06ECC-71E5-B058-1DAA-141D2D2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54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DDE-E93F-1A6E-EEC0-86629A7C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Proposed Solution: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06ECC-71E5-B058-1DAA-141D2D2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2" y="412197"/>
            <a:ext cx="974598" cy="123141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122B0-FBE2-9CF1-207B-26841564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2"/>
            <a:ext cx="12192000" cy="480218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08652D-7615-C120-186B-4EB9BBBC1499}"/>
              </a:ext>
            </a:extLst>
          </p:cNvPr>
          <p:cNvSpPr/>
          <p:nvPr/>
        </p:nvSpPr>
        <p:spPr>
          <a:xfrm>
            <a:off x="0" y="1643614"/>
            <a:ext cx="12192000" cy="412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07A-CC1B-B608-EE5A-A474DCB7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Utilized Data : Excavation &amp;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AEED-E05F-AE6A-7C30-6282A40E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en-CA" b="1" dirty="0"/>
              <a:t>Data Source : </a:t>
            </a:r>
            <a:r>
              <a:rPr lang="en-CA" dirty="0">
                <a:hlinkClick r:id="rId2"/>
              </a:rPr>
              <a:t>Kaggle (Data Uploader’s Name: JAINIL SHAH) </a:t>
            </a:r>
            <a:endParaRPr lang="en-CA" dirty="0"/>
          </a:p>
          <a:p>
            <a:r>
              <a:rPr lang="en-US" b="1" dirty="0"/>
              <a:t>Synthetic Dataset:</a:t>
            </a:r>
            <a:r>
              <a:rPr lang="en-US" dirty="0"/>
              <a:t> The </a:t>
            </a:r>
            <a:r>
              <a:rPr lang="en-US" dirty="0" err="1"/>
              <a:t>PaySim</a:t>
            </a:r>
            <a:r>
              <a:rPr lang="en-US" dirty="0"/>
              <a:t> simulator generated the dataset, mimicking real transactions with embedded malicious behaviors.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6CEDD-42FA-3A55-0121-41F28FE40C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645746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52512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008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Byte size (while downloading)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 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36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rows (First look)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6,362,620 (Around 6.36 million records)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3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columns (First look)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7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Column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isFraud</a:t>
                      </a:r>
                      <a:endParaRPr lang="en-CA" sz="15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Synthetic (generated artificially)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7001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A16FB-7F2D-752F-2EC4-A2526260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0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07A-CC1B-B608-EE5A-A474DCB7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Utilized Data : 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45116A-04BA-5692-4D2A-827E4DAA0A1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9390" y="1986180"/>
          <a:ext cx="10039986" cy="40460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26115">
                  <a:extLst>
                    <a:ext uri="{9D8B030D-6E8A-4147-A177-3AD203B41FA5}">
                      <a16:colId xmlns:a16="http://schemas.microsoft.com/office/drawing/2014/main" val="497191228"/>
                    </a:ext>
                  </a:extLst>
                </a:gridCol>
                <a:gridCol w="1521568">
                  <a:extLst>
                    <a:ext uri="{9D8B030D-6E8A-4147-A177-3AD203B41FA5}">
                      <a16:colId xmlns:a16="http://schemas.microsoft.com/office/drawing/2014/main" val="3882663554"/>
                    </a:ext>
                  </a:extLst>
                </a:gridCol>
                <a:gridCol w="6392303">
                  <a:extLst>
                    <a:ext uri="{9D8B030D-6E8A-4147-A177-3AD203B41FA5}">
                      <a16:colId xmlns:a16="http://schemas.microsoft.com/office/drawing/2014/main" val="2742024972"/>
                    </a:ext>
                  </a:extLst>
                </a:gridCol>
              </a:tblGrid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>
                          <a:effectLst/>
                        </a:rPr>
                        <a:t>Column Name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 err="1">
                          <a:effectLst/>
                        </a:rPr>
                        <a:t>DataType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>
                          <a:effectLst/>
                        </a:rPr>
                        <a:t>Description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750470"/>
                  </a:ext>
                </a:extLst>
              </a:tr>
              <a:tr h="515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step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Maps a unit of time in the real world. In this case 1 step is 1 hour of time. Total steps 744 (30 days simulation).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30660"/>
                  </a:ext>
                </a:extLst>
              </a:tr>
              <a:tr h="27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type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Type of online transaction: CASH-IN, CASH-OUT, DEBIT, PAYMENT and TRANSFER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715577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amount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amount of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017311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nameOrig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Customer starting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829742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oldbalanceOrg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Balance before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16080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newbalanceOrig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Balance after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44157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nameDest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Recipient of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611590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oldbalanceDest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Initial balance of recipient before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917456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newbalanceDest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Float64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new balance of recipient after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375161"/>
                  </a:ext>
                </a:extLst>
              </a:tr>
              <a:tr h="465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isFraud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Target attribute: This is the transactions made by the fraudulent agents inside the simulation.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78432"/>
                  </a:ext>
                </a:extLst>
              </a:tr>
              <a:tr h="444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isFlaggedFraud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business model aims to control massive transfers from one account to another and flags illegal attempts.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467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A16FB-7F2D-752F-2EC4-A2526260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62A5-76F7-7299-B984-704DEC50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0"/>
            <a:ext cx="10515600" cy="1325563"/>
          </a:xfrm>
        </p:spPr>
        <p:txBody>
          <a:bodyPr/>
          <a:lstStyle/>
          <a:p>
            <a:r>
              <a:rPr lang="en-CA" b="1" dirty="0"/>
              <a:t>Exploratory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FBC25-C782-A2F4-3BF8-C9C5DCA3F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01" y="0"/>
            <a:ext cx="7259786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CB4E66-F333-A2BF-6BC1-B292F8DD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3145"/>
            <a:ext cx="4846320" cy="3882962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Initial Data Analysis: </a:t>
            </a:r>
            <a:r>
              <a:rPr lang="en-US" sz="1800" dirty="0"/>
              <a:t>The analysis began with examining the dataset, focusing on the "</a:t>
            </a:r>
            <a:r>
              <a:rPr lang="en-US" sz="1800" dirty="0" err="1"/>
              <a:t>isFraud</a:t>
            </a:r>
            <a:r>
              <a:rPr lang="en-US" sz="1800" dirty="0"/>
              <a:t>" column.</a:t>
            </a:r>
          </a:p>
          <a:p>
            <a:pPr algn="just"/>
            <a:r>
              <a:rPr lang="en-US" sz="1800" b="1" dirty="0"/>
              <a:t>Focus on "isFlaggedFraud": </a:t>
            </a:r>
            <a:r>
              <a:rPr lang="en-US" sz="1800" dirty="0"/>
              <a:t>It was determined that the "isFlaggedFraud" column, indicating canceled transactions, should be excluded from further analysis.</a:t>
            </a:r>
          </a:p>
          <a:p>
            <a:pPr algn="just"/>
            <a:r>
              <a:rPr lang="en-US" sz="1800" b="1" dirty="0"/>
              <a:t>Data Cleaning: </a:t>
            </a:r>
            <a:r>
              <a:rPr lang="en-US" sz="1800" dirty="0"/>
              <a:t>Removing the 16 rows labeled as "isFlaggedFraud" also eliminated 16 positive fraud samples.</a:t>
            </a:r>
          </a:p>
          <a:p>
            <a:pPr algn="just"/>
            <a:r>
              <a:rPr lang="en-US" sz="1800" b="1" dirty="0"/>
              <a:t>Exploratory Data Analysis: </a:t>
            </a:r>
            <a:r>
              <a:rPr lang="en-US" sz="1800" dirty="0"/>
              <a:t>The next step involved detailed exploration of the "</a:t>
            </a:r>
            <a:r>
              <a:rPr lang="en-US" sz="1800" dirty="0" err="1"/>
              <a:t>isFraud</a:t>
            </a:r>
            <a:r>
              <a:rPr lang="en-US" sz="1800" dirty="0"/>
              <a:t>" column across various parameters.</a:t>
            </a:r>
            <a:endParaRPr lang="en-CA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D524C8-1911-8E09-BB63-9816C086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1" y="102981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2464-D756-912B-2F5C-4F5A0765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910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Data Wrangling: Cleaning &amp; Encoding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D3AA-E3CD-FC48-7319-3D3EE093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450205"/>
            <a:ext cx="10732008" cy="224746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/>
              <a:t>Data Cleaning Steps: </a:t>
            </a:r>
            <a:r>
              <a:rPr lang="en-US" sz="2600" dirty="0"/>
              <a:t>Removed 16 rows with "isFlaggedFraud" as 1, following the dataset's documentation.</a:t>
            </a:r>
          </a:p>
          <a:p>
            <a:pPr algn="just"/>
            <a:r>
              <a:rPr lang="en-US" sz="2600" b="1" dirty="0"/>
              <a:t>Merchant Transactions Exclusion: </a:t>
            </a:r>
            <a:r>
              <a:rPr lang="en-US" sz="2400" dirty="0"/>
              <a:t>Transactions involving merchants were removed as they were not linked to fraud, reducing non-fraudulent samples.</a:t>
            </a:r>
          </a:p>
          <a:p>
            <a:pPr algn="just"/>
            <a:r>
              <a:rPr lang="en-US" sz="2600" b="1" dirty="0"/>
              <a:t>Column Reduction: </a:t>
            </a:r>
            <a:r>
              <a:rPr lang="en-US" sz="2400" dirty="0"/>
              <a:t>Removed irrelevant string columns, keeping only numerical columns and the target attribute "</a:t>
            </a:r>
            <a:r>
              <a:rPr lang="en-US" sz="2400" dirty="0" err="1"/>
              <a:t>isFraud</a:t>
            </a:r>
            <a:r>
              <a:rPr lang="en-US" sz="2400" dirty="0"/>
              <a:t>.“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837A-1755-8F35-3AAE-0D3C7409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10" y="188569"/>
            <a:ext cx="974598" cy="123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0D4A-3DA9-1BE7-1996-B3E8692FA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3762321"/>
            <a:ext cx="11807952" cy="1796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9DC06B-8BCE-EB9F-22C1-2D6433E40B50}"/>
              </a:ext>
            </a:extLst>
          </p:cNvPr>
          <p:cNvSpPr txBox="1">
            <a:spLocks/>
          </p:cNvSpPr>
          <p:nvPr/>
        </p:nvSpPr>
        <p:spPr>
          <a:xfrm>
            <a:off x="954024" y="5688038"/>
            <a:ext cx="10515600" cy="204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Label Encoding: </a:t>
            </a:r>
            <a:r>
              <a:rPr lang="en-US" sz="2000" dirty="0"/>
              <a:t>The "type" column was label encoded, converting transaction types into numeric values, </a:t>
            </a:r>
            <a:r>
              <a:rPr lang="en-US" sz="2400" dirty="0"/>
              <a:t>before</a:t>
            </a:r>
            <a:r>
              <a:rPr lang="en-US" sz="2000" dirty="0"/>
              <a:t> proceeding to feature generation.</a:t>
            </a:r>
          </a:p>
        </p:txBody>
      </p:sp>
    </p:spTree>
    <p:extLst>
      <p:ext uri="{BB962C8B-B14F-4D97-AF65-F5344CB8AC3E}">
        <p14:creationId xmlns:p14="http://schemas.microsoft.com/office/powerpoint/2010/main" val="1225953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1667</Words>
  <Application>Microsoft Office PowerPoint</Application>
  <PresentationFormat>Widescreen</PresentationFormat>
  <Paragraphs>213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1_Office Theme</vt:lpstr>
      <vt:lpstr>Online Payment Fraud Detection Model</vt:lpstr>
      <vt:lpstr>Agenda</vt:lpstr>
      <vt:lpstr>Online Frauds: Base Concept &amp; Motivation</vt:lpstr>
      <vt:lpstr>Proposed Solution: Ideation</vt:lpstr>
      <vt:lpstr>Proposed Solution: Workflow</vt:lpstr>
      <vt:lpstr>Utilized Data : Excavation &amp; Characteristics</vt:lpstr>
      <vt:lpstr>Utilized Data : Schema</vt:lpstr>
      <vt:lpstr>Exploratory Insights</vt:lpstr>
      <vt:lpstr>Data Wrangling: Cleaning &amp; Encoding </vt:lpstr>
      <vt:lpstr>Data Wrangling: Feature Generation</vt:lpstr>
      <vt:lpstr>Data Splitting &amp; Down Sampling </vt:lpstr>
      <vt:lpstr>Feature Selection : The Low Variance Check</vt:lpstr>
      <vt:lpstr>Feature Selection : The Correlation Check</vt:lpstr>
      <vt:lpstr>Feature Selection : BORUTA Check</vt:lpstr>
      <vt:lpstr>Model Training: Isolation Forest</vt:lpstr>
      <vt:lpstr>Model Training: Support Vector Machines</vt:lpstr>
      <vt:lpstr>Model Training: Autoencoder Neural Nets</vt:lpstr>
      <vt:lpstr>Model Training: Elliptic Envelope</vt:lpstr>
      <vt:lpstr>Comparative Analysis: Validation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Payment Fraud Detection Model</dc:title>
  <dc:creator>Pravina Prajapati</dc:creator>
  <cp:lastModifiedBy>Pravina Prajapati</cp:lastModifiedBy>
  <cp:revision>5</cp:revision>
  <dcterms:created xsi:type="dcterms:W3CDTF">2024-08-06T20:50:44Z</dcterms:created>
  <dcterms:modified xsi:type="dcterms:W3CDTF">2024-08-06T21:12:09Z</dcterms:modified>
</cp:coreProperties>
</file>