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aypointh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HUMAN RESOURCE MANAGEMENT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8527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STORYBOARD</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1600" dirty="0"/>
              <a:t>Sequence diagrams help in the identification of a detailed level of the operations required to implement the functionality depicted by a use case model.</a:t>
            </a:r>
            <a:endParaRPr lang="en-IN" sz="1600" dirty="0"/>
          </a:p>
          <a:p>
            <a:pPr algn="just"/>
            <a:r>
              <a:rPr lang="en-US" sz="1600" dirty="0"/>
              <a:t>Scenario 1: Admin add new employee</a:t>
            </a:r>
            <a:endParaRPr lang="en-IN" sz="1600" dirty="0"/>
          </a:p>
          <a:p>
            <a:pPr lvl="0" algn="just"/>
            <a:r>
              <a:rPr lang="en-US" sz="1600" dirty="0"/>
              <a:t>The user logs in by providing correct username and password.</a:t>
            </a:r>
            <a:endParaRPr lang="en-IN" sz="1600" dirty="0"/>
          </a:p>
          <a:p>
            <a:pPr lvl="0" algn="just"/>
            <a:r>
              <a:rPr lang="en-US" sz="1600" dirty="0"/>
              <a:t>If username and password are not found on the database access into the system is denied.</a:t>
            </a:r>
            <a:endParaRPr lang="en-IN" sz="1600" dirty="0"/>
          </a:p>
          <a:p>
            <a:pPr lvl="0" algn="just"/>
            <a:r>
              <a:rPr lang="en-US" sz="1600" dirty="0"/>
              <a:t>If the credentials are identical to the ones found on the database, access is granted.</a:t>
            </a:r>
            <a:endParaRPr lang="en-IN" sz="1600" dirty="0"/>
          </a:p>
          <a:p>
            <a:pPr lvl="0" algn="just"/>
            <a:r>
              <a:rPr lang="en-US" sz="1600" dirty="0"/>
              <a:t>User enters the details of the new employee.</a:t>
            </a:r>
            <a:endParaRPr lang="en-IN" sz="1600" dirty="0"/>
          </a:p>
          <a:p>
            <a:pPr lvl="0" algn="just"/>
            <a:r>
              <a:rPr lang="en-US" sz="1600" dirty="0"/>
              <a:t>The user input is written to the database.</a:t>
            </a:r>
            <a:endParaRPr lang="en-IN" sz="1600" dirty="0"/>
          </a:p>
          <a:p>
            <a:endParaRPr lang="en-IN" sz="1600" dirty="0"/>
          </a:p>
        </p:txBody>
      </p:sp>
    </p:spTree>
    <p:extLst>
      <p:ext uri="{BB962C8B-B14F-4D97-AF65-F5344CB8AC3E}">
        <p14:creationId xmlns:p14="http://schemas.microsoft.com/office/powerpoint/2010/main" val="131032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INTERFACE DESIGN</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pPr lvl="0" algn="just"/>
            <a:r>
              <a:rPr lang="en-US" sz="1600" b="1" dirty="0"/>
              <a:t>Consistent</a:t>
            </a:r>
            <a:r>
              <a:rPr lang="en-US" sz="1600" dirty="0"/>
              <a:t>. The website should have a similar look and feel on every page. Every page should have the same header/logo, heading style, fonts, navigations etc.</a:t>
            </a:r>
            <a:endParaRPr lang="en-IN" sz="1600" dirty="0"/>
          </a:p>
          <a:p>
            <a:pPr lvl="0" algn="just"/>
            <a:r>
              <a:rPr lang="en-US" sz="1600" b="1" dirty="0"/>
              <a:t>Efficient and easy to maintain</a:t>
            </a:r>
            <a:r>
              <a:rPr lang="en-US" sz="1600" dirty="0"/>
              <a:t>. This refers to the fact that there is need to separate content from layout, so that you can easily change your page design without editing every page on the site.</a:t>
            </a:r>
            <a:endParaRPr lang="en-IN" sz="1600" dirty="0"/>
          </a:p>
          <a:p>
            <a:pPr lvl="0" algn="just"/>
            <a:r>
              <a:rPr lang="en-US" sz="1600" b="1" dirty="0"/>
              <a:t>Layout</a:t>
            </a:r>
            <a:r>
              <a:rPr lang="en-US" sz="1600" dirty="0"/>
              <a:t>. The layout of each page should have a good contrast between the text and background area. This helps considerably with visibility as it will be difficult to read the</a:t>
            </a:r>
            <a:endParaRPr lang="en-IN" sz="1600" dirty="0"/>
          </a:p>
          <a:p>
            <a:pPr algn="just"/>
            <a:br>
              <a:rPr lang="en-US" sz="1600" dirty="0"/>
            </a:br>
            <a:r>
              <a:rPr lang="en-US" sz="1600" dirty="0"/>
              <a:t>text if it is almost the same color as the background. Monitor size should also be taken into consideration.</a:t>
            </a:r>
            <a:endParaRPr lang="en-IN" sz="1600" dirty="0"/>
          </a:p>
          <a:p>
            <a:pPr lvl="0" algn="just"/>
            <a:r>
              <a:rPr lang="en-US" sz="1600" b="1" dirty="0"/>
              <a:t>Easy to navigate and use</a:t>
            </a:r>
            <a:r>
              <a:rPr lang="en-US" sz="1600" dirty="0"/>
              <a:t>. Users should not have a hard time trying to navigate the site.</a:t>
            </a:r>
            <a:endParaRPr lang="en-IN" sz="1600" dirty="0"/>
          </a:p>
          <a:p>
            <a:pPr algn="just"/>
            <a:r>
              <a:rPr lang="en-US" sz="1600" dirty="0"/>
              <a:t>Navigation links should be consistent and clearly labeled. All navigation links should also be working properly and should point to the intended page/site.</a:t>
            </a:r>
            <a:endParaRPr lang="en-IN" sz="1600" dirty="0"/>
          </a:p>
          <a:p>
            <a:pPr lvl="0" algn="just"/>
            <a:r>
              <a:rPr lang="en-US" sz="1600" b="1" dirty="0"/>
              <a:t>Browser compatible</a:t>
            </a:r>
            <a:r>
              <a:rPr lang="en-US" sz="1600" dirty="0"/>
              <a:t>. When designing the site consider different browser environments. Extensive testing should be done on each page in all the major browsers and the design changed appropriately to cater for all.</a:t>
            </a:r>
            <a:endParaRPr lang="en-IN" sz="1600" dirty="0"/>
          </a:p>
          <a:p>
            <a:pPr lvl="0" algn="just"/>
            <a:r>
              <a:rPr lang="en-US" sz="1600" b="1" dirty="0"/>
              <a:t>Visually appealing</a:t>
            </a:r>
            <a:r>
              <a:rPr lang="en-US" sz="1600" dirty="0"/>
              <a:t>. The use of color, text, fonts and graphics should be carefully considered and used to ensure that the site is visually appealing to its visitors.</a:t>
            </a:r>
            <a:endParaRPr lang="en-IN" sz="1600" dirty="0"/>
          </a:p>
          <a:p>
            <a:endParaRPr lang="en-IN" sz="1600" dirty="0"/>
          </a:p>
        </p:txBody>
      </p:sp>
    </p:spTree>
    <p:extLst>
      <p:ext uri="{BB962C8B-B14F-4D97-AF65-F5344CB8AC3E}">
        <p14:creationId xmlns:p14="http://schemas.microsoft.com/office/powerpoint/2010/main" val="263497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DESCRIPTION OF DEVELOPED SYSTEM</a:t>
            </a:r>
            <a:br>
              <a:rPr lang="en-IN" b="1" dirty="0"/>
            </a:br>
            <a:endParaRPr lang="en-IN" dirty="0"/>
          </a:p>
        </p:txBody>
      </p:sp>
      <p:sp>
        <p:nvSpPr>
          <p:cNvPr id="3" name="Content Placeholder 2"/>
          <p:cNvSpPr>
            <a:spLocks noGrp="1"/>
          </p:cNvSpPr>
          <p:nvPr>
            <p:ph idx="1"/>
          </p:nvPr>
        </p:nvSpPr>
        <p:spPr>
          <a:xfrm>
            <a:off x="770473" y="2388388"/>
            <a:ext cx="9613861" cy="3599316"/>
          </a:xfrm>
        </p:spPr>
        <p:txBody>
          <a:bodyPr>
            <a:normAutofit fontScale="70000" lnSpcReduction="20000"/>
          </a:bodyPr>
          <a:lstStyle/>
          <a:p>
            <a:pPr algn="just"/>
            <a:r>
              <a:rPr lang="en-US" dirty="0"/>
              <a:t>The developed system encompasses various activities associated with managing employee information.</a:t>
            </a:r>
            <a:endParaRPr lang="en-IN" dirty="0"/>
          </a:p>
          <a:p>
            <a:pPr algn="just"/>
            <a:r>
              <a:rPr lang="en-US" dirty="0"/>
              <a:t>The main functionalities available in this system are:</a:t>
            </a:r>
            <a:endParaRPr lang="en-IN" dirty="0"/>
          </a:p>
          <a:p>
            <a:pPr marL="0" indent="0" algn="just">
              <a:buNone/>
            </a:pPr>
            <a:endParaRPr lang="en-IN" sz="1800" dirty="0"/>
          </a:p>
          <a:p>
            <a:pPr lvl="2" algn="just"/>
            <a:r>
              <a:rPr lang="en-US" dirty="0"/>
              <a:t>Maintaining employee profiles</a:t>
            </a:r>
            <a:endParaRPr lang="en-IN" sz="1600" dirty="0"/>
          </a:p>
          <a:p>
            <a:pPr lvl="2" algn="just"/>
            <a:r>
              <a:rPr lang="en-US" dirty="0"/>
              <a:t>Leave management</a:t>
            </a:r>
            <a:endParaRPr lang="en-IN" sz="1600" dirty="0"/>
          </a:p>
          <a:p>
            <a:pPr lvl="2" algn="just"/>
            <a:r>
              <a:rPr lang="en-US" dirty="0"/>
              <a:t>ESS</a:t>
            </a:r>
            <a:endParaRPr lang="en-IN" sz="1600" dirty="0"/>
          </a:p>
          <a:p>
            <a:pPr lvl="2" algn="just"/>
            <a:r>
              <a:rPr lang="en-US" dirty="0"/>
              <a:t>Task management</a:t>
            </a:r>
            <a:endParaRPr lang="en-IN" sz="1600" dirty="0"/>
          </a:p>
          <a:p>
            <a:pPr lvl="2" algn="just"/>
            <a:r>
              <a:rPr lang="en-US" dirty="0"/>
              <a:t>Employee Trainings</a:t>
            </a:r>
            <a:endParaRPr lang="en-IN" sz="1600" dirty="0"/>
          </a:p>
          <a:p>
            <a:pPr lvl="2" algn="just"/>
            <a:r>
              <a:rPr lang="en-US" dirty="0"/>
              <a:t>Project Management</a:t>
            </a:r>
            <a:endParaRPr lang="en-IN" sz="1600" dirty="0"/>
          </a:p>
          <a:p>
            <a:pPr lvl="2" algn="just"/>
            <a:endParaRPr lang="en-IN" sz="1800" dirty="0"/>
          </a:p>
          <a:p>
            <a:pPr algn="just"/>
            <a:r>
              <a:rPr lang="en-US" dirty="0"/>
              <a:t>All these features include the ability to add user, update (edit), and retrieve through search results. It also contains a report generation system that can be saved in a pdf file format.</a:t>
            </a:r>
            <a:endParaRPr lang="en-IN" dirty="0"/>
          </a:p>
          <a:p>
            <a:pPr algn="just"/>
            <a:r>
              <a:rPr lang="en-US" dirty="0"/>
              <a:t>The system works in the following manner.</a:t>
            </a:r>
            <a:endParaRPr lang="en-IN" sz="1800" dirty="0"/>
          </a:p>
          <a:p>
            <a:endParaRPr lang="en-IN" sz="1600" dirty="0"/>
          </a:p>
        </p:txBody>
      </p:sp>
    </p:spTree>
    <p:extLst>
      <p:ext uri="{BB962C8B-B14F-4D97-AF65-F5344CB8AC3E}">
        <p14:creationId xmlns:p14="http://schemas.microsoft.com/office/powerpoint/2010/main" val="333271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system</a:t>
            </a:r>
            <a:endParaRPr lang="en-IN" dirty="0"/>
          </a:p>
        </p:txBody>
      </p:sp>
      <p:sp>
        <p:nvSpPr>
          <p:cNvPr id="3" name="Content Placeholder 2"/>
          <p:cNvSpPr>
            <a:spLocks noGrp="1"/>
          </p:cNvSpPr>
          <p:nvPr>
            <p:ph idx="1"/>
          </p:nvPr>
        </p:nvSpPr>
        <p:spPr/>
        <p:txBody>
          <a:bodyPr>
            <a:normAutofit/>
          </a:bodyPr>
          <a:lstStyle/>
          <a:p>
            <a:r>
              <a:rPr lang="en-US" sz="1600" dirty="0"/>
              <a:t>Various companies and organizations may have different employee structures and hierarchy. Being generic, the developed System has four main access levels which are:</a:t>
            </a:r>
            <a:endParaRPr lang="en-IN" sz="1600" dirty="0"/>
          </a:p>
          <a:p>
            <a:pPr lvl="0"/>
            <a:r>
              <a:rPr lang="en-US" sz="1600" dirty="0"/>
              <a:t>Employee</a:t>
            </a:r>
            <a:endParaRPr lang="en-IN" sz="1600" dirty="0"/>
          </a:p>
          <a:p>
            <a:pPr lvl="0"/>
            <a:r>
              <a:rPr lang="en-US" sz="1600" dirty="0"/>
              <a:t>Human Resource Manager (HR)</a:t>
            </a:r>
            <a:endParaRPr lang="en-IN" sz="1600" dirty="0"/>
          </a:p>
          <a:p>
            <a:pPr marL="0" indent="0">
              <a:buNone/>
            </a:pPr>
            <a:r>
              <a:rPr lang="en-US" sz="1600" dirty="0"/>
              <a:t>All users are presented with the same login interface. User must login the system by means of valid username/password combination. After access is granted to the system, the admin can add a new user to the system by entering the basic information which are the full names and email address.</a:t>
            </a:r>
          </a:p>
          <a:p>
            <a:endParaRPr lang="en-IN" sz="1600" dirty="0"/>
          </a:p>
        </p:txBody>
      </p:sp>
    </p:spTree>
    <p:extLst>
      <p:ext uri="{BB962C8B-B14F-4D97-AF65-F5344CB8AC3E}">
        <p14:creationId xmlns:p14="http://schemas.microsoft.com/office/powerpoint/2010/main" val="196012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VERIFICATION</a:t>
            </a:r>
            <a:endParaRPr lang="en-IN" dirty="0"/>
          </a:p>
        </p:txBody>
      </p:sp>
      <p:sp>
        <p:nvSpPr>
          <p:cNvPr id="3" name="Content Placeholder 2"/>
          <p:cNvSpPr>
            <a:spLocks noGrp="1"/>
          </p:cNvSpPr>
          <p:nvPr>
            <p:ph idx="1"/>
          </p:nvPr>
        </p:nvSpPr>
        <p:spPr/>
        <p:txBody>
          <a:bodyPr>
            <a:normAutofit fontScale="85000" lnSpcReduction="20000"/>
          </a:bodyPr>
          <a:lstStyle/>
          <a:p>
            <a:pPr marL="457200" lvl="1" indent="0">
              <a:buNone/>
            </a:pPr>
            <a:endParaRPr lang="en-IN" b="1" dirty="0"/>
          </a:p>
          <a:p>
            <a:r>
              <a:rPr lang="en-US" dirty="0"/>
              <a:t>Testing is very important and critical to the success of any project that aims at delivering working software. There are many types of testing that a system may be subjected to, however only the ones in the testing objectives will be carried out for this system.</a:t>
            </a:r>
            <a:endParaRPr lang="en-IN" dirty="0"/>
          </a:p>
          <a:p>
            <a:pPr lvl="1"/>
            <a:r>
              <a:rPr lang="en-US" b="1" dirty="0"/>
              <a:t>SCOPE</a:t>
            </a:r>
            <a:endParaRPr lang="en-IN" b="1" dirty="0"/>
          </a:p>
          <a:p>
            <a:r>
              <a:rPr lang="en-US" dirty="0"/>
              <a:t>The overall purpose of testing is to ensure the Employee Management System meets all of its functional and business requirements. The purpose of this chapter is to describe the overall test plan and strategy for testing the system.</a:t>
            </a:r>
            <a:endParaRPr lang="en-IN" dirty="0"/>
          </a:p>
          <a:p>
            <a:pPr lvl="1"/>
            <a:r>
              <a:rPr lang="en-US" b="1" dirty="0"/>
              <a:t>TESTING GOALS</a:t>
            </a:r>
            <a:endParaRPr lang="en-IN" b="1" dirty="0"/>
          </a:p>
          <a:p>
            <a:r>
              <a:rPr lang="en-US" dirty="0"/>
              <a:t>The goals in testing this system include validating the quality, usability, reliability and performance of the application. Testing will be performed from a black-box approach. Tests will be designed around requirements and functionality.</a:t>
            </a:r>
            <a:endParaRPr lang="en-IN" dirty="0"/>
          </a:p>
          <a:p>
            <a:endParaRPr lang="en-IN" sz="1600" dirty="0"/>
          </a:p>
        </p:txBody>
      </p:sp>
    </p:spTree>
    <p:extLst>
      <p:ext uri="{BB962C8B-B14F-4D97-AF65-F5344CB8AC3E}">
        <p14:creationId xmlns:p14="http://schemas.microsoft.com/office/powerpoint/2010/main" val="416829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CONCLUSION</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lvl="1"/>
            <a:r>
              <a:rPr lang="en-US" b="1" dirty="0"/>
              <a:t>INTRODUCTION</a:t>
            </a:r>
            <a:endParaRPr lang="en-IN" b="1" dirty="0"/>
          </a:p>
          <a:p>
            <a:r>
              <a:rPr lang="en-US" dirty="0"/>
              <a:t>The aim of this chapter is to draw conclusions of the work done or achieved and to give an assessment of the completed system, discuss the Problems faced, limitations of the system and give future recommendations on how the system can be improved.</a:t>
            </a:r>
            <a:endParaRPr lang="en-IN" dirty="0"/>
          </a:p>
          <a:p>
            <a:pPr lvl="1"/>
            <a:r>
              <a:rPr lang="en-US" b="1" dirty="0"/>
              <a:t>RESULTS</a:t>
            </a:r>
            <a:endParaRPr lang="en-IN" b="1" dirty="0"/>
          </a:p>
          <a:p>
            <a:r>
              <a:rPr lang="en-US" dirty="0"/>
              <a:t>The software product produced was fairly good, it achieved most of the user requirements, the user interface is good and is very easy to navigate, and even novice users can find their way around the web application easily. The client side validation is excellent. The lack of integration with a payroll system is the major drawback and the system was also unable to generate structured reports i.e. reports based on specific information the Human Resource is interested in.</a:t>
            </a:r>
            <a:endParaRPr lang="en-IN" dirty="0"/>
          </a:p>
          <a:p>
            <a:pPr lvl="1"/>
            <a:r>
              <a:rPr lang="en-US" b="1" dirty="0"/>
              <a:t>PROBLEMS FACED</a:t>
            </a:r>
            <a:endParaRPr lang="en-IN" b="1" dirty="0"/>
          </a:p>
          <a:p>
            <a:r>
              <a:rPr lang="en-US" dirty="0"/>
              <a:t>The biggest challenge faced was getting hold of employee information for Human Resource. The project was initially aimed at implementing an HR system for UNZA but that proved to be a challenge because employee information is very critical</a:t>
            </a:r>
            <a:endParaRPr lang="en-IN" sz="3600" dirty="0"/>
          </a:p>
        </p:txBody>
      </p:sp>
    </p:spTree>
    <p:extLst>
      <p:ext uri="{BB962C8B-B14F-4D97-AF65-F5344CB8AC3E}">
        <p14:creationId xmlns:p14="http://schemas.microsoft.com/office/powerpoint/2010/main" val="169601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THANK YOU</a:t>
            </a:r>
            <a:endParaRPr lang="en-IN" dirty="0"/>
          </a:p>
        </p:txBody>
      </p:sp>
      <p:sp>
        <p:nvSpPr>
          <p:cNvPr id="3" name="Content Placeholder 2"/>
          <p:cNvSpPr>
            <a:spLocks noGrp="1"/>
          </p:cNvSpPr>
          <p:nvPr>
            <p:ph idx="1"/>
          </p:nvPr>
        </p:nvSpPr>
        <p:spPr/>
        <p:txBody>
          <a:bodyPr/>
          <a:lstStyle/>
          <a:p>
            <a:pPr algn="just"/>
            <a:r>
              <a:rPr lang="en-US" dirty="0"/>
              <a:t> </a:t>
            </a:r>
            <a:r>
              <a:rPr lang="en-US" dirty="0" err="1"/>
              <a:t>Vraj</a:t>
            </a:r>
            <a:r>
              <a:rPr lang="en-US" dirty="0"/>
              <a:t> Patel (19012011034)</a:t>
            </a:r>
          </a:p>
          <a:p>
            <a:pPr algn="just"/>
            <a:r>
              <a:rPr lang="en-US" dirty="0"/>
              <a:t> </a:t>
            </a:r>
            <a:r>
              <a:rPr lang="en-US" dirty="0" err="1"/>
              <a:t>Swar</a:t>
            </a:r>
            <a:r>
              <a:rPr lang="en-US" dirty="0"/>
              <a:t> Patel (19012011057)</a:t>
            </a:r>
            <a:endParaRPr lang="en-IN" dirty="0"/>
          </a:p>
        </p:txBody>
      </p:sp>
    </p:spTree>
    <p:extLst>
      <p:ext uri="{BB962C8B-B14F-4D97-AF65-F5344CB8AC3E}">
        <p14:creationId xmlns:p14="http://schemas.microsoft.com/office/powerpoint/2010/main" val="24366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DEDICATION</a:t>
            </a:r>
            <a:endParaRPr lang="en-IN" dirty="0"/>
          </a:p>
        </p:txBody>
      </p:sp>
      <p:sp>
        <p:nvSpPr>
          <p:cNvPr id="3" name="Content Placeholder 2"/>
          <p:cNvSpPr>
            <a:spLocks noGrp="1"/>
          </p:cNvSpPr>
          <p:nvPr>
            <p:ph idx="1"/>
          </p:nvPr>
        </p:nvSpPr>
        <p:spPr/>
        <p:txBody>
          <a:bodyPr/>
          <a:lstStyle/>
          <a:p>
            <a:pPr algn="just"/>
            <a:r>
              <a:rPr lang="en-US" sz="1600" dirty="0"/>
              <a:t>I dedicate this work to my parents who have always supported my dreams and aspirations, and given me all the financial support a child can ever need.</a:t>
            </a:r>
            <a:endParaRPr lang="en-IN" sz="1600" dirty="0"/>
          </a:p>
          <a:p>
            <a:endParaRPr lang="en-IN" dirty="0"/>
          </a:p>
        </p:txBody>
      </p:sp>
    </p:spTree>
    <p:extLst>
      <p:ext uri="{BB962C8B-B14F-4D97-AF65-F5344CB8AC3E}">
        <p14:creationId xmlns:p14="http://schemas.microsoft.com/office/powerpoint/2010/main" val="35814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pPr algn="just"/>
            <a:r>
              <a:rPr lang="en-US" sz="1600" dirty="0"/>
              <a:t>Manual handling of employee information poses a number of challenges. This is evident in procedures such as leave management where an employee is required to fill in a form which may take several weeks or months to be approved. </a:t>
            </a:r>
          </a:p>
          <a:p>
            <a:pPr algn="just"/>
            <a:r>
              <a:rPr lang="en-US" sz="1600" dirty="0"/>
              <a:t>The aforementioned problems can be tackled by designing and implementing a web based HR management system.</a:t>
            </a:r>
          </a:p>
          <a:p>
            <a:pPr algn="just"/>
            <a:r>
              <a:rPr lang="en-US" sz="1600" dirty="0"/>
              <a:t>Employees are the backbone of any company therefore their management plays a major role in deciding the success of an organization [1]. Human Resource Management Software makes it easy for the employer to keep track of all records. This software allows the administrator to edit employees, add new employees as well as evaluate an employee’s performance</a:t>
            </a:r>
          </a:p>
          <a:p>
            <a:pPr algn="just"/>
            <a:r>
              <a:rPr lang="en-US" sz="1600" dirty="0"/>
              <a:t>It is simple to understand and can be used by anyone who is not even familiar with simple employees system. It is user friendly and just asks the user to follow step by step operations by giving easy to follow options.</a:t>
            </a:r>
            <a:endParaRPr lang="en-IN" sz="1600" dirty="0"/>
          </a:p>
        </p:txBody>
      </p:sp>
    </p:spTree>
    <p:extLst>
      <p:ext uri="{BB962C8B-B14F-4D97-AF65-F5344CB8AC3E}">
        <p14:creationId xmlns:p14="http://schemas.microsoft.com/office/powerpoint/2010/main" val="141071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WAYPOINT HR</a:t>
            </a:r>
            <a:endParaRPr lang="en-IN" dirty="0"/>
          </a:p>
        </p:txBody>
      </p:sp>
      <p:sp>
        <p:nvSpPr>
          <p:cNvPr id="3" name="Content Placeholder 2"/>
          <p:cNvSpPr>
            <a:spLocks noGrp="1"/>
          </p:cNvSpPr>
          <p:nvPr>
            <p:ph idx="1"/>
          </p:nvPr>
        </p:nvSpPr>
        <p:spPr/>
        <p:txBody>
          <a:bodyPr>
            <a:normAutofit fontScale="92500" lnSpcReduction="20000"/>
          </a:bodyPr>
          <a:lstStyle/>
          <a:p>
            <a:r>
              <a:rPr lang="en-US" sz="1600" dirty="0" err="1">
                <a:hlinkClick r:id="rId2"/>
              </a:rPr>
              <a:t>WaypointHR</a:t>
            </a:r>
            <a:r>
              <a:rPr lang="en-US" sz="1600" dirty="0">
                <a:hlinkClick r:id="rId2"/>
              </a:rPr>
              <a:t> </a:t>
            </a:r>
            <a:r>
              <a:rPr lang="en-US" sz="1600" dirty="0"/>
              <a:t>is the HR software for any small or midsize company looking for a platform that nearly any user, of any experience level, can use. </a:t>
            </a:r>
            <a:r>
              <a:rPr lang="en-US" sz="1600" dirty="0" err="1"/>
              <a:t>WaypointHR</a:t>
            </a:r>
            <a:r>
              <a:rPr lang="en-US" sz="1600" dirty="0"/>
              <a:t> can manage employee data, which include</a:t>
            </a:r>
          </a:p>
          <a:p>
            <a:endParaRPr lang="en-IN" sz="1600" dirty="0"/>
          </a:p>
          <a:p>
            <a:pPr lvl="0"/>
            <a:r>
              <a:rPr lang="en-US" sz="1600" dirty="0"/>
              <a:t>Personal details</a:t>
            </a:r>
            <a:endParaRPr lang="en-IN" sz="1600" dirty="0"/>
          </a:p>
          <a:p>
            <a:pPr lvl="0"/>
            <a:r>
              <a:rPr lang="en-US" sz="1600" dirty="0"/>
              <a:t>Holiday/sickness/absence history</a:t>
            </a:r>
            <a:endParaRPr lang="en-IN" sz="1600" dirty="0"/>
          </a:p>
          <a:p>
            <a:pPr lvl="0"/>
            <a:r>
              <a:rPr lang="en-US" sz="1600" dirty="0"/>
              <a:t>Employment/contract/job/salary details</a:t>
            </a:r>
            <a:endParaRPr lang="en-IN" sz="1600" dirty="0"/>
          </a:p>
          <a:p>
            <a:pPr lvl="0"/>
            <a:r>
              <a:rPr lang="en-US" sz="1600" dirty="0"/>
              <a:t>Discipline and grievance records</a:t>
            </a:r>
            <a:endParaRPr lang="en-IN" sz="1600" dirty="0"/>
          </a:p>
          <a:p>
            <a:pPr lvl="0"/>
            <a:r>
              <a:rPr lang="en-US" sz="1600" dirty="0"/>
              <a:t>Performance appraisals</a:t>
            </a:r>
            <a:endParaRPr lang="en-IN" sz="1600" dirty="0"/>
          </a:p>
          <a:p>
            <a:pPr lvl="0"/>
            <a:r>
              <a:rPr lang="en-US" sz="1600" dirty="0"/>
              <a:t>Exit interviews and termination</a:t>
            </a:r>
            <a:endParaRPr lang="en-IN" sz="1600" dirty="0"/>
          </a:p>
          <a:p>
            <a:pPr lvl="0"/>
            <a:r>
              <a:rPr lang="en-US" sz="1600" dirty="0"/>
              <a:t>A five-step add employee wizard</a:t>
            </a:r>
            <a:endParaRPr lang="en-IN" sz="1600" dirty="0"/>
          </a:p>
          <a:p>
            <a:pPr lvl="0"/>
            <a:r>
              <a:rPr lang="en-US" sz="1600" dirty="0"/>
              <a:t>Export reports to PDF</a:t>
            </a:r>
            <a:endParaRPr lang="en-IN" sz="1600" dirty="0"/>
          </a:p>
          <a:p>
            <a:pPr lvl="0"/>
            <a:r>
              <a:rPr lang="en-US" sz="1600" dirty="0"/>
              <a:t>Multi-site facility layering</a:t>
            </a:r>
            <a:br>
              <a:rPr lang="en-US" sz="1600" dirty="0"/>
            </a:br>
            <a:endParaRPr lang="en-IN" sz="1600" dirty="0"/>
          </a:p>
        </p:txBody>
      </p:sp>
    </p:spTree>
    <p:extLst>
      <p:ext uri="{BB962C8B-B14F-4D97-AF65-F5344CB8AC3E}">
        <p14:creationId xmlns:p14="http://schemas.microsoft.com/office/powerpoint/2010/main" val="98081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a:t>
            </a:r>
            <a:endParaRPr lang="en-IN" dirty="0"/>
          </a:p>
        </p:txBody>
      </p:sp>
      <p:sp>
        <p:nvSpPr>
          <p:cNvPr id="3" name="Content Placeholder 2"/>
          <p:cNvSpPr>
            <a:spLocks noGrp="1"/>
          </p:cNvSpPr>
          <p:nvPr>
            <p:ph idx="1"/>
          </p:nvPr>
        </p:nvSpPr>
        <p:spPr/>
        <p:txBody>
          <a:bodyPr>
            <a:normAutofit/>
          </a:bodyPr>
          <a:lstStyle/>
          <a:p>
            <a:pPr algn="just"/>
            <a:r>
              <a:rPr lang="en-US" sz="1600" dirty="0"/>
              <a:t>This chapter gives a detailed outline of the software development methodology used in this project following up the various existing software development methodology discussed in chapter two. </a:t>
            </a:r>
          </a:p>
          <a:p>
            <a:pPr lvl="0" algn="just"/>
            <a:r>
              <a:rPr lang="en-US" sz="1600" dirty="0"/>
              <a:t>It allows for development of high-risk or major functions first</a:t>
            </a:r>
            <a:endParaRPr lang="en-IN" sz="1600" dirty="0"/>
          </a:p>
          <a:p>
            <a:pPr lvl="0" algn="just"/>
            <a:r>
              <a:rPr lang="en-US" sz="1600" dirty="0"/>
              <a:t>Each release delivers an operational product</a:t>
            </a:r>
            <a:endParaRPr lang="en-IN" sz="1600" dirty="0"/>
          </a:p>
          <a:p>
            <a:pPr lvl="0" algn="just"/>
            <a:r>
              <a:rPr lang="en-US" sz="1600" dirty="0"/>
              <a:t>Customer can respond to each build</a:t>
            </a:r>
            <a:endParaRPr lang="en-IN" sz="1600" dirty="0"/>
          </a:p>
          <a:p>
            <a:pPr lvl="0" algn="just"/>
            <a:r>
              <a:rPr lang="en-US" sz="1600" dirty="0"/>
              <a:t>Uses “divide and conquer” breakdown of tasks</a:t>
            </a:r>
            <a:endParaRPr lang="en-IN" sz="1600" dirty="0"/>
          </a:p>
          <a:p>
            <a:pPr lvl="0" algn="just"/>
            <a:r>
              <a:rPr lang="en-US" sz="1600" dirty="0"/>
              <a:t>Lowers initial delivery cost</a:t>
            </a:r>
            <a:endParaRPr lang="en-IN" sz="1600" dirty="0"/>
          </a:p>
          <a:p>
            <a:pPr lvl="0" algn="just"/>
            <a:r>
              <a:rPr lang="en-US" sz="1600" dirty="0"/>
              <a:t>Initial product delivery is faster</a:t>
            </a:r>
            <a:endParaRPr lang="en-IN" sz="1600" dirty="0"/>
          </a:p>
          <a:p>
            <a:pPr lvl="0" algn="just"/>
            <a:r>
              <a:rPr lang="en-US" sz="1600" dirty="0"/>
              <a:t>Customers get important functionality early</a:t>
            </a:r>
            <a:endParaRPr lang="en-IN" sz="1600" dirty="0"/>
          </a:p>
          <a:p>
            <a:pPr lvl="0" algn="just"/>
            <a:r>
              <a:rPr lang="en-US" sz="1600" dirty="0"/>
              <a:t>Risk of changing requirements is reduced</a:t>
            </a:r>
            <a:endParaRPr lang="en-IN" sz="1600" dirty="0"/>
          </a:p>
          <a:p>
            <a:endParaRPr lang="en-IN" sz="1600" dirty="0"/>
          </a:p>
        </p:txBody>
      </p:sp>
    </p:spTree>
    <p:extLst>
      <p:ext uri="{BB962C8B-B14F-4D97-AF65-F5344CB8AC3E}">
        <p14:creationId xmlns:p14="http://schemas.microsoft.com/office/powerpoint/2010/main" val="389579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SYSTEM DESIGN</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1600" dirty="0"/>
              <a:t>A use case defines a goal-oriented  set  of  interactions  between  external  users  and  the system under consideration or development</a:t>
            </a:r>
            <a:r>
              <a:rPr lang="en-US" dirty="0"/>
              <a:t>. </a:t>
            </a:r>
          </a:p>
          <a:p>
            <a:pPr algn="just"/>
            <a:r>
              <a:rPr lang="en-US" sz="1600" dirty="0"/>
              <a:t>In order to create relevant use cases for the system, the following actors for the system have been identified:</a:t>
            </a:r>
            <a:endParaRPr lang="en-IN" sz="1600" dirty="0"/>
          </a:p>
          <a:p>
            <a:pPr lvl="0" algn="just"/>
            <a:r>
              <a:rPr lang="en-US" sz="1600" dirty="0"/>
              <a:t>Employee (could be lecturers, accountants, technicians)</a:t>
            </a:r>
            <a:endParaRPr lang="en-IN" sz="1600" dirty="0"/>
          </a:p>
          <a:p>
            <a:pPr lvl="0" algn="just"/>
            <a:r>
              <a:rPr lang="en-US" sz="1600" dirty="0"/>
              <a:t>Head Of Department (HOD)</a:t>
            </a:r>
            <a:endParaRPr lang="en-IN" sz="1600" dirty="0"/>
          </a:p>
          <a:p>
            <a:pPr lvl="0" algn="just"/>
            <a:r>
              <a:rPr lang="en-US" sz="1600" dirty="0"/>
              <a:t>Human Resource (HR)</a:t>
            </a:r>
            <a:endParaRPr lang="en-IN" sz="1600" dirty="0"/>
          </a:p>
          <a:p>
            <a:pPr lvl="0" algn="just"/>
            <a:r>
              <a:rPr lang="en-US" sz="1600" dirty="0"/>
              <a:t>Admin</a:t>
            </a:r>
            <a:endParaRPr lang="en-IN" sz="1600" dirty="0"/>
          </a:p>
          <a:p>
            <a:pPr marL="0" indent="0">
              <a:buNone/>
            </a:pPr>
            <a:endParaRPr lang="en-IN" dirty="0"/>
          </a:p>
          <a:p>
            <a:endParaRPr lang="en-IN" dirty="0"/>
          </a:p>
        </p:txBody>
      </p:sp>
    </p:spTree>
    <p:extLst>
      <p:ext uri="{BB962C8B-B14F-4D97-AF65-F5344CB8AC3E}">
        <p14:creationId xmlns:p14="http://schemas.microsoft.com/office/powerpoint/2010/main" val="164126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Class diagram</a:t>
            </a:r>
            <a:br>
              <a:rPr lang="en-IN" b="1" dirty="0"/>
            </a:br>
            <a:endParaRPr lang="en-IN" dirty="0"/>
          </a:p>
        </p:txBody>
      </p:sp>
      <p:sp>
        <p:nvSpPr>
          <p:cNvPr id="3" name="Content Placeholder 2"/>
          <p:cNvSpPr>
            <a:spLocks noGrp="1"/>
          </p:cNvSpPr>
          <p:nvPr>
            <p:ph idx="1"/>
          </p:nvPr>
        </p:nvSpPr>
        <p:spPr>
          <a:xfrm>
            <a:off x="680321" y="2517177"/>
            <a:ext cx="9613861" cy="3599316"/>
          </a:xfrm>
        </p:spPr>
        <p:txBody>
          <a:bodyPr>
            <a:normAutofit/>
          </a:bodyPr>
          <a:lstStyle/>
          <a:p>
            <a:pPr algn="just"/>
            <a:r>
              <a:rPr lang="en-US" sz="1600" dirty="0"/>
              <a:t>In the class diagram below, the Employee and Admin classes inherit from the User class. The employee class is also parent class to Human Resource class, Head of Department class and Ordinary employee class. An ordinary employee may include lecturers, accountants and all other employees that do not interact with the system with many privileges. These employees carry out the same operations.</a:t>
            </a:r>
            <a:endParaRPr lang="en-IN" sz="1600" dirty="0"/>
          </a:p>
          <a:p>
            <a:pPr algn="just"/>
            <a:r>
              <a:rPr lang="en-US" sz="1600" dirty="0"/>
              <a:t>JavaScript is a scripting language that is browser based and was developed by Netscape to enable web masters/authors to add interactivity and enhances behavior of web pages [11]. Some of the dynamic behavior that can be generated by JavaScript is validating form, performing specific actions e.g. after a mouse click, adding timestamps etc. JavaScript is an open language and anyone can use it. </a:t>
            </a:r>
            <a:endParaRPr lang="en-IN" sz="1600" dirty="0"/>
          </a:p>
        </p:txBody>
      </p:sp>
    </p:spTree>
    <p:extLst>
      <p:ext uri="{BB962C8B-B14F-4D97-AF65-F5344CB8AC3E}">
        <p14:creationId xmlns:p14="http://schemas.microsoft.com/office/powerpoint/2010/main" val="313609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SUMMARY</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1800" dirty="0"/>
              <a:t>The core and emphasis of this chapter was the analysis of the current system. The various development tools used in the project were also discussed in this chapter. The next chapter will focus on the design characteristics and aspects of the system to be developed.</a:t>
            </a:r>
            <a:endParaRPr lang="en-IN" sz="1800" dirty="0"/>
          </a:p>
          <a:p>
            <a:pPr marL="0" indent="0">
              <a:buNone/>
            </a:pPr>
            <a:endParaRPr lang="en-IN" sz="1800" dirty="0"/>
          </a:p>
        </p:txBody>
      </p:sp>
    </p:spTree>
    <p:extLst>
      <p:ext uri="{BB962C8B-B14F-4D97-AF65-F5344CB8AC3E}">
        <p14:creationId xmlns:p14="http://schemas.microsoft.com/office/powerpoint/2010/main" val="147574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EXPLANATION OF THE PROPOSED SYSTEM</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1600" dirty="0"/>
              <a:t>The proposed system is designed to eliminate all the drawbacks of the existing employee management software. The system shall be responsible for maintaining information about employees, thus their personal profile. </a:t>
            </a:r>
          </a:p>
          <a:p>
            <a:pPr algn="just"/>
            <a:r>
              <a:rPr lang="en-US" sz="1600" dirty="0"/>
              <a:t>The main features to be added include: </a:t>
            </a:r>
            <a:endParaRPr lang="en-IN" sz="1600" dirty="0"/>
          </a:p>
          <a:p>
            <a:pPr lvl="0" algn="just"/>
            <a:r>
              <a:rPr lang="en-US" sz="1600" dirty="0"/>
              <a:t>Employee profiles</a:t>
            </a:r>
            <a:endParaRPr lang="en-IN" sz="1600" dirty="0"/>
          </a:p>
          <a:p>
            <a:pPr lvl="0" algn="just"/>
            <a:r>
              <a:rPr lang="en-US" sz="1600" dirty="0"/>
              <a:t>Leave management</a:t>
            </a:r>
            <a:endParaRPr lang="en-IN" sz="1600" dirty="0"/>
          </a:p>
          <a:p>
            <a:pPr lvl="0" algn="just"/>
            <a:r>
              <a:rPr lang="en-US" sz="1600" dirty="0"/>
              <a:t>Task management</a:t>
            </a:r>
            <a:endParaRPr lang="en-IN" sz="1600" dirty="0"/>
          </a:p>
          <a:p>
            <a:pPr lvl="0" algn="just"/>
            <a:r>
              <a:rPr lang="en-US" sz="1600" dirty="0"/>
              <a:t>Trainings</a:t>
            </a:r>
            <a:endParaRPr lang="en-IN" sz="1600" dirty="0"/>
          </a:p>
          <a:p>
            <a:pPr lvl="0" algn="just"/>
            <a:r>
              <a:rPr lang="en-US" sz="1600" dirty="0"/>
              <a:t>Projects (Work Breakdown Structure)</a:t>
            </a:r>
            <a:endParaRPr lang="en-IN" sz="1600" dirty="0"/>
          </a:p>
          <a:p>
            <a:pPr lvl="0" algn="just"/>
            <a:r>
              <a:rPr lang="en-US" sz="1600" dirty="0"/>
              <a:t>Notifications</a:t>
            </a:r>
            <a:endParaRPr lang="en-IN" sz="1600" dirty="0"/>
          </a:p>
          <a:p>
            <a:pPr lvl="0" algn="just"/>
            <a:r>
              <a:rPr lang="en-US" sz="1600" dirty="0"/>
              <a:t>Employee Self-Service (ESS)</a:t>
            </a:r>
            <a:endParaRPr lang="en-IN" sz="1600" dirty="0"/>
          </a:p>
          <a:p>
            <a:pPr algn="just"/>
            <a:r>
              <a:rPr lang="en-US" sz="1600" dirty="0"/>
              <a:t>Resume Tracking</a:t>
            </a:r>
            <a:endParaRPr lang="en-IN" sz="1600" dirty="0"/>
          </a:p>
        </p:txBody>
      </p:sp>
    </p:spTree>
    <p:extLst>
      <p:ext uri="{BB962C8B-B14F-4D97-AF65-F5344CB8AC3E}">
        <p14:creationId xmlns:p14="http://schemas.microsoft.com/office/powerpoint/2010/main" val="42853307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TotalTime>
  <Words>1529</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HUMAN RESOURCE MANAGEMENT</vt:lpstr>
      <vt:lpstr>DEDICATION</vt:lpstr>
      <vt:lpstr>INTRODUCTION</vt:lpstr>
      <vt:lpstr>WAYPOINT HR</vt:lpstr>
      <vt:lpstr>SYSTEM ANALYSIS</vt:lpstr>
      <vt:lpstr> SYSTEM DESIGN </vt:lpstr>
      <vt:lpstr> Class diagram </vt:lpstr>
      <vt:lpstr> SUMMARY </vt:lpstr>
      <vt:lpstr> EXPLANATION OF THE PROPOSED SYSTEM </vt:lpstr>
      <vt:lpstr> STORYBOARD </vt:lpstr>
      <vt:lpstr> INTERFACE DESIGN </vt:lpstr>
      <vt:lpstr> DESCRIPTION OF DEVELOPED SYSTEM </vt:lpstr>
      <vt:lpstr>Accessing the system</vt:lpstr>
      <vt:lpstr>TESTING AND VERIFICATION</vt:lpstr>
      <vt:lpstr> 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dc:title>
  <dc:creator>Microsoft account</dc:creator>
  <cp:lastModifiedBy>vraj patel</cp:lastModifiedBy>
  <cp:revision>8</cp:revision>
  <dcterms:created xsi:type="dcterms:W3CDTF">2022-09-08T01:09:09Z</dcterms:created>
  <dcterms:modified xsi:type="dcterms:W3CDTF">2022-11-24T06:18:21Z</dcterms:modified>
</cp:coreProperties>
</file>