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2" r:id="rId11"/>
    <p:sldId id="269" r:id="rId12"/>
    <p:sldId id="270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5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10914-817B-4A7B-84DE-891F87F94CCE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7DB41-F8F1-4D83-AF15-FC42CEFCD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152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7DB41-F8F1-4D83-AF15-FC42CEFCDB3B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935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3F539-568B-4071-9162-8E9C33FAFEA7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F514-C866-4DBF-B447-52329296D2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42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3F539-568B-4071-9162-8E9C33FAFEA7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F514-C866-4DBF-B447-52329296D2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64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3F539-568B-4071-9162-8E9C33FAFEA7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F514-C866-4DBF-B447-52329296D2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36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3F539-568B-4071-9162-8E9C33FAFEA7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F514-C866-4DBF-B447-52329296D2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9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3F539-568B-4071-9162-8E9C33FAFEA7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F514-C866-4DBF-B447-52329296D2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50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3F539-568B-4071-9162-8E9C33FAFEA7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F514-C866-4DBF-B447-52329296D2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49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3F539-568B-4071-9162-8E9C33FAFEA7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F514-C866-4DBF-B447-52329296D2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85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3F539-568B-4071-9162-8E9C33FAFEA7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F514-C866-4DBF-B447-52329296D2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3F539-568B-4071-9162-8E9C33FAFEA7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F514-C866-4DBF-B447-52329296D2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4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3F539-568B-4071-9162-8E9C33FAFEA7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F514-C866-4DBF-B447-52329296D2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24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3F539-568B-4071-9162-8E9C33FAFEA7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F514-C866-4DBF-B447-52329296D2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40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3F539-568B-4071-9162-8E9C33FAFEA7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9F514-C866-4DBF-B447-52329296D2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60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orlib.com/preview/theme/hostza/" TargetMode="External"/><Relationship Id="rId2" Type="http://schemas.openxmlformats.org/officeDocument/2006/relationships/hyperlink" Target="https://towardsdatascience.com/how-to-build-a-simple-recommender-system-in-python-375093c3fb7d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470025"/>
          </a:xfrm>
        </p:spPr>
        <p:txBody>
          <a:bodyPr>
            <a:normAutofit/>
          </a:bodyPr>
          <a:lstStyle/>
          <a:p>
            <a:r>
              <a:rPr lang="en-IN" dirty="0" smtClean="0"/>
              <a:t>Movie Recommendation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300" dirty="0" smtClean="0"/>
              <a:t>Final Project for Massive Data Mining – Spring 2020</a:t>
            </a:r>
          </a:p>
          <a:p>
            <a:endParaRPr lang="en-IN" sz="2300" dirty="0"/>
          </a:p>
          <a:p>
            <a:r>
              <a:rPr lang="en-IN" sz="2300" dirty="0" smtClean="0"/>
              <a:t>Team-16</a:t>
            </a:r>
          </a:p>
          <a:p>
            <a:r>
              <a:rPr lang="en-IN" sz="2300" dirty="0" err="1" smtClean="0"/>
              <a:t>Vraj</a:t>
            </a:r>
            <a:r>
              <a:rPr lang="en-IN" sz="2300" dirty="0" smtClean="0"/>
              <a:t> Shah, </a:t>
            </a:r>
            <a:r>
              <a:rPr lang="en-IN" sz="2300" dirty="0" err="1" smtClean="0"/>
              <a:t>Parva</a:t>
            </a:r>
            <a:r>
              <a:rPr lang="en-IN" sz="2300" dirty="0" smtClean="0"/>
              <a:t> Shah, Rajiv Patel</a:t>
            </a:r>
            <a:r>
              <a:rPr lang="en-IN" dirty="0" smtClean="0"/>
              <a:t>	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22260"/>
            <a:ext cx="5602196" cy="144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55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Recommendation Result for Particular User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416461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924944"/>
            <a:ext cx="8229600" cy="1143000"/>
          </a:xfrm>
        </p:spPr>
        <p:txBody>
          <a:bodyPr/>
          <a:lstStyle/>
          <a:p>
            <a:r>
              <a:rPr lang="en-IN" dirty="0" smtClean="0"/>
              <a:t>Questions?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534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References: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IN" dirty="0" smtClean="0"/>
              <a:t>We </a:t>
            </a:r>
            <a:r>
              <a:rPr lang="en-IN" dirty="0"/>
              <a:t>developed this model using standard libraries available in python like </a:t>
            </a:r>
            <a:r>
              <a:rPr lang="en-IN" dirty="0" err="1"/>
              <a:t>Numpy</a:t>
            </a:r>
            <a:r>
              <a:rPr lang="en-IN" dirty="0"/>
              <a:t>, Pandas, flask etc. </a:t>
            </a:r>
            <a:endParaRPr lang="en-IN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IN" dirty="0" smtClean="0">
                <a:hlinkClick r:id="rId2"/>
              </a:rPr>
              <a:t>https://towardsdatascience.com/how-to-build-a-simple-recommender-system-in-python-375093c3fb7d</a:t>
            </a:r>
            <a:endParaRPr lang="en-IN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IN" dirty="0" smtClean="0"/>
              <a:t>Template taken from : </a:t>
            </a:r>
            <a:r>
              <a:rPr lang="en-IN" u="sng" dirty="0" smtClean="0">
                <a:hlinkClick r:id="rId3"/>
              </a:rPr>
              <a:t>https://colorlib.com/preview/theme/hostza/</a:t>
            </a:r>
            <a:endParaRPr lang="en-IN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IN" dirty="0"/>
          </a:p>
          <a:p>
            <a:pPr algn="l"/>
            <a:endParaRPr lang="en-IN" u="sng" dirty="0" smtClean="0">
              <a:hlinkClick r:id="rId3"/>
            </a:endParaRP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672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20888"/>
            <a:ext cx="8229600" cy="1143000"/>
          </a:xfrm>
        </p:spPr>
        <p:txBody>
          <a:bodyPr/>
          <a:lstStyle/>
          <a:p>
            <a:r>
              <a:rPr lang="en-IN" dirty="0" smtClean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781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Motivation of the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In recent times companies like Netflix, YouTube, Amazon Prime, </a:t>
            </a:r>
            <a:r>
              <a:rPr lang="en-IN" dirty="0" err="1"/>
              <a:t>Hulu</a:t>
            </a:r>
            <a:r>
              <a:rPr lang="en-IN" dirty="0"/>
              <a:t> </a:t>
            </a:r>
            <a:r>
              <a:rPr lang="en-IN" dirty="0" err="1"/>
              <a:t>etc</a:t>
            </a:r>
            <a:r>
              <a:rPr lang="en-IN" dirty="0"/>
              <a:t> are always looking forward to increase their profit. </a:t>
            </a:r>
            <a:endParaRPr lang="en-IN" dirty="0" smtClean="0"/>
          </a:p>
          <a:p>
            <a:r>
              <a:rPr lang="en-IN" dirty="0" smtClean="0"/>
              <a:t>Their </a:t>
            </a:r>
            <a:r>
              <a:rPr lang="en-IN" dirty="0"/>
              <a:t>profit can be increased only if they engage more customers </a:t>
            </a:r>
            <a:r>
              <a:rPr lang="en-IN" b="1" dirty="0"/>
              <a:t>by providing what they want</a:t>
            </a:r>
            <a:r>
              <a:rPr lang="en-IN" b="1" dirty="0" smtClean="0"/>
              <a:t>.</a:t>
            </a:r>
          </a:p>
          <a:p>
            <a:r>
              <a:rPr lang="en-IN" dirty="0"/>
              <a:t>That’s why Item Recommendation Systems come into picture. In above mentioned examples items are nothing but the movies, videos or T.V. series.</a:t>
            </a:r>
          </a:p>
        </p:txBody>
      </p:sp>
    </p:spTree>
    <p:extLst>
      <p:ext uri="{BB962C8B-B14F-4D97-AF65-F5344CB8AC3E}">
        <p14:creationId xmlns:p14="http://schemas.microsoft.com/office/powerpoint/2010/main" val="320852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Dataset(</a:t>
            </a:r>
            <a:r>
              <a:rPr lang="en-IN" dirty="0" err="1" smtClean="0"/>
              <a:t>MovieLens</a:t>
            </a:r>
            <a:r>
              <a:rPr lang="en-IN" dirty="0" smtClean="0"/>
              <a:t>) consists of several files, but we have used below two files in order to build recommendation model.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b="1" dirty="0" smtClean="0"/>
              <a:t>Rating.csv:</a:t>
            </a:r>
            <a:r>
              <a:rPr lang="en-IN" dirty="0" smtClean="0"/>
              <a:t> Contains all the ratings given by all the users. Ratings are provided on the scale of 1-5.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b="1" dirty="0" smtClean="0"/>
              <a:t> Movies.csv</a:t>
            </a:r>
            <a:r>
              <a:rPr lang="en-IN" b="1" dirty="0"/>
              <a:t>:</a:t>
            </a:r>
            <a:r>
              <a:rPr lang="en-IN" dirty="0"/>
              <a:t> </a:t>
            </a:r>
            <a:r>
              <a:rPr lang="en-IN" dirty="0" smtClean="0"/>
              <a:t>Contains </a:t>
            </a:r>
            <a:r>
              <a:rPr lang="en-IN" dirty="0"/>
              <a:t>all the movies and their metadata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666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Recommendation Procedure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IN" sz="2600" b="1" u="sng" dirty="0" smtClean="0"/>
              <a:t>Goal:</a:t>
            </a:r>
            <a:r>
              <a:rPr lang="en-IN" sz="2600" dirty="0" smtClean="0"/>
              <a:t> Recommend movies to individual user in which they might be </a:t>
            </a:r>
            <a:r>
              <a:rPr lang="en-IN" sz="2600" b="1" u="sng" dirty="0" smtClean="0"/>
              <a:t>interested</a:t>
            </a:r>
            <a:r>
              <a:rPr lang="en-IN" sz="2600" dirty="0" smtClean="0"/>
              <a:t> in.</a:t>
            </a:r>
          </a:p>
          <a:p>
            <a:r>
              <a:rPr lang="en-IN" sz="2600" dirty="0" smtClean="0"/>
              <a:t>The movies we suggest ideally it should match testing data.</a:t>
            </a:r>
            <a:endParaRPr lang="en-IN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700808"/>
            <a:ext cx="4500389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66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Recommender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sz="2600" b="1" u="sng" dirty="0" smtClean="0"/>
              <a:t>Content Based Filtering:</a:t>
            </a:r>
          </a:p>
          <a:p>
            <a:pPr lvl="1"/>
            <a:r>
              <a:rPr lang="en-IN" sz="2600" dirty="0" smtClean="0"/>
              <a:t>It does not depend on other user’s rating in order to recommend movies.</a:t>
            </a:r>
          </a:p>
          <a:p>
            <a:pPr lvl="1"/>
            <a:r>
              <a:rPr lang="en-IN" sz="2600" dirty="0" smtClean="0"/>
              <a:t>Able to recommend new and unpopular items.</a:t>
            </a:r>
          </a:p>
          <a:p>
            <a:pPr lvl="1"/>
            <a:r>
              <a:rPr lang="en-IN" sz="2600" dirty="0" smtClean="0"/>
              <a:t>You also could provide explanation for recommended items.</a:t>
            </a:r>
          </a:p>
          <a:p>
            <a:pPr lvl="1"/>
            <a:r>
              <a:rPr lang="en-IN" sz="2600" dirty="0" smtClean="0"/>
              <a:t>But it suffers from cold start problem.</a:t>
            </a:r>
          </a:p>
          <a:p>
            <a:r>
              <a:rPr lang="en-IN" sz="2600" b="1" u="sng" dirty="0" smtClean="0"/>
              <a:t>Item-Item Collaborative Filtering:</a:t>
            </a:r>
          </a:p>
          <a:p>
            <a:pPr lvl="1"/>
            <a:r>
              <a:rPr lang="en-IN" sz="2600" dirty="0" smtClean="0"/>
              <a:t>We also implemented this algorithm to overcome above mentioned problem.</a:t>
            </a:r>
          </a:p>
          <a:p>
            <a:pPr lvl="1"/>
            <a:r>
              <a:rPr lang="en-IN" sz="2600" dirty="0" smtClean="0"/>
              <a:t>But it suffers from the problem called “Harry Potter Effect” i.e. it tends to recommend popular items because neighbourhood of any item would include popular items.</a:t>
            </a:r>
          </a:p>
          <a:p>
            <a:pPr lvl="1"/>
            <a:r>
              <a:rPr lang="en-IN" sz="2600" dirty="0" smtClean="0"/>
              <a:t>And also because most of the users might not have rated most of the movies, hence user-rating matrix would be sparse.</a:t>
            </a:r>
          </a:p>
          <a:p>
            <a:pPr marL="0" indent="0">
              <a:buNone/>
            </a:pPr>
            <a:endParaRPr lang="en-IN" sz="2600" dirty="0"/>
          </a:p>
          <a:p>
            <a:pPr marL="0" indent="0">
              <a:buNone/>
            </a:pPr>
            <a:r>
              <a:rPr lang="en-IN" sz="3600" dirty="0" smtClean="0"/>
              <a:t>In conclusion, we got better result in </a:t>
            </a:r>
            <a:r>
              <a:rPr lang="en-IN" sz="3600" b="1" dirty="0" smtClean="0"/>
              <a:t>Content Based Filtering </a:t>
            </a:r>
            <a:r>
              <a:rPr lang="en-IN" sz="3600" dirty="0" smtClean="0"/>
              <a:t>than Item-Item CF. So, we decided to go with that approach.</a:t>
            </a:r>
          </a:p>
          <a:p>
            <a:pPr marL="457200" lvl="1" indent="0">
              <a:buNone/>
            </a:pPr>
            <a:endParaRPr lang="en-IN" dirty="0" smtClean="0"/>
          </a:p>
          <a:p>
            <a:pPr marL="457200" lvl="1" indent="0">
              <a:buNone/>
            </a:pPr>
            <a:endParaRPr lang="en-IN" dirty="0" smtClean="0"/>
          </a:p>
          <a:p>
            <a:pPr lvl="1"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154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High Level Diagram of Content Based Filtering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912" y="2601119"/>
            <a:ext cx="5972175" cy="2524125"/>
          </a:xfrm>
        </p:spPr>
      </p:pic>
    </p:spTree>
    <p:extLst>
      <p:ext uri="{BB962C8B-B14F-4D97-AF65-F5344CB8AC3E}">
        <p14:creationId xmlns:p14="http://schemas.microsoft.com/office/powerpoint/2010/main" val="200452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Building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From the given dataset we first built item profiles using genres as features.</a:t>
            </a:r>
          </a:p>
          <a:p>
            <a:r>
              <a:rPr lang="en-IN" dirty="0" smtClean="0"/>
              <a:t>And from that we built user profiles for each user considering normalized ratings and taking weighted average.</a:t>
            </a:r>
          </a:p>
          <a:p>
            <a:r>
              <a:rPr lang="en-IN" dirty="0" smtClean="0"/>
              <a:t>We then used cosine similarity to find the similar items to the user’s preference.</a:t>
            </a:r>
          </a:p>
          <a:p>
            <a:r>
              <a:rPr lang="en-IN" dirty="0" smtClean="0"/>
              <a:t>And then recommended top 10 items whose similarity is highest.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261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Comparing result of both system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8350681"/>
              </p:ext>
            </p:extLst>
          </p:nvPr>
        </p:nvGraphicFramePr>
        <p:xfrm>
          <a:off x="457200" y="1600200"/>
          <a:ext cx="8229602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14801"/>
                <a:gridCol w="41148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Approach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RMSE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Content</a:t>
                      </a:r>
                      <a:r>
                        <a:rPr lang="en-IN" baseline="0" dirty="0" smtClean="0"/>
                        <a:t> Based Filtering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0.91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Item-Item CF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1.04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25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Final Outcome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Once we developed our model, we developed UI to display our data. For that we used open source library in python called Flask.</a:t>
            </a:r>
          </a:p>
          <a:p>
            <a:r>
              <a:rPr lang="en-IN" b="1" dirty="0" smtClean="0"/>
              <a:t>Working: </a:t>
            </a:r>
            <a:r>
              <a:rPr lang="en-IN" dirty="0" smtClean="0"/>
              <a:t>You enter </a:t>
            </a:r>
            <a:r>
              <a:rPr lang="en-IN" dirty="0" err="1" smtClean="0"/>
              <a:t>userID</a:t>
            </a:r>
            <a:r>
              <a:rPr lang="en-IN" dirty="0" smtClean="0"/>
              <a:t> and it calls server where we have hosted our model and it recommends top 10 movies and response is rendered on UI.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325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491</Words>
  <Application>Microsoft Office PowerPoint</Application>
  <PresentationFormat>On-screen Show (4:3)</PresentationFormat>
  <Paragraphs>54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Movie Recommendation System</vt:lpstr>
      <vt:lpstr>Motivation of the project</vt:lpstr>
      <vt:lpstr>Dataset Description</vt:lpstr>
      <vt:lpstr>Recommendation Procedure</vt:lpstr>
      <vt:lpstr>Recommender System</vt:lpstr>
      <vt:lpstr>High Level Diagram of Content Based Filtering</vt:lpstr>
      <vt:lpstr>Building Model</vt:lpstr>
      <vt:lpstr>Comparing result of both system</vt:lpstr>
      <vt:lpstr>Final Outcome</vt:lpstr>
      <vt:lpstr>Recommendation Result for Particular User</vt:lpstr>
      <vt:lpstr>Questions?</vt:lpstr>
      <vt:lpstr>References: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System</dc:title>
  <dc:creator>Dell</dc:creator>
  <cp:lastModifiedBy>Dell</cp:lastModifiedBy>
  <cp:revision>10</cp:revision>
  <dcterms:created xsi:type="dcterms:W3CDTF">2020-04-23T02:44:12Z</dcterms:created>
  <dcterms:modified xsi:type="dcterms:W3CDTF">2020-05-01T21:11:48Z</dcterms:modified>
</cp:coreProperties>
</file>