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332" r:id="rId5"/>
    <p:sldId id="328" r:id="rId6"/>
    <p:sldId id="318" r:id="rId7"/>
    <p:sldId id="335" r:id="rId8"/>
    <p:sldId id="338" r:id="rId9"/>
    <p:sldId id="349" r:id="rId10"/>
    <p:sldId id="348" r:id="rId11"/>
    <p:sldId id="345" r:id="rId12"/>
    <p:sldId id="339" r:id="rId13"/>
    <p:sldId id="343" r:id="rId14"/>
    <p:sldId id="346" r:id="rId15"/>
    <p:sldId id="323" r:id="rId16"/>
    <p:sldId id="3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prt9800@gmail.com" initials="m" lastIdx="1" clrIdx="0">
    <p:extLst>
      <p:ext uri="{19B8F6BF-5375-455C-9EA6-DF929625EA0E}">
        <p15:presenceInfo xmlns:p15="http://schemas.microsoft.com/office/powerpoint/2012/main" userId="11f451309c4f22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29F"/>
    <a:srgbClr val="A2C777"/>
    <a:srgbClr val="1A3260"/>
    <a:srgbClr val="AFB0C9"/>
    <a:srgbClr val="71BDD5"/>
    <a:srgbClr val="5D5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89548" autoAdjust="0"/>
  </p:normalViewPr>
  <p:slideViewPr>
    <p:cSldViewPr snapToGrid="0">
      <p:cViewPr varScale="1">
        <p:scale>
          <a:sx n="66" d="100"/>
          <a:sy n="66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5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3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1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8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8669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702695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9835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911927"/>
            <a:ext cx="5422390" cy="394912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911927"/>
            <a:ext cx="5422392" cy="394912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47659-FDDE-4D3D-8BE0-92A2A1AE1D0A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8669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E5FF9B-AFD8-4C4E-B201-FD9E1ED2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702695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860193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535353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860193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535353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46A9E-92BB-48FB-9B0D-7A6B6D1B8154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8669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58F28FD-9B55-4C21-A38C-6D8ED2FE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702695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community/tutorials/k-means-clustering-python" TargetMode="External"/><Relationship Id="rId3" Type="http://schemas.openxmlformats.org/officeDocument/2006/relationships/hyperlink" Target="https://ai.plainenglish.io/targeted-marketing-with-machine-learning-38de28162483" TargetMode="External"/><Relationship Id="rId7" Type="http://schemas.openxmlformats.org/officeDocument/2006/relationships/hyperlink" Target="https://www.kaggle.com/prashant111/k-means-clustering-with-python" TargetMode="External"/><Relationship Id="rId2" Type="http://schemas.openxmlformats.org/officeDocument/2006/relationships/hyperlink" Target="https://www.kaggle.com/karnikakapoor/customer-segmentation-clustering#Customer-Seg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achine-learning-algorithms-part-9-k-means-example-in-python-f2ad05ed5203" TargetMode="External"/><Relationship Id="rId5" Type="http://schemas.openxmlformats.org/officeDocument/2006/relationships/hyperlink" Target="https://towardsdatascience.com/cluster-then-predict-for-classification-tasks-142fdfdc87d6" TargetMode="External"/><Relationship Id="rId4" Type="http://schemas.openxmlformats.org/officeDocument/2006/relationships/hyperlink" Target="https://www.kaggle.com/nafisur/customer-segmentation-analysis-cluster-analys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pistasislab.github.io/tpot/api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65F7E9-6B52-4964-B3F2-2EA468663434}"/>
              </a:ext>
            </a:extLst>
          </p:cNvPr>
          <p:cNvSpPr txBox="1">
            <a:spLocks/>
          </p:cNvSpPr>
          <p:nvPr/>
        </p:nvSpPr>
        <p:spPr>
          <a:xfrm>
            <a:off x="451966" y="773855"/>
            <a:ext cx="11278216" cy="71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FFEFF"/>
                </a:solidFill>
              </a:rPr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8C1A2-F99C-4B75-BA74-80ED9B5E2ACA}"/>
              </a:ext>
            </a:extLst>
          </p:cNvPr>
          <p:cNvSpPr txBox="1"/>
          <p:nvPr/>
        </p:nvSpPr>
        <p:spPr>
          <a:xfrm>
            <a:off x="4255719" y="2015701"/>
            <a:ext cx="36707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Problem Statement</a:t>
            </a:r>
          </a:p>
          <a:p>
            <a:endParaRPr lang="en-US" sz="2000" b="1" dirty="0"/>
          </a:p>
          <a:p>
            <a:r>
              <a:rPr lang="en-US" sz="2000" b="1" dirty="0"/>
              <a:t>2.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Proposal &amp; Solution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AutoML(TPOT)  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Outcomes (Prototype)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Further Improvements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6. Conclusion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7. Q &amp; A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8. References</a:t>
            </a:r>
          </a:p>
        </p:txBody>
      </p:sp>
    </p:spTree>
    <p:extLst>
      <p:ext uri="{BB962C8B-B14F-4D97-AF65-F5344CB8AC3E}">
        <p14:creationId xmlns:p14="http://schemas.microsoft.com/office/powerpoint/2010/main" val="60897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1EF9-77E3-4EFC-8993-4E4E9081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62914"/>
          </a:xfrm>
        </p:spPr>
        <p:txBody>
          <a:bodyPr/>
          <a:lstStyle/>
          <a:p>
            <a:r>
              <a:rPr lang="en-US" dirty="0"/>
              <a:t>4. Outcomes (Prototype) - Python 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728F2C-AAE3-4784-A59A-DB6B4CEE6351}"/>
              </a:ext>
            </a:extLst>
          </p:cNvPr>
          <p:cNvSpPr/>
          <p:nvPr/>
        </p:nvSpPr>
        <p:spPr>
          <a:xfrm>
            <a:off x="490752" y="1659237"/>
            <a:ext cx="6748248" cy="43696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r>
              <a:rPr lang="en-CA" sz="2000" dirty="0"/>
              <a:t>Prediction</a:t>
            </a:r>
            <a:endParaRPr lang="en-CA" sz="2000" b="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EC369-67A2-4256-B623-D0D47BB4E608}"/>
              </a:ext>
            </a:extLst>
          </p:cNvPr>
          <p:cNvSpPr/>
          <p:nvPr/>
        </p:nvSpPr>
        <p:spPr>
          <a:xfrm>
            <a:off x="8232360" y="1892576"/>
            <a:ext cx="2905569" cy="4425540"/>
          </a:xfrm>
          <a:prstGeom prst="roundRect">
            <a:avLst>
              <a:gd name="adj" fmla="val 5118"/>
            </a:avLst>
          </a:prstGeom>
          <a:noFill/>
          <a:ln>
            <a:solidFill>
              <a:srgbClr val="1A32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7D0E7-1D5B-4242-90B2-4ED7463D9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7" t="12019" r="-1447" b="-735"/>
          <a:stretch/>
        </p:blipFill>
        <p:spPr>
          <a:xfrm>
            <a:off x="490751" y="2362863"/>
            <a:ext cx="6748247" cy="3955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FF8498-9F07-4432-BE0C-E9D0AA39E1A3}"/>
              </a:ext>
            </a:extLst>
          </p:cNvPr>
          <p:cNvSpPr txBox="1"/>
          <p:nvPr/>
        </p:nvSpPr>
        <p:spPr>
          <a:xfrm>
            <a:off x="8396995" y="2747433"/>
            <a:ext cx="2537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Predicting number of students in Artificial Intelligence, if the course is introduced.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multiple course names to get multiple outputs.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04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31B0CD-ADBC-4D0A-9DF3-10877E69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Further Improvements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A11B23-BE7F-483B-BDF2-3C2E24CE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65" y="2524125"/>
            <a:ext cx="4935872" cy="3381375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pPr marR="0">
              <a:lnSpc>
                <a:spcPct val="150000"/>
              </a:lnSpc>
            </a:pPr>
            <a:r>
              <a:rPr lang="en-US" dirty="0"/>
              <a:t>Look up live trends and topics. </a:t>
            </a:r>
          </a:p>
          <a:p>
            <a:pPr marR="0">
              <a:lnSpc>
                <a:spcPct val="150000"/>
              </a:lnSpc>
            </a:pPr>
            <a:r>
              <a:rPr lang="en-US" dirty="0"/>
              <a:t>Classifying the topics according to existing courses.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F3E88F-6FAA-4336-831D-E2736346EDA1}"/>
              </a:ext>
            </a:extLst>
          </p:cNvPr>
          <p:cNvSpPr txBox="1">
            <a:spLocks/>
          </p:cNvSpPr>
          <p:nvPr/>
        </p:nvSpPr>
        <p:spPr>
          <a:xfrm>
            <a:off x="6349364" y="2524125"/>
            <a:ext cx="5166361" cy="3381375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of TPOT optimization result according to various hyperparameter settings</a:t>
            </a:r>
          </a:p>
          <a:p>
            <a:r>
              <a:rPr lang="en-US" dirty="0"/>
              <a:t>Using </a:t>
            </a:r>
            <a:r>
              <a:rPr lang="en-US" dirty="0" err="1"/>
              <a:t>tf-tdf</a:t>
            </a:r>
            <a:r>
              <a:rPr lang="en-US" dirty="0"/>
              <a:t> features directly to determine the course quality</a:t>
            </a:r>
          </a:p>
          <a:p>
            <a:r>
              <a:rPr lang="en-US" dirty="0"/>
              <a:t>With number of student enrollment, will try to predict the quality of the course.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A20DDC-053D-4926-BB65-D48B2B97FBCD}"/>
              </a:ext>
            </a:extLst>
          </p:cNvPr>
          <p:cNvSpPr/>
          <p:nvPr/>
        </p:nvSpPr>
        <p:spPr>
          <a:xfrm>
            <a:off x="1352535" y="1904265"/>
            <a:ext cx="4044332" cy="11126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Analyzing Live Trends via Social Media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4F4B-D4B4-4C49-B6BA-565AE5C6C900}"/>
              </a:ext>
            </a:extLst>
          </p:cNvPr>
          <p:cNvSpPr/>
          <p:nvPr/>
        </p:nvSpPr>
        <p:spPr>
          <a:xfrm>
            <a:off x="6910378" y="1893272"/>
            <a:ext cx="4044332" cy="11126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Implementation source code to finalize</a:t>
            </a:r>
          </a:p>
        </p:txBody>
      </p:sp>
    </p:spTree>
    <p:extLst>
      <p:ext uri="{BB962C8B-B14F-4D97-AF65-F5344CB8AC3E}">
        <p14:creationId xmlns:p14="http://schemas.microsoft.com/office/powerpoint/2010/main" val="372387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31B0CD-ADBC-4D0A-9DF3-10877E69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6. 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B3F28-52F6-4437-B4E7-0F7FBB289C17}"/>
              </a:ext>
            </a:extLst>
          </p:cNvPr>
          <p:cNvSpPr txBox="1">
            <a:spLocks/>
          </p:cNvSpPr>
          <p:nvPr/>
        </p:nvSpPr>
        <p:spPr>
          <a:xfrm>
            <a:off x="309694" y="1767020"/>
            <a:ext cx="11449318" cy="4554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457200" marR="0" indent="-30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630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en-US" sz="1900" dirty="0"/>
              <a:t>Achieved : </a:t>
            </a:r>
          </a:p>
          <a:p>
            <a:pPr marL="151200" indent="0" algn="l">
              <a:buNone/>
            </a:pPr>
            <a:r>
              <a:rPr lang="en-US" dirty="0"/>
              <a:t>	- Importing Libraries, Loading Dataset, Data Cleaning</a:t>
            </a:r>
          </a:p>
          <a:p>
            <a:pPr marL="151200" indent="0" algn="l">
              <a:buNone/>
            </a:pPr>
            <a:r>
              <a:rPr lang="en-US" dirty="0"/>
              <a:t>	- Implementation EDA</a:t>
            </a:r>
          </a:p>
          <a:p>
            <a:pPr marL="151200" indent="0" algn="l">
              <a:buNone/>
            </a:pPr>
            <a:r>
              <a:rPr lang="en-US" dirty="0"/>
              <a:t>	- Modeling : Clustering and Regressor using TPOT AutoML tool</a:t>
            </a:r>
          </a:p>
          <a:p>
            <a:pPr marL="151200" indent="0" algn="l">
              <a:buNone/>
            </a:pPr>
            <a:r>
              <a:rPr lang="en-US" dirty="0"/>
              <a:t>	- Evaluating Models</a:t>
            </a:r>
          </a:p>
          <a:p>
            <a:pPr marL="151200" indent="0" algn="l">
              <a:buNone/>
            </a:pPr>
            <a:endParaRPr lang="en-US" dirty="0"/>
          </a:p>
          <a:p>
            <a:r>
              <a:rPr lang="en-US" dirty="0"/>
              <a:t>Challenges:</a:t>
            </a:r>
          </a:p>
          <a:p>
            <a:pPr marL="151200" indent="0">
              <a:buNone/>
            </a:pPr>
            <a:r>
              <a:rPr lang="en-US" dirty="0"/>
              <a:t>	- Getting appropriate APIs to fetch live data.	</a:t>
            </a:r>
          </a:p>
          <a:p>
            <a:pPr marL="151200" indent="0">
              <a:buNone/>
            </a:pPr>
            <a:r>
              <a:rPr lang="en-US" dirty="0"/>
              <a:t>	- While predicting students for one institute, limits are needed to be bounded as per the capacity of the institute.</a:t>
            </a:r>
          </a:p>
          <a:p>
            <a:pPr marL="151200" indent="0">
              <a:buNone/>
            </a:pPr>
            <a:r>
              <a:rPr lang="en-US" dirty="0"/>
              <a:t>	- Computational limits while training clustering algorithm.</a:t>
            </a:r>
          </a:p>
          <a:p>
            <a:pPr marL="151200" indent="0">
              <a:buNone/>
            </a:pPr>
            <a:endParaRPr lang="en-US" dirty="0"/>
          </a:p>
          <a:p>
            <a:r>
              <a:rPr lang="en-US" dirty="0"/>
              <a:t>In future:</a:t>
            </a:r>
          </a:p>
          <a:p>
            <a:pPr marL="151200" indent="0">
              <a:buNone/>
            </a:pPr>
            <a:r>
              <a:rPr lang="en-US" dirty="0"/>
              <a:t>	- Location feature can be added, as different regions have different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4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7DCA-CC64-41FE-9F9F-6D0F9B62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1230-A041-4A6A-89CA-965923FBB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98357"/>
            <a:ext cx="11029615" cy="3464194"/>
          </a:xfrm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sng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https://www.kaggle.com/karnikakapoor/customer-segmentation-clustering#Customer-Segmentation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https://ai.plainenglish.io/targeted-marketing-with-machine-learning-38de28162483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https://www.kaggle.com/nafisur/customer-segmentation-analysis-cluster-analysis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5"/>
              </a:rPr>
              <a:t>https://towardsdatascience.com/cluster-then-predict-for-classification-tasks-142fdfdc87d6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6"/>
              </a:rPr>
              <a:t>https://towardsdatascience.com/machine-learning-algorithms-part-9-k-means-example-in-python-f2ad05ed5203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7"/>
              </a:rPr>
              <a:t>https://www.kaggle.com/prashant111/k-means-clustering-with-python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8"/>
              </a:rPr>
              <a:t>https://www.datacamp.com/community/tutorials/k-means-clustering-python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CA" sz="1400" dirty="0"/>
          </a:p>
          <a:p>
            <a:endParaRPr lang="en-CA" sz="1400" dirty="0"/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4483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31B0CD-ADBC-4D0A-9DF3-10877E69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Problem statement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3E9EBC-7EFE-49FB-97CF-B0A5E819AC1B}"/>
              </a:ext>
            </a:extLst>
          </p:cNvPr>
          <p:cNvSpPr/>
          <p:nvPr/>
        </p:nvSpPr>
        <p:spPr>
          <a:xfrm>
            <a:off x="5705856" y="1811707"/>
            <a:ext cx="6001880" cy="4435269"/>
          </a:xfrm>
          <a:prstGeom prst="roundRect">
            <a:avLst>
              <a:gd name="adj" fmla="val 5118"/>
            </a:avLst>
          </a:prstGeom>
          <a:noFill/>
          <a:ln>
            <a:solidFill>
              <a:srgbClr val="1A32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Colleges and universities have an obligation to provide a curriculum that enhances students' academic achievement.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1A326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If it is not a trendy course or not developed enough, students may lose their motivation for college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Education industry is transforming, colleges and universities are competing to offer latest courses which market demands.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When a university creates a course that students want and has many needs and attracts students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As it is a course with a lot of needs, university marketing can be carried out with ease.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2054" name="Picture 6" descr="School Curriculum Word Cloud Concept Stock Photo, Picture And Royalty Free  Image. Image 129415594.">
            <a:extLst>
              <a:ext uri="{FF2B5EF4-FFF2-40B4-BE49-F238E27FC236}">
                <a16:creationId xmlns:a16="http://schemas.microsoft.com/office/drawing/2014/main" id="{3CFFFCEA-C3D4-4A9B-A286-925369DD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4" y="2079296"/>
            <a:ext cx="5405726" cy="36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9B1B5F-6232-4B63-B64A-A8E95851E653}"/>
              </a:ext>
            </a:extLst>
          </p:cNvPr>
          <p:cNvSpPr txBox="1"/>
          <p:nvPr/>
        </p:nvSpPr>
        <p:spPr>
          <a:xfrm>
            <a:off x="484264" y="6354781"/>
            <a:ext cx="52215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bg1">
                    <a:lumMod val="75000"/>
                  </a:schemeClr>
                </a:solidFill>
              </a:rPr>
              <a:t>[Image] https://previews.123rf.com/images/lculig/lculig1909/lculig190900184/129415594-school-curriculum-word-cloud-concept.jpg</a:t>
            </a:r>
          </a:p>
        </p:txBody>
      </p:sp>
    </p:spTree>
    <p:extLst>
      <p:ext uri="{BB962C8B-B14F-4D97-AF65-F5344CB8AC3E}">
        <p14:creationId xmlns:p14="http://schemas.microsoft.com/office/powerpoint/2010/main" val="19077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A349-3C06-4BD5-92D3-FACFC183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u="sng" dirty="0"/>
              <a:t>Proposal</a:t>
            </a:r>
            <a:r>
              <a:rPr lang="en-US" dirty="0"/>
              <a:t> &amp; Solution</a:t>
            </a:r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4454FA-1658-4479-8685-407DBC52720A}"/>
              </a:ext>
            </a:extLst>
          </p:cNvPr>
          <p:cNvSpPr/>
          <p:nvPr/>
        </p:nvSpPr>
        <p:spPr>
          <a:xfrm>
            <a:off x="5853869" y="1995055"/>
            <a:ext cx="5896596" cy="4027053"/>
          </a:xfrm>
          <a:prstGeom prst="roundRect">
            <a:avLst>
              <a:gd name="adj" fmla="val 5118"/>
            </a:avLst>
          </a:prstGeom>
          <a:noFill/>
          <a:ln>
            <a:solidFill>
              <a:srgbClr val="1A32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Calibri" panose="020F0502020204030204" pitchFamily="34" charset="0"/>
              </a:rPr>
              <a:t>Universities should find out in advance the courses they may need most on the market.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1A3260"/>
              </a:solidFill>
              <a:effectLst/>
              <a:uLnTx/>
              <a:uFillTx/>
              <a:latin typeface="Gill Sans MT" panose="020B0502020104020203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Calibri" panose="020F0502020204030204" pitchFamily="34" charset="0"/>
              </a:rPr>
              <a:t>The Universities will be able to prepare the facilities for that courses in advance.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1A3260"/>
              </a:solidFill>
              <a:effectLst/>
              <a:uLnTx/>
              <a:uFillTx/>
              <a:latin typeface="Gill Sans MT" panose="020B0502020104020203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Calibri" panose="020F0502020204030204" pitchFamily="34" charset="0"/>
              </a:rPr>
              <a:t>In this project, we will try to figure it out from the online trends what is getting the attention of people and if it is classified as a proper course or not.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7170" name="Picture 2" descr="A Multi-agent and Content-Based Course Recommender System for University  E-learning Platforms | SpringerLink">
            <a:extLst>
              <a:ext uri="{FF2B5EF4-FFF2-40B4-BE49-F238E27FC236}">
                <a16:creationId xmlns:a16="http://schemas.microsoft.com/office/drawing/2014/main" id="{57226831-D6F8-4A3E-8B45-9683A8BDD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8" y="2910526"/>
            <a:ext cx="5382556" cy="19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4089DFE-6AC9-43E0-9CBB-C2DB8238E1E5}"/>
              </a:ext>
            </a:extLst>
          </p:cNvPr>
          <p:cNvSpPr txBox="1"/>
          <p:nvPr/>
        </p:nvSpPr>
        <p:spPr>
          <a:xfrm>
            <a:off x="266044" y="6299193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[Image] https://media.springernature.com/original/springer-static/image/chp%3A10.1007%2F978-3-030-73882-2_60/MediaObjects/507212_1_En_60_Fig2_HTML.png</a:t>
            </a:r>
          </a:p>
        </p:txBody>
      </p:sp>
    </p:spTree>
    <p:extLst>
      <p:ext uri="{BB962C8B-B14F-4D97-AF65-F5344CB8AC3E}">
        <p14:creationId xmlns:p14="http://schemas.microsoft.com/office/powerpoint/2010/main" val="403152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A349-3C06-4BD5-92D3-FACFC183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Proposal &amp; </a:t>
            </a:r>
            <a:r>
              <a:rPr lang="en-US" u="sng" dirty="0"/>
              <a:t>Solution</a:t>
            </a:r>
            <a:endParaRPr lang="en-CA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12BB0B-04C8-4B75-94D5-7342A77CBF6B}"/>
              </a:ext>
            </a:extLst>
          </p:cNvPr>
          <p:cNvSpPr/>
          <p:nvPr/>
        </p:nvSpPr>
        <p:spPr>
          <a:xfrm>
            <a:off x="5829612" y="2628533"/>
            <a:ext cx="5896596" cy="3030597"/>
          </a:xfrm>
          <a:prstGeom prst="roundRect">
            <a:avLst>
              <a:gd name="adj" fmla="val 5118"/>
            </a:avLst>
          </a:prstGeom>
          <a:noFill/>
          <a:ln>
            <a:solidFill>
              <a:srgbClr val="1A32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Calibri" panose="020F0502020204030204" pitchFamily="34" charset="0"/>
              </a:rPr>
              <a:t>We found research on customer segmentation using clustering and Cluster-then-predict for classification.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1A3260"/>
              </a:solidFill>
              <a:effectLst/>
              <a:uLnTx/>
              <a:uFillTx/>
              <a:latin typeface="Gill Sans MT" panose="020B0502020104020203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Calibri" panose="020F0502020204030204" pitchFamily="34" charset="0"/>
              </a:rPr>
              <a:t>Build model in TPOT to predict which new courses should be offered to students.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F741D-63F1-45E3-A91B-2E672C1214C6}"/>
              </a:ext>
            </a:extLst>
          </p:cNvPr>
          <p:cNvSpPr/>
          <p:nvPr/>
        </p:nvSpPr>
        <p:spPr>
          <a:xfrm>
            <a:off x="2976440" y="1672845"/>
            <a:ext cx="1949570" cy="2243374"/>
          </a:xfrm>
          <a:prstGeom prst="rect">
            <a:avLst/>
          </a:prstGeom>
          <a:noFill/>
          <a:ln>
            <a:solidFill>
              <a:srgbClr val="7172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1729F"/>
                </a:solidFill>
              </a:rPr>
              <a:t>   [ Feedback ]</a:t>
            </a:r>
          </a:p>
          <a:p>
            <a:endParaRPr lang="en-US" b="1" dirty="0">
              <a:solidFill>
                <a:srgbClr val="71729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29F"/>
                </a:solidFill>
              </a:rPr>
              <a:t>Course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29F"/>
                </a:solidFill>
              </a:rPr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29F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29F"/>
                </a:solidFill>
              </a:rPr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29F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1729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32A1A6-40C8-4529-9538-A6B8C7CF30F5}"/>
              </a:ext>
            </a:extLst>
          </p:cNvPr>
          <p:cNvSpPr/>
          <p:nvPr/>
        </p:nvSpPr>
        <p:spPr>
          <a:xfrm>
            <a:off x="2736699" y="4412613"/>
            <a:ext cx="2484874" cy="2089633"/>
          </a:xfrm>
          <a:prstGeom prst="rect">
            <a:avLst/>
          </a:prstGeom>
          <a:noFill/>
          <a:ln>
            <a:solidFill>
              <a:srgbClr val="7172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71729F"/>
                </a:solidFill>
              </a:rPr>
              <a:t>[ Recommender AI ]</a:t>
            </a:r>
          </a:p>
          <a:p>
            <a:pPr algn="ctr"/>
            <a:endParaRPr lang="en-US" b="1" dirty="0">
              <a:solidFill>
                <a:srgbClr val="71729F"/>
              </a:solidFill>
            </a:endParaRPr>
          </a:p>
          <a:p>
            <a:pPr algn="ctr"/>
            <a:endParaRPr lang="en-US" b="1" dirty="0">
              <a:solidFill>
                <a:srgbClr val="71729F"/>
              </a:solidFill>
            </a:endParaRPr>
          </a:p>
          <a:p>
            <a:pPr algn="ctr"/>
            <a:endParaRPr lang="en-US" b="1" dirty="0">
              <a:solidFill>
                <a:srgbClr val="71729F"/>
              </a:solidFill>
            </a:endParaRPr>
          </a:p>
          <a:p>
            <a:pPr algn="ctr"/>
            <a:endParaRPr lang="en-US" b="1" dirty="0">
              <a:solidFill>
                <a:srgbClr val="71729F"/>
              </a:solidFill>
            </a:endParaRPr>
          </a:p>
          <a:p>
            <a:pPr algn="ctr"/>
            <a:endParaRPr lang="en-US" b="1" dirty="0">
              <a:solidFill>
                <a:srgbClr val="71729F"/>
              </a:solidFill>
            </a:endParaRPr>
          </a:p>
          <a:p>
            <a:pPr algn="ctr"/>
            <a:endParaRPr lang="en-US" b="1" dirty="0">
              <a:solidFill>
                <a:srgbClr val="71729F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rgbClr val="71729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8D872A-5F2F-4C05-9B58-BF0EAF96C1F0}"/>
              </a:ext>
            </a:extLst>
          </p:cNvPr>
          <p:cNvGrpSpPr/>
          <p:nvPr/>
        </p:nvGrpSpPr>
        <p:grpSpPr>
          <a:xfrm>
            <a:off x="345342" y="3213076"/>
            <a:ext cx="1783318" cy="2089633"/>
            <a:chOff x="465792" y="3255819"/>
            <a:chExt cx="1783318" cy="20896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BB6F98-591F-495A-BA0A-947BB00A7516}"/>
                </a:ext>
              </a:extLst>
            </p:cNvPr>
            <p:cNvSpPr/>
            <p:nvPr/>
          </p:nvSpPr>
          <p:spPr>
            <a:xfrm>
              <a:off x="465792" y="3255819"/>
              <a:ext cx="1783318" cy="2089633"/>
            </a:xfrm>
            <a:prstGeom prst="rect">
              <a:avLst/>
            </a:prstGeom>
            <a:noFill/>
            <a:ln>
              <a:solidFill>
                <a:srgbClr val="7172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rgbClr val="71729F"/>
                  </a:solidFill>
                </a:rPr>
                <a:t>[ Student ]</a:t>
              </a:r>
            </a:p>
            <a:p>
              <a:pPr algn="ctr"/>
              <a:endParaRPr lang="en-US" b="1" dirty="0">
                <a:solidFill>
                  <a:srgbClr val="71729F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71729F"/>
                </a:solidFill>
              </a:endParaRPr>
            </a:p>
          </p:txBody>
        </p:sp>
        <p:pic>
          <p:nvPicPr>
            <p:cNvPr id="8194" name="Picture 2" descr="Student Icon Transparent #146956 - Free Icons Library">
              <a:extLst>
                <a:ext uri="{FF2B5EF4-FFF2-40B4-BE49-F238E27FC236}">
                  <a16:creationId xmlns:a16="http://schemas.microsoft.com/office/drawing/2014/main" id="{D215C7E3-2B31-49F8-AE62-9B2D85E980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78" y="3581340"/>
              <a:ext cx="1662546" cy="166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992F9DF-C946-4654-A2F4-16246658D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96" y="5014342"/>
            <a:ext cx="1699480" cy="1093662"/>
          </a:xfrm>
          <a:prstGeom prst="rect">
            <a:avLst/>
          </a:prstGeom>
        </p:spPr>
      </p:pic>
      <p:pic>
        <p:nvPicPr>
          <p:cNvPr id="8196" name="Picture 4" descr="FineGym: A Hierarchical Video Dataset for Fine-grained Action Understanding">
            <a:extLst>
              <a:ext uri="{FF2B5EF4-FFF2-40B4-BE49-F238E27FC236}">
                <a16:creationId xmlns:a16="http://schemas.microsoft.com/office/drawing/2014/main" id="{65514E98-5435-4E83-A466-4359C06A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2" y="3049804"/>
            <a:ext cx="866415" cy="86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DF9A925-13D0-4790-811D-80A8AEDDC083}"/>
              </a:ext>
            </a:extLst>
          </p:cNvPr>
          <p:cNvSpPr/>
          <p:nvPr/>
        </p:nvSpPr>
        <p:spPr>
          <a:xfrm rot="5400000">
            <a:off x="3651732" y="4041731"/>
            <a:ext cx="420254" cy="27178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5F9C3A2-43B8-4F75-9C93-C5ED8FA7DB3F}"/>
              </a:ext>
            </a:extLst>
          </p:cNvPr>
          <p:cNvSpPr/>
          <p:nvPr/>
        </p:nvSpPr>
        <p:spPr>
          <a:xfrm rot="19565790">
            <a:off x="2314512" y="2913913"/>
            <a:ext cx="420254" cy="27178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CB652B-3B4E-4B2A-8AE6-AFC158ED01A2}"/>
              </a:ext>
            </a:extLst>
          </p:cNvPr>
          <p:cNvSpPr/>
          <p:nvPr/>
        </p:nvSpPr>
        <p:spPr>
          <a:xfrm rot="13017190">
            <a:off x="2176387" y="5291570"/>
            <a:ext cx="420254" cy="27178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C7FA06-6113-454E-B8C7-B14D35D4A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905" y="5777972"/>
            <a:ext cx="742569" cy="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A349-3C06-4BD5-92D3-FACFC183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AotoML Tool : TPOT</a:t>
            </a:r>
            <a:endParaRPr lang="en-CA" u="sn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ABB74B-2A0C-4BA7-807B-27046C4B9641}"/>
              </a:ext>
            </a:extLst>
          </p:cNvPr>
          <p:cNvSpPr/>
          <p:nvPr/>
        </p:nvSpPr>
        <p:spPr>
          <a:xfrm>
            <a:off x="490611" y="1760434"/>
            <a:ext cx="11259856" cy="4666002"/>
          </a:xfrm>
          <a:prstGeom prst="roundRect">
            <a:avLst>
              <a:gd name="adj" fmla="val 3423"/>
            </a:avLst>
          </a:prstGeom>
          <a:noFill/>
          <a:ln>
            <a:solidFill>
              <a:srgbClr val="1A32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B75E9-8A6B-4BD8-B8AA-F4BF0090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952" y="5638772"/>
            <a:ext cx="779856" cy="700884"/>
          </a:xfrm>
          <a:prstGeom prst="rect">
            <a:avLst/>
          </a:prstGeom>
        </p:spPr>
      </p:pic>
      <p:pic>
        <p:nvPicPr>
          <p:cNvPr id="1026" name="Picture 2" descr="An example Machine Learning pipeline">
            <a:extLst>
              <a:ext uri="{FF2B5EF4-FFF2-40B4-BE49-F238E27FC236}">
                <a16:creationId xmlns:a16="http://schemas.microsoft.com/office/drawing/2014/main" id="{2EFDF6EC-31B9-4BFB-9C77-EB477EF6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72" y="1938206"/>
            <a:ext cx="9104006" cy="433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9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6058ADCE-7EC0-4400-A1D5-D06A4DA3A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70"/>
          <a:stretch/>
        </p:blipFill>
        <p:spPr>
          <a:xfrm>
            <a:off x="2693504" y="1386562"/>
            <a:ext cx="6111737" cy="42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A349-3C06-4BD5-92D3-FACFC183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AotoML Tool : TPOT</a:t>
            </a:r>
            <a:endParaRPr lang="en-CA" u="sn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ABB74B-2A0C-4BA7-807B-27046C4B9641}"/>
              </a:ext>
            </a:extLst>
          </p:cNvPr>
          <p:cNvSpPr/>
          <p:nvPr/>
        </p:nvSpPr>
        <p:spPr>
          <a:xfrm>
            <a:off x="490611" y="1760434"/>
            <a:ext cx="11259856" cy="4666002"/>
          </a:xfrm>
          <a:prstGeom prst="roundRect">
            <a:avLst>
              <a:gd name="adj" fmla="val 3423"/>
            </a:avLst>
          </a:prstGeom>
          <a:noFill/>
          <a:ln>
            <a:solidFill>
              <a:srgbClr val="1A32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9B490-AD2A-4377-8271-489D084A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492" y="5547360"/>
            <a:ext cx="796315" cy="71567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615F0E-5936-4036-91DA-C1A5CCC1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71" y="2478546"/>
            <a:ext cx="7753289" cy="3644075"/>
          </a:xfr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TPOT stands for Tree-based Pipeline Optimization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Consider TPOT your Data Science Assistant. 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Using Genetic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Automatically provide Feature Engineering and model selection and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Classification and regression ML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Automatic categorical function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Does not support unstructured data and time series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Very simple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It always chooses the best model for same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F640F-0B07-4C1A-B150-4299F4EE6643}"/>
              </a:ext>
            </a:extLst>
          </p:cNvPr>
          <p:cNvSpPr txBox="1"/>
          <p:nvPr/>
        </p:nvSpPr>
        <p:spPr>
          <a:xfrm>
            <a:off x="585220" y="1884183"/>
            <a:ext cx="6096000" cy="499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</a:pPr>
            <a:r>
              <a:rPr lang="en-US" sz="2000" b="1" dirty="0"/>
              <a:t>TPOT is … </a:t>
            </a:r>
          </a:p>
        </p:txBody>
      </p:sp>
    </p:spTree>
    <p:extLst>
      <p:ext uri="{BB962C8B-B14F-4D97-AF65-F5344CB8AC3E}">
        <p14:creationId xmlns:p14="http://schemas.microsoft.com/office/powerpoint/2010/main" val="168141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A349-3C06-4BD5-92D3-FACFC183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AotoML Tool : TPOT</a:t>
            </a:r>
            <a:endParaRPr lang="en-CA" u="sn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ABB74B-2A0C-4BA7-807B-27046C4B9641}"/>
              </a:ext>
            </a:extLst>
          </p:cNvPr>
          <p:cNvSpPr/>
          <p:nvPr/>
        </p:nvSpPr>
        <p:spPr>
          <a:xfrm>
            <a:off x="490611" y="1760434"/>
            <a:ext cx="11259856" cy="4666002"/>
          </a:xfrm>
          <a:prstGeom prst="roundRect">
            <a:avLst>
              <a:gd name="adj" fmla="val 3423"/>
            </a:avLst>
          </a:prstGeom>
          <a:noFill/>
          <a:ln>
            <a:solidFill>
              <a:srgbClr val="1A32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95E6B-685A-45D0-967F-8B77DE13013D}"/>
              </a:ext>
            </a:extLst>
          </p:cNvPr>
          <p:cNvSpPr txBox="1"/>
          <p:nvPr/>
        </p:nvSpPr>
        <p:spPr>
          <a:xfrm>
            <a:off x="581191" y="1798088"/>
            <a:ext cx="572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Regressor Example code &amp;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Hyperparameters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CD5BD-6C99-4DDC-B934-FE36EDE18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20" b="1"/>
          <a:stretch/>
        </p:blipFill>
        <p:spPr>
          <a:xfrm>
            <a:off x="581191" y="2250545"/>
            <a:ext cx="10724118" cy="2477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44115B-9740-484A-BDBA-1482B934FAAA}"/>
              </a:ext>
            </a:extLst>
          </p:cNvPr>
          <p:cNvSpPr txBox="1"/>
          <p:nvPr/>
        </p:nvSpPr>
        <p:spPr>
          <a:xfrm>
            <a:off x="982682" y="4561455"/>
            <a:ext cx="93963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 latinLnBrk="0">
              <a:buFont typeface="Arial" panose="020B0604020202020204" pitchFamily="34" charset="0"/>
              <a:buChar char="•"/>
            </a:pPr>
            <a:r>
              <a:rPr lang="en-CA" sz="1800" b="1" i="0" dirty="0">
                <a:solidFill>
                  <a:srgbClr val="151928"/>
                </a:solidFill>
                <a:effectLst/>
                <a:latin typeface="Mulish"/>
              </a:rPr>
              <a:t>generations =</a:t>
            </a:r>
            <a:r>
              <a:rPr lang="en-CA" sz="1800" i="0" dirty="0">
                <a:solidFill>
                  <a:srgbClr val="151928"/>
                </a:solidFill>
                <a:effectLst/>
                <a:latin typeface="Mulish"/>
              </a:rPr>
              <a:t> </a:t>
            </a:r>
            <a:r>
              <a:rPr lang="en-CA" dirty="0">
                <a:solidFill>
                  <a:srgbClr val="151928"/>
                </a:solidFill>
                <a:latin typeface="Mulish"/>
              </a:rPr>
              <a:t>The n</a:t>
            </a:r>
            <a:r>
              <a:rPr lang="en-CA" sz="1800" i="0" dirty="0">
                <a:solidFill>
                  <a:srgbClr val="151928"/>
                </a:solidFill>
                <a:effectLst/>
                <a:latin typeface="Mulish"/>
              </a:rPr>
              <a:t>umber of iterations to the run pipeline optimization process. Generally, TPOT will work better when you give it more generations (and therefore time) to optimize the pipeline.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151928"/>
                </a:solidFill>
                <a:latin typeface="Mulish"/>
              </a:rPr>
              <a:t>population_size</a:t>
            </a:r>
            <a:r>
              <a:rPr lang="en-CA" b="1" dirty="0">
                <a:solidFill>
                  <a:srgbClr val="151928"/>
                </a:solidFill>
                <a:latin typeface="Mulish"/>
              </a:rPr>
              <a:t> =</a:t>
            </a:r>
            <a:r>
              <a:rPr lang="en-CA" dirty="0">
                <a:solidFill>
                  <a:srgbClr val="151928"/>
                </a:solidFill>
                <a:latin typeface="Mulish"/>
              </a:rPr>
              <a:t>  The number</a:t>
            </a:r>
            <a:r>
              <a:rPr lang="en-CA" sz="1800" i="0" dirty="0">
                <a:solidFill>
                  <a:srgbClr val="151928"/>
                </a:solidFill>
                <a:effectLst/>
                <a:latin typeface="Mulish"/>
              </a:rPr>
              <a:t> of individuals to retain in the genetic programming population every generation. Generally, TPOT will work better when you give it more individuals with which to optimize the pipeline.</a:t>
            </a:r>
            <a:endParaRPr lang="en-CA" sz="1800" dirty="0">
              <a:solidFill>
                <a:srgbClr val="151928"/>
              </a:solidFill>
              <a:effectLst/>
              <a:latin typeface="Mulish"/>
            </a:endParaRPr>
          </a:p>
          <a:p>
            <a:pPr marL="285750" indent="-285750" algn="l" fontAlgn="t" latinLnBrk="0">
              <a:buFont typeface="Arial" panose="020B0604020202020204" pitchFamily="34" charset="0"/>
              <a:buChar char="•"/>
            </a:pPr>
            <a:endParaRPr lang="en-CA" sz="1800" dirty="0">
              <a:solidFill>
                <a:srgbClr val="151928"/>
              </a:solidFill>
              <a:effectLst/>
              <a:latin typeface="Mulish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EB803-2FE2-4212-B753-06507FCC52F7}"/>
              </a:ext>
            </a:extLst>
          </p:cNvPr>
          <p:cNvSpPr txBox="1"/>
          <p:nvPr/>
        </p:nvSpPr>
        <p:spPr>
          <a:xfrm>
            <a:off x="4580907" y="6479951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hlinkClick r:id="rId3"/>
              </a:rPr>
              <a:t>https://epistasislab.github.io/tpot/api/</a:t>
            </a:r>
            <a:r>
              <a:rPr lang="en-US" sz="1400" i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3BF730-E6A9-419F-9372-63ED2A517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104" y="5598238"/>
            <a:ext cx="739704" cy="6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6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1EF9-77E3-4EFC-8993-4E4E9081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62914"/>
          </a:xfrm>
        </p:spPr>
        <p:txBody>
          <a:bodyPr/>
          <a:lstStyle/>
          <a:p>
            <a:r>
              <a:rPr lang="en-US" dirty="0"/>
              <a:t>4. Outcomes (Prototype)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E85A5-FE6E-4A54-8BB0-16CC988B57EC}"/>
              </a:ext>
            </a:extLst>
          </p:cNvPr>
          <p:cNvSpPr txBox="1"/>
          <p:nvPr/>
        </p:nvSpPr>
        <p:spPr>
          <a:xfrm>
            <a:off x="3977297" y="1609956"/>
            <a:ext cx="3418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</a:rPr>
              <a:t>Udemy_Courses.csv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728F2C-AAE3-4784-A59A-DB6B4CEE6351}"/>
              </a:ext>
            </a:extLst>
          </p:cNvPr>
          <p:cNvSpPr/>
          <p:nvPr/>
        </p:nvSpPr>
        <p:spPr>
          <a:xfrm>
            <a:off x="456428" y="1564511"/>
            <a:ext cx="3418239" cy="43696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r>
              <a:rPr lang="en-CA" sz="2000" b="0" dirty="0"/>
              <a:t>Dataset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EC369-67A2-4256-B623-D0D47BB4E608}"/>
              </a:ext>
            </a:extLst>
          </p:cNvPr>
          <p:cNvSpPr/>
          <p:nvPr/>
        </p:nvSpPr>
        <p:spPr>
          <a:xfrm>
            <a:off x="490612" y="2103445"/>
            <a:ext cx="11120197" cy="4536636"/>
          </a:xfrm>
          <a:prstGeom prst="roundRect">
            <a:avLst>
              <a:gd name="adj" fmla="val 3423"/>
            </a:avLst>
          </a:prstGeom>
          <a:noFill/>
          <a:ln>
            <a:solidFill>
              <a:srgbClr val="1A32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30358-C777-445C-9946-9DF8153E8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63"/>
          <a:stretch/>
        </p:blipFill>
        <p:spPr>
          <a:xfrm>
            <a:off x="8441782" y="1046261"/>
            <a:ext cx="3169025" cy="925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F6E310-5EA0-414D-AC6B-23B2DB616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95" y="2261384"/>
            <a:ext cx="10104482" cy="40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964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65D8246E32FD439D191C9730A3F7D5" ma:contentTypeVersion="4" ma:contentTypeDescription="Create a new document." ma:contentTypeScope="" ma:versionID="eaec959767a352078bcc5ae50d411557">
  <xsd:schema xmlns:xsd="http://www.w3.org/2001/XMLSchema" xmlns:xs="http://www.w3.org/2001/XMLSchema" xmlns:p="http://schemas.microsoft.com/office/2006/metadata/properties" xmlns:ns2="fef783ab-e7c0-418e-9742-25b03a4c4cc1" targetNamespace="http://schemas.microsoft.com/office/2006/metadata/properties" ma:root="true" ma:fieldsID="eed7a16472c90b1f529e74e607872410" ns2:_="">
    <xsd:import namespace="fef783ab-e7c0-418e-9742-25b03a4c4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783ab-e7c0-418e-9742-25b03a4c4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ef783ab-e7c0-418e-9742-25b03a4c4cc1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1CBBB5-F34D-4F25-A8EE-E0F687B48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f783ab-e7c0-418e-9742-25b03a4c4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fef783ab-e7c0-418e-9742-25b03a4c4cc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3172</TotalTime>
  <Words>762</Words>
  <Application>Microsoft Office PowerPoint</Application>
  <PresentationFormat>Widescreen</PresentationFormat>
  <Paragraphs>111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Gill Sans MT</vt:lpstr>
      <vt:lpstr>Helvetica Neue</vt:lpstr>
      <vt:lpstr>Mulish</vt:lpstr>
      <vt:lpstr>Wingdings</vt:lpstr>
      <vt:lpstr>Wingdings 2</vt:lpstr>
      <vt:lpstr>Dividend</vt:lpstr>
      <vt:lpstr>PowerPoint Presentation</vt:lpstr>
      <vt:lpstr>1. Problem statement</vt:lpstr>
      <vt:lpstr>2. Proposal &amp; Solution</vt:lpstr>
      <vt:lpstr>2. Proposal &amp; Solution</vt:lpstr>
      <vt:lpstr>3. AotoML Tool : TPOT</vt:lpstr>
      <vt:lpstr>PowerPoint Presentation</vt:lpstr>
      <vt:lpstr>3. AotoML Tool : TPOT</vt:lpstr>
      <vt:lpstr>3. AotoML Tool : TPOT</vt:lpstr>
      <vt:lpstr>4. Outcomes (Prototype)</vt:lpstr>
      <vt:lpstr>4. Outcomes (Prototype) - Python Code</vt:lpstr>
      <vt:lpstr>5. Further Improvements</vt:lpstr>
      <vt:lpstr>6.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sonu kothari</dc:creator>
  <cp:lastModifiedBy>VRAJ CHOKSHI</cp:lastModifiedBy>
  <cp:revision>302</cp:revision>
  <dcterms:created xsi:type="dcterms:W3CDTF">2021-02-10T01:02:59Z</dcterms:created>
  <dcterms:modified xsi:type="dcterms:W3CDTF">2023-11-30T23:53:37Z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0x0101007A65D8246E32FD439D191C9730A3F7D5</vt:lpwstr>
  </property>
</Properties>
</file>