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88600c8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88600c8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88600c804_1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88600c804_1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88600c804_1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88600c804_1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85600" y="7679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 Duke </a:t>
            </a:r>
            <a:r>
              <a:rPr lang="en"/>
              <a:t>Datafest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627150" y="30780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"/>
          <p:cNvSpPr txBox="1"/>
          <p:nvPr/>
        </p:nvSpPr>
        <p:spPr>
          <a:xfrm>
            <a:off x="3585600" y="2213900"/>
            <a:ext cx="5242800" cy="1046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Name: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Ungroup()</a:t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Team Members: </a:t>
            </a:r>
            <a:r>
              <a:rPr lang="en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Kripa Kasabwala, Vraj Hingoo, Jiya Gupta, Pranav Mucharla, Marianne Baquero</a:t>
            </a:r>
            <a:endParaRPr sz="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14" title="Screenshot 2025-04-05 at 3.56.5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13" y="121088"/>
            <a:ext cx="8271375" cy="4620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14"/>
          <p:cNvCxnSpPr/>
          <p:nvPr/>
        </p:nvCxnSpPr>
        <p:spPr>
          <a:xfrm flipH="1" rot="10800000">
            <a:off x="1958840" y="1560276"/>
            <a:ext cx="448200" cy="26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14"/>
          <p:cNvSpPr txBox="1"/>
          <p:nvPr/>
        </p:nvSpPr>
        <p:spPr>
          <a:xfrm>
            <a:off x="1436650" y="1411921"/>
            <a:ext cx="646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UWash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4" name="Google Shape;144;p14"/>
          <p:cNvCxnSpPr/>
          <p:nvPr/>
        </p:nvCxnSpPr>
        <p:spPr>
          <a:xfrm flipH="1" rot="10800000">
            <a:off x="1979719" y="2566368"/>
            <a:ext cx="406500" cy="140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4"/>
          <p:cNvSpPr txBox="1"/>
          <p:nvPr/>
        </p:nvSpPr>
        <p:spPr>
          <a:xfrm>
            <a:off x="915861" y="2608706"/>
            <a:ext cx="11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UCSB, UCSC, UCD, and UCB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4"/>
          <p:cNvSpPr txBox="1"/>
          <p:nvPr/>
        </p:nvSpPr>
        <p:spPr>
          <a:xfrm>
            <a:off x="2023638" y="3030653"/>
            <a:ext cx="57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UCLA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7" name="Google Shape;147;p14"/>
          <p:cNvCxnSpPr/>
          <p:nvPr/>
        </p:nvCxnSpPr>
        <p:spPr>
          <a:xfrm flipH="1" rot="10800000">
            <a:off x="2419015" y="2897745"/>
            <a:ext cx="276600" cy="244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/>
          <p:nvPr/>
        </p:nvCxnSpPr>
        <p:spPr>
          <a:xfrm flipH="1" rot="10800000">
            <a:off x="2739257" y="2994245"/>
            <a:ext cx="48000" cy="343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 txBox="1"/>
          <p:nvPr/>
        </p:nvSpPr>
        <p:spPr>
          <a:xfrm>
            <a:off x="2477674" y="3281398"/>
            <a:ext cx="57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UCSD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14"/>
          <p:cNvCxnSpPr/>
          <p:nvPr/>
        </p:nvCxnSpPr>
        <p:spPr>
          <a:xfrm flipH="1" rot="10800000">
            <a:off x="4044392" y="3227756"/>
            <a:ext cx="129000" cy="3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14"/>
          <p:cNvSpPr txBox="1"/>
          <p:nvPr/>
        </p:nvSpPr>
        <p:spPr>
          <a:xfrm>
            <a:off x="3684103" y="3469976"/>
            <a:ext cx="814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UT-Austin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2" name="Google Shape;152;p14"/>
          <p:cNvCxnSpPr/>
          <p:nvPr/>
        </p:nvCxnSpPr>
        <p:spPr>
          <a:xfrm rot="10800000">
            <a:off x="3149515" y="2936012"/>
            <a:ext cx="130500" cy="285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" name="Google Shape;153;p14"/>
          <p:cNvSpPr txBox="1"/>
          <p:nvPr/>
        </p:nvSpPr>
        <p:spPr>
          <a:xfrm>
            <a:off x="3072625" y="3141945"/>
            <a:ext cx="9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Univ. of AZ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4" name="Google Shape;154;p14"/>
          <p:cNvCxnSpPr/>
          <p:nvPr/>
        </p:nvCxnSpPr>
        <p:spPr>
          <a:xfrm flipH="1" rot="10800000">
            <a:off x="3271231" y="2359998"/>
            <a:ext cx="386400" cy="177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4"/>
          <p:cNvSpPr txBox="1"/>
          <p:nvPr/>
        </p:nvSpPr>
        <p:spPr>
          <a:xfrm>
            <a:off x="2787123" y="2464750"/>
            <a:ext cx="92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CU </a:t>
            </a: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Boulder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6" name="Google Shape;156;p14"/>
          <p:cNvCxnSpPr/>
          <p:nvPr/>
        </p:nvCxnSpPr>
        <p:spPr>
          <a:xfrm flipH="1" rot="10800000">
            <a:off x="5168936" y="3416329"/>
            <a:ext cx="129000" cy="31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4"/>
          <p:cNvSpPr txBox="1"/>
          <p:nvPr/>
        </p:nvSpPr>
        <p:spPr>
          <a:xfrm>
            <a:off x="4986284" y="3659096"/>
            <a:ext cx="68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UF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8" name="Google Shape;158;p14"/>
          <p:cNvCxnSpPr/>
          <p:nvPr/>
        </p:nvCxnSpPr>
        <p:spPr>
          <a:xfrm rot="10800000">
            <a:off x="5169153" y="2922071"/>
            <a:ext cx="386400" cy="26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4"/>
          <p:cNvSpPr txBox="1"/>
          <p:nvPr/>
        </p:nvSpPr>
        <p:spPr>
          <a:xfrm>
            <a:off x="5502825" y="3030653"/>
            <a:ext cx="57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GT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0" name="Google Shape;160;p14"/>
          <p:cNvCxnSpPr/>
          <p:nvPr/>
        </p:nvCxnSpPr>
        <p:spPr>
          <a:xfrm rot="10800000">
            <a:off x="5555602" y="2706393"/>
            <a:ext cx="342600" cy="195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4"/>
          <p:cNvSpPr txBox="1"/>
          <p:nvPr/>
        </p:nvSpPr>
        <p:spPr>
          <a:xfrm>
            <a:off x="5845473" y="2773107"/>
            <a:ext cx="57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UNC,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Duke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2" name="Google Shape;162;p14"/>
          <p:cNvCxnSpPr/>
          <p:nvPr/>
        </p:nvCxnSpPr>
        <p:spPr>
          <a:xfrm flipH="1">
            <a:off x="5266601" y="1934566"/>
            <a:ext cx="288900" cy="200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14"/>
          <p:cNvSpPr txBox="1"/>
          <p:nvPr/>
        </p:nvSpPr>
        <p:spPr>
          <a:xfrm>
            <a:off x="5388536" y="1686433"/>
            <a:ext cx="79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UMich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4" name="Google Shape;164;p14"/>
          <p:cNvCxnSpPr/>
          <p:nvPr/>
        </p:nvCxnSpPr>
        <p:spPr>
          <a:xfrm rot="10800000">
            <a:off x="5933050" y="2266912"/>
            <a:ext cx="307800" cy="6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14"/>
          <p:cNvCxnSpPr/>
          <p:nvPr/>
        </p:nvCxnSpPr>
        <p:spPr>
          <a:xfrm rot="10800000">
            <a:off x="5731150" y="2451805"/>
            <a:ext cx="263700" cy="15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" name="Google Shape;166;p14"/>
          <p:cNvSpPr txBox="1"/>
          <p:nvPr/>
        </p:nvSpPr>
        <p:spPr>
          <a:xfrm>
            <a:off x="5933362" y="2474247"/>
            <a:ext cx="570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UMD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6188146" y="2156524"/>
            <a:ext cx="686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RU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4"/>
          <p:cNvSpPr txBox="1"/>
          <p:nvPr/>
        </p:nvSpPr>
        <p:spPr>
          <a:xfrm>
            <a:off x="458700" y="4741600"/>
            <a:ext cx="82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“42% of hiring managers are more likely to hire public university grads than they were five years ago.”</a:t>
            </a:r>
            <a:r>
              <a:rPr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Forbes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4"/>
          <p:cNvSpPr txBox="1"/>
          <p:nvPr/>
        </p:nvSpPr>
        <p:spPr>
          <a:xfrm>
            <a:off x="5011223" y="1401734"/>
            <a:ext cx="799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UChicago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0" name="Google Shape;170;p14"/>
          <p:cNvCxnSpPr/>
          <p:nvPr/>
        </p:nvCxnSpPr>
        <p:spPr>
          <a:xfrm flipH="1">
            <a:off x="4912018" y="1696252"/>
            <a:ext cx="350400" cy="438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4"/>
          <p:cNvCxnSpPr/>
          <p:nvPr/>
        </p:nvCxnSpPr>
        <p:spPr>
          <a:xfrm flipH="1">
            <a:off x="6096136" y="1996563"/>
            <a:ext cx="483300" cy="12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4"/>
          <p:cNvSpPr txBox="1"/>
          <p:nvPr/>
        </p:nvSpPr>
        <p:spPr>
          <a:xfrm>
            <a:off x="6535802" y="1754654"/>
            <a:ext cx="5709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BU,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BC,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MIT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" name="Google Shape;173;p14"/>
          <p:cNvCxnSpPr/>
          <p:nvPr/>
        </p:nvCxnSpPr>
        <p:spPr>
          <a:xfrm rot="10800000">
            <a:off x="5388828" y="3502884"/>
            <a:ext cx="409800" cy="136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4"/>
          <p:cNvSpPr txBox="1"/>
          <p:nvPr/>
        </p:nvSpPr>
        <p:spPr>
          <a:xfrm>
            <a:off x="5731293" y="3511112"/>
            <a:ext cx="10872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Univ of Miami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5" title="Screenshot 2025-04-05 at 3.59.58 PM.png"/>
          <p:cNvPicPr preferRelativeResize="0"/>
          <p:nvPr/>
        </p:nvPicPr>
        <p:blipFill rotWithShape="1">
          <a:blip r:embed="rId3">
            <a:alphaModFix/>
          </a:blip>
          <a:srcRect b="-482" l="0" r="0" t="0"/>
          <a:stretch/>
        </p:blipFill>
        <p:spPr>
          <a:xfrm>
            <a:off x="51625" y="81350"/>
            <a:ext cx="4503902" cy="28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5" title="Screenshot 2025-04-05 at 4.00.22 PM.png"/>
          <p:cNvPicPr preferRelativeResize="0"/>
          <p:nvPr/>
        </p:nvPicPr>
        <p:blipFill rotWithShape="1">
          <a:blip r:embed="rId4">
            <a:alphaModFix/>
          </a:blip>
          <a:srcRect b="0" l="773" r="0" t="0"/>
          <a:stretch/>
        </p:blipFill>
        <p:spPr>
          <a:xfrm>
            <a:off x="4588475" y="81275"/>
            <a:ext cx="4503902" cy="287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5" title="Screenshot 2025-04-05 at 4.56.12 PM.png"/>
          <p:cNvPicPr preferRelativeResize="0"/>
          <p:nvPr/>
        </p:nvPicPr>
        <p:blipFill rotWithShape="1">
          <a:blip r:embed="rId5">
            <a:alphaModFix/>
          </a:blip>
          <a:srcRect b="0" l="1437" r="1427" t="0"/>
          <a:stretch/>
        </p:blipFill>
        <p:spPr>
          <a:xfrm>
            <a:off x="5953975" y="3053834"/>
            <a:ext cx="3138405" cy="200832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/>
          <p:nvPr/>
        </p:nvSpPr>
        <p:spPr>
          <a:xfrm>
            <a:off x="5022575" y="1511550"/>
            <a:ext cx="507000" cy="108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3" name="Google Shape;183;p15"/>
          <p:cNvSpPr/>
          <p:nvPr/>
        </p:nvSpPr>
        <p:spPr>
          <a:xfrm>
            <a:off x="4917425" y="921625"/>
            <a:ext cx="570600" cy="152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4" name="Google Shape;184;p15"/>
          <p:cNvCxnSpPr/>
          <p:nvPr/>
        </p:nvCxnSpPr>
        <p:spPr>
          <a:xfrm>
            <a:off x="3346350" y="3313913"/>
            <a:ext cx="2451300" cy="0"/>
          </a:xfrm>
          <a:prstGeom prst="straightConnector1">
            <a:avLst/>
          </a:prstGeom>
          <a:noFill/>
          <a:ln cap="flat" cmpd="sng" w="114300">
            <a:solidFill>
              <a:srgbClr val="F7766D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15"/>
          <p:cNvCxnSpPr/>
          <p:nvPr/>
        </p:nvCxnSpPr>
        <p:spPr>
          <a:xfrm>
            <a:off x="3346350" y="4015638"/>
            <a:ext cx="2451300" cy="0"/>
          </a:xfrm>
          <a:prstGeom prst="straightConnector1">
            <a:avLst/>
          </a:prstGeom>
          <a:noFill/>
          <a:ln cap="flat" cmpd="sng" w="114300">
            <a:solidFill>
              <a:srgbClr val="629D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15"/>
          <p:cNvCxnSpPr/>
          <p:nvPr/>
        </p:nvCxnSpPr>
        <p:spPr>
          <a:xfrm>
            <a:off x="3346350" y="4708163"/>
            <a:ext cx="2451300" cy="0"/>
          </a:xfrm>
          <a:prstGeom prst="straightConnector1">
            <a:avLst/>
          </a:prstGeom>
          <a:noFill/>
          <a:ln cap="flat" cmpd="sng" w="114300">
            <a:solidFill>
              <a:srgbClr val="00BB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15"/>
          <p:cNvSpPr txBox="1"/>
          <p:nvPr/>
        </p:nvSpPr>
        <p:spPr>
          <a:xfrm>
            <a:off x="5028625" y="3156038"/>
            <a:ext cx="73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-0.18%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5028625" y="3846288"/>
            <a:ext cx="73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-8.48%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5"/>
          <p:cNvSpPr txBox="1"/>
          <p:nvPr/>
        </p:nvSpPr>
        <p:spPr>
          <a:xfrm>
            <a:off x="5028625" y="4536538"/>
            <a:ext cx="73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+8.66</a:t>
            </a:r>
            <a:r>
              <a:rPr b="1" lang="en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%</a:t>
            </a:r>
            <a:endParaRPr b="1"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3782475" y="3310500"/>
            <a:ext cx="779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Financial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5"/>
          <p:cNvSpPr txBox="1"/>
          <p:nvPr/>
        </p:nvSpPr>
        <p:spPr>
          <a:xfrm>
            <a:off x="3706875" y="4009338"/>
            <a:ext cx="930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Technology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5"/>
          <p:cNvSpPr txBox="1"/>
          <p:nvPr/>
        </p:nvSpPr>
        <p:spPr>
          <a:xfrm>
            <a:off x="3918525" y="4708163"/>
            <a:ext cx="507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Legal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93" name="Google Shape;193;p15"/>
          <p:cNvCxnSpPr>
            <a:endCxn id="183" idx="2"/>
          </p:cNvCxnSpPr>
          <p:nvPr/>
        </p:nvCxnSpPr>
        <p:spPr>
          <a:xfrm flipH="1" rot="10800000">
            <a:off x="4499225" y="997825"/>
            <a:ext cx="418200" cy="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15"/>
          <p:cNvCxnSpPr/>
          <p:nvPr/>
        </p:nvCxnSpPr>
        <p:spPr>
          <a:xfrm flipH="1" rot="10800000">
            <a:off x="4283075" y="1565050"/>
            <a:ext cx="747900" cy="461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15"/>
          <p:cNvCxnSpPr/>
          <p:nvPr/>
        </p:nvCxnSpPr>
        <p:spPr>
          <a:xfrm>
            <a:off x="4507425" y="996400"/>
            <a:ext cx="0" cy="897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6" name="Google Shape;196;p15"/>
          <p:cNvSpPr txBox="1"/>
          <p:nvPr/>
        </p:nvSpPr>
        <p:spPr>
          <a:xfrm>
            <a:off x="3700825" y="1994000"/>
            <a:ext cx="972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New Markets!</a:t>
            </a:r>
            <a:endParaRPr sz="9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5"/>
          <p:cNvSpPr/>
          <p:nvPr/>
        </p:nvSpPr>
        <p:spPr>
          <a:xfrm>
            <a:off x="3700825" y="1994000"/>
            <a:ext cx="930300" cy="215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New Markets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8" name="Google Shape;198;p15" title="Screenshot 2025-04-05 at 4.55.56 PM.png"/>
          <p:cNvPicPr preferRelativeResize="0"/>
          <p:nvPr/>
        </p:nvPicPr>
        <p:blipFill rotWithShape="1">
          <a:blip r:embed="rId6">
            <a:alphaModFix/>
          </a:blip>
          <a:srcRect b="0" l="2865" r="0" t="0"/>
          <a:stretch/>
        </p:blipFill>
        <p:spPr>
          <a:xfrm>
            <a:off x="51625" y="3053825"/>
            <a:ext cx="3138401" cy="2008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16" title="Screenshot 2025-04-05 at 4.03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75" y="74800"/>
            <a:ext cx="4665574" cy="28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6" title="Screenshot 2025-04-05 at 4.18.45 PM.png"/>
          <p:cNvPicPr preferRelativeResize="0"/>
          <p:nvPr/>
        </p:nvPicPr>
        <p:blipFill rotWithShape="1">
          <a:blip r:embed="rId4">
            <a:alphaModFix/>
          </a:blip>
          <a:srcRect b="7587" l="0" r="33568" t="0"/>
          <a:stretch/>
        </p:blipFill>
        <p:spPr>
          <a:xfrm>
            <a:off x="4798438" y="111438"/>
            <a:ext cx="4258850" cy="2036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6" title="Screenshot 2025-04-06 at 12.18.17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075" y="3215048"/>
            <a:ext cx="2857849" cy="1843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6" title="Screenshot 2025-04-06 at 12.18.40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700" y="3215032"/>
            <a:ext cx="2857860" cy="1843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6" title="Screenshot 2025-04-06 at 12.18.56 A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1450" y="3213716"/>
            <a:ext cx="2857851" cy="1846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6" title="Image 4-6-25 at 12.15 AM.jpg"/>
          <p:cNvPicPr preferRelativeResize="0"/>
          <p:nvPr/>
        </p:nvPicPr>
        <p:blipFill rotWithShape="1">
          <a:blip r:embed="rId8">
            <a:alphaModFix/>
          </a:blip>
          <a:srcRect b="0" l="0" r="0" t="62205"/>
          <a:stretch/>
        </p:blipFill>
        <p:spPr>
          <a:xfrm>
            <a:off x="6584925" y="2277450"/>
            <a:ext cx="1323000" cy="80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16" title="Image 4-6-25 at 12.15 AM.jpg"/>
          <p:cNvPicPr preferRelativeResize="0"/>
          <p:nvPr/>
        </p:nvPicPr>
        <p:blipFill rotWithShape="1">
          <a:blip r:embed="rId8">
            <a:alphaModFix/>
          </a:blip>
          <a:srcRect b="43534" l="0" r="34184" t="0"/>
          <a:stretch/>
        </p:blipFill>
        <p:spPr>
          <a:xfrm>
            <a:off x="8121600" y="2181187"/>
            <a:ext cx="677250" cy="9992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16"/>
          <p:cNvSpPr txBox="1"/>
          <p:nvPr/>
        </p:nvSpPr>
        <p:spPr>
          <a:xfrm>
            <a:off x="4740350" y="2244913"/>
            <a:ext cx="18864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</a:rPr>
              <a:t>2024 Lease Count Compared with % Pop. Bachelors Degrees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