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991844b2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991844b2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ab9baf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4ab9baf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4ab9baf8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4ab9baf8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4ab9baf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4ab9baf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bf1eed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5bf1eed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ab9baf8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4ab9baf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4ab9baf8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4ab9baf8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4ab9baf8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4ab9baf8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507c092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507c092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Life Expectancy Around the Globe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79"/>
              <a:t>Jarrett Kidd, Vraj Hingoo, Garima Bista, Yejoon Yi, Brayden Radhuber, </a:t>
            </a:r>
            <a:endParaRPr sz="177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79"/>
              <a:t>Shashank Vanam</a:t>
            </a:r>
            <a:endParaRPr sz="177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549250" y="3121725"/>
            <a:ext cx="604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6992325" y="3121725"/>
            <a:ext cx="604200" cy="19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Research Question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57375"/>
            <a:ext cx="6866400" cy="3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research question:</a:t>
            </a:r>
            <a:endParaRPr/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1800"/>
              <a:t>In each region, which variable out of HIV, GDP, Population, and Schooling best explain differences in countries’ life expectancy?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these variables?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set of variables that we used for this question were found to be the most likely predictors when we conducted our preliminary data analysis.</a:t>
            </a:r>
            <a:endParaRPr sz="1800"/>
          </a:p>
        </p:txBody>
      </p:sp>
      <p:pic>
        <p:nvPicPr>
          <p:cNvPr descr="File:WHO logo.svg - Wikimedia Commons"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800" y="1831900"/>
            <a:ext cx="1438552" cy="14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061550"/>
            <a:ext cx="41574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95"/>
              <a:buChar char="●"/>
            </a:pPr>
            <a:r>
              <a:rPr lang="en" sz="1495"/>
              <a:t>Our Dataset: </a:t>
            </a:r>
            <a:r>
              <a:rPr b="1" lang="en" sz="1495"/>
              <a:t>Life Expectancy</a:t>
            </a:r>
            <a:r>
              <a:rPr lang="en" sz="1495"/>
              <a:t> from the World Health Organization (found via Kaggle)</a:t>
            </a:r>
            <a:endParaRPr sz="1495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95"/>
          </a:p>
        </p:txBody>
      </p:sp>
      <p:sp>
        <p:nvSpPr>
          <p:cNvPr id="81" name="Google Shape;81;p15"/>
          <p:cNvSpPr txBox="1"/>
          <p:nvPr/>
        </p:nvSpPr>
        <p:spPr>
          <a:xfrm>
            <a:off x="499375" y="4274500"/>
            <a:ext cx="389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Variables of Interest for our Question</a:t>
            </a:r>
            <a:endParaRPr b="1"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" name="Google Shape;82;p15" title="graph1.png"/>
          <p:cNvPicPr preferRelativeResize="0"/>
          <p:nvPr/>
        </p:nvPicPr>
        <p:blipFill rotWithShape="1">
          <a:blip r:embed="rId3">
            <a:alphaModFix/>
          </a:blip>
          <a:srcRect b="0" l="7825" r="0" t="0"/>
          <a:stretch/>
        </p:blipFill>
        <p:spPr>
          <a:xfrm>
            <a:off x="227025" y="2348125"/>
            <a:ext cx="4771924" cy="187323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174150" y="2426225"/>
            <a:ext cx="4905900" cy="1873200"/>
          </a:xfrm>
          <a:prstGeom prst="rect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762500" y="571500"/>
            <a:ext cx="42000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5"/>
              <a:buFont typeface="Open Sans"/>
              <a:buChar char="●"/>
            </a:pPr>
            <a:r>
              <a:rPr lang="en" sz="149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dataset consists of life expectancy, health, immunization, economic, and demographic information from 179 countries ranging from the years 2000-2015.</a:t>
            </a:r>
            <a:endParaRPr sz="1495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79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8"/>
              <a:buFont typeface="Open Sans"/>
              <a:buChar char="○"/>
            </a:pPr>
            <a:r>
              <a:rPr lang="en" sz="118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Schooling information was collected from a project called Our World in Data from The University of Oxford. </a:t>
            </a:r>
            <a:endParaRPr sz="1185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79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8"/>
              <a:buFont typeface="Open Sans"/>
              <a:buChar char="○"/>
            </a:pPr>
            <a:r>
              <a:rPr lang="en" sz="118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Population, GDP, and Life Expectancy were collected from World Bank Data. </a:t>
            </a:r>
            <a:endParaRPr sz="1185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798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38"/>
              <a:buFont typeface="Open Sans"/>
              <a:buChar char="○"/>
            </a:pPr>
            <a:r>
              <a:rPr lang="en" sz="1185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Many other variables such as BMI, HIV </a:t>
            </a: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Methods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19850"/>
            <a:ext cx="8520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3"/>
              <a:t>To evaluate which variables best explain regional variance in life expectancy, we utilized both an Ordinary Least Squares (OLS) and Random Forest models on country level data grouped by region.</a:t>
            </a:r>
            <a:endParaRPr sz="1503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800"/>
              </a:spcAft>
              <a:buSzPts val="358"/>
              <a:buNone/>
            </a:pPr>
            <a:r>
              <a:t/>
            </a:r>
            <a:endParaRPr sz="585"/>
          </a:p>
        </p:txBody>
      </p:sp>
      <p:sp>
        <p:nvSpPr>
          <p:cNvPr id="91" name="Google Shape;91;p16"/>
          <p:cNvSpPr txBox="1"/>
          <p:nvPr/>
        </p:nvSpPr>
        <p:spPr>
          <a:xfrm>
            <a:off x="311700" y="1913325"/>
            <a:ext cx="41310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OLS</a:t>
            </a:r>
            <a:b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9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Estimates linear relationship between life expectancy and each predictor variable by minimizing the squared difference between observed values and the model's predictions.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Variable importance is determined by magnitude and direction of the standardized Z-Score for each predictor.</a:t>
            </a:r>
            <a:endParaRPr sz="55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765900" y="2347100"/>
            <a:ext cx="3222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4738175" y="1913325"/>
            <a:ext cx="4131000" cy="29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    Random Forest</a:t>
            </a:r>
            <a:b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Uses a non-parametric method by building “decision trees” based on bootstrap samples and averaging these predictions.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Because of the non-parametric nature of the model, variable importance is determined by percentage increase in Mean Squared Error for each predictor.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5541650" y="2347100"/>
            <a:ext cx="3222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675" y="616574"/>
            <a:ext cx="6662725" cy="41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0979" y="1469150"/>
            <a:ext cx="4515996" cy="27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44226" l="9317" r="11115" t="41751"/>
          <a:stretch/>
        </p:blipFill>
        <p:spPr>
          <a:xfrm rot="-5400000">
            <a:off x="3763538" y="2654187"/>
            <a:ext cx="1498900" cy="1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96050"/>
            <a:ext cx="4421049" cy="27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675" y="531150"/>
            <a:ext cx="5860376" cy="4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important predictor of life expectancy varies by region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OLS model indicates that GDP per Capita has the strongest positive effect on life expectancy in nearly every region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Schooling has a strong positive relationship in most regions, while Incidents of HIV have a strong negative effect in less developed regions such as Africa, Central America, and South America.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has minimal impact across most regions, but a somewhat negative relation in more developed areas such as North America, Europe and Oceania.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Random Forest model mostly reinforces the OLS results. 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 Africa, Incidents of HIV are responsible for nearly 80% of the increase in MSE when that variable is omitted, and GDP per Capita remains dominant in Europe.</a:t>
            </a:r>
            <a:endParaRPr sz="1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our results show that there is no single variable that is primarily responsible for predicting life expectancy.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