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7"/>
  </p:notesMasterIdLst>
  <p:handoutMasterIdLst>
    <p:handoutMasterId r:id="rId18"/>
  </p:handoutMasterIdLst>
  <p:sldIdLst>
    <p:sldId id="256" r:id="rId2"/>
    <p:sldId id="262" r:id="rId3"/>
    <p:sldId id="263" r:id="rId4"/>
    <p:sldId id="264" r:id="rId5"/>
    <p:sldId id="265" r:id="rId6"/>
    <p:sldId id="266" r:id="rId7"/>
    <p:sldId id="271" r:id="rId8"/>
    <p:sldId id="272" r:id="rId9"/>
    <p:sldId id="267" r:id="rId10"/>
    <p:sldId id="268" r:id="rId11"/>
    <p:sldId id="269" r:id="rId12"/>
    <p:sldId id="270" r:id="rId13"/>
    <p:sldId id="273" r:id="rId14"/>
    <p:sldId id="274" r:id="rId15"/>
    <p:sldId id="260" r:id="rId16"/>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976" autoAdjust="0"/>
  </p:normalViewPr>
  <p:slideViewPr>
    <p:cSldViewPr snapToGrid="0">
      <p:cViewPr varScale="1">
        <p:scale>
          <a:sx n="116" d="100"/>
          <a:sy n="116" d="100"/>
        </p:scale>
        <p:origin x="456"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DBC529-8773-4D02-8CFA-ADB515C5CBA3}" type="datetime1">
              <a:rPr lang="en-GB" smtClean="0"/>
              <a:t>09/04/2023</a:t>
            </a:fld>
            <a:endParaRPr lang="en-GB"/>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GB" smtClean="0"/>
              <a:t>‹#›</a:t>
            </a:fld>
            <a:endParaRPr lang="en-GB"/>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777525A-FAFB-4452-AC36-0F7189B7A6A9}" type="datetime1">
              <a:rPr lang="en-GB" noProof="0" smtClean="0"/>
              <a:t>09/04/2023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n-GB" noProof="0" smtClean="0"/>
              <a:t>‹#›</a:t>
            </a:fld>
            <a:endParaRPr lang="en-GB"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1</a:t>
            </a:fld>
            <a:endParaRPr lang="en-GB"/>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15</a:t>
            </a:fld>
            <a:endParaRPr lang="en-GB"/>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GB" noProof="0"/>
              <a:t>Click to edit Master title style</a:t>
            </a:r>
          </a:p>
        </p:txBody>
      </p:sp>
      <p:sp>
        <p:nvSpPr>
          <p:cNvPr id="3" name="Subtitl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03A4E85-D1CF-4174-8E96-0E716FE67106}" type="datetime1">
              <a:rPr lang="en-GB" noProof="0" smtClean="0"/>
              <a:t>09/04/2023</a:t>
            </a:fld>
            <a:endParaRPr lang="en-GB" noProof="0"/>
          </a:p>
        </p:txBody>
      </p:sp>
      <p:sp>
        <p:nvSpPr>
          <p:cNvPr id="5" name="Footer Placeholder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EBFDA4C-4741-4614-8CF1-6BBCA681C2EE}" type="datetime1">
              <a:rPr lang="en-GB" noProof="0" smtClean="0"/>
              <a:t>09/04/2023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774923" y="675726"/>
            <a:ext cx="7896279" cy="5183073"/>
          </a:xfrm>
        </p:spPr>
        <p:txBody>
          <a:bodyPr vert="eaVert"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663A167-FB84-446A-9868-9338781AA304}" type="datetime1">
              <a:rPr lang="en-GB" noProof="0" smtClean="0"/>
              <a:t>09/04/2023</a:t>
            </a:fld>
            <a:endParaRPr lang="en-GB" noProof="0"/>
          </a:p>
        </p:txBody>
      </p:sp>
      <p:sp>
        <p:nvSpPr>
          <p:cNvPr id="5" name="Footer Placeholder 4"/>
          <p:cNvSpPr>
            <a:spLocks noGrp="1"/>
          </p:cNvSpPr>
          <p:nvPr>
            <p:ph type="ftr" sz="quarter" idx="11"/>
          </p:nvPr>
        </p:nvSpPr>
        <p:spPr>
          <a:xfrm>
            <a:off x="774923" y="5951811"/>
            <a:ext cx="7896279" cy="365125"/>
          </a:xfrm>
        </p:spPr>
        <p:txBody>
          <a:bodyPr rtlCol="0"/>
          <a:lstStyle/>
          <a:p>
            <a:pPr rtl="0"/>
            <a:endParaRPr lang="en-GB" noProof="0"/>
          </a:p>
        </p:txBody>
      </p:sp>
      <p:sp>
        <p:nvSpPr>
          <p:cNvPr id="6" name="Slide Number Placehold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Content Placeholder 2"/>
          <p:cNvSpPr>
            <a:spLocks noGrp="1"/>
          </p:cNvSpPr>
          <p:nvPr>
            <p:ph idx="1" hasCustomPrompt="1"/>
          </p:nvPr>
        </p:nvSpPr>
        <p:spPr>
          <a:xfrm>
            <a:off x="581192" y="2180496"/>
            <a:ext cx="11029615" cy="3678303"/>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3DCA11A-9768-448A-88A0-EBE3646E26CE}" type="datetime1">
              <a:rPr lang="en-GB" noProof="0" smtClean="0"/>
              <a:t>09/04/2023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a:xfrm>
            <a:off x="10558300" y="5956137"/>
            <a:ext cx="1052508" cy="365125"/>
          </a:xfrm>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GB" noProof="0"/>
              <a:t>Click to edit Master title style</a:t>
            </a:r>
          </a:p>
        </p:txBody>
      </p:sp>
      <p:sp>
        <p:nvSpPr>
          <p:cNvPr id="3" name="Text Placeholder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lvl1pPr>
              <a:defRPr>
                <a:solidFill>
                  <a:schemeClr val="accent1">
                    <a:lumMod val="75000"/>
                    <a:lumOff val="25000"/>
                  </a:schemeClr>
                </a:solidFill>
              </a:defRPr>
            </a:lvl1pPr>
          </a:lstStyle>
          <a:p>
            <a:pPr rtl="0"/>
            <a:fld id="{1FEDAE78-A3F9-426C-8A41-9692E3443471}" type="datetime1">
              <a:rPr lang="en-GB" noProof="0" smtClean="0"/>
              <a:t>09/04/2023</a:t>
            </a:fld>
            <a:endParaRPr lang="en-GB" noProof="0"/>
          </a:p>
        </p:txBody>
      </p:sp>
      <p:sp>
        <p:nvSpPr>
          <p:cNvPr id="5" name="Footer Placeholder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Content Placeholder 2"/>
          <p:cNvSpPr>
            <a:spLocks noGrp="1"/>
          </p:cNvSpPr>
          <p:nvPr>
            <p:ph sz="half" idx="1" hasCustomPrompt="1"/>
          </p:nvPr>
        </p:nvSpPr>
        <p:spPr>
          <a:xfrm>
            <a:off x="581193" y="2228003"/>
            <a:ext cx="5422390"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188417" y="2228003"/>
            <a:ext cx="5422392"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E17F9CBD-9AAB-4D08-A1FC-12CB5054CF84}" type="datetime1">
              <a:rPr lang="en-GB" noProof="0" smtClean="0"/>
              <a:t>09/04/2023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Text Placeholder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581194"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17709"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A9E97160-1FA1-4003-9894-A2FDBE217EB3}" type="datetime1">
              <a:rPr lang="en-GB" noProof="0" smtClean="0"/>
              <a:t>09/04/2023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25F76C7B-B428-4E1D-8DC1-C83A59B39C9C}" type="datetime1">
              <a:rPr lang="en-GB" noProof="0" smtClean="0"/>
              <a:t>09/04/2023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rtlCol="0"/>
          <a:lstStyle/>
          <a:p>
            <a:pPr rtl="0"/>
            <a:r>
              <a:rPr lang="en-GB" noProof="0"/>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89227842-69A9-4D57-8696-571A640FF47C}" type="datetime1">
              <a:rPr lang="en-GB" noProof="0" smtClean="0"/>
              <a:t>09/04/2023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GB" noProof="0"/>
              <a:t>Click to edit Master title style</a:t>
            </a:r>
          </a:p>
        </p:txBody>
      </p:sp>
      <p:sp>
        <p:nvSpPr>
          <p:cNvPr id="3" name="Content Placeholder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lvl1pPr>
              <a:defRPr>
                <a:solidFill>
                  <a:schemeClr val="accent1">
                    <a:lumMod val="75000"/>
                    <a:lumOff val="25000"/>
                  </a:schemeClr>
                </a:solidFill>
              </a:defRPr>
            </a:lvl1pPr>
          </a:lstStyle>
          <a:p>
            <a:pPr rtl="0"/>
            <a:fld id="{B6D4024D-709A-489C-A1E0-404FC4EC40E9}" type="datetime1">
              <a:rPr lang="en-GB" noProof="0" smtClean="0"/>
              <a:t>09/04/2023</a:t>
            </a:fld>
            <a:endParaRPr lang="en-GB" noProof="0"/>
          </a:p>
        </p:txBody>
      </p:sp>
      <p:sp>
        <p:nvSpPr>
          <p:cNvPr id="6" name="Footer Placeholder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7" name="Slide Number Placehold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GB"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5FFEA7D9-67F6-4FDA-9663-2C4F43E353A1}" type="datetime1">
              <a:rPr lang="en-GB" noProof="0" smtClean="0"/>
              <a:t>09/04/2023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4B326D-8F15-4B53-B18E-44A3026066F3}" type="datetime1">
              <a:rPr lang="en-GB" noProof="0" smtClean="0"/>
              <a:t>09/04/2023</a:t>
            </a:fld>
            <a:endParaRPr lang="en-GB" noProof="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n-GB" noProof="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n-GB" noProof="0" smtClean="0"/>
              <a:pPr/>
              <a:t>‹#›</a:t>
            </a:fld>
            <a:endParaRPr lang="en-GB"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GB" sz="6000">
                <a:solidFill>
                  <a:schemeClr val="bg1"/>
                </a:solidFill>
              </a:rPr>
              <a:t>PROMETHeUS</a:t>
            </a:r>
            <a:endParaRPr lang="en-GB" sz="60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FD4F-8113-19B6-1912-9268CC3167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Competitive advantage</a:t>
            </a:r>
          </a:p>
        </p:txBody>
      </p:sp>
      <p:sp>
        <p:nvSpPr>
          <p:cNvPr id="3" name="Content Placeholder 2">
            <a:extLst>
              <a:ext uri="{FF2B5EF4-FFF2-40B4-BE49-F238E27FC236}">
                <a16:creationId xmlns:a16="http://schemas.microsoft.com/office/drawing/2014/main" id="{D83CB500-87C8-1242-D902-202DFC9C7012}"/>
              </a:ext>
            </a:extLst>
          </p:cNvPr>
          <p:cNvSpPr>
            <a:spLocks noGrp="1"/>
          </p:cNvSpPr>
          <p:nvPr>
            <p:ph idx="1"/>
          </p:nvPr>
        </p:nvSpPr>
        <p:spPr>
          <a:xfrm>
            <a:off x="581192" y="2180496"/>
            <a:ext cx="11029615" cy="3975348"/>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T</a:t>
            </a:r>
            <a:r>
              <a:rPr lang="en-IN" b="0" i="0" dirty="0">
                <a:solidFill>
                  <a:schemeClr val="tx1"/>
                </a:solidFill>
                <a:effectLst/>
                <a:latin typeface="Times New Roman" panose="02020603050405020304" pitchFamily="18" charset="0"/>
                <a:cs typeface="Times New Roman" panose="02020603050405020304" pitchFamily="18" charset="0"/>
              </a:rPr>
              <a:t>he competitive advantage </a:t>
            </a:r>
            <a:r>
              <a:rPr lang="en-IN" dirty="0">
                <a:solidFill>
                  <a:schemeClr val="tx1"/>
                </a:solidFill>
                <a:latin typeface="Times New Roman" panose="02020603050405020304" pitchFamily="18" charset="0"/>
                <a:cs typeface="Times New Roman" panose="02020603050405020304" pitchFamily="18" charset="0"/>
              </a:rPr>
              <a:t>that we have over our competitors is</a:t>
            </a:r>
            <a:r>
              <a:rPr lang="en-IN" b="0" i="0" dirty="0">
                <a:solidFill>
                  <a:schemeClr val="tx1"/>
                </a:solidFill>
                <a:effectLst/>
                <a:latin typeface="Times New Roman" panose="02020603050405020304" pitchFamily="18" charset="0"/>
                <a:cs typeface="Times New Roman" panose="02020603050405020304" pitchFamily="18" charset="0"/>
              </a:rPr>
              <a:t> :</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Unique features: The platform could have features that differentiate it from existing alternatives, such as personalized mentor matching, tools for skill showcasing, and innovative job search functionality.</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Accessibility: The platform could prioritize accessibility for users by being available on both web and mobile platforms, with user-friendly interfaces and simple navigation.</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Cost: The platform could be priced competitively or even offered for free, which could give it an advantage over existing alternatives that charge high fees.</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Scalability: The platform could be designed with scalability in mind, allowing it to handle large volumes of users and data without compromising on performance.</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Focus on student success: The platform could prioritize helping students succeed in their education and careers, which could be a key selling point for users and potential partners</a:t>
            </a:r>
          </a:p>
          <a:p>
            <a:endParaRPr lang="en-US" dirty="0"/>
          </a:p>
        </p:txBody>
      </p:sp>
    </p:spTree>
    <p:extLst>
      <p:ext uri="{BB962C8B-B14F-4D97-AF65-F5344CB8AC3E}">
        <p14:creationId xmlns:p14="http://schemas.microsoft.com/office/powerpoint/2010/main" val="424889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A7C5-F8FD-CA3B-8A7A-7B462A47C6A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Customer segment &amp; market size</a:t>
            </a:r>
          </a:p>
        </p:txBody>
      </p:sp>
      <p:sp>
        <p:nvSpPr>
          <p:cNvPr id="3" name="Content Placeholder 2">
            <a:extLst>
              <a:ext uri="{FF2B5EF4-FFF2-40B4-BE49-F238E27FC236}">
                <a16:creationId xmlns:a16="http://schemas.microsoft.com/office/drawing/2014/main" id="{5F50009A-8553-3AD2-D2CE-A614F6A942E5}"/>
              </a:ext>
            </a:extLst>
          </p:cNvPr>
          <p:cNvSpPr>
            <a:spLocks noGrp="1"/>
          </p:cNvSpPr>
          <p:nvPr>
            <p:ph idx="1"/>
          </p:nvPr>
        </p:nvSpPr>
        <p:spPr>
          <a:xfrm>
            <a:off x="581192" y="2180496"/>
            <a:ext cx="11029615" cy="3975348"/>
          </a:xfrm>
        </p:spPr>
        <p:txBody>
          <a:bodyPr>
            <a:normAutofit fontScale="92500" lnSpcReduction="10000"/>
          </a:bodyPr>
          <a:lstStyle/>
          <a:p>
            <a:pPr algn="l"/>
            <a:r>
              <a:rPr lang="en-IN" sz="1900" b="0" i="0" dirty="0">
                <a:solidFill>
                  <a:schemeClr val="tx1"/>
                </a:solidFill>
                <a:effectLst/>
                <a:latin typeface="Times New Roman" panose="02020603050405020304" pitchFamily="18" charset="0"/>
                <a:cs typeface="Times New Roman" panose="02020603050405020304" pitchFamily="18" charset="0"/>
              </a:rPr>
              <a:t>Customer Segment:</a:t>
            </a:r>
          </a:p>
          <a:p>
            <a:pPr algn="l">
              <a:buFont typeface="+mj-lt"/>
              <a:buAutoNum type="arabicPeriod"/>
            </a:pPr>
            <a:r>
              <a:rPr lang="en-IN" sz="1900" b="0" i="0" dirty="0">
                <a:solidFill>
                  <a:schemeClr val="tx1"/>
                </a:solidFill>
                <a:effectLst/>
                <a:latin typeface="Times New Roman" panose="02020603050405020304" pitchFamily="18" charset="0"/>
                <a:cs typeface="Times New Roman" panose="02020603050405020304" pitchFamily="18" charset="0"/>
              </a:rPr>
              <a:t>students seeking career guidance and mentorship</a:t>
            </a:r>
          </a:p>
          <a:p>
            <a:pPr algn="l">
              <a:buFont typeface="+mj-lt"/>
              <a:buAutoNum type="arabicPeriod"/>
            </a:pPr>
            <a:r>
              <a:rPr lang="en-IN" sz="1900" b="0" i="0" dirty="0">
                <a:solidFill>
                  <a:schemeClr val="tx1"/>
                </a:solidFill>
                <a:effectLst/>
                <a:latin typeface="Times New Roman" panose="02020603050405020304" pitchFamily="18" charset="0"/>
                <a:cs typeface="Times New Roman" panose="02020603050405020304" pitchFamily="18" charset="0"/>
              </a:rPr>
              <a:t>Industry experts willing to provide guidance to college students</a:t>
            </a:r>
          </a:p>
          <a:p>
            <a:pPr algn="l">
              <a:buFont typeface="+mj-lt"/>
              <a:buAutoNum type="arabicPeriod"/>
            </a:pPr>
            <a:r>
              <a:rPr lang="en-IN" sz="1900" b="0" i="0" dirty="0">
                <a:solidFill>
                  <a:schemeClr val="tx1"/>
                </a:solidFill>
                <a:effectLst/>
                <a:latin typeface="Times New Roman" panose="02020603050405020304" pitchFamily="18" charset="0"/>
                <a:cs typeface="Times New Roman" panose="02020603050405020304" pitchFamily="18" charset="0"/>
              </a:rPr>
              <a:t>Employers looking to hire fresh talent from college campuses</a:t>
            </a:r>
          </a:p>
          <a:p>
            <a:pPr algn="l"/>
            <a:r>
              <a:rPr lang="en-IN" sz="1900" b="0" i="0" dirty="0">
                <a:solidFill>
                  <a:schemeClr val="tx1"/>
                </a:solidFill>
                <a:effectLst/>
                <a:latin typeface="Times New Roman" panose="02020603050405020304" pitchFamily="18" charset="0"/>
                <a:cs typeface="Times New Roman" panose="02020603050405020304" pitchFamily="18" charset="0"/>
              </a:rPr>
              <a:t>Market Size:</a:t>
            </a:r>
          </a:p>
          <a:p>
            <a:pPr algn="l">
              <a:buFont typeface="+mj-lt"/>
              <a:buAutoNum type="arabicPeriod"/>
            </a:pPr>
            <a:r>
              <a:rPr lang="en-IN" sz="1900" b="0" i="0" dirty="0">
                <a:solidFill>
                  <a:schemeClr val="tx1"/>
                </a:solidFill>
                <a:effectLst/>
                <a:latin typeface="Times New Roman" panose="02020603050405020304" pitchFamily="18" charset="0"/>
                <a:cs typeface="Times New Roman" panose="02020603050405020304" pitchFamily="18" charset="0"/>
              </a:rPr>
              <a:t>There are approximately 37 million students enrolled in colleges and universities in India, providing a large potential customer base.</a:t>
            </a:r>
          </a:p>
          <a:p>
            <a:pPr algn="l">
              <a:buFont typeface="+mj-lt"/>
              <a:buAutoNum type="arabicPeriod"/>
            </a:pPr>
            <a:r>
              <a:rPr lang="en-IN" sz="1900" b="0" i="0" dirty="0">
                <a:solidFill>
                  <a:schemeClr val="tx1"/>
                </a:solidFill>
                <a:effectLst/>
                <a:latin typeface="Times New Roman" panose="02020603050405020304" pitchFamily="18" charset="0"/>
                <a:cs typeface="Times New Roman" panose="02020603050405020304" pitchFamily="18" charset="0"/>
              </a:rPr>
              <a:t>The demand for mentorship and guidance is high among college students in India due to the competitive job market.</a:t>
            </a:r>
          </a:p>
          <a:p>
            <a:pPr algn="l">
              <a:buFont typeface="+mj-lt"/>
              <a:buAutoNum type="arabicPeriod"/>
            </a:pPr>
            <a:r>
              <a:rPr lang="en-IN" sz="1900" b="0" i="0" dirty="0">
                <a:solidFill>
                  <a:schemeClr val="tx1"/>
                </a:solidFill>
                <a:effectLst/>
                <a:latin typeface="Times New Roman" panose="02020603050405020304" pitchFamily="18" charset="0"/>
                <a:cs typeface="Times New Roman" panose="02020603050405020304" pitchFamily="18" charset="0"/>
              </a:rPr>
              <a:t>The platform can also cater to the needs of industry experts and employers looking for talented young professionals, providing an additional market opportunity.</a:t>
            </a:r>
          </a:p>
          <a:p>
            <a:endParaRPr lang="en-US" dirty="0"/>
          </a:p>
        </p:txBody>
      </p:sp>
    </p:spTree>
    <p:extLst>
      <p:ext uri="{BB962C8B-B14F-4D97-AF65-F5344CB8AC3E}">
        <p14:creationId xmlns:p14="http://schemas.microsoft.com/office/powerpoint/2010/main" val="465480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9CCA-848F-0CE0-6D54-B20E05B48F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channels</a:t>
            </a:r>
          </a:p>
        </p:txBody>
      </p:sp>
      <p:sp>
        <p:nvSpPr>
          <p:cNvPr id="3" name="Content Placeholder 2">
            <a:extLst>
              <a:ext uri="{FF2B5EF4-FFF2-40B4-BE49-F238E27FC236}">
                <a16:creationId xmlns:a16="http://schemas.microsoft.com/office/drawing/2014/main" id="{0EBA1E13-AACA-74B4-E1B2-EF64500F2E48}"/>
              </a:ext>
            </a:extLst>
          </p:cNvPr>
          <p:cNvSpPr>
            <a:spLocks noGrp="1"/>
          </p:cNvSpPr>
          <p:nvPr>
            <p:ph idx="1"/>
          </p:nvPr>
        </p:nvSpPr>
        <p:spPr/>
        <p:txBody>
          <a:bodyPr>
            <a:normAutofit/>
          </a:bodyPr>
          <a:lstStyle/>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Social media advertising targeting college students and recent graduates.</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Partnering with universities and colleges to promote the platform to students and alumni.</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Networking events and conferences for college students and industry experts.</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Referral program for existing users to bring in new users.</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Online forums and communities related to career development and education.</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Influencer marketing through popular student influencers and industry experts.</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Paid search advertising targeting keywords related to career development and education.</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Email marketing campaigns targeting potential users, universities, and industry experts.</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SEO optimization</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899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1430-A5B1-9DB0-5024-8680FD8F7ED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Revenue streams</a:t>
            </a:r>
          </a:p>
        </p:txBody>
      </p:sp>
      <p:sp>
        <p:nvSpPr>
          <p:cNvPr id="3" name="Content Placeholder 2">
            <a:extLst>
              <a:ext uri="{FF2B5EF4-FFF2-40B4-BE49-F238E27FC236}">
                <a16:creationId xmlns:a16="http://schemas.microsoft.com/office/drawing/2014/main" id="{9BF2B8EE-1E90-BF51-05C0-22CAA79B2EFC}"/>
              </a:ext>
            </a:extLst>
          </p:cNvPr>
          <p:cNvSpPr>
            <a:spLocks noGrp="1"/>
          </p:cNvSpPr>
          <p:nvPr>
            <p:ph idx="1"/>
          </p:nvPr>
        </p:nvSpPr>
        <p:spPr/>
        <p:txBody>
          <a:bodyPr>
            <a:normAutofit lnSpcReduction="10000"/>
          </a:bodyPr>
          <a:lstStyle/>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Subscription model: This revenue stream would be most relevant to the customer segment of college students who are looking to improve their career prospects by connecting with mentors, industry experts, and potential employers. The value proposition of the platform for this segment is the ability to easily access resources and opportunities that can enhance their education and career prospects.</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Commission model: This revenue stream would be most relevant to the customer segment of potential employers who are looking to hire talented and motivated college students. The value proposition of the platform for this segment is the ability to easily access a pool of skilled and motivated students who are actively seeking employment opportunities.</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Advertising model: This revenue stream would be most relevant to the customer segment of education institutions and potential employers who are looking to promote their services to college students. The value proposition of the platform for this segment is the ability to easily access a large and engaged audience of college students who are actively seeking career development opportunities.</a:t>
            </a:r>
          </a:p>
          <a:p>
            <a:endParaRPr lang="en-US" dirty="0"/>
          </a:p>
        </p:txBody>
      </p:sp>
    </p:spTree>
    <p:extLst>
      <p:ext uri="{BB962C8B-B14F-4D97-AF65-F5344CB8AC3E}">
        <p14:creationId xmlns:p14="http://schemas.microsoft.com/office/powerpoint/2010/main" val="264682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F958-D54D-8BD7-B72B-B37E275752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cost</a:t>
            </a:r>
          </a:p>
        </p:txBody>
      </p:sp>
      <p:graphicFrame>
        <p:nvGraphicFramePr>
          <p:cNvPr id="4" name="Content Placeholder 3">
            <a:extLst>
              <a:ext uri="{FF2B5EF4-FFF2-40B4-BE49-F238E27FC236}">
                <a16:creationId xmlns:a16="http://schemas.microsoft.com/office/drawing/2014/main" id="{A0CE5572-B94E-E8D7-BF80-D159B3D2D0F2}"/>
              </a:ext>
            </a:extLst>
          </p:cNvPr>
          <p:cNvGraphicFramePr>
            <a:graphicFrameLocks noGrp="1"/>
          </p:cNvGraphicFramePr>
          <p:nvPr>
            <p:ph idx="1"/>
            <p:extLst>
              <p:ext uri="{D42A27DB-BD31-4B8C-83A1-F6EECF244321}">
                <p14:modId xmlns:p14="http://schemas.microsoft.com/office/powerpoint/2010/main" val="2645052224"/>
              </p:ext>
            </p:extLst>
          </p:nvPr>
        </p:nvGraphicFramePr>
        <p:xfrm>
          <a:off x="1707614" y="2166474"/>
          <a:ext cx="9044848" cy="3749032"/>
        </p:xfrm>
        <a:graphic>
          <a:graphicData uri="http://schemas.openxmlformats.org/drawingml/2006/table">
            <a:tbl>
              <a:tblPr/>
              <a:tblGrid>
                <a:gridCol w="3022294">
                  <a:extLst>
                    <a:ext uri="{9D8B030D-6E8A-4147-A177-3AD203B41FA5}">
                      <a16:colId xmlns:a16="http://schemas.microsoft.com/office/drawing/2014/main" val="2396663846"/>
                    </a:ext>
                  </a:extLst>
                </a:gridCol>
                <a:gridCol w="3011277">
                  <a:extLst>
                    <a:ext uri="{9D8B030D-6E8A-4147-A177-3AD203B41FA5}">
                      <a16:colId xmlns:a16="http://schemas.microsoft.com/office/drawing/2014/main" val="1782686419"/>
                    </a:ext>
                  </a:extLst>
                </a:gridCol>
                <a:gridCol w="3011277">
                  <a:extLst>
                    <a:ext uri="{9D8B030D-6E8A-4147-A177-3AD203B41FA5}">
                      <a16:colId xmlns:a16="http://schemas.microsoft.com/office/drawing/2014/main" val="1084432963"/>
                    </a:ext>
                  </a:extLst>
                </a:gridCol>
              </a:tblGrid>
              <a:tr h="342162">
                <a:tc>
                  <a:txBody>
                    <a:bodyPr/>
                    <a:lstStyle/>
                    <a:p>
                      <a:pPr fontAlgn="b"/>
                      <a:r>
                        <a:rPr lang="en-IN" sz="1800" dirty="0">
                          <a:effectLst/>
                          <a:latin typeface="Times New Roman" panose="02020603050405020304" pitchFamily="18" charset="0"/>
                          <a:cs typeface="Times New Roman" panose="02020603050405020304" pitchFamily="18" charset="0"/>
                        </a:rPr>
                        <a:t>Key Activities</a:t>
                      </a:r>
                      <a:endParaRPr lang="en-IN" sz="1800" b="1"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b"/>
                </a:tc>
                <a:tc>
                  <a:txBody>
                    <a:bodyPr/>
                    <a:lstStyle/>
                    <a:p>
                      <a:pPr fontAlgn="b"/>
                      <a:r>
                        <a:rPr lang="en-IN" sz="1800">
                          <a:effectLst/>
                          <a:latin typeface="Times New Roman" panose="02020603050405020304" pitchFamily="18" charset="0"/>
                          <a:cs typeface="Times New Roman" panose="02020603050405020304" pitchFamily="18" charset="0"/>
                        </a:rPr>
                        <a:t>Fixed Costs</a:t>
                      </a:r>
                      <a:endParaRPr lang="en-IN" sz="1800" b="1">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b"/>
                </a:tc>
                <a:tc>
                  <a:txBody>
                    <a:bodyPr/>
                    <a:lstStyle/>
                    <a:p>
                      <a:pPr fontAlgn="b"/>
                      <a:r>
                        <a:rPr lang="en-IN" sz="1800">
                          <a:effectLst/>
                          <a:latin typeface="Times New Roman" panose="02020603050405020304" pitchFamily="18" charset="0"/>
                          <a:cs typeface="Times New Roman" panose="02020603050405020304" pitchFamily="18" charset="0"/>
                        </a:rPr>
                        <a:t>Variable Costs</a:t>
                      </a:r>
                      <a:endParaRPr lang="en-IN" sz="1800" b="1">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b"/>
                </a:tc>
                <a:extLst>
                  <a:ext uri="{0D108BD9-81ED-4DB2-BD59-A6C34878D82A}">
                    <a16:rowId xmlns:a16="http://schemas.microsoft.com/office/drawing/2014/main" val="2935751845"/>
                  </a:ext>
                </a:extLst>
              </a:tr>
              <a:tr h="598783">
                <a:tc>
                  <a:txBody>
                    <a:bodyPr/>
                    <a:lstStyle/>
                    <a:p>
                      <a:pPr fontAlgn="base"/>
                      <a:r>
                        <a:rPr lang="en-IN" sz="1800" dirty="0">
                          <a:effectLst/>
                          <a:latin typeface="Times New Roman" panose="02020603050405020304" pitchFamily="18" charset="0"/>
                          <a:cs typeface="Times New Roman" panose="02020603050405020304" pitchFamily="18" charset="0"/>
                        </a:rPr>
                        <a:t>Product Development</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50,000</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10,000 per iteration</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extLst>
                  <a:ext uri="{0D108BD9-81ED-4DB2-BD59-A6C34878D82A}">
                    <a16:rowId xmlns:a16="http://schemas.microsoft.com/office/drawing/2014/main" val="725927996"/>
                  </a:ext>
                </a:extLst>
              </a:tr>
              <a:tr h="598783">
                <a:tc>
                  <a:txBody>
                    <a:bodyPr/>
                    <a:lstStyle/>
                    <a:p>
                      <a:pPr fontAlgn="base"/>
                      <a:r>
                        <a:rPr lang="en-IN" sz="1800" dirty="0">
                          <a:effectLst/>
                          <a:latin typeface="Times New Roman" panose="02020603050405020304" pitchFamily="18" charset="0"/>
                          <a:cs typeface="Times New Roman" panose="02020603050405020304" pitchFamily="18" charset="0"/>
                        </a:rPr>
                        <a:t>Customer Acquisition</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20,000</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100 per customer</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extLst>
                  <a:ext uri="{0D108BD9-81ED-4DB2-BD59-A6C34878D82A}">
                    <a16:rowId xmlns:a16="http://schemas.microsoft.com/office/drawing/2014/main" val="3719481763"/>
                  </a:ext>
                </a:extLst>
              </a:tr>
              <a:tr h="598783">
                <a:tc>
                  <a:txBody>
                    <a:bodyPr/>
                    <a:lstStyle/>
                    <a:p>
                      <a:pPr fontAlgn="base"/>
                      <a:r>
                        <a:rPr lang="en-IN" sz="1800">
                          <a:effectLst/>
                          <a:latin typeface="Times New Roman" panose="02020603050405020304" pitchFamily="18" charset="0"/>
                          <a:cs typeface="Times New Roman" panose="02020603050405020304" pitchFamily="18" charset="0"/>
                        </a:rPr>
                        <a:t>Personnel</a:t>
                      </a:r>
                      <a:endParaRPr lang="en-IN" sz="180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100,000 per year</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50,000 per new hire</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extLst>
                  <a:ext uri="{0D108BD9-81ED-4DB2-BD59-A6C34878D82A}">
                    <a16:rowId xmlns:a16="http://schemas.microsoft.com/office/drawing/2014/main" val="2230087414"/>
                  </a:ext>
                </a:extLst>
              </a:tr>
              <a:tr h="598783">
                <a:tc>
                  <a:txBody>
                    <a:bodyPr/>
                    <a:lstStyle/>
                    <a:p>
                      <a:pPr fontAlgn="base"/>
                      <a:r>
                        <a:rPr lang="en-IN" sz="1800">
                          <a:effectLst/>
                          <a:latin typeface="Times New Roman" panose="02020603050405020304" pitchFamily="18" charset="0"/>
                          <a:cs typeface="Times New Roman" panose="02020603050405020304" pitchFamily="18" charset="0"/>
                        </a:rPr>
                        <a:t>Marketing and Advertising</a:t>
                      </a:r>
                      <a:endParaRPr lang="en-IN" sz="180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30,000 per year</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10% of revenue</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extLst>
                  <a:ext uri="{0D108BD9-81ED-4DB2-BD59-A6C34878D82A}">
                    <a16:rowId xmlns:a16="http://schemas.microsoft.com/office/drawing/2014/main" val="1871410595"/>
                  </a:ext>
                </a:extLst>
              </a:tr>
              <a:tr h="342162">
                <a:tc>
                  <a:txBody>
                    <a:bodyPr/>
                    <a:lstStyle/>
                    <a:p>
                      <a:pPr fontAlgn="base"/>
                      <a:r>
                        <a:rPr lang="en-IN" sz="1800">
                          <a:effectLst/>
                          <a:latin typeface="Times New Roman" panose="02020603050405020304" pitchFamily="18" charset="0"/>
                          <a:cs typeface="Times New Roman" panose="02020603050405020304" pitchFamily="18" charset="0"/>
                        </a:rPr>
                        <a:t>Server and Hosting</a:t>
                      </a:r>
                      <a:endParaRPr lang="en-IN" sz="180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5,000 per year</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5% of revenue</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extLst>
                  <a:ext uri="{0D108BD9-81ED-4DB2-BD59-A6C34878D82A}">
                    <a16:rowId xmlns:a16="http://schemas.microsoft.com/office/drawing/2014/main" val="3389272924"/>
                  </a:ext>
                </a:extLst>
              </a:tr>
              <a:tr h="598783">
                <a:tc>
                  <a:txBody>
                    <a:bodyPr/>
                    <a:lstStyle/>
                    <a:p>
                      <a:pPr fontAlgn="base"/>
                      <a:r>
                        <a:rPr lang="en-IN" sz="1800">
                          <a:effectLst/>
                          <a:latin typeface="Times New Roman" panose="02020603050405020304" pitchFamily="18" charset="0"/>
                          <a:cs typeface="Times New Roman" panose="02020603050405020304" pitchFamily="18" charset="0"/>
                        </a:rPr>
                        <a:t>Legal and Accounting</a:t>
                      </a:r>
                      <a:endParaRPr lang="en-IN" sz="180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10,000 per year</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tc>
                  <a:txBody>
                    <a:bodyPr/>
                    <a:lstStyle/>
                    <a:p>
                      <a:pPr fontAlgn="base"/>
                      <a:r>
                        <a:rPr lang="en-IN" sz="1800" dirty="0">
                          <a:effectLst/>
                          <a:latin typeface="Times New Roman" panose="02020603050405020304" pitchFamily="18" charset="0"/>
                          <a:cs typeface="Times New Roman" panose="02020603050405020304" pitchFamily="18" charset="0"/>
                        </a:rPr>
                        <a:t>2000 per hour for additional services</a:t>
                      </a:r>
                      <a:endParaRPr lang="en-IN" sz="1800" dirty="0">
                        <a:solidFill>
                          <a:schemeClr val="bg1"/>
                        </a:solidFill>
                        <a:effectLst/>
                        <a:latin typeface="Times New Roman" panose="02020603050405020304" pitchFamily="18" charset="0"/>
                        <a:cs typeface="Times New Roman" panose="02020603050405020304" pitchFamily="18" charset="0"/>
                      </a:endParaRPr>
                    </a:p>
                  </a:txBody>
                  <a:tcPr marL="85540" marR="85540" marT="42770" marB="42770" anchor="ctr"/>
                </a:tc>
                <a:extLst>
                  <a:ext uri="{0D108BD9-81ED-4DB2-BD59-A6C34878D82A}">
                    <a16:rowId xmlns:a16="http://schemas.microsoft.com/office/drawing/2014/main" val="53195410"/>
                  </a:ext>
                </a:extLst>
              </a:tr>
            </a:tbl>
          </a:graphicData>
        </a:graphic>
      </p:graphicFrame>
    </p:spTree>
    <p:extLst>
      <p:ext uri="{BB962C8B-B14F-4D97-AF65-F5344CB8AC3E}">
        <p14:creationId xmlns:p14="http://schemas.microsoft.com/office/powerpoint/2010/main" val="140689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noRot="1" noMove="1" noResize="1" noEditPoints="1" noAdjustHandles="1" noChangeArrowheads="1" noChangeShapeType="1"/>
          </p:cNvSpPr>
          <p:nvPr>
            <p:ph type="ctrTitle"/>
          </p:nvPr>
        </p:nvSpPr>
        <p:spPr>
          <a:xfrm>
            <a:off x="8296275" y="1419226"/>
            <a:ext cx="3081576" cy="1746762"/>
          </a:xfrm>
        </p:spPr>
        <p:txBody>
          <a:bodyPr rtlCol="0">
            <a:normAutofit/>
          </a:bodyPr>
          <a:lstStyle/>
          <a:p>
            <a:pPr rtl="0"/>
            <a:r>
              <a:rPr lang="en-GB" dirty="0">
                <a:solidFill>
                  <a:srgbClr val="FFFFFF"/>
                </a:solidFill>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n-GB" dirty="0">
              <a:solidFill>
                <a:schemeClr val="bg2"/>
              </a:solidFill>
            </a:endParaRPr>
          </a:p>
          <a:p>
            <a:pPr rtl="0"/>
            <a:endParaRPr lang="en-GB"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4A08-D9A9-7EA3-4A7A-AB79B953FA0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team members</a:t>
            </a:r>
          </a:p>
        </p:txBody>
      </p:sp>
      <p:graphicFrame>
        <p:nvGraphicFramePr>
          <p:cNvPr id="10" name="Table 10">
            <a:extLst>
              <a:ext uri="{FF2B5EF4-FFF2-40B4-BE49-F238E27FC236}">
                <a16:creationId xmlns:a16="http://schemas.microsoft.com/office/drawing/2014/main" id="{B15A0102-B506-DFD0-463D-0B732ED7DB33}"/>
              </a:ext>
            </a:extLst>
          </p:cNvPr>
          <p:cNvGraphicFramePr>
            <a:graphicFrameLocks noGrp="1"/>
          </p:cNvGraphicFramePr>
          <p:nvPr>
            <p:ph idx="1"/>
            <p:extLst>
              <p:ext uri="{D42A27DB-BD31-4B8C-83A1-F6EECF244321}">
                <p14:modId xmlns:p14="http://schemas.microsoft.com/office/powerpoint/2010/main" val="4275634126"/>
              </p:ext>
            </p:extLst>
          </p:nvPr>
        </p:nvGraphicFramePr>
        <p:xfrm>
          <a:off x="581192" y="1826364"/>
          <a:ext cx="11129908" cy="5031636"/>
        </p:xfrm>
        <a:graphic>
          <a:graphicData uri="http://schemas.openxmlformats.org/drawingml/2006/table">
            <a:tbl>
              <a:tblPr firstRow="1" bandRow="1">
                <a:tableStyleId>{5C22544A-7EE6-4342-B048-85BDC9FD1C3A}</a:tableStyleId>
              </a:tblPr>
              <a:tblGrid>
                <a:gridCol w="2782477">
                  <a:extLst>
                    <a:ext uri="{9D8B030D-6E8A-4147-A177-3AD203B41FA5}">
                      <a16:colId xmlns:a16="http://schemas.microsoft.com/office/drawing/2014/main" val="3575748336"/>
                    </a:ext>
                  </a:extLst>
                </a:gridCol>
                <a:gridCol w="2782477">
                  <a:extLst>
                    <a:ext uri="{9D8B030D-6E8A-4147-A177-3AD203B41FA5}">
                      <a16:colId xmlns:a16="http://schemas.microsoft.com/office/drawing/2014/main" val="1331373370"/>
                    </a:ext>
                  </a:extLst>
                </a:gridCol>
                <a:gridCol w="2782477">
                  <a:extLst>
                    <a:ext uri="{9D8B030D-6E8A-4147-A177-3AD203B41FA5}">
                      <a16:colId xmlns:a16="http://schemas.microsoft.com/office/drawing/2014/main" val="703592452"/>
                    </a:ext>
                  </a:extLst>
                </a:gridCol>
                <a:gridCol w="2782477">
                  <a:extLst>
                    <a:ext uri="{9D8B030D-6E8A-4147-A177-3AD203B41FA5}">
                      <a16:colId xmlns:a16="http://schemas.microsoft.com/office/drawing/2014/main" val="3116927909"/>
                    </a:ext>
                  </a:extLst>
                </a:gridCol>
              </a:tblGrid>
              <a:tr h="551076">
                <a:tc>
                  <a:txBody>
                    <a:bodyPr/>
                    <a:lstStyle/>
                    <a:p>
                      <a:r>
                        <a:rPr lang="en-US" dirty="0"/>
                        <a:t>Name</a:t>
                      </a:r>
                    </a:p>
                  </a:txBody>
                  <a:tcPr/>
                </a:tc>
                <a:tc>
                  <a:txBody>
                    <a:bodyPr/>
                    <a:lstStyle/>
                    <a:p>
                      <a:r>
                        <a:rPr lang="en-US" dirty="0"/>
                        <a:t>Qualifications</a:t>
                      </a:r>
                    </a:p>
                  </a:txBody>
                  <a:tcPr/>
                </a:tc>
                <a:tc>
                  <a:txBody>
                    <a:bodyPr/>
                    <a:lstStyle/>
                    <a:p>
                      <a:r>
                        <a:rPr lang="en-US" dirty="0"/>
                        <a:t>Experience</a:t>
                      </a:r>
                    </a:p>
                  </a:txBody>
                  <a:tcPr/>
                </a:tc>
                <a:tc>
                  <a:txBody>
                    <a:bodyPr/>
                    <a:lstStyle/>
                    <a:p>
                      <a:r>
                        <a:rPr lang="en-US" dirty="0"/>
                        <a:t>Key skills</a:t>
                      </a:r>
                    </a:p>
                  </a:txBody>
                  <a:tcPr/>
                </a:tc>
                <a:extLst>
                  <a:ext uri="{0D108BD9-81ED-4DB2-BD59-A6C34878D82A}">
                    <a16:rowId xmlns:a16="http://schemas.microsoft.com/office/drawing/2014/main" val="1187879761"/>
                  </a:ext>
                </a:extLst>
              </a:tr>
              <a:tr h="798137">
                <a:tc>
                  <a:txBody>
                    <a:bodyPr/>
                    <a:lstStyle/>
                    <a:p>
                      <a:r>
                        <a:rPr lang="en-US" dirty="0"/>
                        <a:t>Vraj Shah</a:t>
                      </a:r>
                    </a:p>
                  </a:txBody>
                  <a:tcPr/>
                </a:tc>
                <a:tc>
                  <a:txBody>
                    <a:bodyPr/>
                    <a:lstStyle/>
                    <a:p>
                      <a:r>
                        <a:rPr lang="en-US" dirty="0"/>
                        <a:t>High School Graduate, Currently in 2</a:t>
                      </a:r>
                      <a:r>
                        <a:rPr lang="en-US" baseline="30000" dirty="0"/>
                        <a:t>nd</a:t>
                      </a:r>
                      <a:r>
                        <a:rPr lang="en-US" dirty="0"/>
                        <a:t> year at SRMIST, Chennai</a:t>
                      </a:r>
                    </a:p>
                  </a:txBody>
                  <a:tcPr/>
                </a:tc>
                <a:tc>
                  <a:txBody>
                    <a:bodyPr/>
                    <a:lstStyle/>
                    <a:p>
                      <a:r>
                        <a:rPr lang="en-US" dirty="0"/>
                        <a:t>ML Developer(2years), Frontend Developer(2years)</a:t>
                      </a:r>
                    </a:p>
                  </a:txBody>
                  <a:tcPr/>
                </a:tc>
                <a:tc>
                  <a:txBody>
                    <a:bodyPr/>
                    <a:lstStyle/>
                    <a:p>
                      <a:r>
                        <a:rPr lang="en-US" dirty="0"/>
                        <a:t>Python, ML, MATLAB, HTML, CSS, </a:t>
                      </a:r>
                      <a:r>
                        <a:rPr lang="en-US" dirty="0" err="1"/>
                        <a:t>React.js</a:t>
                      </a:r>
                      <a:endParaRPr lang="en-US" dirty="0"/>
                    </a:p>
                  </a:txBody>
                  <a:tcPr/>
                </a:tc>
                <a:extLst>
                  <a:ext uri="{0D108BD9-81ED-4DB2-BD59-A6C34878D82A}">
                    <a16:rowId xmlns:a16="http://schemas.microsoft.com/office/drawing/2014/main" val="626790928"/>
                  </a:ext>
                </a:extLst>
              </a:tr>
              <a:tr h="1037578">
                <a:tc>
                  <a:txBody>
                    <a:bodyPr/>
                    <a:lstStyle/>
                    <a:p>
                      <a:r>
                        <a:rPr lang="en-US" dirty="0"/>
                        <a:t>Sarthak Kaushal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 School Graduate, Currently in 2</a:t>
                      </a:r>
                      <a:r>
                        <a:rPr lang="en-US" baseline="30000" dirty="0"/>
                        <a:t>nd</a:t>
                      </a:r>
                      <a:r>
                        <a:rPr lang="en-US" dirty="0"/>
                        <a:t> year at SRMIST, Chennai</a:t>
                      </a:r>
                    </a:p>
                    <a:p>
                      <a:endParaRPr lang="en-US" dirty="0"/>
                    </a:p>
                  </a:txBody>
                  <a:tcPr/>
                </a:tc>
                <a:tc>
                  <a:txBody>
                    <a:bodyPr/>
                    <a:lstStyle/>
                    <a:p>
                      <a:r>
                        <a:rPr lang="en-US" dirty="0"/>
                        <a:t>Full Stack Developer(2 years)</a:t>
                      </a:r>
                    </a:p>
                  </a:txBody>
                  <a:tcPr/>
                </a:tc>
                <a:tc>
                  <a:txBody>
                    <a:bodyPr/>
                    <a:lstStyle/>
                    <a:p>
                      <a:r>
                        <a:rPr lang="en-US" dirty="0"/>
                        <a:t>Python, C</a:t>
                      </a:r>
                      <a:r>
                        <a:rPr lang="en-US"/>
                        <a:t>++, </a:t>
                      </a:r>
                      <a:r>
                        <a:rPr lang="en-US" dirty="0"/>
                        <a:t>N</a:t>
                      </a:r>
                      <a:r>
                        <a:rPr lang="en-US"/>
                        <a:t>ode</a:t>
                      </a:r>
                      <a:r>
                        <a:rPr lang="en-US" dirty="0" err="1"/>
                        <a:t>.js</a:t>
                      </a:r>
                      <a:r>
                        <a:rPr lang="en-US" dirty="0"/>
                        <a:t>, HTML, CSS, MATLAB</a:t>
                      </a:r>
                    </a:p>
                  </a:txBody>
                  <a:tcPr/>
                </a:tc>
                <a:extLst>
                  <a:ext uri="{0D108BD9-81ED-4DB2-BD59-A6C34878D82A}">
                    <a16:rowId xmlns:a16="http://schemas.microsoft.com/office/drawing/2014/main" val="4082024777"/>
                  </a:ext>
                </a:extLst>
              </a:tr>
              <a:tr h="1037578">
                <a:tc>
                  <a:txBody>
                    <a:bodyPr/>
                    <a:lstStyle/>
                    <a:p>
                      <a:r>
                        <a:rPr lang="en-US" dirty="0" err="1"/>
                        <a:t>Sanchita</a:t>
                      </a:r>
                      <a:r>
                        <a:rPr lang="en-US" dirty="0"/>
                        <a:t> Agarwal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 School Graduate, Currently in 2</a:t>
                      </a:r>
                      <a:r>
                        <a:rPr lang="en-US" baseline="30000" dirty="0"/>
                        <a:t>nd</a:t>
                      </a:r>
                      <a:r>
                        <a:rPr lang="en-US" dirty="0"/>
                        <a:t> year at SRMIST, Chennai</a:t>
                      </a:r>
                    </a:p>
                    <a:p>
                      <a:endParaRPr lang="en-US" dirty="0"/>
                    </a:p>
                  </a:txBody>
                  <a:tcPr/>
                </a:tc>
                <a:tc>
                  <a:txBody>
                    <a:bodyPr/>
                    <a:lstStyle/>
                    <a:p>
                      <a:r>
                        <a:rPr lang="en-US" dirty="0"/>
                        <a:t>Full Stack Developer(2years)</a:t>
                      </a:r>
                    </a:p>
                  </a:txBody>
                  <a:tcPr/>
                </a:tc>
                <a:tc>
                  <a:txBody>
                    <a:bodyPr/>
                    <a:lstStyle/>
                    <a:p>
                      <a:r>
                        <a:rPr lang="en-US" dirty="0"/>
                        <a:t>Node.js, HTML, Python, CSS, ML, </a:t>
                      </a:r>
                      <a:r>
                        <a:rPr lang="en-US" dirty="0" err="1"/>
                        <a:t>React.js</a:t>
                      </a:r>
                      <a:endParaRPr lang="en-US" dirty="0"/>
                    </a:p>
                  </a:txBody>
                  <a:tcPr/>
                </a:tc>
                <a:extLst>
                  <a:ext uri="{0D108BD9-81ED-4DB2-BD59-A6C34878D82A}">
                    <a16:rowId xmlns:a16="http://schemas.microsoft.com/office/drawing/2014/main" val="1154069687"/>
                  </a:ext>
                </a:extLst>
              </a:tr>
              <a:tr h="1037578">
                <a:tc>
                  <a:txBody>
                    <a:bodyPr/>
                    <a:lstStyle/>
                    <a:p>
                      <a:r>
                        <a:rPr lang="en-US" dirty="0" err="1"/>
                        <a:t>Yashika</a:t>
                      </a:r>
                      <a:r>
                        <a:rPr lang="en-US" dirty="0"/>
                        <a:t> Rajput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 School Graduate, Currently in 2</a:t>
                      </a:r>
                      <a:r>
                        <a:rPr lang="en-US" baseline="30000" dirty="0"/>
                        <a:t>nd</a:t>
                      </a:r>
                      <a:r>
                        <a:rPr lang="en-US" dirty="0"/>
                        <a:t> year at SRMIST, Chennai</a:t>
                      </a:r>
                    </a:p>
                    <a:p>
                      <a:endParaRPr lang="en-US" dirty="0"/>
                    </a:p>
                  </a:txBody>
                  <a:tcPr/>
                </a:tc>
                <a:tc>
                  <a:txBody>
                    <a:bodyPr/>
                    <a:lstStyle/>
                    <a:p>
                      <a:r>
                        <a:rPr lang="en-US" dirty="0"/>
                        <a:t>Full Stack Developer</a:t>
                      </a:r>
                    </a:p>
                    <a:p>
                      <a:r>
                        <a:rPr lang="en-US" dirty="0"/>
                        <a:t>(2 years)</a:t>
                      </a:r>
                    </a:p>
                  </a:txBody>
                  <a:tcPr/>
                </a:tc>
                <a:tc>
                  <a:txBody>
                    <a:bodyPr/>
                    <a:lstStyle/>
                    <a:p>
                      <a:r>
                        <a:rPr lang="en-US" dirty="0"/>
                        <a:t>JS, HTML,CSS, API development, Django, C++, Python</a:t>
                      </a:r>
                    </a:p>
                  </a:txBody>
                  <a:tcPr/>
                </a:tc>
                <a:extLst>
                  <a:ext uri="{0D108BD9-81ED-4DB2-BD59-A6C34878D82A}">
                    <a16:rowId xmlns:a16="http://schemas.microsoft.com/office/drawing/2014/main" val="940707372"/>
                  </a:ext>
                </a:extLst>
              </a:tr>
            </a:tbl>
          </a:graphicData>
        </a:graphic>
      </p:graphicFrame>
    </p:spTree>
    <p:extLst>
      <p:ext uri="{BB962C8B-B14F-4D97-AF65-F5344CB8AC3E}">
        <p14:creationId xmlns:p14="http://schemas.microsoft.com/office/powerpoint/2010/main" val="19980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3AAA-7CDC-1057-D76F-BBB2AE0E612F}"/>
              </a:ext>
            </a:extLst>
          </p:cNvPr>
          <p:cNvSpPr>
            <a:spLocks noGrp="1"/>
          </p:cNvSpPr>
          <p:nvPr>
            <p:ph type="title"/>
          </p:nvPr>
        </p:nvSpPr>
        <p:spPr/>
        <p:txBody>
          <a:bodyPr/>
          <a:lstStyle/>
          <a:p>
            <a:r>
              <a:rPr lang="en-US" dirty="0"/>
              <a:t>Theme</a:t>
            </a:r>
          </a:p>
        </p:txBody>
      </p:sp>
      <p:sp>
        <p:nvSpPr>
          <p:cNvPr id="3" name="Content Placeholder 2">
            <a:extLst>
              <a:ext uri="{FF2B5EF4-FFF2-40B4-BE49-F238E27FC236}">
                <a16:creationId xmlns:a16="http://schemas.microsoft.com/office/drawing/2014/main" id="{B739FEAB-0CBE-9646-BA88-7A9FD2CBCB0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have chosen Entrepreneurship as the theme as its problem statement described the daily challenges we students face and sometimes it is very frustrating to deal with these kinds of problems so that is why we are creating a platform in which all the things a student requires from internship to career guidance are all available over here</a:t>
            </a:r>
          </a:p>
        </p:txBody>
      </p:sp>
    </p:spTree>
    <p:extLst>
      <p:ext uri="{BB962C8B-B14F-4D97-AF65-F5344CB8AC3E}">
        <p14:creationId xmlns:p14="http://schemas.microsoft.com/office/powerpoint/2010/main" val="118318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B65-40B1-250A-520E-73E2F2A6CE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271E51D-BACD-915B-5CA3-05C8E6065356}"/>
              </a:ext>
            </a:extLst>
          </p:cNvPr>
          <p:cNvSpPr>
            <a:spLocks noGrp="1"/>
          </p:cNvSpPr>
          <p:nvPr>
            <p:ph idx="1"/>
          </p:nvPr>
        </p:nvSpPr>
        <p:spPr/>
        <p:txBody>
          <a:bodyPr/>
          <a:lstStyle/>
          <a:p>
            <a:r>
              <a:rPr lang="en-IN" b="0" i="0" dirty="0">
                <a:solidFill>
                  <a:srgbClr val="000000"/>
                </a:solidFill>
                <a:effectLst/>
                <a:latin typeface="Times New Roman" panose="02020603050405020304" pitchFamily="18" charset="0"/>
                <a:cs typeface="Times New Roman" panose="02020603050405020304" pitchFamily="18" charset="0"/>
              </a:rPr>
              <a:t>We </a:t>
            </a:r>
            <a:r>
              <a:rPr lang="en-IN" dirty="0">
                <a:solidFill>
                  <a:srgbClr val="000000"/>
                </a:solidFill>
                <a:latin typeface="Times New Roman" panose="02020603050405020304" pitchFamily="18" charset="0"/>
                <a:cs typeface="Times New Roman" panose="02020603050405020304" pitchFamily="18" charset="0"/>
              </a:rPr>
              <a:t>will develop a MVP (here, website) </a:t>
            </a:r>
            <a:r>
              <a:rPr lang="en-IN" b="0" i="0" dirty="0">
                <a:solidFill>
                  <a:srgbClr val="000000"/>
                </a:solidFill>
                <a:effectLst/>
                <a:latin typeface="Times New Roman" panose="02020603050405020304" pitchFamily="18" charset="0"/>
                <a:cs typeface="Times New Roman" panose="02020603050405020304" pitchFamily="18" charset="0"/>
              </a:rPr>
              <a:t>for a peer-to-peer platform that connects Indian college students with mentors, industry experts, and potential employers. It should include tools for students to showcase their skills and connect with potential employers. The platform should be user-friendly, accessible on web and mobile, scalable, and prioritise creative ideas to improve students education and career prospects</a:t>
            </a:r>
            <a:r>
              <a:rPr lang="en-IN" b="0" i="0" dirty="0">
                <a:solidFill>
                  <a:srgbClr val="00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08180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D066-2B43-44BE-4B22-4C2FA362AD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Problem/opportunity</a:t>
            </a:r>
          </a:p>
        </p:txBody>
      </p:sp>
      <p:sp>
        <p:nvSpPr>
          <p:cNvPr id="3" name="Content Placeholder 2">
            <a:extLst>
              <a:ext uri="{FF2B5EF4-FFF2-40B4-BE49-F238E27FC236}">
                <a16:creationId xmlns:a16="http://schemas.microsoft.com/office/drawing/2014/main" id="{F9866BA6-679F-6323-9D29-71C260A291BA}"/>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Currently the top problems that we will solve are</a:t>
            </a:r>
          </a:p>
          <a:p>
            <a:pPr algn="l">
              <a:buFont typeface="+mj-lt"/>
              <a:buAutoNum type="arabicPeriod"/>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Access and Equity</a:t>
            </a:r>
          </a:p>
          <a:p>
            <a:pPr algn="l">
              <a:buFont typeface="+mj-lt"/>
              <a:buAutoNum type="arabicPeriod"/>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Skills Gap</a:t>
            </a:r>
          </a:p>
          <a:p>
            <a:pPr algn="l">
              <a:buFont typeface="+mj-lt"/>
              <a:buAutoNum type="arabicPeriod"/>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Lack of Mentorship</a:t>
            </a:r>
          </a:p>
          <a:p>
            <a:pPr algn="l">
              <a:buFont typeface="+mj-lt"/>
              <a:buAutoNum type="arabicPeriod"/>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Career Transition</a:t>
            </a:r>
          </a:p>
          <a:p>
            <a:pPr algn="l">
              <a:buFont typeface="+mj-lt"/>
              <a:buAutoNum type="arabicPeriod"/>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Technology and Innovation</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There is some existing competitions like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Internshala</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Linkedin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UpGrad</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etc</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but the problem with those platforms is that some of them provide platform to showcase our skills but do not provide career advice while some of the provide advice but does not allow us to showcase our skills</a:t>
            </a:r>
          </a:p>
        </p:txBody>
      </p:sp>
    </p:spTree>
    <p:extLst>
      <p:ext uri="{BB962C8B-B14F-4D97-AF65-F5344CB8AC3E}">
        <p14:creationId xmlns:p14="http://schemas.microsoft.com/office/powerpoint/2010/main" val="229437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3E18-4E65-263A-7A32-6D2C27541F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C1E4D9F5-3E95-1AC6-7FB4-096B21F45D55}"/>
              </a:ext>
            </a:extLst>
          </p:cNvPr>
          <p:cNvSpPr>
            <a:spLocks noGrp="1"/>
          </p:cNvSpPr>
          <p:nvPr>
            <p:ph idx="1"/>
          </p:nvPr>
        </p:nvSpPr>
        <p:spPr/>
        <p:txBody>
          <a:bodyPr/>
          <a:lstStyle/>
          <a:p>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Our Solution is to prioritize building a platform that offers personalized matching and recommendation algorithms to match students with mentors and employers based on their skills and interests. Additionally, providing tools and resources for students to develop their skills and showcase their work could help improve their career prospects. Which will also help in creating a robust and engaged community of mentors, students, and employers, where students can access guidance and support from experienced professionals in their desired fields. It's also important to prioritize accessibility and affordability to ensure that students from all backgrounds have equal access to opportunities.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90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87D7-BD53-1F4E-B938-A1AE54CB1A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Current status</a:t>
            </a:r>
          </a:p>
        </p:txBody>
      </p:sp>
      <p:sp>
        <p:nvSpPr>
          <p:cNvPr id="3" name="Content Placeholder 2">
            <a:extLst>
              <a:ext uri="{FF2B5EF4-FFF2-40B4-BE49-F238E27FC236}">
                <a16:creationId xmlns:a16="http://schemas.microsoft.com/office/drawing/2014/main" id="{DECBB35B-96C2-6E7C-1539-9CAF993D82AD}"/>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a:t>
            </a:r>
            <a:r>
              <a:rPr lang="en-IN" b="0" i="0" dirty="0">
                <a:solidFill>
                  <a:schemeClr val="tx1"/>
                </a:solidFill>
                <a:effectLst/>
                <a:latin typeface="Times New Roman" panose="02020603050405020304" pitchFamily="18" charset="0"/>
                <a:cs typeface="Times New Roman" panose="02020603050405020304" pitchFamily="18" charset="0"/>
              </a:rPr>
              <a:t>he platform is still an idea, the next step would be to create a detailed plan for its development. This would involve conducting market research to identify the target audience and their needs, creating a business model to determine how the platform will generate revenue, designing a user-friendly interface, and developing the necessary software and infrastructure to make the platform function. The plan should also include a timeline for development, as well as a budget for the necessary resources. Once the plan is in place, the next step would be to begin the process of building a prototype and testing it with potential users.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17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5601-1CE9-67C9-4EF4-A3496C805F0C}"/>
              </a:ext>
            </a:extLst>
          </p:cNvPr>
          <p:cNvSpPr>
            <a:spLocks noGrp="1"/>
          </p:cNvSpPr>
          <p:nvPr>
            <p:ph type="title"/>
          </p:nvPr>
        </p:nvSpPr>
        <p:spPr/>
        <p:txBody>
          <a:bodyPr/>
          <a:lstStyle/>
          <a:p>
            <a:r>
              <a:rPr lang="en-US" dirty="0"/>
              <a:t>Product demo</a:t>
            </a:r>
          </a:p>
        </p:txBody>
      </p:sp>
      <p:sp>
        <p:nvSpPr>
          <p:cNvPr id="4" name="Oval 3">
            <a:extLst>
              <a:ext uri="{FF2B5EF4-FFF2-40B4-BE49-F238E27FC236}">
                <a16:creationId xmlns:a16="http://schemas.microsoft.com/office/drawing/2014/main" id="{732EF4E9-566D-DF94-FAFD-B962EB24A6F6}"/>
              </a:ext>
            </a:extLst>
          </p:cNvPr>
          <p:cNvSpPr/>
          <p:nvPr/>
        </p:nvSpPr>
        <p:spPr>
          <a:xfrm>
            <a:off x="581192" y="1956546"/>
            <a:ext cx="1516549" cy="69924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Product</a:t>
            </a:r>
          </a:p>
        </p:txBody>
      </p:sp>
      <p:sp>
        <p:nvSpPr>
          <p:cNvPr id="5" name="Rectangle 4">
            <a:extLst>
              <a:ext uri="{FF2B5EF4-FFF2-40B4-BE49-F238E27FC236}">
                <a16:creationId xmlns:a16="http://schemas.microsoft.com/office/drawing/2014/main" id="{2E0DFF92-00E1-194C-442C-DCBEBEB55891}"/>
              </a:ext>
            </a:extLst>
          </p:cNvPr>
          <p:cNvSpPr/>
          <p:nvPr/>
        </p:nvSpPr>
        <p:spPr>
          <a:xfrm>
            <a:off x="581191" y="3039035"/>
            <a:ext cx="1382079" cy="8606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Landing page</a:t>
            </a:r>
          </a:p>
        </p:txBody>
      </p:sp>
      <p:sp>
        <p:nvSpPr>
          <p:cNvPr id="6" name="Rectangle 5">
            <a:extLst>
              <a:ext uri="{FF2B5EF4-FFF2-40B4-BE49-F238E27FC236}">
                <a16:creationId xmlns:a16="http://schemas.microsoft.com/office/drawing/2014/main" id="{1DD230DB-3E6D-8AC3-BE89-D8A6D998CA74}"/>
              </a:ext>
            </a:extLst>
          </p:cNvPr>
          <p:cNvSpPr/>
          <p:nvPr/>
        </p:nvSpPr>
        <p:spPr>
          <a:xfrm>
            <a:off x="2900682" y="3039035"/>
            <a:ext cx="1382079" cy="8606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Internship database</a:t>
            </a:r>
          </a:p>
        </p:txBody>
      </p:sp>
      <p:sp>
        <p:nvSpPr>
          <p:cNvPr id="7" name="Rectangle 6">
            <a:extLst>
              <a:ext uri="{FF2B5EF4-FFF2-40B4-BE49-F238E27FC236}">
                <a16:creationId xmlns:a16="http://schemas.microsoft.com/office/drawing/2014/main" id="{479C5BD5-1010-012A-5146-63355D03E8B6}"/>
              </a:ext>
            </a:extLst>
          </p:cNvPr>
          <p:cNvSpPr/>
          <p:nvPr/>
        </p:nvSpPr>
        <p:spPr>
          <a:xfrm>
            <a:off x="5220173" y="3039035"/>
            <a:ext cx="1382079" cy="8606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Resume builder</a:t>
            </a:r>
          </a:p>
        </p:txBody>
      </p:sp>
      <p:sp>
        <p:nvSpPr>
          <p:cNvPr id="8" name="Rectangle 7">
            <a:extLst>
              <a:ext uri="{FF2B5EF4-FFF2-40B4-BE49-F238E27FC236}">
                <a16:creationId xmlns:a16="http://schemas.microsoft.com/office/drawing/2014/main" id="{F918B18B-7E4C-2D13-F8C9-38ACA6F77175}"/>
              </a:ext>
            </a:extLst>
          </p:cNvPr>
          <p:cNvSpPr/>
          <p:nvPr/>
        </p:nvSpPr>
        <p:spPr>
          <a:xfrm>
            <a:off x="7539664" y="2998694"/>
            <a:ext cx="1382079" cy="8606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Career Guidance</a:t>
            </a:r>
          </a:p>
        </p:txBody>
      </p:sp>
      <p:sp>
        <p:nvSpPr>
          <p:cNvPr id="9" name="Rectangle 8">
            <a:extLst>
              <a:ext uri="{FF2B5EF4-FFF2-40B4-BE49-F238E27FC236}">
                <a16:creationId xmlns:a16="http://schemas.microsoft.com/office/drawing/2014/main" id="{0776ED26-6F79-9655-44D1-808E4D36EF5A}"/>
              </a:ext>
            </a:extLst>
          </p:cNvPr>
          <p:cNvSpPr/>
          <p:nvPr/>
        </p:nvSpPr>
        <p:spPr>
          <a:xfrm>
            <a:off x="9859155" y="2998694"/>
            <a:ext cx="1382079" cy="8606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Mentorship</a:t>
            </a:r>
          </a:p>
        </p:txBody>
      </p:sp>
      <p:sp>
        <p:nvSpPr>
          <p:cNvPr id="10" name="Rectangle: Rounded Corners 9">
            <a:extLst>
              <a:ext uri="{FF2B5EF4-FFF2-40B4-BE49-F238E27FC236}">
                <a16:creationId xmlns:a16="http://schemas.microsoft.com/office/drawing/2014/main" id="{59739545-071D-CBF4-9431-7A4A1F8331B9}"/>
              </a:ext>
            </a:extLst>
          </p:cNvPr>
          <p:cNvSpPr/>
          <p:nvPr/>
        </p:nvSpPr>
        <p:spPr>
          <a:xfrm>
            <a:off x="137439" y="4625790"/>
            <a:ext cx="2177898" cy="2191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dirty="0"/>
          </a:p>
          <a:p>
            <a:r>
              <a:rPr lang="en-IN" dirty="0"/>
              <a:t>Access all the features:</a:t>
            </a:r>
          </a:p>
          <a:p>
            <a:pPr marL="285750" indent="-285750">
              <a:buFont typeface="Arial" panose="020B0604020202020204" pitchFamily="34" charset="0"/>
              <a:buChar char="•"/>
            </a:pPr>
            <a:r>
              <a:rPr lang="en-IN" dirty="0"/>
              <a:t>Internship database</a:t>
            </a:r>
          </a:p>
          <a:p>
            <a:pPr marL="285750" indent="-285750">
              <a:buFont typeface="Arial" panose="020B0604020202020204" pitchFamily="34" charset="0"/>
              <a:buChar char="•"/>
            </a:pPr>
            <a:r>
              <a:rPr lang="en-IN" dirty="0"/>
              <a:t>Resume builder</a:t>
            </a:r>
          </a:p>
          <a:p>
            <a:pPr marL="285750" indent="-285750">
              <a:buFont typeface="Arial" panose="020B0604020202020204" pitchFamily="34" charset="0"/>
              <a:buChar char="•"/>
            </a:pPr>
            <a:r>
              <a:rPr lang="en-IN" dirty="0"/>
              <a:t>Career Guidance</a:t>
            </a:r>
          </a:p>
          <a:p>
            <a:pPr marL="285750" indent="-285750">
              <a:buFont typeface="Arial" panose="020B0604020202020204" pitchFamily="34" charset="0"/>
              <a:buChar char="•"/>
            </a:pPr>
            <a:r>
              <a:rPr lang="en-IN" dirty="0"/>
              <a:t>Mentorship</a:t>
            </a:r>
          </a:p>
          <a:p>
            <a:endParaRPr lang="en-IN" dirty="0"/>
          </a:p>
        </p:txBody>
      </p:sp>
      <p:sp>
        <p:nvSpPr>
          <p:cNvPr id="12" name="Rectangle: Rounded Corners 11">
            <a:extLst>
              <a:ext uri="{FF2B5EF4-FFF2-40B4-BE49-F238E27FC236}">
                <a16:creationId xmlns:a16="http://schemas.microsoft.com/office/drawing/2014/main" id="{A2A4C102-5917-273E-0D44-93EE7576E084}"/>
              </a:ext>
            </a:extLst>
          </p:cNvPr>
          <p:cNvSpPr/>
          <p:nvPr/>
        </p:nvSpPr>
        <p:spPr>
          <a:xfrm>
            <a:off x="2518771" y="4663216"/>
            <a:ext cx="2219245" cy="2191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dirty="0"/>
              <a:t>Search internship using:</a:t>
            </a:r>
          </a:p>
          <a:p>
            <a:r>
              <a:rPr lang="en-IN" dirty="0"/>
              <a:t>Keyword, location, industry and more..</a:t>
            </a:r>
          </a:p>
          <a:p>
            <a:pPr marL="285750" indent="-285750">
              <a:buFont typeface="Arial" panose="020B0604020202020204" pitchFamily="34" charset="0"/>
              <a:buChar char="•"/>
            </a:pPr>
            <a:r>
              <a:rPr lang="en-IN" dirty="0"/>
              <a:t>Save internships and apply directly </a:t>
            </a:r>
          </a:p>
        </p:txBody>
      </p:sp>
      <p:sp>
        <p:nvSpPr>
          <p:cNvPr id="13" name="Rectangle: Rounded Corners 12">
            <a:extLst>
              <a:ext uri="{FF2B5EF4-FFF2-40B4-BE49-F238E27FC236}">
                <a16:creationId xmlns:a16="http://schemas.microsoft.com/office/drawing/2014/main" id="{BDE86C87-F5F4-A175-10D6-6FC704CAB47D}"/>
              </a:ext>
            </a:extLst>
          </p:cNvPr>
          <p:cNvSpPr/>
          <p:nvPr/>
        </p:nvSpPr>
        <p:spPr>
          <a:xfrm>
            <a:off x="4894809" y="4663216"/>
            <a:ext cx="2219260" cy="21544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dirty="0"/>
              <a:t>Create professional-looking resume.</a:t>
            </a:r>
          </a:p>
          <a:p>
            <a:pPr marL="285750" indent="-285750">
              <a:buFont typeface="Arial" panose="020B0604020202020204" pitchFamily="34" charset="0"/>
              <a:buChar char="•"/>
            </a:pPr>
            <a:r>
              <a:rPr lang="en-IN" dirty="0"/>
              <a:t>Customize resume using variety of templates to suit own needs.</a:t>
            </a:r>
          </a:p>
        </p:txBody>
      </p:sp>
      <p:sp>
        <p:nvSpPr>
          <p:cNvPr id="14" name="Rectangle: Rounded Corners 13">
            <a:extLst>
              <a:ext uri="{FF2B5EF4-FFF2-40B4-BE49-F238E27FC236}">
                <a16:creationId xmlns:a16="http://schemas.microsoft.com/office/drawing/2014/main" id="{789030B1-7CD6-260F-C108-2048EF8B4CA8}"/>
              </a:ext>
            </a:extLst>
          </p:cNvPr>
          <p:cNvSpPr/>
          <p:nvPr/>
        </p:nvSpPr>
        <p:spPr>
          <a:xfrm>
            <a:off x="7280824" y="4672571"/>
            <a:ext cx="2293475" cy="21450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dirty="0"/>
              <a:t>Access expert advice and resources for career.</a:t>
            </a:r>
          </a:p>
          <a:p>
            <a:pPr marL="285750" indent="-285750">
              <a:buFont typeface="Arial" panose="020B0604020202020204" pitchFamily="34" charset="0"/>
              <a:buChar char="•"/>
            </a:pPr>
            <a:r>
              <a:rPr lang="en-IN" dirty="0"/>
              <a:t>Explore multiple career options.</a:t>
            </a:r>
          </a:p>
        </p:txBody>
      </p:sp>
      <p:sp>
        <p:nvSpPr>
          <p:cNvPr id="15" name="Rectangle: Rounded Corners 14">
            <a:extLst>
              <a:ext uri="{FF2B5EF4-FFF2-40B4-BE49-F238E27FC236}">
                <a16:creationId xmlns:a16="http://schemas.microsoft.com/office/drawing/2014/main" id="{FB24ED67-8D01-19F0-F375-67FD896ECDFE}"/>
              </a:ext>
            </a:extLst>
          </p:cNvPr>
          <p:cNvSpPr/>
          <p:nvPr/>
        </p:nvSpPr>
        <p:spPr>
          <a:xfrm>
            <a:off x="9666840" y="4638673"/>
            <a:ext cx="2293473" cy="21450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Offers mentorship programs to connect with mentors and industry professionals.</a:t>
            </a:r>
          </a:p>
        </p:txBody>
      </p:sp>
      <p:cxnSp>
        <p:nvCxnSpPr>
          <p:cNvPr id="23" name="Straight Arrow Connector 22">
            <a:extLst>
              <a:ext uri="{FF2B5EF4-FFF2-40B4-BE49-F238E27FC236}">
                <a16:creationId xmlns:a16="http://schemas.microsoft.com/office/drawing/2014/main" id="{16C67A3F-D030-B11D-8B9F-8F0BC46F2CC2}"/>
              </a:ext>
            </a:extLst>
          </p:cNvPr>
          <p:cNvCxnSpPr>
            <a:cxnSpLocks/>
          </p:cNvCxnSpPr>
          <p:nvPr/>
        </p:nvCxnSpPr>
        <p:spPr>
          <a:xfrm flipH="1">
            <a:off x="1272230" y="2655793"/>
            <a:ext cx="1" cy="383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4B6E051-E600-84B6-4B48-389135314F61}"/>
              </a:ext>
            </a:extLst>
          </p:cNvPr>
          <p:cNvCxnSpPr>
            <a:cxnSpLocks/>
            <a:stCxn id="5" idx="3"/>
            <a:endCxn id="6" idx="1"/>
          </p:cNvCxnSpPr>
          <p:nvPr/>
        </p:nvCxnSpPr>
        <p:spPr>
          <a:xfrm>
            <a:off x="1963270" y="3469341"/>
            <a:ext cx="937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3762A6-2DE6-8079-73C2-58BA7EF65945}"/>
              </a:ext>
            </a:extLst>
          </p:cNvPr>
          <p:cNvCxnSpPr>
            <a:cxnSpLocks/>
          </p:cNvCxnSpPr>
          <p:nvPr/>
        </p:nvCxnSpPr>
        <p:spPr>
          <a:xfrm>
            <a:off x="4282761" y="3433482"/>
            <a:ext cx="937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BE3045-9A09-5307-D77B-9AA2E6A7FC6E}"/>
              </a:ext>
            </a:extLst>
          </p:cNvPr>
          <p:cNvCxnSpPr>
            <a:cxnSpLocks/>
          </p:cNvCxnSpPr>
          <p:nvPr/>
        </p:nvCxnSpPr>
        <p:spPr>
          <a:xfrm>
            <a:off x="6602252" y="3429000"/>
            <a:ext cx="937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CA7D157-DB0D-A22A-E98D-A3AC6F3D63F3}"/>
              </a:ext>
            </a:extLst>
          </p:cNvPr>
          <p:cNvCxnSpPr>
            <a:cxnSpLocks/>
          </p:cNvCxnSpPr>
          <p:nvPr/>
        </p:nvCxnSpPr>
        <p:spPr>
          <a:xfrm>
            <a:off x="8921743" y="3469341"/>
            <a:ext cx="937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C99E5F1-ADF7-8C3F-3951-943C68BBE92D}"/>
              </a:ext>
            </a:extLst>
          </p:cNvPr>
          <p:cNvCxnSpPr>
            <a:cxnSpLocks/>
            <a:endCxn id="10" idx="0"/>
          </p:cNvCxnSpPr>
          <p:nvPr/>
        </p:nvCxnSpPr>
        <p:spPr>
          <a:xfrm flipH="1">
            <a:off x="1226388" y="3859306"/>
            <a:ext cx="5502" cy="76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A84FD-E81E-F4AD-959C-BAD89FC4E75E}"/>
              </a:ext>
            </a:extLst>
          </p:cNvPr>
          <p:cNvCxnSpPr>
            <a:cxnSpLocks/>
          </p:cNvCxnSpPr>
          <p:nvPr/>
        </p:nvCxnSpPr>
        <p:spPr>
          <a:xfrm>
            <a:off x="3617858" y="3896732"/>
            <a:ext cx="0" cy="76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A134D7-639A-CA1C-CE29-7F40D3C93EAE}"/>
              </a:ext>
            </a:extLst>
          </p:cNvPr>
          <p:cNvCxnSpPr>
            <a:cxnSpLocks/>
          </p:cNvCxnSpPr>
          <p:nvPr/>
        </p:nvCxnSpPr>
        <p:spPr>
          <a:xfrm>
            <a:off x="5923902" y="3906088"/>
            <a:ext cx="0" cy="76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AFD1EA3-BD09-1F40-7A90-BB0DFC341DCC}"/>
              </a:ext>
            </a:extLst>
          </p:cNvPr>
          <p:cNvCxnSpPr>
            <a:cxnSpLocks/>
          </p:cNvCxnSpPr>
          <p:nvPr/>
        </p:nvCxnSpPr>
        <p:spPr>
          <a:xfrm>
            <a:off x="8230703" y="3859306"/>
            <a:ext cx="0" cy="76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B3BB347-F0D3-FD12-447F-77AE7E851BCF}"/>
              </a:ext>
            </a:extLst>
          </p:cNvPr>
          <p:cNvCxnSpPr>
            <a:cxnSpLocks/>
          </p:cNvCxnSpPr>
          <p:nvPr/>
        </p:nvCxnSpPr>
        <p:spPr>
          <a:xfrm>
            <a:off x="10562884" y="3859306"/>
            <a:ext cx="0" cy="76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81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4471-9DC8-54C7-005C-A55E0A1AF8FC}"/>
              </a:ext>
            </a:extLst>
          </p:cNvPr>
          <p:cNvSpPr>
            <a:spLocks noGrp="1"/>
          </p:cNvSpPr>
          <p:nvPr>
            <p:ph type="title"/>
          </p:nvPr>
        </p:nvSpPr>
        <p:spPr/>
        <p:txBody>
          <a:bodyPr>
            <a:normAutofit/>
          </a:bodyPr>
          <a:lstStyle/>
          <a:p>
            <a:br>
              <a:rPr lang="en-IN" b="0" i="0" dirty="0">
                <a:solidFill>
                  <a:srgbClr val="D1D5DB"/>
                </a:solidFill>
                <a:effectLst/>
                <a:latin typeface="Söhne"/>
              </a:rPr>
            </a:br>
            <a:r>
              <a:rPr lang="en-IN" b="0" i="0" dirty="0">
                <a:effectLst/>
                <a:latin typeface="Times New Roman" panose="02020603050405020304" pitchFamily="18" charset="0"/>
                <a:cs typeface="Times New Roman" panose="02020603050405020304" pitchFamily="18" charset="0"/>
              </a:rPr>
              <a:t>unique value proposition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5161E6-718B-B5AC-A007-0194E2D338A7}"/>
              </a:ext>
            </a:extLst>
          </p:cNvPr>
          <p:cNvSpPr>
            <a:spLocks noGrp="1"/>
          </p:cNvSpPr>
          <p:nvPr>
            <p:ph idx="1"/>
          </p:nvPr>
        </p:nvSpPr>
        <p:spPr>
          <a:xfrm>
            <a:off x="581193" y="2180496"/>
            <a:ext cx="4883174" cy="3515224"/>
          </a:xfrm>
        </p:spPr>
        <p:txBody>
          <a:bodyPr>
            <a:normAutofit/>
          </a:bodyPr>
          <a:lstStyle/>
          <a:p>
            <a:pPr algn="l"/>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The key benefits that we will provide are:</a:t>
            </a:r>
          </a:p>
          <a:p>
            <a:pPr algn="l">
              <a:buFont typeface="+mj-lt"/>
              <a:buAutoNum type="arabicPeriod"/>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Access to mentors and industry experts</a:t>
            </a:r>
          </a:p>
          <a:p>
            <a:pPr algn="l">
              <a:buFont typeface="+mj-lt"/>
              <a:buAutoNum type="arabicPeriod"/>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Opportunities for networking</a:t>
            </a:r>
          </a:p>
          <a:p>
            <a:pPr algn="l">
              <a:buFont typeface="+mj-lt"/>
              <a:buAutoNum type="arabicPeriod"/>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Showcase skills</a:t>
            </a:r>
          </a:p>
          <a:p>
            <a:pPr algn="l">
              <a:buFont typeface="+mj-lt"/>
              <a:buAutoNum type="arabicPeriod"/>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Improved education</a:t>
            </a:r>
          </a:p>
          <a:p>
            <a:pPr algn="l">
              <a:buFont typeface="+mj-lt"/>
              <a:buAutoNum type="arabicPeriod"/>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User-friendly interface</a:t>
            </a:r>
            <a:endParaRPr lang="en-US" dirty="0"/>
          </a:p>
        </p:txBody>
      </p:sp>
    </p:spTree>
    <p:extLst>
      <p:ext uri="{BB962C8B-B14F-4D97-AF65-F5344CB8AC3E}">
        <p14:creationId xmlns:p14="http://schemas.microsoft.com/office/powerpoint/2010/main" val="30405458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8_TF56390039_Win32" id="{9B435FBB-37EF-4CC2-A2AA-2D5176A76904}" vid="{B037E65D-0BE2-4226-856A-90D3BD06C5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198</TotalTime>
  <Words>1288</Words>
  <Application>Microsoft Macintosh PowerPoint</Application>
  <PresentationFormat>Widescreen</PresentationFormat>
  <Paragraphs>122</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Gill Sans MT</vt:lpstr>
      <vt:lpstr>Roboto</vt:lpstr>
      <vt:lpstr>Söhne</vt:lpstr>
      <vt:lpstr>Times New Roman</vt:lpstr>
      <vt:lpstr>Wingdings 2</vt:lpstr>
      <vt:lpstr>Dividend</vt:lpstr>
      <vt:lpstr>PROMETHeUS</vt:lpstr>
      <vt:lpstr>team members</vt:lpstr>
      <vt:lpstr>Theme</vt:lpstr>
      <vt:lpstr>Problem statement</vt:lpstr>
      <vt:lpstr>Problem/opportunity</vt:lpstr>
      <vt:lpstr>Solution</vt:lpstr>
      <vt:lpstr>Current status</vt:lpstr>
      <vt:lpstr>Product demo</vt:lpstr>
      <vt:lpstr> unique value proposition</vt:lpstr>
      <vt:lpstr>Competitive advantage</vt:lpstr>
      <vt:lpstr>Customer segment &amp; market size</vt:lpstr>
      <vt:lpstr>channels</vt:lpstr>
      <vt:lpstr>Revenue streams</vt:lpstr>
      <vt:lpstr>cost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Trojan coders</dc:title>
  <dc:creator>vraj shah</dc:creator>
  <cp:lastModifiedBy>vraj shah</cp:lastModifiedBy>
  <cp:revision>8</cp:revision>
  <dcterms:created xsi:type="dcterms:W3CDTF">2023-03-18T09:01:05Z</dcterms:created>
  <dcterms:modified xsi:type="dcterms:W3CDTF">2023-04-09T18:32:03Z</dcterms:modified>
</cp:coreProperties>
</file>