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6" r:id="rId8"/>
    <p:sldId id="277" r:id="rId9"/>
    <p:sldId id="271" r:id="rId10"/>
    <p:sldId id="278" r:id="rId11"/>
    <p:sldId id="279" r:id="rId12"/>
    <p:sldId id="280" r:id="rId13"/>
    <p:sldId id="2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-120" y="-9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0942" y="1189204"/>
            <a:ext cx="407882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629" y="1143294"/>
            <a:ext cx="7032530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698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630" y="5537926"/>
            <a:ext cx="7032530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999" b="0" i="1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630" y="6314441"/>
            <a:ext cx="1596206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810" y="6314441"/>
            <a:ext cx="5121349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0942" y="1416217"/>
            <a:ext cx="407882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653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5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0251" y="640080"/>
            <a:ext cx="6246771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0942" y="5380580"/>
            <a:ext cx="407882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8684" y="642931"/>
            <a:ext cx="244603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642933"/>
            <a:ext cx="7068837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4485" y="5927132"/>
            <a:ext cx="3813863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4485" y="6315950"/>
            <a:ext cx="38138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0942" y="5607593"/>
            <a:ext cx="40788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6199730"/>
            <a:ext cx="102573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0942" y="1393748"/>
            <a:ext cx="407882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166" y="2571723"/>
            <a:ext cx="8294493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698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166" y="1393748"/>
            <a:ext cx="8399241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999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0678" y="6314440"/>
            <a:ext cx="1596206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166" y="6314441"/>
            <a:ext cx="6478538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0942" y="1620761"/>
            <a:ext cx="40788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165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251" y="3712467"/>
            <a:ext cx="6246773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2" y="557784"/>
            <a:ext cx="3830338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250" y="558065"/>
            <a:ext cx="6243726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399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250" y="1526671"/>
            <a:ext cx="6243726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0251" y="3700826"/>
            <a:ext cx="6246773" cy="914400"/>
          </a:xfrm>
        </p:spPr>
        <p:txBody>
          <a:bodyPr anchor="b">
            <a:normAutofit/>
          </a:bodyPr>
          <a:lstStyle>
            <a:lvl1pPr marL="0" indent="0">
              <a:buNone/>
              <a:defRPr sz="2399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0250" y="4669432"/>
            <a:ext cx="6243726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2" y="555479"/>
            <a:ext cx="3837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564147"/>
            <a:ext cx="6246773" cy="5622644"/>
          </a:xfrm>
        </p:spPr>
        <p:txBody>
          <a:bodyPr/>
          <a:lstStyle>
            <a:lvl1pPr>
              <a:lnSpc>
                <a:spcPct val="112000"/>
              </a:lnSpc>
              <a:defRPr sz="1999"/>
            </a:lvl1pPr>
            <a:lvl2pPr>
              <a:lnSpc>
                <a:spcPct val="112000"/>
              </a:lnSpc>
              <a:defRPr sz="1799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802" y="2621513"/>
            <a:ext cx="3837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754" y="557262"/>
            <a:ext cx="3839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9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6431" y="1"/>
            <a:ext cx="6170593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754" y="2621512"/>
            <a:ext cx="3839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0942" y="5380580"/>
            <a:ext cx="407882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801" y="559678"/>
            <a:ext cx="3832908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251" y="569066"/>
            <a:ext cx="6246771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02" y="5930061"/>
            <a:ext cx="38138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0DFD029-FB74-4578-B929-F66AA97659CA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802" y="6314441"/>
            <a:ext cx="38138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0942" y="5607593"/>
            <a:ext cx="40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462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4999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379" indent="-283379" algn="l" defTabSz="914126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999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594" indent="-283379" algn="l" defTabSz="914126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799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657" indent="-283379" algn="l" defTabSz="914126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99720" indent="-283379" algn="l" defTabSz="914126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6783" indent="-283379" algn="l" defTabSz="914126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3846" indent="-283379" algn="l" defTabSz="914126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0908" indent="-283379" algn="l" defTabSz="914126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7971" indent="-283379" algn="l" defTabSz="914126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5034" indent="-283379" algn="l" defTabSz="914126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628" y="1143294"/>
            <a:ext cx="10492183" cy="4268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 Analytics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Prediction challenge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Vraj</a:t>
            </a:r>
            <a:r>
              <a:rPr lang="en-US" dirty="0" smtClean="0"/>
              <a:t>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5631572"/>
          </a:xfrm>
        </p:spPr>
        <p:txBody>
          <a:bodyPr/>
          <a:lstStyle/>
          <a:p>
            <a:r>
              <a:rPr lang="en-US" dirty="0" smtClean="0"/>
              <a:t>So from this analysis, it is tough to conclude, but somewhat evident that source and duration are important factors into whether there is a high revenue or even any revenue at all</a:t>
            </a:r>
          </a:p>
          <a:p>
            <a:r>
              <a:rPr lang="en-US" dirty="0" smtClean="0"/>
              <a:t>Less action and duration almost always equal to no revenue no matter what the source is</a:t>
            </a:r>
          </a:p>
        </p:txBody>
      </p:sp>
    </p:spTree>
    <p:extLst>
      <p:ext uri="{BB962C8B-B14F-4D97-AF65-F5344CB8AC3E}">
        <p14:creationId xmlns:p14="http://schemas.microsoft.com/office/powerpoint/2010/main" val="1101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time spent on website = higher chances of something being bought</a:t>
            </a:r>
          </a:p>
          <a:p>
            <a:pPr lvl="1"/>
            <a:r>
              <a:rPr lang="en-US" sz="2200" dirty="0" smtClean="0"/>
              <a:t>Does higher time = higher revenue?</a:t>
            </a:r>
            <a:endParaRPr lang="en-US" sz="2200" dirty="0"/>
          </a:p>
          <a:p>
            <a:r>
              <a:rPr lang="en-US" sz="2400" dirty="0" smtClean="0"/>
              <a:t>Less activity = higher chances of something being bought</a:t>
            </a:r>
          </a:p>
          <a:p>
            <a:pPr lvl="1"/>
            <a:r>
              <a:rPr lang="en-US" sz="2200" dirty="0" smtClean="0"/>
              <a:t>Less activity = more revenue?</a:t>
            </a:r>
            <a:endParaRPr lang="en-US" sz="2200" dirty="0"/>
          </a:p>
          <a:p>
            <a:r>
              <a:rPr lang="en-US" sz="2400" dirty="0" smtClean="0"/>
              <a:t>Direct link or Google Search = higher chances of something being bought</a:t>
            </a:r>
          </a:p>
          <a:p>
            <a:r>
              <a:rPr lang="en-US" sz="2400" dirty="0" smtClean="0"/>
              <a:t>3 types of sources -&gt; Google Search, Google Ad and Direct Link</a:t>
            </a:r>
          </a:p>
          <a:p>
            <a:pPr lvl="1"/>
            <a:r>
              <a:rPr lang="en-US" sz="2200" dirty="0" smtClean="0"/>
              <a:t>Test out all three separately to confirm</a:t>
            </a:r>
          </a:p>
          <a:p>
            <a:pPr lvl="1"/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 descr="revenue vs sour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514600"/>
            <a:ext cx="4300468" cy="29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Just Google 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3421772"/>
          </a:xfrm>
        </p:spPr>
        <p:txBody>
          <a:bodyPr>
            <a:normAutofit/>
          </a:bodyPr>
          <a:lstStyle/>
          <a:p>
            <a:r>
              <a:rPr lang="en-US" dirty="0" smtClean="0"/>
              <a:t>General trend of more duration spent on Google search, the higher chances of a purchase</a:t>
            </a:r>
          </a:p>
          <a:p>
            <a:r>
              <a:rPr lang="en-US" dirty="0" smtClean="0"/>
              <a:t>Less activity = more revenue</a:t>
            </a:r>
          </a:p>
          <a:p>
            <a:pPr lvl="1"/>
            <a:r>
              <a:rPr lang="en-US" dirty="0" smtClean="0"/>
              <a:t>Buyer must know how to get to the site, but has hard time deciding on product once on website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uration vs revenue for google 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3200400"/>
            <a:ext cx="3343410" cy="3200400"/>
          </a:xfrm>
          <a:prstGeom prst="rect">
            <a:avLst/>
          </a:prstGeom>
        </p:spPr>
      </p:pic>
      <p:pic>
        <p:nvPicPr>
          <p:cNvPr id="5" name="Picture 4" descr="activity vs revenue for google 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200400"/>
            <a:ext cx="344174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Just Google Ads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3421772"/>
          </a:xfrm>
        </p:spPr>
        <p:txBody>
          <a:bodyPr>
            <a:normAutofit/>
          </a:bodyPr>
          <a:lstStyle/>
          <a:p>
            <a:r>
              <a:rPr lang="en-US" dirty="0" smtClean="0"/>
              <a:t>General trend is that usually </a:t>
            </a:r>
            <a:r>
              <a:rPr lang="en-US" dirty="0" err="1" smtClean="0"/>
              <a:t>google</a:t>
            </a:r>
            <a:r>
              <a:rPr lang="en-US" dirty="0" smtClean="0"/>
              <a:t> ads do not produce much revenue no matter what duration and activity amount is </a:t>
            </a:r>
          </a:p>
          <a:p>
            <a:endParaRPr lang="en-US" dirty="0"/>
          </a:p>
        </p:txBody>
      </p:sp>
      <p:pic>
        <p:nvPicPr>
          <p:cNvPr id="6" name="Picture 5" descr="duration vs revenue for ad wo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590800"/>
            <a:ext cx="3441745" cy="2819400"/>
          </a:xfrm>
          <a:prstGeom prst="rect">
            <a:avLst/>
          </a:prstGeom>
        </p:spPr>
      </p:pic>
      <p:pic>
        <p:nvPicPr>
          <p:cNvPr id="7" name="Picture 6" descr="activity vs revenue for ad wo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27" y="2590800"/>
            <a:ext cx="38238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Just Direct link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3421772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time, direct links will lead to revenue no matter what the duration or activity time is</a:t>
            </a:r>
          </a:p>
          <a:p>
            <a:r>
              <a:rPr lang="en-US" dirty="0" smtClean="0"/>
              <a:t>As more activity is taken on the direct link, the revenues increase</a:t>
            </a:r>
          </a:p>
          <a:p>
            <a:r>
              <a:rPr lang="en-US" dirty="0" smtClean="0"/>
              <a:t>Duration leads to more revenue</a:t>
            </a:r>
          </a:p>
          <a:p>
            <a:endParaRPr lang="en-US" dirty="0"/>
          </a:p>
        </p:txBody>
      </p:sp>
      <p:pic>
        <p:nvPicPr>
          <p:cNvPr id="6" name="Picture 5" descr="duration vs revenue for direct 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200400"/>
            <a:ext cx="3835087" cy="2819400"/>
          </a:xfrm>
          <a:prstGeom prst="rect">
            <a:avLst/>
          </a:prstGeom>
        </p:spPr>
      </p:pic>
      <p:pic>
        <p:nvPicPr>
          <p:cNvPr id="7" name="Picture 6" descr="activity vs revenue for direct 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200400"/>
            <a:ext cx="3699568" cy="28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on factors on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5936372"/>
          </a:xfrm>
        </p:spPr>
        <p:txBody>
          <a:bodyPr>
            <a:normAutofit/>
          </a:bodyPr>
          <a:lstStyle/>
          <a:p>
            <a:r>
              <a:rPr lang="en-US" dirty="0" smtClean="0"/>
              <a:t>Revenues are greater whenever the source is Google Search or Direct Link</a:t>
            </a:r>
          </a:p>
          <a:p>
            <a:pPr lvl="1"/>
            <a:r>
              <a:rPr lang="en-US" dirty="0" smtClean="0"/>
              <a:t>Google Ad Words do not lead to large amounts of revenue no matter activity and duration</a:t>
            </a:r>
          </a:p>
          <a:p>
            <a:r>
              <a:rPr lang="en-US" dirty="0" smtClean="0"/>
              <a:t>Generally, the more activity and duration spent, the higher revenues are achieved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Content Placeholder 4" descr="decision tree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-26880" r="746" b="595"/>
          <a:stretch/>
        </p:blipFill>
        <p:spPr>
          <a:xfrm>
            <a:off x="5332412" y="-381000"/>
            <a:ext cx="6183191" cy="6116426"/>
          </a:xfrm>
        </p:spPr>
      </p:pic>
    </p:spTree>
    <p:extLst>
      <p:ext uri="{BB962C8B-B14F-4D97-AF65-F5344CB8AC3E}">
        <p14:creationId xmlns:p14="http://schemas.microsoft.com/office/powerpoint/2010/main" val="20915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factors will be playing an important role in determining the revenues for the company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0251" y="1447800"/>
            <a:ext cx="6246773" cy="47468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error, I used </a:t>
            </a:r>
            <a:r>
              <a:rPr lang="en-US" dirty="0"/>
              <a:t>linear </a:t>
            </a:r>
            <a:r>
              <a:rPr lang="en-US" dirty="0" smtClean="0"/>
              <a:t>modeling:</a:t>
            </a:r>
          </a:p>
          <a:p>
            <a:endParaRPr lang="en-US" dirty="0"/>
          </a:p>
          <a:p>
            <a:r>
              <a:rPr lang="en-US" dirty="0" err="1" smtClean="0"/>
              <a:t>train.tree.v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rpart</a:t>
            </a:r>
            <a:r>
              <a:rPr lang="en-US" dirty="0"/>
              <a:t>(Revenue~ Activity + Duration + Source,  data=P5_train1)</a:t>
            </a:r>
          </a:p>
          <a:p>
            <a:r>
              <a:rPr lang="en-US" dirty="0" err="1"/>
              <a:t>pred.tree.v</a:t>
            </a:r>
            <a:r>
              <a:rPr lang="en-US" dirty="0"/>
              <a:t> &lt;-  predict(</a:t>
            </a:r>
            <a:r>
              <a:rPr lang="en-US" dirty="0" err="1"/>
              <a:t>train.tree.v,newdata</a:t>
            </a:r>
            <a:r>
              <a:rPr lang="en-US" dirty="0"/>
              <a:t>=P5_test_students)</a:t>
            </a:r>
          </a:p>
          <a:p>
            <a:r>
              <a:rPr lang="en-US" dirty="0"/>
              <a:t>mean((</a:t>
            </a:r>
            <a:r>
              <a:rPr lang="en-US" dirty="0" err="1"/>
              <a:t>pred.tree.v</a:t>
            </a:r>
            <a:r>
              <a:rPr lang="en-US" dirty="0"/>
              <a:t> - P5_test_students$Revenue)^2)</a:t>
            </a:r>
          </a:p>
          <a:p>
            <a:pPr lvl="1"/>
            <a:r>
              <a:rPr lang="mr-IN" dirty="0"/>
              <a:t>3.919819e-</a:t>
            </a:r>
            <a:r>
              <a:rPr lang="mr-IN" dirty="0" smtClean="0"/>
              <a:t>30</a:t>
            </a:r>
            <a:endParaRPr lang="en-US" dirty="0"/>
          </a:p>
          <a:p>
            <a:r>
              <a:rPr lang="en-US" dirty="0" err="1"/>
              <a:t>train.lm.v</a:t>
            </a:r>
            <a:r>
              <a:rPr lang="en-US" dirty="0"/>
              <a:t> &lt;- lm(Revenue~ Activity + Source + Duration,  data=P5_train1)</a:t>
            </a:r>
          </a:p>
          <a:p>
            <a:r>
              <a:rPr lang="en-US" dirty="0" err="1"/>
              <a:t>pred.lm.v</a:t>
            </a:r>
            <a:r>
              <a:rPr lang="en-US" dirty="0"/>
              <a:t> &lt;-  predict(</a:t>
            </a:r>
            <a:r>
              <a:rPr lang="en-US" dirty="0" err="1"/>
              <a:t>train.lm.v,newdata</a:t>
            </a:r>
            <a:r>
              <a:rPr lang="en-US" dirty="0"/>
              <a:t>=P5_test_students)</a:t>
            </a:r>
          </a:p>
          <a:p>
            <a:r>
              <a:rPr lang="en-US" dirty="0"/>
              <a:t>mean((</a:t>
            </a:r>
            <a:r>
              <a:rPr lang="en-US" dirty="0" err="1"/>
              <a:t>pred.lm.v</a:t>
            </a:r>
            <a:r>
              <a:rPr lang="en-US" dirty="0"/>
              <a:t> - P5_test_students$Revenue)^2) </a:t>
            </a:r>
            <a:r>
              <a:rPr lang="en-US" dirty="0" smtClean="0"/>
              <a:t>and MSE</a:t>
            </a:r>
          </a:p>
          <a:p>
            <a:pPr lvl="1"/>
            <a:r>
              <a:rPr lang="is-IS" sz="2200" dirty="0" smtClean="0"/>
              <a:t>40.30519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251" y="540628"/>
            <a:ext cx="6246773" cy="4945772"/>
          </a:xfrm>
        </p:spPr>
        <p:txBody>
          <a:bodyPr>
            <a:normAutofit/>
          </a:bodyPr>
          <a:lstStyle/>
          <a:p>
            <a:r>
              <a:rPr lang="en-US" dirty="0" smtClean="0"/>
              <a:t>Using prediction and error through MSE is not enough</a:t>
            </a:r>
          </a:p>
          <a:p>
            <a:r>
              <a:rPr lang="en-US" dirty="0" smtClean="0"/>
              <a:t>To confirm accuracy, I performed cross validation and ended up with  a very low accuracy of around</a:t>
            </a:r>
          </a:p>
          <a:p>
            <a:pPr lvl="1"/>
            <a:r>
              <a:rPr lang="mr-IN" dirty="0"/>
              <a:t>1        25.60251     25.60251</a:t>
            </a:r>
          </a:p>
          <a:p>
            <a:pPr lvl="1"/>
            <a:r>
              <a:rPr lang="mr-IN" dirty="0"/>
              <a:t>2        16.44242     </a:t>
            </a:r>
            <a:r>
              <a:rPr lang="mr-IN" dirty="0" smtClean="0"/>
              <a:t>16.44242</a:t>
            </a:r>
            <a:endParaRPr lang="en-US" dirty="0" smtClean="0"/>
          </a:p>
          <a:p>
            <a:r>
              <a:rPr lang="en-US" dirty="0" smtClean="0"/>
              <a:t>This is the closet I could achieve with all the plots and such I have focused on</a:t>
            </a:r>
          </a:p>
          <a:p>
            <a:r>
              <a:rPr lang="en-US" dirty="0" smtClean="0"/>
              <a:t>I may be missing more data, but it is tough purely predicting numerical numbers and finding a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3249</TotalTime>
  <Words>464</Words>
  <Application>Microsoft Macintosh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Headlines</vt:lpstr>
      <vt:lpstr>Google Analytics  Prediction challenge #4</vt:lpstr>
      <vt:lpstr>Intuition</vt:lpstr>
      <vt:lpstr>Plotting...  Just Google Search </vt:lpstr>
      <vt:lpstr>Plotting...  Just Google Ads </vt:lpstr>
      <vt:lpstr>Plotting...  Just Direct link </vt:lpstr>
      <vt:lpstr>Conclusion on factors on Revenue</vt:lpstr>
      <vt:lpstr>Decision Tree</vt:lpstr>
      <vt:lpstr>Prediction  &amp;   Error</vt:lpstr>
      <vt:lpstr>Cross Validation</vt:lpstr>
      <vt:lpstr>Conclusion</vt:lpstr>
    </vt:vector>
  </TitlesOfParts>
  <Company>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Ending the debate on global warming</dc:title>
  <dc:creator>vnd12</dc:creator>
  <cp:lastModifiedBy>Vraj Desai</cp:lastModifiedBy>
  <cp:revision>33</cp:revision>
  <dcterms:created xsi:type="dcterms:W3CDTF">2017-04-11T23:02:26Z</dcterms:created>
  <dcterms:modified xsi:type="dcterms:W3CDTF">2018-05-04T18:39:47Z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