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95" r:id="rId2"/>
    <p:sldId id="256" r:id="rId3"/>
    <p:sldId id="257" r:id="rId4"/>
    <p:sldId id="259" r:id="rId5"/>
    <p:sldId id="258" r:id="rId6"/>
    <p:sldId id="260" r:id="rId7"/>
    <p:sldId id="261" r:id="rId8"/>
    <p:sldId id="267" r:id="rId9"/>
    <p:sldId id="268" r:id="rId10"/>
    <p:sldId id="265" r:id="rId11"/>
    <p:sldId id="262" r:id="rId12"/>
    <p:sldId id="263" r:id="rId13"/>
    <p:sldId id="264" r:id="rId14"/>
    <p:sldId id="279" r:id="rId15"/>
    <p:sldId id="292" r:id="rId16"/>
    <p:sldId id="269" r:id="rId17"/>
    <p:sldId id="272" r:id="rId18"/>
    <p:sldId id="270" r:id="rId19"/>
    <p:sldId id="271" r:id="rId20"/>
    <p:sldId id="276" r:id="rId21"/>
    <p:sldId id="278" r:id="rId22"/>
    <p:sldId id="277" r:id="rId23"/>
    <p:sldId id="273" r:id="rId24"/>
    <p:sldId id="280" r:id="rId25"/>
    <p:sldId id="274" r:id="rId26"/>
    <p:sldId id="275" r:id="rId27"/>
    <p:sldId id="287" r:id="rId28"/>
    <p:sldId id="281" r:id="rId29"/>
    <p:sldId id="282" r:id="rId30"/>
    <p:sldId id="283" r:id="rId31"/>
    <p:sldId id="284" r:id="rId32"/>
    <p:sldId id="285" r:id="rId33"/>
    <p:sldId id="288" r:id="rId34"/>
    <p:sldId id="289" r:id="rId35"/>
    <p:sldId id="290" r:id="rId36"/>
    <p:sldId id="291" r:id="rId37"/>
    <p:sldId id="293" r:id="rId3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BC9"/>
    <a:srgbClr val="CC0000"/>
    <a:srgbClr val="FF8001"/>
    <a:srgbClr val="FF9900"/>
    <a:srgbClr val="5EEC3C"/>
    <a:srgbClr val="FFDC47"/>
    <a:srgbClr val="FFFF21"/>
    <a:srgbClr val="9900CC"/>
    <a:srgbClr val="D99B01"/>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786" y="84"/>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BCB22C-4B62-402E-9436-E1522A6CC308}" type="datetimeFigureOut">
              <a:rPr lang="en-IN" smtClean="0"/>
              <a:t>27-09-2018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00F49-249A-41C7-85F4-74D66E69F320}" type="slidenum">
              <a:rPr lang="en-IN" smtClean="0"/>
              <a:t>‹#›</a:t>
            </a:fld>
            <a:endParaRPr lang="en-IN"/>
          </a:p>
        </p:txBody>
      </p:sp>
    </p:spTree>
    <p:extLst>
      <p:ext uri="{BB962C8B-B14F-4D97-AF65-F5344CB8AC3E}">
        <p14:creationId xmlns:p14="http://schemas.microsoft.com/office/powerpoint/2010/main" val="680796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16B598-ACF0-4105-8A89-CA853249BD18}" type="slidenum">
              <a:rPr lang="en-IN" smtClean="0"/>
              <a:pPr/>
              <a:t>8</a:t>
            </a:fld>
            <a:endParaRPr lang="en-IN"/>
          </a:p>
        </p:txBody>
      </p:sp>
    </p:spTree>
    <p:extLst>
      <p:ext uri="{BB962C8B-B14F-4D97-AF65-F5344CB8AC3E}">
        <p14:creationId xmlns:p14="http://schemas.microsoft.com/office/powerpoint/2010/main" val="918111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16B598-ACF0-4105-8A89-CA853249BD18}" type="slidenum">
              <a:rPr lang="en-IN" smtClean="0"/>
              <a:pPr/>
              <a:t>9</a:t>
            </a:fld>
            <a:endParaRPr lang="en-IN"/>
          </a:p>
        </p:txBody>
      </p:sp>
    </p:spTree>
    <p:extLst>
      <p:ext uri="{BB962C8B-B14F-4D97-AF65-F5344CB8AC3E}">
        <p14:creationId xmlns:p14="http://schemas.microsoft.com/office/powerpoint/2010/main" val="2091888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2800F49-249A-41C7-85F4-74D66E69F320}" type="slidenum">
              <a:rPr lang="en-IN" smtClean="0"/>
              <a:t>11</a:t>
            </a:fld>
            <a:endParaRPr lang="en-IN"/>
          </a:p>
        </p:txBody>
      </p:sp>
    </p:spTree>
    <p:extLst>
      <p:ext uri="{BB962C8B-B14F-4D97-AF65-F5344CB8AC3E}">
        <p14:creationId xmlns:p14="http://schemas.microsoft.com/office/powerpoint/2010/main" val="4029627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2800F49-249A-41C7-85F4-74D66E69F320}" type="slidenum">
              <a:rPr lang="en-IN" smtClean="0"/>
              <a:t>19</a:t>
            </a:fld>
            <a:endParaRPr lang="en-IN"/>
          </a:p>
        </p:txBody>
      </p:sp>
    </p:spTree>
    <p:extLst>
      <p:ext uri="{BB962C8B-B14F-4D97-AF65-F5344CB8AC3E}">
        <p14:creationId xmlns:p14="http://schemas.microsoft.com/office/powerpoint/2010/main" val="11317249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976015" y="2877161"/>
            <a:ext cx="6719020" cy="1536528"/>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128720" y="1655520"/>
            <a:ext cx="6566315" cy="1221641"/>
          </a:xfrm>
          <a:noFill/>
        </p:spPr>
        <p:txBody>
          <a:bodyPr>
            <a:normAutofit/>
          </a:bodyPr>
          <a:lstStyle>
            <a:lvl1pPr marL="0" indent="0" algn="r">
              <a:buNone/>
              <a:defRPr sz="2800" b="0" i="0">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9/27/2018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p14="http://schemas.microsoft.com/office/powerpoint/2010/main" val="37003044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8246070" cy="89199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48966" y="1350110"/>
            <a:ext cx="8246070" cy="3359506"/>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1425" y="433880"/>
            <a:ext cx="5955495" cy="572644"/>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2281425" y="1198559"/>
            <a:ext cx="5955495" cy="3511061"/>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9/27/2018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9/27/2018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281175"/>
            <a:ext cx="8246071"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36879" y="1682115"/>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36879" y="2113635"/>
            <a:ext cx="4040188"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572000" y="1682115"/>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572000" y="2113635"/>
            <a:ext cx="4041775"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9/27/2018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9/27/2018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9/27/2018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9/27/2018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4.jp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slide" Target="slide7.xml"/><Relationship Id="rId7" Type="http://schemas.openxmlformats.org/officeDocument/2006/relationships/slide" Target="slide13.xml"/><Relationship Id="rId12" Type="http://schemas.openxmlformats.org/officeDocument/2006/relationships/image" Target="../media/image12.png"/><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image" Target="../media/image11.png"/><Relationship Id="rId5" Type="http://schemas.openxmlformats.org/officeDocument/2006/relationships/slide" Target="slide11.xml"/><Relationship Id="rId10" Type="http://schemas.openxmlformats.org/officeDocument/2006/relationships/image" Target="../media/image10.png"/><Relationship Id="rId4" Type="http://schemas.openxmlformats.org/officeDocument/2006/relationships/slide" Target="slide8.xml"/><Relationship Id="rId9" Type="http://schemas.openxmlformats.org/officeDocument/2006/relationships/image" Target="../media/image9.png"/></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jpe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400000" scaled="0"/>
          <a:tileRect/>
        </a:gra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8083"/>
          <a:stretch/>
        </p:blipFill>
        <p:spPr>
          <a:xfrm>
            <a:off x="7261323" y="281174"/>
            <a:ext cx="1739122" cy="173664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260" y="281175"/>
            <a:ext cx="1808224" cy="1808224"/>
          </a:xfrm>
          <a:prstGeom prst="rect">
            <a:avLst/>
          </a:prstGeom>
        </p:spPr>
      </p:pic>
      <p:sp>
        <p:nvSpPr>
          <p:cNvPr id="9" name="Rectangle 8"/>
          <p:cNvSpPr/>
          <p:nvPr/>
        </p:nvSpPr>
        <p:spPr>
          <a:xfrm>
            <a:off x="2003927" y="206604"/>
            <a:ext cx="5316763" cy="1569660"/>
          </a:xfrm>
          <a:prstGeom prst="rect">
            <a:avLst/>
          </a:prstGeom>
          <a:noFill/>
        </p:spPr>
        <p:txBody>
          <a:bodyPr wrap="square" lIns="91440" tIns="45720" rIns="91440" bIns="45720">
            <a:spAutoFit/>
          </a:bodyPr>
          <a:lstStyle/>
          <a:p>
            <a:pPr algn="ctr"/>
            <a:r>
              <a:rPr lang="en-US" sz="4800" b="1" dirty="0" smtClean="0">
                <a:ln w="9525">
                  <a:solidFill>
                    <a:schemeClr val="bg1"/>
                  </a:solidFill>
                  <a:prstDash val="solid"/>
                </a:ln>
                <a:effectLst>
                  <a:outerShdw blurRad="12700" dist="38100" dir="2700000" algn="tl" rotWithShape="0">
                    <a:schemeClr val="bg1">
                      <a:lumMod val="50000"/>
                    </a:schemeClr>
                  </a:outerShdw>
                </a:effectLst>
              </a:rPr>
              <a:t>Aadishwar College of Technology</a:t>
            </a:r>
            <a:endParaRPr lang="en-US" sz="4800" b="1" dirty="0">
              <a:ln w="9525">
                <a:solidFill>
                  <a:schemeClr val="bg1"/>
                </a:solidFill>
                <a:prstDash val="solid"/>
              </a:ln>
              <a:effectLst>
                <a:outerShdw blurRad="12700" dist="38100" dir="2700000" algn="tl" rotWithShape="0">
                  <a:schemeClr val="bg1">
                    <a:lumMod val="50000"/>
                  </a:schemeClr>
                </a:outerShdw>
              </a:effectLst>
            </a:endParaRPr>
          </a:p>
        </p:txBody>
      </p:sp>
      <p:sp>
        <p:nvSpPr>
          <p:cNvPr id="10" name="Rectangle 9"/>
          <p:cNvSpPr/>
          <p:nvPr/>
        </p:nvSpPr>
        <p:spPr>
          <a:xfrm>
            <a:off x="2019186" y="2110085"/>
            <a:ext cx="5105628" cy="2677656"/>
          </a:xfrm>
          <a:prstGeom prst="rect">
            <a:avLst/>
          </a:prstGeom>
          <a:noFill/>
        </p:spPr>
        <p:txBody>
          <a:bodyPr wrap="none" lIns="91440" tIns="45720" rIns="91440" bIns="45720">
            <a:spAutoFit/>
          </a:bodyPr>
          <a:lstStyle/>
          <a:p>
            <a:pPr algn="ctr"/>
            <a:r>
              <a:rPr lang="en-US" sz="2400" b="0" u="sng" cap="none" spc="0" dirty="0" smtClean="0">
                <a:ln w="0"/>
                <a:solidFill>
                  <a:schemeClr val="tx1"/>
                </a:solidFill>
              </a:rPr>
              <a:t>Group Number</a:t>
            </a:r>
            <a:r>
              <a:rPr lang="en-US" sz="2400" b="0" cap="none" spc="0" dirty="0" smtClean="0">
                <a:ln w="0"/>
                <a:solidFill>
                  <a:schemeClr val="tx1"/>
                </a:solidFill>
                <a:effectLst>
                  <a:outerShdw blurRad="38100" dist="19050" dir="2700000" algn="tl" rotWithShape="0">
                    <a:schemeClr val="dk1">
                      <a:alpha val="40000"/>
                    </a:schemeClr>
                  </a:outerShdw>
                </a:effectLst>
              </a:rPr>
              <a:t>:04</a:t>
            </a:r>
          </a:p>
          <a:p>
            <a:pPr algn="ctr"/>
            <a:endParaRPr lang="en-US" sz="2800" b="0" cap="none" spc="0" dirty="0" smtClean="0">
              <a:ln w="0"/>
              <a:solidFill>
                <a:schemeClr val="tx1"/>
              </a:solidFill>
              <a:effectLst>
                <a:outerShdw blurRad="38100" dist="19050" dir="2700000" algn="tl" rotWithShape="0">
                  <a:schemeClr val="dk1">
                    <a:alpha val="40000"/>
                  </a:schemeClr>
                </a:outerShdw>
              </a:effectLst>
            </a:endParaRPr>
          </a:p>
          <a:p>
            <a:pPr algn="ctr"/>
            <a:r>
              <a:rPr lang="en-US" sz="2800" u="sng" dirty="0" smtClean="0">
                <a:ln w="0"/>
              </a:rPr>
              <a:t>Group Members</a:t>
            </a:r>
            <a:r>
              <a:rPr lang="en-US" sz="2800" dirty="0" smtClean="0">
                <a:ln w="0"/>
              </a:rPr>
              <a:t>:</a:t>
            </a:r>
          </a:p>
          <a:p>
            <a:pPr marL="514350" indent="-514350" algn="ctr">
              <a:buAutoNum type="arabicParenR"/>
            </a:pPr>
            <a:r>
              <a:rPr lang="en-US" sz="2800" dirty="0" smtClean="0">
                <a:ln w="0"/>
                <a:solidFill>
                  <a:srgbClr val="FF0000"/>
                </a:solidFill>
                <a:effectLst>
                  <a:outerShdw blurRad="38100" dist="19050" dir="2700000" algn="tl" rotWithShape="0">
                    <a:schemeClr val="dk1">
                      <a:alpha val="40000"/>
                    </a:schemeClr>
                  </a:outerShdw>
                </a:effectLst>
              </a:rPr>
              <a:t>Atul Jose 150810107003</a:t>
            </a:r>
          </a:p>
          <a:p>
            <a:pPr marL="514350" indent="-514350" algn="ctr">
              <a:buAutoNum type="arabicParenR"/>
            </a:pPr>
            <a:r>
              <a:rPr lang="en-US" sz="2800" dirty="0" smtClean="0">
                <a:ln w="0"/>
                <a:solidFill>
                  <a:srgbClr val="FF0000"/>
                </a:solidFill>
                <a:effectLst>
                  <a:outerShdw blurRad="38100" dist="19050" dir="2700000" algn="tl" rotWithShape="0">
                    <a:schemeClr val="dk1">
                      <a:alpha val="40000"/>
                    </a:schemeClr>
                  </a:outerShdw>
                </a:effectLst>
              </a:rPr>
              <a:t>Moxita </a:t>
            </a:r>
            <a:r>
              <a:rPr lang="en-US" sz="2800" smtClean="0">
                <a:ln w="0"/>
                <a:solidFill>
                  <a:srgbClr val="FF0000"/>
                </a:solidFill>
                <a:effectLst>
                  <a:outerShdw blurRad="38100" dist="19050" dir="2700000" algn="tl" rotWithShape="0">
                    <a:schemeClr val="dk1">
                      <a:alpha val="40000"/>
                    </a:schemeClr>
                  </a:outerShdw>
                </a:effectLst>
              </a:rPr>
              <a:t>Shah 150810107047</a:t>
            </a:r>
            <a:endParaRPr lang="en-US" sz="2800" dirty="0" smtClean="0">
              <a:ln w="0"/>
              <a:solidFill>
                <a:srgbClr val="FF0000"/>
              </a:solidFill>
              <a:effectLst>
                <a:outerShdw blurRad="38100" dist="19050" dir="2700000" algn="tl" rotWithShape="0">
                  <a:schemeClr val="dk1">
                    <a:alpha val="40000"/>
                  </a:schemeClr>
                </a:outerShdw>
              </a:effectLst>
            </a:endParaRPr>
          </a:p>
          <a:p>
            <a:pPr marL="514350" indent="-514350" algn="ctr">
              <a:buAutoNum type="arabicParenR"/>
            </a:pPr>
            <a:r>
              <a:rPr lang="en-US" sz="2800" dirty="0" smtClean="0">
                <a:ln w="0"/>
                <a:solidFill>
                  <a:srgbClr val="FF0000"/>
                </a:solidFill>
                <a:effectLst>
                  <a:outerShdw blurRad="38100" dist="19050" dir="2700000" algn="tl" rotWithShape="0">
                    <a:schemeClr val="dk1">
                      <a:alpha val="40000"/>
                    </a:schemeClr>
                  </a:outerShdw>
                </a:effectLst>
              </a:rPr>
              <a:t>Vrajesh Trivedi 150810107055</a:t>
            </a:r>
          </a:p>
        </p:txBody>
      </p:sp>
    </p:spTree>
    <p:extLst>
      <p:ext uri="{BB962C8B-B14F-4D97-AF65-F5344CB8AC3E}">
        <p14:creationId xmlns:p14="http://schemas.microsoft.com/office/powerpoint/2010/main" val="33402827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000" b="1" dirty="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Brief Description</a:t>
            </a:r>
            <a:endParaRPr lang="en-IN" sz="5000" dirty="0">
              <a:solidFill>
                <a:schemeClr val="tx1"/>
              </a:solidFill>
              <a:effectLst>
                <a:outerShdw blurRad="50800" dist="38100" dir="2700000" algn="tl" rotWithShape="0">
                  <a:prstClr val="black">
                    <a:alpha val="40000"/>
                  </a:prstClr>
                </a:outerShdw>
                <a:reflection blurRad="6350" stA="55000" endA="300" endPos="45500" dir="5400000" sy="-100000" algn="bl" rotWithShape="0"/>
              </a:effectLst>
            </a:endParaRPr>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IN" sz="2400" b="1" dirty="0" smtClean="0"/>
              <a:t>Search</a:t>
            </a:r>
            <a:endParaRPr lang="en-IN" sz="2000" b="1" dirty="0" smtClean="0"/>
          </a:p>
          <a:p>
            <a:pPr lvl="1" indent="-342900">
              <a:buBlip>
                <a:blip r:embed="rId2"/>
              </a:buBlip>
            </a:pPr>
            <a:r>
              <a:rPr lang="en-IN" sz="1800" dirty="0">
                <a:solidFill>
                  <a:schemeClr val="tx1"/>
                </a:solidFill>
              </a:rPr>
              <a:t>You </a:t>
            </a:r>
            <a:r>
              <a:rPr lang="en-IN" sz="1800" dirty="0" smtClean="0">
                <a:solidFill>
                  <a:schemeClr val="tx1"/>
                </a:solidFill>
              </a:rPr>
              <a:t>can </a:t>
            </a:r>
            <a:r>
              <a:rPr lang="en-IN" sz="1800" dirty="0">
                <a:solidFill>
                  <a:schemeClr val="tx1"/>
                </a:solidFill>
              </a:rPr>
              <a:t>search the prescribed medicines and get their respective generic </a:t>
            </a:r>
            <a:r>
              <a:rPr lang="en-IN" sz="1800" dirty="0" smtClean="0">
                <a:solidFill>
                  <a:schemeClr val="tx1"/>
                </a:solidFill>
              </a:rPr>
              <a:t>medicines</a:t>
            </a:r>
          </a:p>
          <a:p>
            <a:pPr lvl="1" indent="-342900">
              <a:buBlip>
                <a:blip r:embed="rId2"/>
              </a:buBlip>
            </a:pPr>
            <a:r>
              <a:rPr lang="en-IN" sz="1800" dirty="0" smtClean="0">
                <a:solidFill>
                  <a:schemeClr val="tx1"/>
                </a:solidFill>
              </a:rPr>
              <a:t>Can also </a:t>
            </a:r>
            <a:r>
              <a:rPr lang="en-IN" sz="1800" dirty="0">
                <a:solidFill>
                  <a:schemeClr val="tx1"/>
                </a:solidFill>
              </a:rPr>
              <a:t>search the generic medicines by their symptoms</a:t>
            </a:r>
            <a:r>
              <a:rPr lang="en-IN" sz="1800" dirty="0" smtClean="0">
                <a:solidFill>
                  <a:schemeClr val="tx1"/>
                </a:solidFill>
              </a:rPr>
              <a:t>.</a:t>
            </a:r>
          </a:p>
          <a:p>
            <a:pPr>
              <a:buFont typeface="+mj-lt"/>
              <a:buAutoNum type="arabicPeriod"/>
            </a:pPr>
            <a:r>
              <a:rPr lang="en-IN" sz="2000" b="1" dirty="0" smtClean="0"/>
              <a:t>  </a:t>
            </a:r>
            <a:r>
              <a:rPr lang="en-IN" sz="2400" b="1" dirty="0" smtClean="0"/>
              <a:t>Prescription</a:t>
            </a:r>
            <a:endParaRPr lang="en-IN" sz="2000" b="1" dirty="0" smtClean="0"/>
          </a:p>
          <a:p>
            <a:pPr lvl="1">
              <a:buBlip>
                <a:blip r:embed="rId3"/>
              </a:buBlip>
            </a:pPr>
            <a:r>
              <a:rPr lang="en-IN" sz="1800" dirty="0" smtClean="0">
                <a:solidFill>
                  <a:schemeClr val="tx1"/>
                </a:solidFill>
              </a:rPr>
              <a:t>Users can search the medicines prescribed by the doctor and get their respective generic medicines.</a:t>
            </a:r>
            <a:endParaRPr lang="en-IN" sz="1800" dirty="0">
              <a:solidFill>
                <a:schemeClr val="tx1"/>
              </a:solidFill>
            </a:endParaRPr>
          </a:p>
          <a:p>
            <a:pPr marL="457200" indent="-457200">
              <a:buFont typeface="+mj-lt"/>
              <a:buAutoNum type="arabicPeriod"/>
            </a:pPr>
            <a:r>
              <a:rPr lang="en-IN" sz="2000" b="1" dirty="0" smtClean="0"/>
              <a:t> </a:t>
            </a:r>
            <a:r>
              <a:rPr lang="en-IN" sz="2400" b="1" dirty="0" smtClean="0"/>
              <a:t>Symptoms</a:t>
            </a:r>
            <a:endParaRPr lang="en-IN" sz="2000" b="1" dirty="0"/>
          </a:p>
          <a:p>
            <a:pPr marL="857250" lvl="1" indent="-457200">
              <a:buBlip>
                <a:blip r:embed="rId4"/>
              </a:buBlip>
            </a:pPr>
            <a:r>
              <a:rPr lang="en-IN" sz="1800" dirty="0" smtClean="0">
                <a:solidFill>
                  <a:schemeClr val="tx1"/>
                </a:solidFill>
              </a:rPr>
              <a:t>Users can find the generic medicines by searching their symptoms in the search bar.</a:t>
            </a:r>
          </a:p>
        </p:txBody>
      </p:sp>
    </p:spTree>
    <p:extLst>
      <p:ext uri="{BB962C8B-B14F-4D97-AF65-F5344CB8AC3E}">
        <p14:creationId xmlns:p14="http://schemas.microsoft.com/office/powerpoint/2010/main" val="36535546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000" b="1" dirty="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Brief Description</a:t>
            </a:r>
            <a:endParaRPr lang="en-IN" sz="5000" dirty="0">
              <a:solidFill>
                <a:schemeClr val="tx2">
                  <a:lumMod val="50000"/>
                </a:schemeClr>
              </a:solidFill>
              <a:effectLst>
                <a:outerShdw blurRad="50800" dist="38100" dir="2700000" algn="tl" rotWithShape="0">
                  <a:prstClr val="black">
                    <a:alpha val="40000"/>
                  </a:prstClr>
                </a:outerShdw>
                <a:reflection blurRad="6350" stA="55000" endA="300" endPos="45500" dir="5400000" sy="-100000" algn="bl" rotWithShape="0"/>
              </a:effectLst>
            </a:endParaRPr>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startAt="4"/>
            </a:pPr>
            <a:r>
              <a:rPr lang="en-IN" sz="2400" b="1" dirty="0" smtClean="0"/>
              <a:t>Notification</a:t>
            </a:r>
          </a:p>
          <a:p>
            <a:pPr marL="857250" lvl="1" indent="-457200">
              <a:buBlip>
                <a:blip r:embed="rId3"/>
              </a:buBlip>
            </a:pPr>
            <a:r>
              <a:rPr lang="en-IN" sz="1900" dirty="0" smtClean="0">
                <a:solidFill>
                  <a:schemeClr val="tx1"/>
                </a:solidFill>
              </a:rPr>
              <a:t>Users will be notified about their order through email.</a:t>
            </a:r>
            <a:endParaRPr lang="en-IN" sz="1800" dirty="0" smtClean="0">
              <a:solidFill>
                <a:schemeClr val="tx1"/>
              </a:solidFill>
            </a:endParaRPr>
          </a:p>
          <a:p>
            <a:pPr marL="457200" indent="-457200">
              <a:buFont typeface="+mj-lt"/>
              <a:buAutoNum type="arabicPeriod" startAt="5"/>
            </a:pPr>
            <a:r>
              <a:rPr lang="en-IN" sz="2400" b="1" dirty="0" smtClean="0"/>
              <a:t>Cart</a:t>
            </a:r>
          </a:p>
          <a:p>
            <a:pPr marL="685800" lvl="1">
              <a:buBlip>
                <a:blip r:embed="rId4"/>
              </a:buBlip>
            </a:pPr>
            <a:r>
              <a:rPr lang="en-IN" sz="1900" dirty="0" smtClean="0">
                <a:solidFill>
                  <a:schemeClr val="tx1"/>
                </a:solidFill>
              </a:rPr>
              <a:t>   User </a:t>
            </a:r>
            <a:r>
              <a:rPr lang="en-IN" sz="1900" dirty="0">
                <a:solidFill>
                  <a:schemeClr val="tx1"/>
                </a:solidFill>
              </a:rPr>
              <a:t>can also add or remove product from the cart</a:t>
            </a:r>
            <a:r>
              <a:rPr lang="en-IN" sz="1900" dirty="0" smtClean="0">
                <a:solidFill>
                  <a:schemeClr val="tx1"/>
                </a:solidFill>
              </a:rPr>
              <a:t>.</a:t>
            </a:r>
            <a:endParaRPr lang="en-IN" sz="1900" dirty="0">
              <a:solidFill>
                <a:schemeClr val="tx1"/>
              </a:solidFill>
            </a:endParaRPr>
          </a:p>
          <a:p>
            <a:pPr marL="285750">
              <a:buFont typeface="+mj-lt"/>
              <a:buAutoNum type="arabicPeriod" startAt="6"/>
            </a:pPr>
            <a:r>
              <a:rPr lang="en-IN" sz="2200" b="1" dirty="0" smtClean="0"/>
              <a:t>  </a:t>
            </a:r>
            <a:r>
              <a:rPr lang="en-IN" sz="2400" b="1" dirty="0" smtClean="0"/>
              <a:t>Previous</a:t>
            </a:r>
            <a:r>
              <a:rPr lang="en-IN" sz="2200" b="1" dirty="0" smtClean="0"/>
              <a:t> </a:t>
            </a:r>
            <a:r>
              <a:rPr lang="en-IN" sz="2400" b="1" dirty="0" smtClean="0"/>
              <a:t>Buyer</a:t>
            </a:r>
            <a:r>
              <a:rPr lang="en-IN" sz="2200" b="1" dirty="0" smtClean="0"/>
              <a:t> </a:t>
            </a:r>
            <a:r>
              <a:rPr lang="en-IN" sz="2400" b="1" dirty="0" smtClean="0"/>
              <a:t>Record</a:t>
            </a:r>
          </a:p>
          <a:p>
            <a:pPr marL="685800" lvl="1">
              <a:buBlip>
                <a:blip r:embed="rId5"/>
              </a:buBlip>
            </a:pPr>
            <a:r>
              <a:rPr lang="en-IN" sz="1900" dirty="0" smtClean="0">
                <a:solidFill>
                  <a:schemeClr val="tx1"/>
                </a:solidFill>
              </a:rPr>
              <a:t>  Our database will keep the details of previous purchases.</a:t>
            </a:r>
          </a:p>
          <a:p>
            <a:pPr>
              <a:buFont typeface="+mj-lt"/>
              <a:buAutoNum type="arabicPeriod" startAt="7"/>
            </a:pPr>
            <a:r>
              <a:rPr lang="en-IN" sz="2200" b="1" dirty="0" smtClean="0"/>
              <a:t>  </a:t>
            </a:r>
            <a:r>
              <a:rPr lang="en-IN" sz="2400" b="1" dirty="0" smtClean="0"/>
              <a:t>Complaint</a:t>
            </a:r>
            <a:r>
              <a:rPr lang="en-IN" sz="2200" b="1" dirty="0" smtClean="0"/>
              <a:t>, </a:t>
            </a:r>
            <a:r>
              <a:rPr lang="en-IN" sz="2400" b="1" dirty="0" smtClean="0"/>
              <a:t>Feedback</a:t>
            </a:r>
          </a:p>
          <a:p>
            <a:pPr marL="685800" lvl="1">
              <a:buBlip>
                <a:blip r:embed="rId6"/>
              </a:buBlip>
            </a:pPr>
            <a:r>
              <a:rPr lang="en-IN" sz="1900" dirty="0" smtClean="0">
                <a:solidFill>
                  <a:schemeClr val="tx1"/>
                </a:solidFill>
              </a:rPr>
              <a:t>  Users can complaint if they are not satisfied by the service or product.</a:t>
            </a:r>
          </a:p>
          <a:p>
            <a:pPr marL="685800" lvl="1">
              <a:buBlip>
                <a:blip r:embed="rId6"/>
              </a:buBlip>
            </a:pPr>
            <a:r>
              <a:rPr lang="en-IN" sz="1900" dirty="0" smtClean="0">
                <a:solidFill>
                  <a:schemeClr val="tx1"/>
                </a:solidFill>
              </a:rPr>
              <a:t> Users can provide feedback for the product they bought.</a:t>
            </a:r>
          </a:p>
        </p:txBody>
      </p:sp>
    </p:spTree>
    <p:extLst>
      <p:ext uri="{BB962C8B-B14F-4D97-AF65-F5344CB8AC3E}">
        <p14:creationId xmlns:p14="http://schemas.microsoft.com/office/powerpoint/2010/main" val="31969275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scene3d>
              <a:camera prst="perspectiveFront"/>
              <a:lightRig rig="threePt" dir="t"/>
            </a:scene3d>
          </a:bodyPr>
          <a:lstStyle/>
          <a:p>
            <a:r>
              <a:rPr lang="en-IN" sz="5000" b="1" dirty="0" smtClean="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Brief Description</a:t>
            </a:r>
            <a:endParaRPr lang="en-IN" sz="5000" b="1" dirty="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endParaRPr>
          </a:p>
        </p:txBody>
      </p:sp>
      <p:sp>
        <p:nvSpPr>
          <p:cNvPr id="3" name="Content Placeholder 2"/>
          <p:cNvSpPr>
            <a:spLocks noGrp="1"/>
          </p:cNvSpPr>
          <p:nvPr>
            <p:ph idx="1"/>
          </p:nvPr>
        </p:nvSpPr>
        <p:spPr/>
        <p:txBody>
          <a:bodyPr>
            <a:normAutofit fontScale="92500" lnSpcReduction="20000"/>
          </a:bodyPr>
          <a:lstStyle/>
          <a:p>
            <a:pPr marL="285750">
              <a:buFont typeface="+mj-lt"/>
              <a:buAutoNum type="arabicPeriod" startAt="8"/>
            </a:pPr>
            <a:r>
              <a:rPr lang="en-IN" sz="2600" b="1" dirty="0" smtClean="0"/>
              <a:t>  Inventory</a:t>
            </a:r>
            <a:endParaRPr lang="en-IN" sz="2600" b="1" dirty="0"/>
          </a:p>
          <a:p>
            <a:pPr marL="685800" lvl="1">
              <a:buBlip>
                <a:blip r:embed="rId2"/>
              </a:buBlip>
            </a:pPr>
            <a:r>
              <a:rPr lang="en-IN" sz="1900" dirty="0">
                <a:solidFill>
                  <a:schemeClr val="tx1"/>
                </a:solidFill>
              </a:rPr>
              <a:t>  Admin can manage the stock of the product.</a:t>
            </a:r>
          </a:p>
          <a:p>
            <a:pPr marL="685800" lvl="1">
              <a:buBlip>
                <a:blip r:embed="rId2"/>
              </a:buBlip>
            </a:pPr>
            <a:r>
              <a:rPr lang="en-IN" sz="1900" dirty="0">
                <a:solidFill>
                  <a:schemeClr val="tx1"/>
                </a:solidFill>
              </a:rPr>
              <a:t>  Admin will also able to manage the Purchase of the medicines</a:t>
            </a:r>
            <a:r>
              <a:rPr lang="en-IN" sz="1900" dirty="0" smtClean="0">
                <a:solidFill>
                  <a:schemeClr val="tx1"/>
                </a:solidFill>
              </a:rPr>
              <a:t>.</a:t>
            </a:r>
            <a:endParaRPr lang="en-IN" sz="1800" dirty="0">
              <a:solidFill>
                <a:schemeClr val="tx1"/>
              </a:solidFill>
            </a:endParaRPr>
          </a:p>
          <a:p>
            <a:pPr marL="457200" indent="-457200">
              <a:buFont typeface="+mj-lt"/>
              <a:buAutoNum type="arabicPeriod" startAt="9"/>
            </a:pPr>
            <a:r>
              <a:rPr lang="en-IN" sz="2600" b="1" dirty="0" smtClean="0"/>
              <a:t>Order</a:t>
            </a:r>
          </a:p>
          <a:p>
            <a:pPr marL="685800" lvl="1">
              <a:buBlip>
                <a:blip r:embed="rId3"/>
              </a:buBlip>
            </a:pPr>
            <a:r>
              <a:rPr lang="en-IN" sz="1900" dirty="0">
                <a:solidFill>
                  <a:schemeClr val="tx1"/>
                </a:solidFill>
              </a:rPr>
              <a:t>Admin manage order of the products.</a:t>
            </a:r>
          </a:p>
          <a:p>
            <a:pPr marL="685800" lvl="1">
              <a:buBlip>
                <a:blip r:embed="rId3"/>
              </a:buBlip>
            </a:pPr>
            <a:r>
              <a:rPr lang="en-IN" sz="1900" dirty="0">
                <a:solidFill>
                  <a:schemeClr val="tx1"/>
                </a:solidFill>
              </a:rPr>
              <a:t>Admin manage status of order.</a:t>
            </a:r>
          </a:p>
          <a:p>
            <a:pPr marL="685800" lvl="1">
              <a:buBlip>
                <a:blip r:embed="rId3"/>
              </a:buBlip>
            </a:pPr>
            <a:r>
              <a:rPr lang="en-IN" sz="1900" dirty="0">
                <a:solidFill>
                  <a:schemeClr val="tx1"/>
                </a:solidFill>
              </a:rPr>
              <a:t>Admin can also view order details and product details</a:t>
            </a:r>
            <a:r>
              <a:rPr lang="en-IN" sz="1900" dirty="0" smtClean="0">
                <a:solidFill>
                  <a:schemeClr val="tx1"/>
                </a:solidFill>
              </a:rPr>
              <a:t>.</a:t>
            </a:r>
          </a:p>
          <a:p>
            <a:pPr marL="457200" indent="-457200">
              <a:buClr>
                <a:schemeClr val="tx2">
                  <a:lumMod val="50000"/>
                </a:schemeClr>
              </a:buClr>
              <a:buFont typeface="+mj-lt"/>
              <a:buAutoNum type="arabicPeriod" startAt="10"/>
            </a:pPr>
            <a:r>
              <a:rPr lang="en-IN" sz="2200" b="1" dirty="0" smtClean="0"/>
              <a:t> </a:t>
            </a:r>
            <a:r>
              <a:rPr lang="en-IN" sz="2600" b="1" dirty="0" smtClean="0"/>
              <a:t>Order</a:t>
            </a:r>
            <a:r>
              <a:rPr lang="en-IN" sz="2200" b="1" dirty="0" smtClean="0"/>
              <a:t> </a:t>
            </a:r>
            <a:r>
              <a:rPr lang="en-IN" sz="2600" b="1" dirty="0" smtClean="0"/>
              <a:t>Tracking</a:t>
            </a:r>
            <a:endParaRPr lang="en-IN" sz="2600" b="1" dirty="0"/>
          </a:p>
          <a:p>
            <a:pPr lvl="1">
              <a:buBlip>
                <a:blip r:embed="rId4"/>
              </a:buBlip>
            </a:pPr>
            <a:r>
              <a:rPr lang="en-IN" sz="1900" dirty="0">
                <a:solidFill>
                  <a:schemeClr val="tx1"/>
                </a:solidFill>
              </a:rPr>
              <a:t>Admin will update the status on various activity like Order Placed, </a:t>
            </a:r>
            <a:r>
              <a:rPr lang="en-IN" sz="1900" dirty="0" smtClean="0">
                <a:solidFill>
                  <a:schemeClr val="tx1"/>
                </a:solidFill>
              </a:rPr>
              <a:t>Order </a:t>
            </a:r>
            <a:r>
              <a:rPr lang="en-IN" sz="1900" dirty="0">
                <a:solidFill>
                  <a:schemeClr val="tx1"/>
                </a:solidFill>
              </a:rPr>
              <a:t>Dispatch, Order On way etc.</a:t>
            </a:r>
            <a:endParaRPr lang="en-US" sz="1900" dirty="0">
              <a:solidFill>
                <a:schemeClr val="tx1"/>
              </a:solidFill>
            </a:endParaRPr>
          </a:p>
          <a:p>
            <a:pPr lvl="1">
              <a:buBlip>
                <a:blip r:embed="rId4"/>
              </a:buBlip>
            </a:pPr>
            <a:r>
              <a:rPr lang="en-IN" sz="1900" dirty="0">
                <a:solidFill>
                  <a:schemeClr val="tx1"/>
                </a:solidFill>
              </a:rPr>
              <a:t>User can track the order </a:t>
            </a:r>
            <a:r>
              <a:rPr lang="en-IN" sz="1900" dirty="0" smtClean="0">
                <a:solidFill>
                  <a:schemeClr val="tx1"/>
                </a:solidFill>
              </a:rPr>
              <a:t>details</a:t>
            </a:r>
            <a:r>
              <a:rPr lang="en-IN" sz="1900" dirty="0">
                <a:solidFill>
                  <a:schemeClr val="tx1"/>
                </a:solidFill>
              </a:rPr>
              <a:t>.</a:t>
            </a:r>
            <a:endParaRPr lang="en-US" sz="1900" dirty="0">
              <a:solidFill>
                <a:schemeClr val="tx1"/>
              </a:solidFill>
            </a:endParaRPr>
          </a:p>
        </p:txBody>
      </p:sp>
    </p:spTree>
    <p:extLst>
      <p:ext uri="{BB962C8B-B14F-4D97-AF65-F5344CB8AC3E}">
        <p14:creationId xmlns:p14="http://schemas.microsoft.com/office/powerpoint/2010/main" val="19185308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000" b="1" dirty="0" smtClean="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Table List</a:t>
            </a:r>
            <a:endParaRPr lang="en-IN" sz="5000" dirty="0"/>
          </a:p>
        </p:txBody>
      </p:sp>
      <p:sp>
        <p:nvSpPr>
          <p:cNvPr id="19" name="Content Placeholder 18"/>
          <p:cNvSpPr>
            <a:spLocks noGrp="1"/>
          </p:cNvSpPr>
          <p:nvPr>
            <p:ph idx="1"/>
          </p:nvPr>
        </p:nvSpPr>
        <p:spPr>
          <a:xfrm>
            <a:off x="4724705" y="1246324"/>
            <a:ext cx="3054100" cy="3946094"/>
          </a:xfrm>
        </p:spPr>
        <p:txBody>
          <a:bodyPr>
            <a:normAutofit/>
          </a:bodyPr>
          <a:lstStyle/>
          <a:p>
            <a:pPr>
              <a:buFont typeface="Wingdings" panose="05000000000000000000" pitchFamily="2" charset="2"/>
              <a:buChar char="v"/>
            </a:pPr>
            <a:r>
              <a:rPr lang="en-IN" sz="2200" dirty="0"/>
              <a:t>Order Details</a:t>
            </a:r>
          </a:p>
          <a:p>
            <a:pPr>
              <a:buFont typeface="Wingdings" panose="05000000000000000000" pitchFamily="2" charset="2"/>
              <a:buChar char="v"/>
            </a:pPr>
            <a:r>
              <a:rPr lang="en-IN" sz="2200" dirty="0" smtClean="0"/>
              <a:t>Delivery man</a:t>
            </a:r>
          </a:p>
          <a:p>
            <a:pPr>
              <a:buFont typeface="Wingdings" panose="05000000000000000000" pitchFamily="2" charset="2"/>
              <a:buChar char="v"/>
            </a:pPr>
            <a:r>
              <a:rPr lang="en-IN" sz="2200" dirty="0" smtClean="0"/>
              <a:t>Area Details</a:t>
            </a:r>
          </a:p>
          <a:p>
            <a:pPr>
              <a:buFont typeface="Wingdings" panose="05000000000000000000" pitchFamily="2" charset="2"/>
              <a:buChar char="v"/>
            </a:pPr>
            <a:r>
              <a:rPr lang="en-IN" sz="2200" dirty="0" smtClean="0"/>
              <a:t>Shipping Details</a:t>
            </a:r>
          </a:p>
          <a:p>
            <a:pPr>
              <a:buFont typeface="Wingdings" panose="05000000000000000000" pitchFamily="2" charset="2"/>
              <a:buChar char="v"/>
            </a:pPr>
            <a:r>
              <a:rPr lang="en-IN" sz="2200" dirty="0" smtClean="0"/>
              <a:t>Feedback</a:t>
            </a:r>
            <a:endParaRPr lang="en-IN" sz="2200" dirty="0"/>
          </a:p>
        </p:txBody>
      </p:sp>
      <p:sp>
        <p:nvSpPr>
          <p:cNvPr id="6" name="Content Placeholder 18"/>
          <p:cNvSpPr txBox="1">
            <a:spLocks/>
          </p:cNvSpPr>
          <p:nvPr/>
        </p:nvSpPr>
        <p:spPr>
          <a:xfrm>
            <a:off x="296260" y="1246324"/>
            <a:ext cx="3054100" cy="394609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v"/>
            </a:pPr>
            <a:r>
              <a:rPr lang="en-IN" sz="2200" dirty="0" smtClean="0">
                <a:solidFill>
                  <a:schemeClr val="tx2">
                    <a:lumMod val="75000"/>
                  </a:schemeClr>
                </a:solidFill>
              </a:rPr>
              <a:t>Category</a:t>
            </a:r>
          </a:p>
          <a:p>
            <a:pPr>
              <a:buFont typeface="Wingdings" panose="05000000000000000000" pitchFamily="2" charset="2"/>
              <a:buChar char="v"/>
            </a:pPr>
            <a:r>
              <a:rPr lang="en-IN" sz="2200" dirty="0" smtClean="0"/>
              <a:t>Brand</a:t>
            </a:r>
            <a:endParaRPr lang="en-IN" sz="2200" dirty="0"/>
          </a:p>
          <a:p>
            <a:pPr>
              <a:buFont typeface="Wingdings" panose="05000000000000000000" pitchFamily="2" charset="2"/>
              <a:buChar char="v"/>
            </a:pPr>
            <a:r>
              <a:rPr lang="en-IN" sz="2200" dirty="0"/>
              <a:t>Medicine </a:t>
            </a:r>
            <a:r>
              <a:rPr lang="en-IN" sz="2200" dirty="0" smtClean="0"/>
              <a:t>Details</a:t>
            </a:r>
            <a:endParaRPr lang="en-IN" sz="2200" dirty="0">
              <a:solidFill>
                <a:schemeClr val="tx2">
                  <a:lumMod val="75000"/>
                </a:schemeClr>
              </a:solidFill>
            </a:endParaRPr>
          </a:p>
          <a:p>
            <a:pPr>
              <a:buFont typeface="Wingdings" panose="05000000000000000000" pitchFamily="2" charset="2"/>
              <a:buChar char="v"/>
            </a:pPr>
            <a:r>
              <a:rPr lang="en-IN" sz="2200" dirty="0">
                <a:solidFill>
                  <a:schemeClr val="tx2">
                    <a:lumMod val="75000"/>
                  </a:schemeClr>
                </a:solidFill>
              </a:rPr>
              <a:t>Prescription</a:t>
            </a:r>
            <a:endParaRPr lang="en-IN" sz="2200" dirty="0" smtClean="0">
              <a:solidFill>
                <a:schemeClr val="tx2">
                  <a:lumMod val="75000"/>
                </a:schemeClr>
              </a:solidFill>
            </a:endParaRPr>
          </a:p>
          <a:p>
            <a:pPr>
              <a:buFont typeface="Wingdings" panose="05000000000000000000" pitchFamily="2" charset="2"/>
              <a:buChar char="v"/>
            </a:pPr>
            <a:r>
              <a:rPr lang="en-IN" sz="2200" dirty="0">
                <a:solidFill>
                  <a:schemeClr val="tx2">
                    <a:lumMod val="75000"/>
                  </a:schemeClr>
                </a:solidFill>
              </a:rPr>
              <a:t>Symptoms</a:t>
            </a:r>
          </a:p>
          <a:p>
            <a:pPr>
              <a:buFont typeface="Wingdings" panose="05000000000000000000" pitchFamily="2" charset="2"/>
              <a:buChar char="v"/>
            </a:pPr>
            <a:r>
              <a:rPr lang="en-IN" sz="2200" dirty="0" smtClean="0">
                <a:solidFill>
                  <a:schemeClr val="tx2">
                    <a:lumMod val="75000"/>
                  </a:schemeClr>
                </a:solidFill>
              </a:rPr>
              <a:t>User Details</a:t>
            </a:r>
          </a:p>
          <a:p>
            <a:pPr>
              <a:buFont typeface="Wingdings" panose="05000000000000000000" pitchFamily="2" charset="2"/>
              <a:buChar char="v"/>
            </a:pPr>
            <a:r>
              <a:rPr lang="en-IN" sz="2200" dirty="0" smtClean="0">
                <a:solidFill>
                  <a:schemeClr val="tx2">
                    <a:lumMod val="75000"/>
                  </a:schemeClr>
                </a:solidFill>
              </a:rPr>
              <a:t>Supplier </a:t>
            </a:r>
            <a:r>
              <a:rPr lang="en-IN" sz="2200" dirty="0">
                <a:solidFill>
                  <a:schemeClr val="tx2">
                    <a:lumMod val="75000"/>
                  </a:schemeClr>
                </a:solidFill>
              </a:rPr>
              <a:t>Details</a:t>
            </a:r>
          </a:p>
          <a:p>
            <a:pPr>
              <a:buFont typeface="Wingdings" panose="05000000000000000000" pitchFamily="2" charset="2"/>
              <a:buChar char="v"/>
            </a:pPr>
            <a:r>
              <a:rPr lang="en-IN" sz="2200" dirty="0">
                <a:solidFill>
                  <a:schemeClr val="tx2">
                    <a:lumMod val="75000"/>
                  </a:schemeClr>
                </a:solidFill>
              </a:rPr>
              <a:t>Supply </a:t>
            </a:r>
            <a:r>
              <a:rPr lang="en-IN" sz="2200" dirty="0" smtClean="0">
                <a:solidFill>
                  <a:schemeClr val="tx2">
                    <a:lumMod val="75000"/>
                  </a:schemeClr>
                </a:solidFill>
              </a:rPr>
              <a:t>Details</a:t>
            </a:r>
          </a:p>
        </p:txBody>
      </p:sp>
    </p:spTree>
    <p:extLst>
      <p:ext uri="{BB962C8B-B14F-4D97-AF65-F5344CB8AC3E}">
        <p14:creationId xmlns:p14="http://schemas.microsoft.com/office/powerpoint/2010/main" val="33395617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000" b="1" dirty="0" smtClean="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Category </a:t>
            </a:r>
            <a:r>
              <a:rPr lang="en-IN" sz="5000" b="1" dirty="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Details</a:t>
            </a:r>
            <a:endParaRPr lang="en-IN" sz="5000" dirty="0"/>
          </a:p>
        </p:txBody>
      </p:sp>
      <p:graphicFrame>
        <p:nvGraphicFramePr>
          <p:cNvPr id="4" name="Table 3"/>
          <p:cNvGraphicFramePr>
            <a:graphicFrameLocks noGrp="1"/>
          </p:cNvGraphicFramePr>
          <p:nvPr>
            <p:extLst>
              <p:ext uri="{D42A27DB-BD31-4B8C-83A1-F6EECF244321}">
                <p14:modId xmlns:p14="http://schemas.microsoft.com/office/powerpoint/2010/main" val="2732844729"/>
              </p:ext>
            </p:extLst>
          </p:nvPr>
        </p:nvGraphicFramePr>
        <p:xfrm>
          <a:off x="179512" y="2702715"/>
          <a:ext cx="8856985" cy="1320800"/>
        </p:xfrm>
        <a:graphic>
          <a:graphicData uri="http://schemas.openxmlformats.org/drawingml/2006/table">
            <a:tbl>
              <a:tblPr firstRow="1" bandRow="1">
                <a:tableStyleId>{6E25E649-3F16-4E02-A733-19D2CDBF48F0}</a:tableStyleId>
              </a:tblPr>
              <a:tblGrid>
                <a:gridCol w="1771397">
                  <a:extLst>
                    <a:ext uri="{9D8B030D-6E8A-4147-A177-3AD203B41FA5}">
                      <a16:colId xmlns:a16="http://schemas.microsoft.com/office/drawing/2014/main" val="3627957658"/>
                    </a:ext>
                  </a:extLst>
                </a:gridCol>
                <a:gridCol w="1540971">
                  <a:extLst>
                    <a:ext uri="{9D8B030D-6E8A-4147-A177-3AD203B41FA5}">
                      <a16:colId xmlns:a16="http://schemas.microsoft.com/office/drawing/2014/main" val="2598410051"/>
                    </a:ext>
                  </a:extLst>
                </a:gridCol>
                <a:gridCol w="1296144">
                  <a:extLst>
                    <a:ext uri="{9D8B030D-6E8A-4147-A177-3AD203B41FA5}">
                      <a16:colId xmlns:a16="http://schemas.microsoft.com/office/drawing/2014/main" val="3005256405"/>
                    </a:ext>
                  </a:extLst>
                </a:gridCol>
                <a:gridCol w="1440160">
                  <a:extLst>
                    <a:ext uri="{9D8B030D-6E8A-4147-A177-3AD203B41FA5}">
                      <a16:colId xmlns:a16="http://schemas.microsoft.com/office/drawing/2014/main" val="2879871121"/>
                    </a:ext>
                  </a:extLst>
                </a:gridCol>
                <a:gridCol w="2808313">
                  <a:extLst>
                    <a:ext uri="{9D8B030D-6E8A-4147-A177-3AD203B41FA5}">
                      <a16:colId xmlns:a16="http://schemas.microsoft.com/office/drawing/2014/main" val="119018503"/>
                    </a:ext>
                  </a:extLst>
                </a:gridCol>
              </a:tblGrid>
              <a:tr h="370840">
                <a:tc>
                  <a:txBody>
                    <a:bodyPr/>
                    <a:lstStyle/>
                    <a:p>
                      <a:pPr algn="ctr"/>
                      <a:r>
                        <a:rPr lang="en-IN" sz="1600" dirty="0" smtClean="0"/>
                        <a:t>Field Name</a:t>
                      </a:r>
                      <a:endParaRPr lang="en-US" sz="1600" b="1" dirty="0">
                        <a:solidFill>
                          <a:schemeClr val="tx1"/>
                        </a:solidFill>
                      </a:endParaRPr>
                    </a:p>
                  </a:txBody>
                  <a:tcPr/>
                </a:tc>
                <a:tc>
                  <a:txBody>
                    <a:bodyPr/>
                    <a:lstStyle/>
                    <a:p>
                      <a:pPr algn="ctr"/>
                      <a:r>
                        <a:rPr lang="en-IN" sz="1600" dirty="0" smtClean="0"/>
                        <a:t>Data type</a:t>
                      </a:r>
                      <a:endParaRPr lang="en-US" sz="1600" b="1" dirty="0">
                        <a:solidFill>
                          <a:schemeClr val="tx1"/>
                        </a:solidFill>
                      </a:endParaRPr>
                    </a:p>
                  </a:txBody>
                  <a:tcPr/>
                </a:tc>
                <a:tc>
                  <a:txBody>
                    <a:bodyPr/>
                    <a:lstStyle/>
                    <a:p>
                      <a:pPr algn="ctr"/>
                      <a:r>
                        <a:rPr lang="en-IN" sz="1600" dirty="0" smtClean="0"/>
                        <a:t>Size</a:t>
                      </a:r>
                      <a:endParaRPr lang="en-US" sz="1600" b="0" dirty="0">
                        <a:solidFill>
                          <a:schemeClr val="tx1"/>
                        </a:solidFill>
                      </a:endParaRPr>
                    </a:p>
                  </a:txBody>
                  <a:tcPr/>
                </a:tc>
                <a:tc>
                  <a:txBody>
                    <a:bodyPr/>
                    <a:lstStyle/>
                    <a:p>
                      <a:pPr algn="ctr"/>
                      <a:r>
                        <a:rPr lang="en-IN" sz="1600" dirty="0" smtClean="0"/>
                        <a:t>Constraint</a:t>
                      </a:r>
                      <a:endParaRPr lang="en-US" sz="1600" b="1" dirty="0">
                        <a:solidFill>
                          <a:schemeClr val="tx1"/>
                        </a:solidFill>
                      </a:endParaRPr>
                    </a:p>
                  </a:txBody>
                  <a:tcPr/>
                </a:tc>
                <a:tc>
                  <a:txBody>
                    <a:bodyPr/>
                    <a:lstStyle/>
                    <a:p>
                      <a:pPr algn="ctr"/>
                      <a:r>
                        <a:rPr lang="en-IN" sz="1600" dirty="0" smtClean="0"/>
                        <a:t>Description</a:t>
                      </a:r>
                      <a:endParaRPr lang="en-US" sz="1600" b="1" dirty="0">
                        <a:solidFill>
                          <a:schemeClr val="tx1"/>
                        </a:solidFill>
                      </a:endParaRPr>
                    </a:p>
                  </a:txBody>
                  <a:tcPr/>
                </a:tc>
                <a:extLst>
                  <a:ext uri="{0D108BD9-81ED-4DB2-BD59-A6C34878D82A}">
                    <a16:rowId xmlns:a16="http://schemas.microsoft.com/office/drawing/2014/main" val="2803746761"/>
                  </a:ext>
                </a:extLst>
              </a:tr>
              <a:tr h="370840">
                <a:tc>
                  <a:txBody>
                    <a:bodyPr/>
                    <a:lstStyle/>
                    <a:p>
                      <a:r>
                        <a:rPr lang="en-US" sz="1600" dirty="0" smtClean="0"/>
                        <a:t>CATEG_ID</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3</a:t>
                      </a:r>
                      <a:endParaRPr lang="en-IN" sz="1600" dirty="0"/>
                    </a:p>
                  </a:txBody>
                  <a:tcPr/>
                </a:tc>
                <a:tc>
                  <a:txBody>
                    <a:bodyPr/>
                    <a:lstStyle/>
                    <a:p>
                      <a:pPr algn="ctr"/>
                      <a:r>
                        <a:rPr lang="en-IN" sz="1600" dirty="0" smtClean="0"/>
                        <a:t>PRIMARY</a:t>
                      </a:r>
                      <a:r>
                        <a:rPr lang="en-IN" sz="1600" baseline="0" dirty="0" smtClean="0"/>
                        <a:t> KEY</a:t>
                      </a:r>
                      <a:endParaRPr lang="en-IN" sz="1600" dirty="0"/>
                    </a:p>
                  </a:txBody>
                  <a:tcPr/>
                </a:tc>
                <a:tc>
                  <a:txBody>
                    <a:bodyPr/>
                    <a:lstStyle/>
                    <a:p>
                      <a:r>
                        <a:rPr lang="en-US" sz="1600" dirty="0" smtClean="0"/>
                        <a:t>It Stores the CATEGORY</a:t>
                      </a:r>
                      <a:r>
                        <a:rPr lang="en-US" sz="1600" baseline="0" dirty="0" smtClean="0"/>
                        <a:t> ID.</a:t>
                      </a:r>
                      <a:endParaRPr lang="en-IN" sz="1600" dirty="0"/>
                    </a:p>
                  </a:txBody>
                  <a:tcPr/>
                </a:tc>
                <a:extLst>
                  <a:ext uri="{0D108BD9-81ED-4DB2-BD59-A6C34878D82A}">
                    <a16:rowId xmlns:a16="http://schemas.microsoft.com/office/drawing/2014/main" val="1858854764"/>
                  </a:ext>
                </a:extLst>
              </a:tr>
              <a:tr h="370840">
                <a:tc>
                  <a:txBody>
                    <a:bodyPr/>
                    <a:lstStyle/>
                    <a:p>
                      <a:r>
                        <a:rPr lang="en-US" sz="1600" dirty="0" smtClean="0"/>
                        <a:t>CATEG_TYPE</a:t>
                      </a:r>
                      <a:endParaRPr lang="en-IN" sz="1600" dirty="0"/>
                    </a:p>
                  </a:txBody>
                  <a:tcPr/>
                </a:tc>
                <a:tc>
                  <a:txBody>
                    <a:bodyPr/>
                    <a:lstStyle/>
                    <a:p>
                      <a:pPr algn="ctr"/>
                      <a:r>
                        <a:rPr lang="en-IN" sz="1600" dirty="0" smtClean="0"/>
                        <a:t>VARCHAR</a:t>
                      </a:r>
                    </a:p>
                  </a:txBody>
                  <a:tcPr/>
                </a:tc>
                <a:tc>
                  <a:txBody>
                    <a:bodyPr/>
                    <a:lstStyle/>
                    <a:p>
                      <a:pPr algn="ctr"/>
                      <a:r>
                        <a:rPr lang="en-IN" sz="1600" dirty="0" smtClean="0"/>
                        <a:t>12</a:t>
                      </a:r>
                      <a:endParaRPr lang="en-IN" sz="1600" dirty="0"/>
                    </a:p>
                  </a:txBody>
                  <a:tcPr/>
                </a:tc>
                <a:tc>
                  <a:txBody>
                    <a:bodyPr/>
                    <a:lstStyle/>
                    <a:p>
                      <a:pPr algn="ctr"/>
                      <a:r>
                        <a:rPr lang="en-IN" sz="1600" dirty="0" smtClean="0"/>
                        <a:t>NOT NULL</a:t>
                      </a:r>
                      <a:endParaRPr lang="en-IN" sz="1600" dirty="0"/>
                    </a:p>
                  </a:txBody>
                  <a:tcPr/>
                </a:tc>
                <a:tc>
                  <a:txBody>
                    <a:bodyPr/>
                    <a:lstStyle/>
                    <a:p>
                      <a:r>
                        <a:rPr lang="en-US" sz="1600" dirty="0" smtClean="0"/>
                        <a:t>It Stores the</a:t>
                      </a:r>
                      <a:r>
                        <a:rPr lang="en-US" sz="1600" baseline="0" dirty="0" smtClean="0"/>
                        <a:t> data about the category of the medicine.</a:t>
                      </a:r>
                      <a:endParaRPr lang="en-IN" sz="1600" dirty="0"/>
                    </a:p>
                  </a:txBody>
                  <a:tcPr/>
                </a:tc>
                <a:extLst>
                  <a:ext uri="{0D108BD9-81ED-4DB2-BD59-A6C34878D82A}">
                    <a16:rowId xmlns:a16="http://schemas.microsoft.com/office/drawing/2014/main" val="122700781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30365058"/>
              </p:ext>
            </p:extLst>
          </p:nvPr>
        </p:nvGraphicFramePr>
        <p:xfrm>
          <a:off x="701569" y="1312091"/>
          <a:ext cx="7812869" cy="1320800"/>
        </p:xfrm>
        <a:graphic>
          <a:graphicData uri="http://schemas.openxmlformats.org/drawingml/2006/table">
            <a:tbl>
              <a:tblPr firstRow="1" bandRow="1">
                <a:tableStyleId>{22838BEF-8BB2-4498-84A7-C5851F593DF1}</a:tableStyleId>
              </a:tblPr>
              <a:tblGrid>
                <a:gridCol w="3038338">
                  <a:extLst>
                    <a:ext uri="{9D8B030D-6E8A-4147-A177-3AD203B41FA5}">
                      <a16:colId xmlns:a16="http://schemas.microsoft.com/office/drawing/2014/main" val="47085672"/>
                    </a:ext>
                  </a:extLst>
                </a:gridCol>
                <a:gridCol w="4774531">
                  <a:extLst>
                    <a:ext uri="{9D8B030D-6E8A-4147-A177-3AD203B41FA5}">
                      <a16:colId xmlns:a16="http://schemas.microsoft.com/office/drawing/2014/main" val="4228467339"/>
                    </a:ext>
                  </a:extLst>
                </a:gridCol>
              </a:tblGrid>
              <a:tr h="370840">
                <a:tc>
                  <a:txBody>
                    <a:bodyPr/>
                    <a:lstStyle/>
                    <a:p>
                      <a:r>
                        <a:rPr lang="en-IN" sz="1600" dirty="0" smtClean="0"/>
                        <a:t>Table Name</a:t>
                      </a:r>
                      <a:endParaRPr lang="en-US" sz="1600" b="1" dirty="0">
                        <a:solidFill>
                          <a:schemeClr val="tx1"/>
                        </a:solidFill>
                      </a:endParaRPr>
                    </a:p>
                  </a:txBody>
                  <a:tcPr/>
                </a:tc>
                <a:tc>
                  <a:txBody>
                    <a:bodyPr/>
                    <a:lstStyle/>
                    <a:p>
                      <a:pPr algn="ctr"/>
                      <a:r>
                        <a:rPr lang="en-IN" sz="1600" b="1" dirty="0" smtClean="0">
                          <a:solidFill>
                            <a:schemeClr val="dk1"/>
                          </a:solidFill>
                        </a:rPr>
                        <a:t>Category</a:t>
                      </a:r>
                      <a:r>
                        <a:rPr lang="en-IN" sz="1600" b="1" baseline="0" dirty="0" smtClean="0">
                          <a:solidFill>
                            <a:schemeClr val="dk1"/>
                          </a:solidFill>
                        </a:rPr>
                        <a:t> Details</a:t>
                      </a:r>
                      <a:endParaRPr lang="en-US" sz="1600" b="1" dirty="0">
                        <a:solidFill>
                          <a:schemeClr val="tx1"/>
                        </a:solidFill>
                      </a:endParaRPr>
                    </a:p>
                  </a:txBody>
                  <a:tcPr/>
                </a:tc>
                <a:extLst>
                  <a:ext uri="{0D108BD9-81ED-4DB2-BD59-A6C34878D82A}">
                    <a16:rowId xmlns:a16="http://schemas.microsoft.com/office/drawing/2014/main" val="1894343573"/>
                  </a:ext>
                </a:extLst>
              </a:tr>
              <a:tr h="370840">
                <a:tc>
                  <a:txBody>
                    <a:bodyPr/>
                    <a:lstStyle/>
                    <a:p>
                      <a:r>
                        <a:rPr lang="en-IN" sz="1600" dirty="0" smtClean="0"/>
                        <a:t>Table</a:t>
                      </a:r>
                      <a:r>
                        <a:rPr lang="en-IN" sz="1600" baseline="0" dirty="0" smtClean="0"/>
                        <a:t> Description</a:t>
                      </a:r>
                      <a:endParaRPr lang="en-US" sz="16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aseline="0" dirty="0" smtClean="0"/>
                        <a:t>This table stores information about the category of the medicine.</a:t>
                      </a:r>
                    </a:p>
                  </a:txBody>
                  <a:tcPr/>
                </a:tc>
                <a:extLst>
                  <a:ext uri="{0D108BD9-81ED-4DB2-BD59-A6C34878D82A}">
                    <a16:rowId xmlns:a16="http://schemas.microsoft.com/office/drawing/2014/main" val="806388560"/>
                  </a:ext>
                </a:extLst>
              </a:tr>
              <a:tr h="370840">
                <a:tc>
                  <a:txBody>
                    <a:bodyPr/>
                    <a:lstStyle/>
                    <a:p>
                      <a:r>
                        <a:rPr lang="en-US" sz="1600" b="0" dirty="0" smtClean="0">
                          <a:solidFill>
                            <a:schemeClr val="tx1"/>
                          </a:solidFill>
                        </a:rPr>
                        <a:t>Primary</a:t>
                      </a:r>
                      <a:r>
                        <a:rPr lang="en-US" sz="1600" b="0" baseline="0" dirty="0" smtClean="0">
                          <a:solidFill>
                            <a:schemeClr val="tx1"/>
                          </a:solidFill>
                        </a:rPr>
                        <a:t> key</a:t>
                      </a:r>
                      <a:endParaRPr lang="en-US" sz="1600"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aseline="0" dirty="0" smtClean="0"/>
                        <a:t>CATEG_ID</a:t>
                      </a:r>
                    </a:p>
                  </a:txBody>
                  <a:tcPr/>
                </a:tc>
                <a:extLst>
                  <a:ext uri="{0D108BD9-81ED-4DB2-BD59-A6C34878D82A}">
                    <a16:rowId xmlns:a16="http://schemas.microsoft.com/office/drawing/2014/main" val="3060173122"/>
                  </a:ext>
                </a:extLst>
              </a:tr>
            </a:tbl>
          </a:graphicData>
        </a:graphic>
      </p:graphicFrame>
    </p:spTree>
    <p:extLst>
      <p:ext uri="{BB962C8B-B14F-4D97-AF65-F5344CB8AC3E}">
        <p14:creationId xmlns:p14="http://schemas.microsoft.com/office/powerpoint/2010/main" val="18744160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4" y="128470"/>
            <a:ext cx="8246071" cy="891995"/>
          </a:xfrm>
        </p:spPr>
        <p:txBody>
          <a:bodyPr>
            <a:normAutofit/>
          </a:bodyPr>
          <a:lstStyle/>
          <a:p>
            <a:r>
              <a:rPr lang="en-IN" sz="5000" b="1" dirty="0" smtClean="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Brand</a:t>
            </a:r>
            <a:endParaRPr lang="en-IN" sz="5000" b="1" dirty="0"/>
          </a:p>
        </p:txBody>
      </p:sp>
      <p:graphicFrame>
        <p:nvGraphicFramePr>
          <p:cNvPr id="4" name="Table 3"/>
          <p:cNvGraphicFramePr>
            <a:graphicFrameLocks noGrp="1"/>
          </p:cNvGraphicFramePr>
          <p:nvPr>
            <p:extLst>
              <p:ext uri="{D42A27DB-BD31-4B8C-83A1-F6EECF244321}">
                <p14:modId xmlns:p14="http://schemas.microsoft.com/office/powerpoint/2010/main" val="3965858658"/>
              </p:ext>
            </p:extLst>
          </p:nvPr>
        </p:nvGraphicFramePr>
        <p:xfrm>
          <a:off x="143555" y="3182570"/>
          <a:ext cx="8856985" cy="1320800"/>
        </p:xfrm>
        <a:graphic>
          <a:graphicData uri="http://schemas.openxmlformats.org/drawingml/2006/table">
            <a:tbl>
              <a:tblPr firstRow="1" bandRow="1">
                <a:tableStyleId>{6E25E649-3F16-4E02-A733-19D2CDBF48F0}</a:tableStyleId>
              </a:tblPr>
              <a:tblGrid>
                <a:gridCol w="1771397">
                  <a:extLst>
                    <a:ext uri="{9D8B030D-6E8A-4147-A177-3AD203B41FA5}">
                      <a16:colId xmlns:a16="http://schemas.microsoft.com/office/drawing/2014/main" val="3627957658"/>
                    </a:ext>
                  </a:extLst>
                </a:gridCol>
                <a:gridCol w="1540971">
                  <a:extLst>
                    <a:ext uri="{9D8B030D-6E8A-4147-A177-3AD203B41FA5}">
                      <a16:colId xmlns:a16="http://schemas.microsoft.com/office/drawing/2014/main" val="2598410051"/>
                    </a:ext>
                  </a:extLst>
                </a:gridCol>
                <a:gridCol w="1296144">
                  <a:extLst>
                    <a:ext uri="{9D8B030D-6E8A-4147-A177-3AD203B41FA5}">
                      <a16:colId xmlns:a16="http://schemas.microsoft.com/office/drawing/2014/main" val="3005256405"/>
                    </a:ext>
                  </a:extLst>
                </a:gridCol>
                <a:gridCol w="1440160">
                  <a:extLst>
                    <a:ext uri="{9D8B030D-6E8A-4147-A177-3AD203B41FA5}">
                      <a16:colId xmlns:a16="http://schemas.microsoft.com/office/drawing/2014/main" val="2879871121"/>
                    </a:ext>
                  </a:extLst>
                </a:gridCol>
                <a:gridCol w="2808313">
                  <a:extLst>
                    <a:ext uri="{9D8B030D-6E8A-4147-A177-3AD203B41FA5}">
                      <a16:colId xmlns:a16="http://schemas.microsoft.com/office/drawing/2014/main" val="119018503"/>
                    </a:ext>
                  </a:extLst>
                </a:gridCol>
              </a:tblGrid>
              <a:tr h="370840">
                <a:tc>
                  <a:txBody>
                    <a:bodyPr/>
                    <a:lstStyle/>
                    <a:p>
                      <a:pPr algn="ctr"/>
                      <a:r>
                        <a:rPr lang="en-IN" sz="1600" dirty="0" smtClean="0"/>
                        <a:t>Field Name</a:t>
                      </a:r>
                      <a:endParaRPr lang="en-US" sz="1600" b="1" dirty="0">
                        <a:solidFill>
                          <a:schemeClr val="tx1"/>
                        </a:solidFill>
                      </a:endParaRPr>
                    </a:p>
                  </a:txBody>
                  <a:tcPr/>
                </a:tc>
                <a:tc>
                  <a:txBody>
                    <a:bodyPr/>
                    <a:lstStyle/>
                    <a:p>
                      <a:pPr algn="ctr"/>
                      <a:r>
                        <a:rPr lang="en-IN" sz="1600" dirty="0" smtClean="0"/>
                        <a:t>Data type</a:t>
                      </a:r>
                      <a:endParaRPr lang="en-US" sz="1600" b="1" dirty="0">
                        <a:solidFill>
                          <a:schemeClr val="tx1"/>
                        </a:solidFill>
                      </a:endParaRPr>
                    </a:p>
                  </a:txBody>
                  <a:tcPr/>
                </a:tc>
                <a:tc>
                  <a:txBody>
                    <a:bodyPr/>
                    <a:lstStyle/>
                    <a:p>
                      <a:pPr algn="ctr"/>
                      <a:r>
                        <a:rPr lang="en-IN" sz="1600" dirty="0" smtClean="0"/>
                        <a:t>Size</a:t>
                      </a:r>
                      <a:endParaRPr lang="en-US" sz="1600" b="0" dirty="0">
                        <a:solidFill>
                          <a:schemeClr val="tx1"/>
                        </a:solidFill>
                      </a:endParaRPr>
                    </a:p>
                  </a:txBody>
                  <a:tcPr/>
                </a:tc>
                <a:tc>
                  <a:txBody>
                    <a:bodyPr/>
                    <a:lstStyle/>
                    <a:p>
                      <a:pPr algn="ctr"/>
                      <a:r>
                        <a:rPr lang="en-IN" sz="1600" dirty="0" smtClean="0"/>
                        <a:t>Constraint</a:t>
                      </a:r>
                      <a:endParaRPr lang="en-US" sz="1600" b="1" dirty="0">
                        <a:solidFill>
                          <a:schemeClr val="tx1"/>
                        </a:solidFill>
                      </a:endParaRPr>
                    </a:p>
                  </a:txBody>
                  <a:tcPr/>
                </a:tc>
                <a:tc>
                  <a:txBody>
                    <a:bodyPr/>
                    <a:lstStyle/>
                    <a:p>
                      <a:pPr algn="ctr"/>
                      <a:r>
                        <a:rPr lang="en-IN" sz="1600" dirty="0" smtClean="0"/>
                        <a:t>Description</a:t>
                      </a:r>
                      <a:endParaRPr lang="en-US" sz="1600" b="1" dirty="0">
                        <a:solidFill>
                          <a:schemeClr val="tx1"/>
                        </a:solidFill>
                      </a:endParaRPr>
                    </a:p>
                  </a:txBody>
                  <a:tcPr/>
                </a:tc>
                <a:extLst>
                  <a:ext uri="{0D108BD9-81ED-4DB2-BD59-A6C34878D82A}">
                    <a16:rowId xmlns:a16="http://schemas.microsoft.com/office/drawing/2014/main" val="2803746761"/>
                  </a:ext>
                </a:extLst>
              </a:tr>
              <a:tr h="370840">
                <a:tc>
                  <a:txBody>
                    <a:bodyPr/>
                    <a:lstStyle/>
                    <a:p>
                      <a:r>
                        <a:rPr lang="en-US" sz="1600" dirty="0" smtClean="0"/>
                        <a:t>BRAND_ID</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3</a:t>
                      </a:r>
                      <a:endParaRPr lang="en-IN" sz="1600" dirty="0"/>
                    </a:p>
                  </a:txBody>
                  <a:tcPr/>
                </a:tc>
                <a:tc>
                  <a:txBody>
                    <a:bodyPr/>
                    <a:lstStyle/>
                    <a:p>
                      <a:pPr algn="ctr"/>
                      <a:r>
                        <a:rPr lang="en-IN" sz="1600" dirty="0" smtClean="0"/>
                        <a:t>PRIMARY</a:t>
                      </a:r>
                      <a:r>
                        <a:rPr lang="en-IN" sz="1600" baseline="0" dirty="0" smtClean="0"/>
                        <a:t> KEY</a:t>
                      </a:r>
                      <a:endParaRPr lang="en-IN" sz="1600" dirty="0"/>
                    </a:p>
                  </a:txBody>
                  <a:tcPr/>
                </a:tc>
                <a:tc>
                  <a:txBody>
                    <a:bodyPr/>
                    <a:lstStyle/>
                    <a:p>
                      <a:r>
                        <a:rPr lang="en-US" sz="1600" dirty="0" smtClean="0"/>
                        <a:t>It Stores the Brand</a:t>
                      </a:r>
                      <a:r>
                        <a:rPr lang="en-US" sz="1600" baseline="0" dirty="0" smtClean="0"/>
                        <a:t> ID.</a:t>
                      </a:r>
                      <a:endParaRPr lang="en-IN" sz="1600" dirty="0"/>
                    </a:p>
                  </a:txBody>
                  <a:tcPr/>
                </a:tc>
                <a:extLst>
                  <a:ext uri="{0D108BD9-81ED-4DB2-BD59-A6C34878D82A}">
                    <a16:rowId xmlns:a16="http://schemas.microsoft.com/office/drawing/2014/main" val="1858854764"/>
                  </a:ext>
                </a:extLst>
              </a:tr>
              <a:tr h="370840">
                <a:tc>
                  <a:txBody>
                    <a:bodyPr/>
                    <a:lstStyle/>
                    <a:p>
                      <a:r>
                        <a:rPr lang="en-US" sz="1600" dirty="0" smtClean="0"/>
                        <a:t>BRAND</a:t>
                      </a:r>
                      <a:r>
                        <a:rPr lang="en-US" sz="1600" baseline="0" dirty="0" smtClean="0"/>
                        <a:t>_NAME</a:t>
                      </a:r>
                      <a:endParaRPr lang="en-IN" sz="1600" dirty="0"/>
                    </a:p>
                  </a:txBody>
                  <a:tcPr/>
                </a:tc>
                <a:tc>
                  <a:txBody>
                    <a:bodyPr/>
                    <a:lstStyle/>
                    <a:p>
                      <a:pPr algn="ctr"/>
                      <a:r>
                        <a:rPr lang="en-IN" sz="1600" dirty="0" smtClean="0"/>
                        <a:t>VARCHAR</a:t>
                      </a:r>
                    </a:p>
                  </a:txBody>
                  <a:tcPr/>
                </a:tc>
                <a:tc>
                  <a:txBody>
                    <a:bodyPr/>
                    <a:lstStyle/>
                    <a:p>
                      <a:pPr algn="ctr"/>
                      <a:r>
                        <a:rPr lang="en-IN" sz="1600" dirty="0" smtClean="0"/>
                        <a:t>12</a:t>
                      </a:r>
                      <a:endParaRPr lang="en-IN" sz="1600" dirty="0"/>
                    </a:p>
                  </a:txBody>
                  <a:tcPr/>
                </a:tc>
                <a:tc>
                  <a:txBody>
                    <a:bodyPr/>
                    <a:lstStyle/>
                    <a:p>
                      <a:pPr algn="ctr"/>
                      <a:r>
                        <a:rPr lang="en-IN" sz="1600" dirty="0" smtClean="0"/>
                        <a:t>NOT NULL</a:t>
                      </a:r>
                      <a:endParaRPr lang="en-IN" sz="1600" dirty="0"/>
                    </a:p>
                  </a:txBody>
                  <a:tcPr/>
                </a:tc>
                <a:tc>
                  <a:txBody>
                    <a:bodyPr/>
                    <a:lstStyle/>
                    <a:p>
                      <a:r>
                        <a:rPr lang="en-US" sz="1600" dirty="0" smtClean="0"/>
                        <a:t>It Stores the</a:t>
                      </a:r>
                      <a:r>
                        <a:rPr lang="en-US" sz="1600" baseline="0" dirty="0" smtClean="0"/>
                        <a:t> name of the Brand.</a:t>
                      </a:r>
                      <a:endParaRPr lang="en-IN" sz="1600" dirty="0"/>
                    </a:p>
                  </a:txBody>
                  <a:tcPr/>
                </a:tc>
                <a:extLst>
                  <a:ext uri="{0D108BD9-81ED-4DB2-BD59-A6C34878D82A}">
                    <a16:rowId xmlns:a16="http://schemas.microsoft.com/office/drawing/2014/main" val="122700781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21710554"/>
              </p:ext>
            </p:extLst>
          </p:nvPr>
        </p:nvGraphicFramePr>
        <p:xfrm>
          <a:off x="665612" y="1350110"/>
          <a:ext cx="7812869" cy="1457226"/>
        </p:xfrm>
        <a:graphic>
          <a:graphicData uri="http://schemas.openxmlformats.org/drawingml/2006/table">
            <a:tbl>
              <a:tblPr firstRow="1" bandRow="1">
                <a:tableStyleId>{22838BEF-8BB2-4498-84A7-C5851F593DF1}</a:tableStyleId>
              </a:tblPr>
              <a:tblGrid>
                <a:gridCol w="3038338">
                  <a:extLst>
                    <a:ext uri="{9D8B030D-6E8A-4147-A177-3AD203B41FA5}">
                      <a16:colId xmlns:a16="http://schemas.microsoft.com/office/drawing/2014/main" val="47085672"/>
                    </a:ext>
                  </a:extLst>
                </a:gridCol>
                <a:gridCol w="4774531">
                  <a:extLst>
                    <a:ext uri="{9D8B030D-6E8A-4147-A177-3AD203B41FA5}">
                      <a16:colId xmlns:a16="http://schemas.microsoft.com/office/drawing/2014/main" val="4228467339"/>
                    </a:ext>
                  </a:extLst>
                </a:gridCol>
              </a:tblGrid>
              <a:tr h="507266">
                <a:tc>
                  <a:txBody>
                    <a:bodyPr/>
                    <a:lstStyle/>
                    <a:p>
                      <a:r>
                        <a:rPr lang="en-IN" sz="1600" dirty="0" smtClean="0"/>
                        <a:t>Table Name</a:t>
                      </a:r>
                      <a:endParaRPr lang="en-US" sz="1600" b="1" dirty="0">
                        <a:solidFill>
                          <a:schemeClr val="tx1"/>
                        </a:solidFill>
                      </a:endParaRPr>
                    </a:p>
                  </a:txBody>
                  <a:tcPr/>
                </a:tc>
                <a:tc>
                  <a:txBody>
                    <a:bodyPr/>
                    <a:lstStyle/>
                    <a:p>
                      <a:pPr algn="ctr"/>
                      <a:r>
                        <a:rPr lang="en-IN" sz="1600" b="1" dirty="0" smtClean="0">
                          <a:solidFill>
                            <a:schemeClr val="dk1"/>
                          </a:solidFill>
                        </a:rPr>
                        <a:t>Brand</a:t>
                      </a:r>
                      <a:endParaRPr lang="en-US" sz="1600" b="1" dirty="0">
                        <a:solidFill>
                          <a:schemeClr val="tx1"/>
                        </a:solidFill>
                      </a:endParaRPr>
                    </a:p>
                  </a:txBody>
                  <a:tcPr/>
                </a:tc>
                <a:extLst>
                  <a:ext uri="{0D108BD9-81ED-4DB2-BD59-A6C34878D82A}">
                    <a16:rowId xmlns:a16="http://schemas.microsoft.com/office/drawing/2014/main" val="1894343573"/>
                  </a:ext>
                </a:extLst>
              </a:tr>
              <a:tr h="370840">
                <a:tc>
                  <a:txBody>
                    <a:bodyPr/>
                    <a:lstStyle/>
                    <a:p>
                      <a:r>
                        <a:rPr lang="en-IN" sz="1600" dirty="0" smtClean="0"/>
                        <a:t>Table</a:t>
                      </a:r>
                      <a:r>
                        <a:rPr lang="en-IN" sz="1600" baseline="0" dirty="0" smtClean="0"/>
                        <a:t> Description</a:t>
                      </a:r>
                      <a:endParaRPr lang="en-US" sz="16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aseline="0" dirty="0" smtClean="0"/>
                        <a:t>This table stores information about the brand of the medicine.</a:t>
                      </a:r>
                    </a:p>
                  </a:txBody>
                  <a:tcPr/>
                </a:tc>
                <a:extLst>
                  <a:ext uri="{0D108BD9-81ED-4DB2-BD59-A6C34878D82A}">
                    <a16:rowId xmlns:a16="http://schemas.microsoft.com/office/drawing/2014/main" val="806388560"/>
                  </a:ext>
                </a:extLst>
              </a:tr>
              <a:tr h="370840">
                <a:tc>
                  <a:txBody>
                    <a:bodyPr/>
                    <a:lstStyle/>
                    <a:p>
                      <a:r>
                        <a:rPr lang="en-US" sz="1600" b="0" dirty="0" smtClean="0">
                          <a:solidFill>
                            <a:schemeClr val="tx1"/>
                          </a:solidFill>
                        </a:rPr>
                        <a:t>Primary</a:t>
                      </a:r>
                      <a:r>
                        <a:rPr lang="en-US" sz="1600" b="0" baseline="0" dirty="0" smtClean="0">
                          <a:solidFill>
                            <a:schemeClr val="tx1"/>
                          </a:solidFill>
                        </a:rPr>
                        <a:t> key</a:t>
                      </a:r>
                      <a:endParaRPr lang="en-US" sz="1600"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aseline="0" dirty="0" smtClean="0"/>
                        <a:t>BRAND_ID</a:t>
                      </a:r>
                    </a:p>
                  </a:txBody>
                  <a:tcPr/>
                </a:tc>
                <a:extLst>
                  <a:ext uri="{0D108BD9-81ED-4DB2-BD59-A6C34878D82A}">
                    <a16:rowId xmlns:a16="http://schemas.microsoft.com/office/drawing/2014/main" val="3060173122"/>
                  </a:ext>
                </a:extLst>
              </a:tr>
            </a:tbl>
          </a:graphicData>
        </a:graphic>
      </p:graphicFrame>
    </p:spTree>
    <p:extLst>
      <p:ext uri="{BB962C8B-B14F-4D97-AF65-F5344CB8AC3E}">
        <p14:creationId xmlns:p14="http://schemas.microsoft.com/office/powerpoint/2010/main" val="37416664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000" b="1" dirty="0" smtClean="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User Details</a:t>
            </a:r>
            <a:endParaRPr lang="en-IN" sz="5000" dirty="0"/>
          </a:p>
        </p:txBody>
      </p:sp>
      <p:graphicFrame>
        <p:nvGraphicFramePr>
          <p:cNvPr id="4" name="Table 3"/>
          <p:cNvGraphicFramePr>
            <a:graphicFrameLocks noGrp="1"/>
          </p:cNvGraphicFramePr>
          <p:nvPr>
            <p:extLst>
              <p:ext uri="{D42A27DB-BD31-4B8C-83A1-F6EECF244321}">
                <p14:modId xmlns:p14="http://schemas.microsoft.com/office/powerpoint/2010/main" val="680292000"/>
              </p:ext>
            </p:extLst>
          </p:nvPr>
        </p:nvGraphicFramePr>
        <p:xfrm>
          <a:off x="665565" y="1153820"/>
          <a:ext cx="7812869" cy="1112520"/>
        </p:xfrm>
        <a:graphic>
          <a:graphicData uri="http://schemas.openxmlformats.org/drawingml/2006/table">
            <a:tbl>
              <a:tblPr firstRow="1" bandRow="1">
                <a:tableStyleId>{22838BEF-8BB2-4498-84A7-C5851F593DF1}</a:tableStyleId>
              </a:tblPr>
              <a:tblGrid>
                <a:gridCol w="3038338">
                  <a:extLst>
                    <a:ext uri="{9D8B030D-6E8A-4147-A177-3AD203B41FA5}">
                      <a16:colId xmlns:a16="http://schemas.microsoft.com/office/drawing/2014/main" val="47085672"/>
                    </a:ext>
                  </a:extLst>
                </a:gridCol>
                <a:gridCol w="4774531">
                  <a:extLst>
                    <a:ext uri="{9D8B030D-6E8A-4147-A177-3AD203B41FA5}">
                      <a16:colId xmlns:a16="http://schemas.microsoft.com/office/drawing/2014/main" val="4228467339"/>
                    </a:ext>
                  </a:extLst>
                </a:gridCol>
              </a:tblGrid>
              <a:tr h="370840">
                <a:tc>
                  <a:txBody>
                    <a:bodyPr/>
                    <a:lstStyle/>
                    <a:p>
                      <a:r>
                        <a:rPr lang="en-IN" sz="1600" dirty="0" smtClean="0"/>
                        <a:t>Table Name</a:t>
                      </a:r>
                      <a:endParaRPr lang="en-US" sz="1600" b="1" dirty="0">
                        <a:solidFill>
                          <a:schemeClr val="tx1"/>
                        </a:solidFill>
                      </a:endParaRPr>
                    </a:p>
                  </a:txBody>
                  <a:tcPr/>
                </a:tc>
                <a:tc>
                  <a:txBody>
                    <a:bodyPr/>
                    <a:lstStyle/>
                    <a:p>
                      <a:pPr algn="ctr"/>
                      <a:r>
                        <a:rPr lang="en-IN" sz="1600" dirty="0" smtClean="0"/>
                        <a:t>User Details</a:t>
                      </a:r>
                      <a:endParaRPr lang="en-US" sz="1600" b="1" dirty="0">
                        <a:solidFill>
                          <a:schemeClr val="tx1"/>
                        </a:solidFill>
                      </a:endParaRPr>
                    </a:p>
                  </a:txBody>
                  <a:tcPr/>
                </a:tc>
                <a:extLst>
                  <a:ext uri="{0D108BD9-81ED-4DB2-BD59-A6C34878D82A}">
                    <a16:rowId xmlns:a16="http://schemas.microsoft.com/office/drawing/2014/main" val="1894343573"/>
                  </a:ext>
                </a:extLst>
              </a:tr>
              <a:tr h="370840">
                <a:tc>
                  <a:txBody>
                    <a:bodyPr/>
                    <a:lstStyle/>
                    <a:p>
                      <a:r>
                        <a:rPr lang="en-IN" sz="1600" dirty="0" smtClean="0"/>
                        <a:t>Table</a:t>
                      </a:r>
                      <a:r>
                        <a:rPr lang="en-IN" sz="1600" baseline="0" dirty="0" smtClean="0"/>
                        <a:t> Description</a:t>
                      </a:r>
                      <a:endParaRPr lang="en-US" sz="1600" b="1" dirty="0">
                        <a:solidFill>
                          <a:schemeClr val="tx1"/>
                        </a:solidFill>
                      </a:endParaRPr>
                    </a:p>
                  </a:txBody>
                  <a:tcPr/>
                </a:tc>
                <a:tc>
                  <a:txBody>
                    <a:bodyPr/>
                    <a:lstStyle/>
                    <a:p>
                      <a:r>
                        <a:rPr lang="en-IN" sz="1600" dirty="0" smtClean="0"/>
                        <a:t>This</a:t>
                      </a:r>
                      <a:r>
                        <a:rPr lang="en-IN" sz="1600" baseline="0" dirty="0" smtClean="0"/>
                        <a:t> table </a:t>
                      </a:r>
                      <a:r>
                        <a:rPr lang="en-IN" sz="1600" dirty="0" smtClean="0"/>
                        <a:t>store the information</a:t>
                      </a:r>
                      <a:r>
                        <a:rPr lang="en-IN" sz="1600" baseline="0" dirty="0" smtClean="0"/>
                        <a:t> about User Details</a:t>
                      </a:r>
                    </a:p>
                  </a:txBody>
                  <a:tcPr/>
                </a:tc>
                <a:extLst>
                  <a:ext uri="{0D108BD9-81ED-4DB2-BD59-A6C34878D82A}">
                    <a16:rowId xmlns:a16="http://schemas.microsoft.com/office/drawing/2014/main" val="806388560"/>
                  </a:ext>
                </a:extLst>
              </a:tr>
              <a:tr h="370840">
                <a:tc>
                  <a:txBody>
                    <a:bodyPr/>
                    <a:lstStyle/>
                    <a:p>
                      <a:r>
                        <a:rPr lang="en-US" sz="1600" dirty="0" smtClean="0"/>
                        <a:t>Primary key</a:t>
                      </a:r>
                      <a:endParaRPr lang="en-US" sz="1600" dirty="0"/>
                    </a:p>
                  </a:txBody>
                  <a:tcPr/>
                </a:tc>
                <a:tc>
                  <a:txBody>
                    <a:bodyPr/>
                    <a:lstStyle/>
                    <a:p>
                      <a:r>
                        <a:rPr lang="en-US" sz="1600" dirty="0" smtClean="0"/>
                        <a:t>U_ID</a:t>
                      </a:r>
                      <a:endParaRPr lang="en-US" sz="1600" dirty="0"/>
                    </a:p>
                  </a:txBody>
                  <a:tcPr/>
                </a:tc>
                <a:extLst>
                  <a:ext uri="{0D108BD9-81ED-4DB2-BD59-A6C34878D82A}">
                    <a16:rowId xmlns:a16="http://schemas.microsoft.com/office/drawing/2014/main" val="28121732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92519275"/>
              </p:ext>
            </p:extLst>
          </p:nvPr>
        </p:nvGraphicFramePr>
        <p:xfrm>
          <a:off x="332310" y="2365970"/>
          <a:ext cx="8515430" cy="2682240"/>
        </p:xfrm>
        <a:graphic>
          <a:graphicData uri="http://schemas.openxmlformats.org/drawingml/2006/table">
            <a:tbl>
              <a:tblPr firstRow="1" bandRow="1">
                <a:tableStyleId>{6E25E649-3F16-4E02-A733-19D2CDBF48F0}</a:tableStyleId>
              </a:tblPr>
              <a:tblGrid>
                <a:gridCol w="1515458">
                  <a:extLst>
                    <a:ext uri="{9D8B030D-6E8A-4147-A177-3AD203B41FA5}">
                      <a16:colId xmlns:a16="http://schemas.microsoft.com/office/drawing/2014/main" val="932131263"/>
                    </a:ext>
                  </a:extLst>
                </a:gridCol>
                <a:gridCol w="1659787">
                  <a:extLst>
                    <a:ext uri="{9D8B030D-6E8A-4147-A177-3AD203B41FA5}">
                      <a16:colId xmlns:a16="http://schemas.microsoft.com/office/drawing/2014/main" val="3563418253"/>
                    </a:ext>
                  </a:extLst>
                </a:gridCol>
                <a:gridCol w="1065627">
                  <a:extLst>
                    <a:ext uri="{9D8B030D-6E8A-4147-A177-3AD203B41FA5}">
                      <a16:colId xmlns:a16="http://schemas.microsoft.com/office/drawing/2014/main" val="3818969127"/>
                    </a:ext>
                  </a:extLst>
                </a:gridCol>
                <a:gridCol w="1800009">
                  <a:extLst>
                    <a:ext uri="{9D8B030D-6E8A-4147-A177-3AD203B41FA5}">
                      <a16:colId xmlns:a16="http://schemas.microsoft.com/office/drawing/2014/main" val="3900898796"/>
                    </a:ext>
                  </a:extLst>
                </a:gridCol>
                <a:gridCol w="2474549">
                  <a:extLst>
                    <a:ext uri="{9D8B030D-6E8A-4147-A177-3AD203B41FA5}">
                      <a16:colId xmlns:a16="http://schemas.microsoft.com/office/drawing/2014/main" val="726315592"/>
                    </a:ext>
                  </a:extLst>
                </a:gridCol>
              </a:tblGrid>
              <a:tr h="296033">
                <a:tc>
                  <a:txBody>
                    <a:bodyPr/>
                    <a:lstStyle/>
                    <a:p>
                      <a:pPr algn="ctr"/>
                      <a:r>
                        <a:rPr lang="en-IN" sz="1600" dirty="0" smtClean="0"/>
                        <a:t>Field Name</a:t>
                      </a:r>
                      <a:endParaRPr lang="en-US" sz="1600" b="1" dirty="0">
                        <a:solidFill>
                          <a:schemeClr val="tx1"/>
                        </a:solidFill>
                      </a:endParaRPr>
                    </a:p>
                  </a:txBody>
                  <a:tcPr/>
                </a:tc>
                <a:tc>
                  <a:txBody>
                    <a:bodyPr/>
                    <a:lstStyle/>
                    <a:p>
                      <a:pPr algn="ctr"/>
                      <a:r>
                        <a:rPr lang="en-IN" sz="1600" dirty="0" smtClean="0"/>
                        <a:t>Data type</a:t>
                      </a:r>
                      <a:endParaRPr lang="en-US" sz="1600" b="1" dirty="0">
                        <a:solidFill>
                          <a:schemeClr val="tx1"/>
                        </a:solidFill>
                      </a:endParaRPr>
                    </a:p>
                  </a:txBody>
                  <a:tcPr/>
                </a:tc>
                <a:tc>
                  <a:txBody>
                    <a:bodyPr/>
                    <a:lstStyle/>
                    <a:p>
                      <a:pPr algn="ctr"/>
                      <a:r>
                        <a:rPr lang="en-IN" sz="1600" dirty="0" smtClean="0"/>
                        <a:t>Size</a:t>
                      </a:r>
                      <a:endParaRPr lang="en-US" sz="1600" b="1" dirty="0">
                        <a:solidFill>
                          <a:schemeClr val="tx1"/>
                        </a:solidFill>
                      </a:endParaRPr>
                    </a:p>
                  </a:txBody>
                  <a:tcPr/>
                </a:tc>
                <a:tc>
                  <a:txBody>
                    <a:bodyPr/>
                    <a:lstStyle/>
                    <a:p>
                      <a:pPr algn="ctr"/>
                      <a:r>
                        <a:rPr lang="en-IN" sz="1600" dirty="0" smtClean="0"/>
                        <a:t>Constraint</a:t>
                      </a:r>
                      <a:endParaRPr lang="en-US" sz="1600" b="1" dirty="0">
                        <a:solidFill>
                          <a:schemeClr val="tx1"/>
                        </a:solidFill>
                      </a:endParaRPr>
                    </a:p>
                  </a:txBody>
                  <a:tcPr/>
                </a:tc>
                <a:tc>
                  <a:txBody>
                    <a:bodyPr/>
                    <a:lstStyle/>
                    <a:p>
                      <a:pPr algn="ctr"/>
                      <a:r>
                        <a:rPr lang="en-IN" sz="1600" dirty="0" smtClean="0"/>
                        <a:t>Description</a:t>
                      </a:r>
                      <a:endParaRPr lang="en-US" sz="1600" b="1" dirty="0">
                        <a:solidFill>
                          <a:schemeClr val="tx1"/>
                        </a:solidFill>
                      </a:endParaRPr>
                    </a:p>
                  </a:txBody>
                  <a:tcPr/>
                </a:tc>
                <a:extLst>
                  <a:ext uri="{0D108BD9-81ED-4DB2-BD59-A6C34878D82A}">
                    <a16:rowId xmlns:a16="http://schemas.microsoft.com/office/drawing/2014/main" val="1844855773"/>
                  </a:ext>
                </a:extLst>
              </a:tr>
              <a:tr h="280031">
                <a:tc>
                  <a:txBody>
                    <a:bodyPr/>
                    <a:lstStyle/>
                    <a:p>
                      <a:pPr algn="l"/>
                      <a:r>
                        <a:rPr lang="en-US" sz="1600" dirty="0" smtClean="0"/>
                        <a:t>U_ID</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6</a:t>
                      </a:r>
                      <a:endParaRPr lang="en-IN" sz="1600" dirty="0"/>
                    </a:p>
                  </a:txBody>
                  <a:tcPr/>
                </a:tc>
                <a:tc>
                  <a:txBody>
                    <a:bodyPr/>
                    <a:lstStyle/>
                    <a:p>
                      <a:pPr algn="ctr"/>
                      <a:r>
                        <a:rPr lang="en-IN" sz="1600" dirty="0" smtClean="0"/>
                        <a:t>PRIMARY KEY</a:t>
                      </a:r>
                      <a:endParaRPr lang="en-IN" sz="1600" dirty="0"/>
                    </a:p>
                  </a:txBody>
                  <a:tcPr/>
                </a:tc>
                <a:tc>
                  <a:txBody>
                    <a:bodyPr/>
                    <a:lstStyle/>
                    <a:p>
                      <a:pPr algn="l"/>
                      <a:r>
                        <a:rPr lang="en-US" sz="1600" dirty="0" smtClean="0"/>
                        <a:t>It Stores the User</a:t>
                      </a:r>
                      <a:r>
                        <a:rPr lang="en-US" sz="1600" baseline="0" dirty="0" smtClean="0"/>
                        <a:t> ID.</a:t>
                      </a:r>
                      <a:endParaRPr lang="en-IN" sz="1600" b="0" dirty="0"/>
                    </a:p>
                  </a:txBody>
                  <a:tcPr/>
                </a:tc>
                <a:extLst>
                  <a:ext uri="{0D108BD9-81ED-4DB2-BD59-A6C34878D82A}">
                    <a16:rowId xmlns:a16="http://schemas.microsoft.com/office/drawing/2014/main" val="1491757073"/>
                  </a:ext>
                </a:extLst>
              </a:tr>
              <a:tr h="296799">
                <a:tc>
                  <a:txBody>
                    <a:bodyPr/>
                    <a:lstStyle/>
                    <a:p>
                      <a:pPr algn="l"/>
                      <a:r>
                        <a:rPr lang="en-US" sz="1600" dirty="0" smtClean="0"/>
                        <a:t>U_NAME</a:t>
                      </a:r>
                      <a:endParaRPr lang="en-IN" sz="1600" dirty="0"/>
                    </a:p>
                  </a:txBody>
                  <a:tcPr/>
                </a:tc>
                <a:tc>
                  <a:txBody>
                    <a:bodyPr/>
                    <a:lstStyle/>
                    <a:p>
                      <a:pPr algn="ctr"/>
                      <a:r>
                        <a:rPr lang="en-IN" sz="1600" dirty="0" smtClean="0"/>
                        <a:t>VARCHAR</a:t>
                      </a:r>
                      <a:endParaRPr lang="en-IN" sz="1600" dirty="0"/>
                    </a:p>
                  </a:txBody>
                  <a:tcPr/>
                </a:tc>
                <a:tc>
                  <a:txBody>
                    <a:bodyPr/>
                    <a:lstStyle/>
                    <a:p>
                      <a:pPr algn="ctr"/>
                      <a:r>
                        <a:rPr lang="en-IN" sz="1600" dirty="0" smtClean="0"/>
                        <a:t>15</a:t>
                      </a:r>
                      <a:endParaRPr lang="en-IN" sz="1600" dirty="0"/>
                    </a:p>
                  </a:txBody>
                  <a:tcPr/>
                </a:tc>
                <a:tc>
                  <a:txBody>
                    <a:bodyPr/>
                    <a:lstStyle/>
                    <a:p>
                      <a:pPr algn="ctr"/>
                      <a:r>
                        <a:rPr lang="en-IN" sz="1600" dirty="0" smtClean="0"/>
                        <a:t>NOT NULL</a:t>
                      </a:r>
                      <a:endParaRPr lang="en-IN" sz="16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600" dirty="0" smtClean="0"/>
                        <a:t>It Stores the </a:t>
                      </a:r>
                      <a:r>
                        <a:rPr lang="en-IN" sz="1600" dirty="0" smtClean="0"/>
                        <a:t>User</a:t>
                      </a:r>
                      <a:r>
                        <a:rPr lang="en-IN" sz="1600" baseline="0" dirty="0" smtClean="0"/>
                        <a:t> Name.</a:t>
                      </a:r>
                      <a:endParaRPr lang="en-IN" sz="1600" b="0" dirty="0" smtClean="0"/>
                    </a:p>
                  </a:txBody>
                  <a:tcPr/>
                </a:tc>
                <a:extLst>
                  <a:ext uri="{0D108BD9-81ED-4DB2-BD59-A6C34878D82A}">
                    <a16:rowId xmlns:a16="http://schemas.microsoft.com/office/drawing/2014/main" val="2385479362"/>
                  </a:ext>
                </a:extLst>
              </a:tr>
              <a:tr h="296033">
                <a:tc>
                  <a:txBody>
                    <a:bodyPr/>
                    <a:lstStyle/>
                    <a:p>
                      <a:pPr algn="l"/>
                      <a:r>
                        <a:rPr lang="en-US" sz="1600" dirty="0" smtClean="0"/>
                        <a:t>PHONENUM</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10</a:t>
                      </a:r>
                      <a:endParaRPr lang="en-IN" sz="1600" dirty="0"/>
                    </a:p>
                  </a:txBody>
                  <a:tcPr/>
                </a:tc>
                <a:tc>
                  <a:txBody>
                    <a:bodyPr/>
                    <a:lstStyle/>
                    <a:p>
                      <a:pPr algn="ctr"/>
                      <a:r>
                        <a:rPr lang="en-IN" sz="1600" dirty="0" smtClean="0"/>
                        <a:t>NOT NULL</a:t>
                      </a:r>
                      <a:endParaRPr lang="en-IN" sz="16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600" dirty="0" smtClean="0"/>
                        <a:t>It Stores the </a:t>
                      </a:r>
                      <a:r>
                        <a:rPr lang="en-IN" sz="1600" dirty="0" smtClean="0"/>
                        <a:t>Mobile</a:t>
                      </a:r>
                      <a:r>
                        <a:rPr lang="en-IN" sz="1600" baseline="0" dirty="0" smtClean="0"/>
                        <a:t> no.</a:t>
                      </a:r>
                      <a:endParaRPr lang="en-IN" sz="1600" b="0" dirty="0" smtClean="0"/>
                    </a:p>
                  </a:txBody>
                  <a:tcPr/>
                </a:tc>
                <a:extLst>
                  <a:ext uri="{0D108BD9-81ED-4DB2-BD59-A6C34878D82A}">
                    <a16:rowId xmlns:a16="http://schemas.microsoft.com/office/drawing/2014/main" val="3997261121"/>
                  </a:ext>
                </a:extLst>
              </a:tr>
              <a:tr h="296033">
                <a:tc>
                  <a:txBody>
                    <a:bodyPr/>
                    <a:lstStyle/>
                    <a:p>
                      <a:pPr algn="l"/>
                      <a:r>
                        <a:rPr lang="en-US" sz="1600" dirty="0" smtClean="0"/>
                        <a:t>GENDER</a:t>
                      </a:r>
                      <a:endParaRPr lang="en-IN" sz="1600" dirty="0"/>
                    </a:p>
                  </a:txBody>
                  <a:tcPr/>
                </a:tc>
                <a:tc>
                  <a:txBody>
                    <a:bodyPr/>
                    <a:lstStyle/>
                    <a:p>
                      <a:pPr algn="ctr"/>
                      <a:r>
                        <a:rPr lang="en-IN" sz="1600" dirty="0" smtClean="0"/>
                        <a:t>VARCHAR</a:t>
                      </a:r>
                      <a:endParaRPr lang="en-IN" sz="1600" dirty="0"/>
                    </a:p>
                  </a:txBody>
                  <a:tcPr/>
                </a:tc>
                <a:tc>
                  <a:txBody>
                    <a:bodyPr/>
                    <a:lstStyle/>
                    <a:p>
                      <a:pPr algn="ctr"/>
                      <a:r>
                        <a:rPr lang="en-IN" sz="1600" dirty="0" smtClean="0"/>
                        <a:t>6</a:t>
                      </a:r>
                      <a:endParaRPr lang="en-IN" sz="1600" dirty="0"/>
                    </a:p>
                  </a:txBody>
                  <a:tcPr/>
                </a:tc>
                <a:tc>
                  <a:txBody>
                    <a:bodyPr/>
                    <a:lstStyle/>
                    <a:p>
                      <a:pPr algn="ctr"/>
                      <a:r>
                        <a:rPr lang="en-IN" sz="1600" dirty="0" smtClean="0"/>
                        <a:t>NOT NULL</a:t>
                      </a:r>
                      <a:endParaRPr lang="en-IN" sz="16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600" dirty="0" smtClean="0"/>
                        <a:t>It Stores the </a:t>
                      </a:r>
                      <a:r>
                        <a:rPr lang="en-IN" sz="1600" baseline="0" dirty="0" smtClean="0"/>
                        <a:t>User Gender.</a:t>
                      </a:r>
                      <a:endParaRPr lang="en-IN" sz="1600" b="0" baseline="0" dirty="0" smtClean="0">
                        <a:solidFill>
                          <a:schemeClr val="dk1"/>
                        </a:solidFill>
                      </a:endParaRPr>
                    </a:p>
                  </a:txBody>
                  <a:tcPr/>
                </a:tc>
                <a:extLst>
                  <a:ext uri="{0D108BD9-81ED-4DB2-BD59-A6C34878D82A}">
                    <a16:rowId xmlns:a16="http://schemas.microsoft.com/office/drawing/2014/main" val="787433789"/>
                  </a:ext>
                </a:extLst>
              </a:tr>
              <a:tr h="296033">
                <a:tc>
                  <a:txBody>
                    <a:bodyPr/>
                    <a:lstStyle/>
                    <a:p>
                      <a:pPr algn="l"/>
                      <a:r>
                        <a:rPr lang="en-US" sz="1600" dirty="0" smtClean="0"/>
                        <a:t>EMAIL</a:t>
                      </a:r>
                      <a:endParaRPr lang="en-IN" sz="1600" dirty="0"/>
                    </a:p>
                  </a:txBody>
                  <a:tcPr/>
                </a:tc>
                <a:tc>
                  <a:txBody>
                    <a:bodyPr/>
                    <a:lstStyle/>
                    <a:p>
                      <a:pPr algn="ctr"/>
                      <a:r>
                        <a:rPr lang="en-IN" sz="1600" dirty="0" smtClean="0"/>
                        <a:t>VARCHAR</a:t>
                      </a:r>
                      <a:endParaRPr lang="en-IN" sz="1600" dirty="0"/>
                    </a:p>
                  </a:txBody>
                  <a:tcPr/>
                </a:tc>
                <a:tc>
                  <a:txBody>
                    <a:bodyPr/>
                    <a:lstStyle/>
                    <a:p>
                      <a:pPr algn="ctr"/>
                      <a:r>
                        <a:rPr lang="en-IN" sz="1600" dirty="0" smtClean="0"/>
                        <a:t>15</a:t>
                      </a:r>
                      <a:endParaRPr lang="en-IN" sz="1600" dirty="0"/>
                    </a:p>
                  </a:txBody>
                  <a:tcPr/>
                </a:tc>
                <a:tc>
                  <a:txBody>
                    <a:bodyPr/>
                    <a:lstStyle/>
                    <a:p>
                      <a:pPr algn="ctr"/>
                      <a:r>
                        <a:rPr lang="en-IN" sz="1600" dirty="0" smtClean="0"/>
                        <a:t>NOT NULL</a:t>
                      </a:r>
                      <a:endParaRPr lang="en-IN" sz="16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600" dirty="0" smtClean="0"/>
                        <a:t>It Stores the </a:t>
                      </a:r>
                      <a:r>
                        <a:rPr lang="en-IN" sz="1600" dirty="0" smtClean="0"/>
                        <a:t>User</a:t>
                      </a:r>
                      <a:r>
                        <a:rPr lang="en-IN" sz="1600" baseline="0" dirty="0" smtClean="0"/>
                        <a:t> Email.</a:t>
                      </a:r>
                      <a:endParaRPr lang="en-IN" sz="1600" b="0" dirty="0" smtClean="0"/>
                    </a:p>
                  </a:txBody>
                  <a:tcPr/>
                </a:tc>
                <a:extLst>
                  <a:ext uri="{0D108BD9-81ED-4DB2-BD59-A6C34878D82A}">
                    <a16:rowId xmlns:a16="http://schemas.microsoft.com/office/drawing/2014/main" val="3348345402"/>
                  </a:ext>
                </a:extLst>
              </a:tr>
              <a:tr h="296033">
                <a:tc>
                  <a:txBody>
                    <a:bodyPr/>
                    <a:lstStyle/>
                    <a:p>
                      <a:pPr algn="l"/>
                      <a:r>
                        <a:rPr lang="en-US" sz="1600" dirty="0" smtClean="0"/>
                        <a:t>Password</a:t>
                      </a:r>
                      <a:endParaRPr lang="en-IN" sz="1600" dirty="0"/>
                    </a:p>
                  </a:txBody>
                  <a:tcPr/>
                </a:tc>
                <a:tc>
                  <a:txBody>
                    <a:bodyPr/>
                    <a:lstStyle/>
                    <a:p>
                      <a:pPr algn="ctr"/>
                      <a:r>
                        <a:rPr lang="en-IN" sz="1600" dirty="0" smtClean="0"/>
                        <a:t>VARCHAR</a:t>
                      </a:r>
                      <a:endParaRPr lang="en-IN" sz="1600" dirty="0"/>
                    </a:p>
                  </a:txBody>
                  <a:tcPr/>
                </a:tc>
                <a:tc>
                  <a:txBody>
                    <a:bodyPr/>
                    <a:lstStyle/>
                    <a:p>
                      <a:pPr algn="ctr"/>
                      <a:r>
                        <a:rPr lang="en-IN" sz="1600" dirty="0" smtClean="0"/>
                        <a:t>12</a:t>
                      </a:r>
                      <a:endParaRPr lang="en-IN" sz="1600" dirty="0"/>
                    </a:p>
                  </a:txBody>
                  <a:tcPr/>
                </a:tc>
                <a:tc>
                  <a:txBody>
                    <a:bodyPr/>
                    <a:lstStyle/>
                    <a:p>
                      <a:pPr algn="ctr"/>
                      <a:r>
                        <a:rPr lang="en-IN" sz="1600" dirty="0" smtClean="0"/>
                        <a:t>NOT NULL</a:t>
                      </a:r>
                      <a:endParaRPr lang="en-IN" sz="1600" dirty="0"/>
                    </a:p>
                  </a:txBody>
                  <a:tcPr/>
                </a:tc>
                <a:tc>
                  <a:txBody>
                    <a:bodyPr/>
                    <a:lstStyle/>
                    <a:p>
                      <a:pPr algn="l"/>
                      <a:r>
                        <a:rPr lang="en-US" sz="1600" dirty="0" smtClean="0"/>
                        <a:t>It Stores the Password.</a:t>
                      </a:r>
                      <a:endParaRPr lang="en-IN" sz="1600" dirty="0"/>
                    </a:p>
                  </a:txBody>
                  <a:tcPr/>
                </a:tc>
                <a:extLst>
                  <a:ext uri="{0D108BD9-81ED-4DB2-BD59-A6C34878D82A}">
                    <a16:rowId xmlns:a16="http://schemas.microsoft.com/office/drawing/2014/main" val="1517658407"/>
                  </a:ext>
                </a:extLst>
              </a:tr>
              <a:tr h="296033">
                <a:tc>
                  <a:txBody>
                    <a:bodyPr/>
                    <a:lstStyle/>
                    <a:p>
                      <a:pPr algn="l"/>
                      <a:r>
                        <a:rPr lang="en-US" sz="1600" dirty="0" smtClean="0"/>
                        <a:t>ADD</a:t>
                      </a:r>
                      <a:endParaRPr lang="en-IN" sz="1600" dirty="0"/>
                    </a:p>
                  </a:txBody>
                  <a:tcPr/>
                </a:tc>
                <a:tc>
                  <a:txBody>
                    <a:bodyPr/>
                    <a:lstStyle/>
                    <a:p>
                      <a:pPr algn="ctr"/>
                      <a:r>
                        <a:rPr lang="en-IN" sz="1600" dirty="0" smtClean="0"/>
                        <a:t>VARCHAR</a:t>
                      </a:r>
                      <a:endParaRPr lang="en-IN" sz="1600" dirty="0"/>
                    </a:p>
                  </a:txBody>
                  <a:tcPr/>
                </a:tc>
                <a:tc>
                  <a:txBody>
                    <a:bodyPr/>
                    <a:lstStyle/>
                    <a:p>
                      <a:pPr algn="ctr"/>
                      <a:r>
                        <a:rPr lang="en-IN" sz="1600" dirty="0" smtClean="0"/>
                        <a:t>160</a:t>
                      </a:r>
                      <a:endParaRPr lang="en-IN" sz="1600" dirty="0"/>
                    </a:p>
                  </a:txBody>
                  <a:tcPr/>
                </a:tc>
                <a:tc>
                  <a:txBody>
                    <a:bodyPr/>
                    <a:lstStyle/>
                    <a:p>
                      <a:pPr algn="ctr"/>
                      <a:r>
                        <a:rPr lang="en-IN" sz="1600" dirty="0" smtClean="0"/>
                        <a:t>NOT NULL</a:t>
                      </a:r>
                      <a:endParaRPr lang="en-IN" sz="1600" dirty="0"/>
                    </a:p>
                  </a:txBody>
                  <a:tcPr/>
                </a:tc>
                <a:tc>
                  <a:txBody>
                    <a:bodyPr/>
                    <a:lstStyle/>
                    <a:p>
                      <a:pPr algn="l"/>
                      <a:r>
                        <a:rPr lang="en-US" sz="1600" dirty="0" smtClean="0"/>
                        <a:t>It Stores the Address.</a:t>
                      </a:r>
                      <a:endParaRPr lang="en-IN" sz="1600" dirty="0"/>
                    </a:p>
                  </a:txBody>
                  <a:tcPr/>
                </a:tc>
                <a:extLst>
                  <a:ext uri="{0D108BD9-81ED-4DB2-BD59-A6C34878D82A}">
                    <a16:rowId xmlns:a16="http://schemas.microsoft.com/office/drawing/2014/main" val="2281746269"/>
                  </a:ext>
                </a:extLst>
              </a:tr>
            </a:tbl>
          </a:graphicData>
        </a:graphic>
      </p:graphicFrame>
    </p:spTree>
    <p:extLst>
      <p:ext uri="{BB962C8B-B14F-4D97-AF65-F5344CB8AC3E}">
        <p14:creationId xmlns:p14="http://schemas.microsoft.com/office/powerpoint/2010/main" val="40579584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000" b="1" dirty="0" smtClean="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Medicine Details</a:t>
            </a:r>
            <a:endParaRPr lang="en-IN" sz="5000" dirty="0"/>
          </a:p>
        </p:txBody>
      </p:sp>
      <p:graphicFrame>
        <p:nvGraphicFramePr>
          <p:cNvPr id="4" name="Table 3"/>
          <p:cNvGraphicFramePr>
            <a:graphicFrameLocks noGrp="1"/>
          </p:cNvGraphicFramePr>
          <p:nvPr>
            <p:extLst>
              <p:ext uri="{D42A27DB-BD31-4B8C-83A1-F6EECF244321}">
                <p14:modId xmlns:p14="http://schemas.microsoft.com/office/powerpoint/2010/main" val="3937093848"/>
              </p:ext>
            </p:extLst>
          </p:nvPr>
        </p:nvGraphicFramePr>
        <p:xfrm>
          <a:off x="341530" y="2148379"/>
          <a:ext cx="8208911" cy="2931160"/>
        </p:xfrm>
        <a:graphic>
          <a:graphicData uri="http://schemas.openxmlformats.org/drawingml/2006/table">
            <a:tbl>
              <a:tblPr firstRow="1" bandRow="1">
                <a:tableStyleId>{6E25E649-3F16-4E02-A733-19D2CDBF48F0}</a:tableStyleId>
              </a:tblPr>
              <a:tblGrid>
                <a:gridCol w="1641782">
                  <a:extLst>
                    <a:ext uri="{9D8B030D-6E8A-4147-A177-3AD203B41FA5}">
                      <a16:colId xmlns:a16="http://schemas.microsoft.com/office/drawing/2014/main" val="3627957658"/>
                    </a:ext>
                  </a:extLst>
                </a:gridCol>
                <a:gridCol w="1255481">
                  <a:extLst>
                    <a:ext uri="{9D8B030D-6E8A-4147-A177-3AD203B41FA5}">
                      <a16:colId xmlns:a16="http://schemas.microsoft.com/office/drawing/2014/main" val="2598410051"/>
                    </a:ext>
                  </a:extLst>
                </a:gridCol>
                <a:gridCol w="896772">
                  <a:extLst>
                    <a:ext uri="{9D8B030D-6E8A-4147-A177-3AD203B41FA5}">
                      <a16:colId xmlns:a16="http://schemas.microsoft.com/office/drawing/2014/main" val="3005256405"/>
                    </a:ext>
                  </a:extLst>
                </a:gridCol>
                <a:gridCol w="1379649">
                  <a:extLst>
                    <a:ext uri="{9D8B030D-6E8A-4147-A177-3AD203B41FA5}">
                      <a16:colId xmlns:a16="http://schemas.microsoft.com/office/drawing/2014/main" val="2879871121"/>
                    </a:ext>
                  </a:extLst>
                </a:gridCol>
                <a:gridCol w="3035227">
                  <a:extLst>
                    <a:ext uri="{9D8B030D-6E8A-4147-A177-3AD203B41FA5}">
                      <a16:colId xmlns:a16="http://schemas.microsoft.com/office/drawing/2014/main" val="119018503"/>
                    </a:ext>
                  </a:extLst>
                </a:gridCol>
              </a:tblGrid>
              <a:tr h="0">
                <a:tc>
                  <a:txBody>
                    <a:bodyPr/>
                    <a:lstStyle/>
                    <a:p>
                      <a:pPr algn="ctr"/>
                      <a:r>
                        <a:rPr lang="en-IN" sz="1600" dirty="0" smtClean="0"/>
                        <a:t>Field Name</a:t>
                      </a:r>
                      <a:endParaRPr lang="en-US" sz="1600" b="1" dirty="0">
                        <a:solidFill>
                          <a:schemeClr val="tx1"/>
                        </a:solidFill>
                      </a:endParaRPr>
                    </a:p>
                  </a:txBody>
                  <a:tcPr/>
                </a:tc>
                <a:tc>
                  <a:txBody>
                    <a:bodyPr/>
                    <a:lstStyle/>
                    <a:p>
                      <a:pPr algn="ctr"/>
                      <a:r>
                        <a:rPr lang="en-IN" sz="1600" dirty="0" smtClean="0"/>
                        <a:t>Data type</a:t>
                      </a:r>
                      <a:endParaRPr lang="en-US" sz="1600" b="1" dirty="0">
                        <a:solidFill>
                          <a:schemeClr val="tx1"/>
                        </a:solidFill>
                      </a:endParaRPr>
                    </a:p>
                  </a:txBody>
                  <a:tcPr/>
                </a:tc>
                <a:tc>
                  <a:txBody>
                    <a:bodyPr/>
                    <a:lstStyle/>
                    <a:p>
                      <a:pPr algn="ctr"/>
                      <a:r>
                        <a:rPr lang="en-IN" sz="1600" dirty="0" smtClean="0"/>
                        <a:t>Size</a:t>
                      </a:r>
                      <a:endParaRPr lang="en-US" sz="1600" b="1" dirty="0">
                        <a:solidFill>
                          <a:schemeClr val="tx1"/>
                        </a:solidFill>
                      </a:endParaRPr>
                    </a:p>
                  </a:txBody>
                  <a:tcPr/>
                </a:tc>
                <a:tc>
                  <a:txBody>
                    <a:bodyPr/>
                    <a:lstStyle/>
                    <a:p>
                      <a:pPr algn="ctr"/>
                      <a:r>
                        <a:rPr lang="en-IN" sz="1600" dirty="0" smtClean="0"/>
                        <a:t>Constraint</a:t>
                      </a:r>
                      <a:endParaRPr lang="en-US" sz="1600" b="1" dirty="0">
                        <a:solidFill>
                          <a:schemeClr val="tx1"/>
                        </a:solidFill>
                      </a:endParaRPr>
                    </a:p>
                  </a:txBody>
                  <a:tcPr/>
                </a:tc>
                <a:tc>
                  <a:txBody>
                    <a:bodyPr/>
                    <a:lstStyle/>
                    <a:p>
                      <a:pPr algn="ctr"/>
                      <a:r>
                        <a:rPr lang="en-IN" sz="1600" dirty="0" smtClean="0"/>
                        <a:t>Description</a:t>
                      </a:r>
                      <a:endParaRPr lang="en-US" sz="1600" b="1" dirty="0">
                        <a:solidFill>
                          <a:schemeClr val="tx1"/>
                        </a:solidFill>
                      </a:endParaRPr>
                    </a:p>
                  </a:txBody>
                  <a:tcPr/>
                </a:tc>
                <a:extLst>
                  <a:ext uri="{0D108BD9-81ED-4DB2-BD59-A6C34878D82A}">
                    <a16:rowId xmlns:a16="http://schemas.microsoft.com/office/drawing/2014/main" val="2803746761"/>
                  </a:ext>
                </a:extLst>
              </a:tr>
              <a:tr h="370840">
                <a:tc>
                  <a:txBody>
                    <a:bodyPr/>
                    <a:lstStyle/>
                    <a:p>
                      <a:r>
                        <a:rPr lang="en-US" sz="1600" dirty="0" smtClean="0"/>
                        <a:t>P_ID</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3</a:t>
                      </a:r>
                      <a:endParaRPr lang="en-IN" sz="1600" dirty="0"/>
                    </a:p>
                  </a:txBody>
                  <a:tcPr/>
                </a:tc>
                <a:tc>
                  <a:txBody>
                    <a:bodyPr/>
                    <a:lstStyle/>
                    <a:p>
                      <a:pPr algn="ctr"/>
                      <a:r>
                        <a:rPr lang="en-IN" sz="1600" dirty="0" smtClean="0"/>
                        <a:t>PRIMARY KEY</a:t>
                      </a:r>
                      <a:endParaRPr lang="en-IN" sz="1600" dirty="0"/>
                    </a:p>
                  </a:txBody>
                  <a:tcPr/>
                </a:tc>
                <a:tc>
                  <a:txBody>
                    <a:bodyPr/>
                    <a:lstStyle/>
                    <a:p>
                      <a:r>
                        <a:rPr lang="en-US" sz="1600" dirty="0" smtClean="0"/>
                        <a:t>It Stores the Product</a:t>
                      </a:r>
                      <a:r>
                        <a:rPr lang="en-US" sz="1600" baseline="0" dirty="0" smtClean="0"/>
                        <a:t> ID.</a:t>
                      </a:r>
                      <a:endParaRPr lang="en-IN" sz="1600" dirty="0"/>
                    </a:p>
                  </a:txBody>
                  <a:tcPr/>
                </a:tc>
                <a:extLst>
                  <a:ext uri="{0D108BD9-81ED-4DB2-BD59-A6C34878D82A}">
                    <a16:rowId xmlns:a16="http://schemas.microsoft.com/office/drawing/2014/main" val="1858854764"/>
                  </a:ext>
                </a:extLst>
              </a:tr>
              <a:tr h="370840">
                <a:tc>
                  <a:txBody>
                    <a:bodyPr/>
                    <a:lstStyle/>
                    <a:p>
                      <a:r>
                        <a:rPr lang="en-US" sz="1600" dirty="0" smtClean="0"/>
                        <a:t>P_NAME</a:t>
                      </a:r>
                      <a:endParaRPr lang="en-IN" sz="1600" dirty="0"/>
                    </a:p>
                  </a:txBody>
                  <a:tcPr/>
                </a:tc>
                <a:tc>
                  <a:txBody>
                    <a:bodyPr/>
                    <a:lstStyle/>
                    <a:p>
                      <a:pPr algn="ctr"/>
                      <a:r>
                        <a:rPr lang="en-IN" sz="1600" dirty="0" smtClean="0"/>
                        <a:t>VARCHAR</a:t>
                      </a:r>
                      <a:endParaRPr lang="en-IN" sz="1600" dirty="0"/>
                    </a:p>
                  </a:txBody>
                  <a:tcPr/>
                </a:tc>
                <a:tc>
                  <a:txBody>
                    <a:bodyPr/>
                    <a:lstStyle/>
                    <a:p>
                      <a:pPr algn="ctr"/>
                      <a:r>
                        <a:rPr lang="en-IN" sz="1600" dirty="0" smtClean="0"/>
                        <a:t>15</a:t>
                      </a:r>
                      <a:endParaRPr lang="en-IN" sz="1600" dirty="0"/>
                    </a:p>
                  </a:txBody>
                  <a:tcPr/>
                </a:tc>
                <a:tc>
                  <a:txBody>
                    <a:bodyPr/>
                    <a:lstStyle/>
                    <a:p>
                      <a:pPr algn="ctr"/>
                      <a:r>
                        <a:rPr lang="en-IN" sz="1600" dirty="0" smtClean="0"/>
                        <a:t>NOT</a:t>
                      </a:r>
                      <a:r>
                        <a:rPr lang="en-IN" sz="1600" baseline="0" dirty="0" smtClean="0"/>
                        <a:t> NULL</a:t>
                      </a:r>
                      <a:endParaRPr lang="en-IN" sz="1600" dirty="0"/>
                    </a:p>
                  </a:txBody>
                  <a:tcPr/>
                </a:tc>
                <a:tc>
                  <a:txBody>
                    <a:bodyPr/>
                    <a:lstStyle/>
                    <a:p>
                      <a:r>
                        <a:rPr lang="en-US" sz="1600" dirty="0" smtClean="0"/>
                        <a:t>It Stores the Product</a:t>
                      </a:r>
                      <a:r>
                        <a:rPr lang="en-US" sz="1600" baseline="0" dirty="0" smtClean="0"/>
                        <a:t> name.</a:t>
                      </a:r>
                    </a:p>
                  </a:txBody>
                  <a:tcPr/>
                </a:tc>
                <a:extLst>
                  <a:ext uri="{0D108BD9-81ED-4DB2-BD59-A6C34878D82A}">
                    <a16:rowId xmlns:a16="http://schemas.microsoft.com/office/drawing/2014/main" val="2381356518"/>
                  </a:ext>
                </a:extLst>
              </a:tr>
              <a:tr h="370840">
                <a:tc>
                  <a:txBody>
                    <a:bodyPr/>
                    <a:lstStyle/>
                    <a:p>
                      <a:r>
                        <a:rPr lang="en-US" sz="1600" dirty="0" smtClean="0"/>
                        <a:t>CATEG_ID</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3</a:t>
                      </a:r>
                      <a:endParaRPr lang="en-IN" sz="1600" dirty="0"/>
                    </a:p>
                  </a:txBody>
                  <a:tcPr/>
                </a:tc>
                <a:tc>
                  <a:txBody>
                    <a:bodyPr/>
                    <a:lstStyle/>
                    <a:p>
                      <a:pPr algn="ctr"/>
                      <a:r>
                        <a:rPr lang="en-IN" sz="1600" dirty="0" smtClean="0"/>
                        <a:t>FOREIGN</a:t>
                      </a:r>
                      <a:r>
                        <a:rPr lang="en-IN" sz="1600" baseline="0" dirty="0" smtClean="0"/>
                        <a:t> KEY</a:t>
                      </a:r>
                      <a:endParaRPr lang="en-IN" sz="1600" dirty="0"/>
                    </a:p>
                  </a:txBody>
                  <a:tcPr/>
                </a:tc>
                <a:tc>
                  <a:txBody>
                    <a:bodyPr/>
                    <a:lstStyle/>
                    <a:p>
                      <a:r>
                        <a:rPr lang="en-US" sz="1600" dirty="0" smtClean="0"/>
                        <a:t>It Stores the CATEGORY</a:t>
                      </a:r>
                      <a:r>
                        <a:rPr lang="en-US" sz="1600" baseline="0" dirty="0" smtClean="0"/>
                        <a:t> ID.</a:t>
                      </a:r>
                      <a:endParaRPr lang="en-IN" sz="1600" dirty="0"/>
                    </a:p>
                  </a:txBody>
                  <a:tcPr/>
                </a:tc>
                <a:extLst>
                  <a:ext uri="{0D108BD9-81ED-4DB2-BD59-A6C34878D82A}">
                    <a16:rowId xmlns:a16="http://schemas.microsoft.com/office/drawing/2014/main" val="2659713356"/>
                  </a:ext>
                </a:extLst>
              </a:tr>
              <a:tr h="370840">
                <a:tc>
                  <a:txBody>
                    <a:bodyPr/>
                    <a:lstStyle/>
                    <a:p>
                      <a:r>
                        <a:rPr lang="en-US" sz="1600" dirty="0" smtClean="0"/>
                        <a:t>DETAILS</a:t>
                      </a:r>
                      <a:endParaRPr lang="en-IN" sz="1600" dirty="0"/>
                    </a:p>
                  </a:txBody>
                  <a:tcPr/>
                </a:tc>
                <a:tc>
                  <a:txBody>
                    <a:bodyPr/>
                    <a:lstStyle/>
                    <a:p>
                      <a:pPr algn="ctr"/>
                      <a:r>
                        <a:rPr lang="en-IN" sz="1600" dirty="0" smtClean="0"/>
                        <a:t>VARCHAR</a:t>
                      </a:r>
                      <a:endParaRPr lang="en-IN" sz="1600" dirty="0"/>
                    </a:p>
                  </a:txBody>
                  <a:tcPr/>
                </a:tc>
                <a:tc>
                  <a:txBody>
                    <a:bodyPr/>
                    <a:lstStyle/>
                    <a:p>
                      <a:pPr algn="ctr"/>
                      <a:r>
                        <a:rPr lang="en-IN" sz="1600" dirty="0" smtClean="0"/>
                        <a:t>20</a:t>
                      </a:r>
                      <a:endParaRPr lang="en-IN" sz="1600" dirty="0"/>
                    </a:p>
                  </a:txBody>
                  <a:tcPr/>
                </a:tc>
                <a:tc>
                  <a:txBody>
                    <a:bodyPr/>
                    <a:lstStyle/>
                    <a:p>
                      <a:pPr algn="ctr"/>
                      <a:r>
                        <a:rPr lang="en-IN" sz="1600" dirty="0" smtClean="0"/>
                        <a:t>NOT NULL</a:t>
                      </a:r>
                      <a:endParaRPr lang="en-IN" sz="1600" dirty="0"/>
                    </a:p>
                  </a:txBody>
                  <a:tcPr/>
                </a:tc>
                <a:tc>
                  <a:txBody>
                    <a:bodyPr/>
                    <a:lstStyle/>
                    <a:p>
                      <a:r>
                        <a:rPr lang="en-US" sz="1600" dirty="0" smtClean="0"/>
                        <a:t>It Stores the Product details.</a:t>
                      </a:r>
                      <a:endParaRPr lang="en-IN" sz="1600" dirty="0"/>
                    </a:p>
                  </a:txBody>
                  <a:tcPr/>
                </a:tc>
                <a:extLst>
                  <a:ext uri="{0D108BD9-81ED-4DB2-BD59-A6C34878D82A}">
                    <a16:rowId xmlns:a16="http://schemas.microsoft.com/office/drawing/2014/main" val="3731422320"/>
                  </a:ext>
                </a:extLst>
              </a:tr>
              <a:tr h="370840">
                <a:tc>
                  <a:txBody>
                    <a:bodyPr/>
                    <a:lstStyle/>
                    <a:p>
                      <a:r>
                        <a:rPr lang="en-US" sz="1600" dirty="0" smtClean="0"/>
                        <a:t>BRAND_ID</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3</a:t>
                      </a:r>
                      <a:endParaRPr lang="en-IN" sz="1600" dirty="0"/>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IN" sz="1600" dirty="0" smtClean="0"/>
                        <a:t>FOREIGN</a:t>
                      </a:r>
                      <a:r>
                        <a:rPr lang="en-IN" sz="1600" baseline="0" dirty="0" smtClean="0"/>
                        <a:t> KEY</a:t>
                      </a:r>
                      <a:endParaRPr lang="en-IN" sz="1600" dirty="0"/>
                    </a:p>
                  </a:txBody>
                  <a:tcPr/>
                </a:tc>
                <a:tc>
                  <a:txBody>
                    <a:bodyPr/>
                    <a:lstStyle/>
                    <a:p>
                      <a:r>
                        <a:rPr lang="en-US" sz="1600" dirty="0" smtClean="0"/>
                        <a:t>It Stores the Brand ID.</a:t>
                      </a:r>
                      <a:endParaRPr lang="en-IN" sz="1600" dirty="0"/>
                    </a:p>
                  </a:txBody>
                  <a:tcPr/>
                </a:tc>
                <a:extLst>
                  <a:ext uri="{0D108BD9-81ED-4DB2-BD59-A6C34878D82A}">
                    <a16:rowId xmlns:a16="http://schemas.microsoft.com/office/drawing/2014/main" val="1227007819"/>
                  </a:ext>
                </a:extLst>
              </a:tr>
              <a:tr h="370840">
                <a:tc>
                  <a:txBody>
                    <a:bodyPr/>
                    <a:lstStyle/>
                    <a:p>
                      <a:r>
                        <a:rPr lang="en-IN" sz="1600" dirty="0" smtClean="0"/>
                        <a:t>PRICE</a:t>
                      </a:r>
                      <a:endParaRPr lang="en-IN" sz="1600" dirty="0"/>
                    </a:p>
                  </a:txBody>
                  <a:tcPr/>
                </a:tc>
                <a:tc>
                  <a:txBody>
                    <a:bodyPr/>
                    <a:lstStyle/>
                    <a:p>
                      <a:pPr algn="ctr"/>
                      <a:r>
                        <a:rPr lang="en-IN" sz="1600" dirty="0" smtClean="0"/>
                        <a:t>FLOAT</a:t>
                      </a:r>
                      <a:endParaRPr lang="en-IN" sz="1600" dirty="0"/>
                    </a:p>
                  </a:txBody>
                  <a:tcPr/>
                </a:tc>
                <a:tc>
                  <a:txBody>
                    <a:bodyPr/>
                    <a:lstStyle/>
                    <a:p>
                      <a:pPr algn="ctr"/>
                      <a:r>
                        <a:rPr lang="en-IN" sz="1600" dirty="0" smtClean="0"/>
                        <a:t>-</a:t>
                      </a:r>
                      <a:endParaRPr lang="en-IN" sz="1600" dirty="0"/>
                    </a:p>
                  </a:txBody>
                  <a:tcPr/>
                </a:tc>
                <a:tc>
                  <a:txBody>
                    <a:bodyPr/>
                    <a:lstStyle/>
                    <a:p>
                      <a:pPr algn="ctr"/>
                      <a:r>
                        <a:rPr lang="en-IN" sz="1600" dirty="0" smtClean="0"/>
                        <a:t>NOT NULL</a:t>
                      </a:r>
                      <a:endParaRPr lang="en-IN" sz="1600" dirty="0"/>
                    </a:p>
                  </a:txBody>
                  <a:tcPr/>
                </a:tc>
                <a:tc>
                  <a:txBody>
                    <a:bodyPr/>
                    <a:lstStyle/>
                    <a:p>
                      <a:r>
                        <a:rPr lang="en-US" sz="1600" dirty="0" smtClean="0"/>
                        <a:t>It Stores the Product</a:t>
                      </a:r>
                      <a:r>
                        <a:rPr lang="en-US" sz="1600" baseline="0" dirty="0" smtClean="0"/>
                        <a:t> price.</a:t>
                      </a:r>
                      <a:endParaRPr lang="en-IN" sz="1600" dirty="0"/>
                    </a:p>
                  </a:txBody>
                  <a:tcPr/>
                </a:tc>
                <a:extLst>
                  <a:ext uri="{0D108BD9-81ED-4DB2-BD59-A6C34878D82A}">
                    <a16:rowId xmlns:a16="http://schemas.microsoft.com/office/drawing/2014/main" val="3171640905"/>
                  </a:ext>
                </a:extLst>
              </a:tr>
              <a:tr h="370840">
                <a:tc>
                  <a:txBody>
                    <a:bodyPr/>
                    <a:lstStyle/>
                    <a:p>
                      <a:r>
                        <a:rPr lang="en-US" sz="1600" dirty="0" smtClean="0"/>
                        <a:t>STOCK</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3</a:t>
                      </a:r>
                      <a:endParaRPr lang="en-IN" sz="1600" dirty="0"/>
                    </a:p>
                  </a:txBody>
                  <a:tcPr/>
                </a:tc>
                <a:tc>
                  <a:txBody>
                    <a:bodyPr/>
                    <a:lstStyle/>
                    <a:p>
                      <a:pPr algn="ctr"/>
                      <a:r>
                        <a:rPr lang="en-IN" sz="1600" dirty="0" smtClean="0"/>
                        <a:t>NOT NULL</a:t>
                      </a:r>
                      <a:endParaRPr lang="en-IN" sz="1600" dirty="0"/>
                    </a:p>
                  </a:txBody>
                  <a:tcPr/>
                </a:tc>
                <a:tc>
                  <a:txBody>
                    <a:bodyPr/>
                    <a:lstStyle/>
                    <a:p>
                      <a:r>
                        <a:rPr lang="en-US" sz="1600" dirty="0" smtClean="0"/>
                        <a:t>It Stores the Product stock.</a:t>
                      </a:r>
                      <a:endParaRPr lang="en-IN" sz="1600" dirty="0"/>
                    </a:p>
                  </a:txBody>
                  <a:tcPr/>
                </a:tc>
                <a:extLst>
                  <a:ext uri="{0D108BD9-81ED-4DB2-BD59-A6C34878D82A}">
                    <a16:rowId xmlns:a16="http://schemas.microsoft.com/office/drawing/2014/main" val="100441317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19208608"/>
              </p:ext>
            </p:extLst>
          </p:nvPr>
        </p:nvGraphicFramePr>
        <p:xfrm>
          <a:off x="539552" y="1059582"/>
          <a:ext cx="7812869" cy="1005840"/>
        </p:xfrm>
        <a:graphic>
          <a:graphicData uri="http://schemas.openxmlformats.org/drawingml/2006/table">
            <a:tbl>
              <a:tblPr firstRow="1" bandRow="1">
                <a:tableStyleId>{22838BEF-8BB2-4498-84A7-C5851F593DF1}</a:tableStyleId>
              </a:tblPr>
              <a:tblGrid>
                <a:gridCol w="3038338">
                  <a:extLst>
                    <a:ext uri="{9D8B030D-6E8A-4147-A177-3AD203B41FA5}">
                      <a16:colId xmlns:a16="http://schemas.microsoft.com/office/drawing/2014/main" val="47085672"/>
                    </a:ext>
                  </a:extLst>
                </a:gridCol>
                <a:gridCol w="4774531">
                  <a:extLst>
                    <a:ext uri="{9D8B030D-6E8A-4147-A177-3AD203B41FA5}">
                      <a16:colId xmlns:a16="http://schemas.microsoft.com/office/drawing/2014/main" val="4228467339"/>
                    </a:ext>
                  </a:extLst>
                </a:gridCol>
              </a:tblGrid>
              <a:tr h="280703">
                <a:tc>
                  <a:txBody>
                    <a:bodyPr/>
                    <a:lstStyle/>
                    <a:p>
                      <a:r>
                        <a:rPr lang="en-IN" sz="1600" dirty="0" smtClean="0"/>
                        <a:t>Table Name</a:t>
                      </a:r>
                      <a:endParaRPr lang="en-US" sz="1600" b="1" dirty="0">
                        <a:solidFill>
                          <a:schemeClr val="tx1"/>
                        </a:solidFill>
                      </a:endParaRPr>
                    </a:p>
                  </a:txBody>
                  <a:tcPr/>
                </a:tc>
                <a:tc>
                  <a:txBody>
                    <a:bodyPr/>
                    <a:lstStyle/>
                    <a:p>
                      <a:pPr algn="ctr"/>
                      <a:r>
                        <a:rPr lang="en-IN" sz="1600" b="1" dirty="0" smtClean="0">
                          <a:solidFill>
                            <a:schemeClr val="dk1"/>
                          </a:solidFill>
                        </a:rPr>
                        <a:t>Medicine</a:t>
                      </a:r>
                      <a:r>
                        <a:rPr lang="en-IN" sz="1600" b="1" baseline="0" dirty="0" smtClean="0">
                          <a:solidFill>
                            <a:schemeClr val="dk1"/>
                          </a:solidFill>
                        </a:rPr>
                        <a:t> Details</a:t>
                      </a:r>
                      <a:endParaRPr lang="en-US" sz="1600" b="1" dirty="0">
                        <a:solidFill>
                          <a:schemeClr val="tx1"/>
                        </a:solidFill>
                      </a:endParaRPr>
                    </a:p>
                  </a:txBody>
                  <a:tcPr/>
                </a:tc>
                <a:extLst>
                  <a:ext uri="{0D108BD9-81ED-4DB2-BD59-A6C34878D82A}">
                    <a16:rowId xmlns:a16="http://schemas.microsoft.com/office/drawing/2014/main" val="1894343573"/>
                  </a:ext>
                </a:extLst>
              </a:tr>
              <a:tr h="230682">
                <a:tc>
                  <a:txBody>
                    <a:bodyPr/>
                    <a:lstStyle/>
                    <a:p>
                      <a:r>
                        <a:rPr lang="en-IN" sz="1600" dirty="0" smtClean="0"/>
                        <a:t>Table</a:t>
                      </a:r>
                      <a:r>
                        <a:rPr lang="en-IN" sz="1600" baseline="0" dirty="0" smtClean="0"/>
                        <a:t> Description</a:t>
                      </a:r>
                      <a:endParaRPr lang="en-US" sz="16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aseline="0" dirty="0" smtClean="0"/>
                        <a:t>This table stores information about the medicines.</a:t>
                      </a:r>
                    </a:p>
                  </a:txBody>
                  <a:tcPr/>
                </a:tc>
                <a:extLst>
                  <a:ext uri="{0D108BD9-81ED-4DB2-BD59-A6C34878D82A}">
                    <a16:rowId xmlns:a16="http://schemas.microsoft.com/office/drawing/2014/main" val="806388560"/>
                  </a:ext>
                </a:extLst>
              </a:tr>
              <a:tr h="280703">
                <a:tc>
                  <a:txBody>
                    <a:bodyPr/>
                    <a:lstStyle/>
                    <a:p>
                      <a:r>
                        <a:rPr lang="en-US" sz="1600" dirty="0" smtClean="0"/>
                        <a:t>Primary key</a:t>
                      </a:r>
                      <a:endParaRPr lang="en-US" sz="1600" dirty="0"/>
                    </a:p>
                  </a:txBody>
                  <a:tcPr/>
                </a:tc>
                <a:tc>
                  <a:txBody>
                    <a:bodyPr/>
                    <a:lstStyle/>
                    <a:p>
                      <a:r>
                        <a:rPr lang="en-US" sz="1600" dirty="0" smtClean="0"/>
                        <a:t>P_ID</a:t>
                      </a:r>
                      <a:endParaRPr lang="en-US" sz="1600" dirty="0"/>
                    </a:p>
                  </a:txBody>
                  <a:tcPr/>
                </a:tc>
                <a:extLst>
                  <a:ext uri="{0D108BD9-81ED-4DB2-BD59-A6C34878D82A}">
                    <a16:rowId xmlns:a16="http://schemas.microsoft.com/office/drawing/2014/main" val="281217329"/>
                  </a:ext>
                </a:extLst>
              </a:tr>
            </a:tbl>
          </a:graphicData>
        </a:graphic>
      </p:graphicFrame>
    </p:spTree>
    <p:extLst>
      <p:ext uri="{BB962C8B-B14F-4D97-AF65-F5344CB8AC3E}">
        <p14:creationId xmlns:p14="http://schemas.microsoft.com/office/powerpoint/2010/main" val="916722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5000" b="1" dirty="0" smtClean="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Prescription</a:t>
            </a:r>
            <a:endParaRPr lang="en-IN" sz="5000" dirty="0"/>
          </a:p>
        </p:txBody>
      </p:sp>
      <p:graphicFrame>
        <p:nvGraphicFramePr>
          <p:cNvPr id="4" name="Table 3"/>
          <p:cNvGraphicFramePr>
            <a:graphicFrameLocks noGrp="1"/>
          </p:cNvGraphicFramePr>
          <p:nvPr>
            <p:extLst>
              <p:ext uri="{D42A27DB-BD31-4B8C-83A1-F6EECF244321}">
                <p14:modId xmlns:p14="http://schemas.microsoft.com/office/powerpoint/2010/main" val="66188320"/>
              </p:ext>
            </p:extLst>
          </p:nvPr>
        </p:nvGraphicFramePr>
        <p:xfrm>
          <a:off x="179512" y="2266340"/>
          <a:ext cx="8856985" cy="2831831"/>
        </p:xfrm>
        <a:graphic>
          <a:graphicData uri="http://schemas.openxmlformats.org/drawingml/2006/table">
            <a:tbl>
              <a:tblPr firstRow="1" bandRow="1">
                <a:tableStyleId>{6E25E649-3F16-4E02-A733-19D2CDBF48F0}</a:tableStyleId>
              </a:tblPr>
              <a:tblGrid>
                <a:gridCol w="1771397">
                  <a:extLst>
                    <a:ext uri="{9D8B030D-6E8A-4147-A177-3AD203B41FA5}">
                      <a16:colId xmlns:a16="http://schemas.microsoft.com/office/drawing/2014/main" val="3627957658"/>
                    </a:ext>
                  </a:extLst>
                </a:gridCol>
                <a:gridCol w="1540971">
                  <a:extLst>
                    <a:ext uri="{9D8B030D-6E8A-4147-A177-3AD203B41FA5}">
                      <a16:colId xmlns:a16="http://schemas.microsoft.com/office/drawing/2014/main" val="2598410051"/>
                    </a:ext>
                  </a:extLst>
                </a:gridCol>
                <a:gridCol w="1296144">
                  <a:extLst>
                    <a:ext uri="{9D8B030D-6E8A-4147-A177-3AD203B41FA5}">
                      <a16:colId xmlns:a16="http://schemas.microsoft.com/office/drawing/2014/main" val="3005256405"/>
                    </a:ext>
                  </a:extLst>
                </a:gridCol>
                <a:gridCol w="1440160">
                  <a:extLst>
                    <a:ext uri="{9D8B030D-6E8A-4147-A177-3AD203B41FA5}">
                      <a16:colId xmlns:a16="http://schemas.microsoft.com/office/drawing/2014/main" val="2879871121"/>
                    </a:ext>
                  </a:extLst>
                </a:gridCol>
                <a:gridCol w="2808313">
                  <a:extLst>
                    <a:ext uri="{9D8B030D-6E8A-4147-A177-3AD203B41FA5}">
                      <a16:colId xmlns:a16="http://schemas.microsoft.com/office/drawing/2014/main" val="119018503"/>
                    </a:ext>
                  </a:extLst>
                </a:gridCol>
              </a:tblGrid>
              <a:tr h="484625">
                <a:tc>
                  <a:txBody>
                    <a:bodyPr/>
                    <a:lstStyle/>
                    <a:p>
                      <a:pPr algn="ctr"/>
                      <a:r>
                        <a:rPr lang="en-IN" sz="1600" dirty="0" smtClean="0"/>
                        <a:t>Field Name</a:t>
                      </a:r>
                      <a:endParaRPr lang="en-US" sz="1600" b="1" dirty="0">
                        <a:solidFill>
                          <a:schemeClr val="tx1"/>
                        </a:solidFill>
                      </a:endParaRPr>
                    </a:p>
                  </a:txBody>
                  <a:tcPr/>
                </a:tc>
                <a:tc>
                  <a:txBody>
                    <a:bodyPr/>
                    <a:lstStyle/>
                    <a:p>
                      <a:pPr algn="ctr"/>
                      <a:r>
                        <a:rPr lang="en-IN" sz="1600" dirty="0" smtClean="0"/>
                        <a:t>Data type</a:t>
                      </a:r>
                      <a:endParaRPr lang="en-US" sz="1600" b="1" dirty="0">
                        <a:solidFill>
                          <a:schemeClr val="tx1"/>
                        </a:solidFill>
                      </a:endParaRPr>
                    </a:p>
                  </a:txBody>
                  <a:tcPr/>
                </a:tc>
                <a:tc>
                  <a:txBody>
                    <a:bodyPr/>
                    <a:lstStyle/>
                    <a:p>
                      <a:pPr algn="ctr"/>
                      <a:r>
                        <a:rPr lang="en-IN" sz="1600" dirty="0" smtClean="0"/>
                        <a:t>Size</a:t>
                      </a:r>
                      <a:endParaRPr lang="en-US" sz="1600" b="0" dirty="0">
                        <a:solidFill>
                          <a:schemeClr val="tx1"/>
                        </a:solidFill>
                      </a:endParaRPr>
                    </a:p>
                  </a:txBody>
                  <a:tcPr/>
                </a:tc>
                <a:tc>
                  <a:txBody>
                    <a:bodyPr/>
                    <a:lstStyle/>
                    <a:p>
                      <a:pPr algn="ctr"/>
                      <a:r>
                        <a:rPr lang="en-IN" sz="1600" dirty="0" smtClean="0"/>
                        <a:t>Constraint</a:t>
                      </a:r>
                      <a:endParaRPr lang="en-US" sz="1600" b="1" dirty="0">
                        <a:solidFill>
                          <a:schemeClr val="tx1"/>
                        </a:solidFill>
                      </a:endParaRPr>
                    </a:p>
                  </a:txBody>
                  <a:tcPr/>
                </a:tc>
                <a:tc>
                  <a:txBody>
                    <a:bodyPr/>
                    <a:lstStyle/>
                    <a:p>
                      <a:pPr algn="ctr"/>
                      <a:r>
                        <a:rPr lang="en-IN" sz="1600" dirty="0" smtClean="0"/>
                        <a:t>Description</a:t>
                      </a:r>
                      <a:endParaRPr lang="en-US" sz="1600" b="1" dirty="0">
                        <a:solidFill>
                          <a:schemeClr val="tx1"/>
                        </a:solidFill>
                      </a:endParaRPr>
                    </a:p>
                  </a:txBody>
                  <a:tcPr/>
                </a:tc>
                <a:extLst>
                  <a:ext uri="{0D108BD9-81ED-4DB2-BD59-A6C34878D82A}">
                    <a16:rowId xmlns:a16="http://schemas.microsoft.com/office/drawing/2014/main" val="2803746761"/>
                  </a:ext>
                </a:extLst>
              </a:tr>
              <a:tr h="343272">
                <a:tc>
                  <a:txBody>
                    <a:bodyPr/>
                    <a:lstStyle/>
                    <a:p>
                      <a:r>
                        <a:rPr lang="en-US" sz="1600" dirty="0" smtClean="0"/>
                        <a:t>PRES_ID</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3</a:t>
                      </a:r>
                      <a:endParaRPr lang="en-IN" sz="1600" dirty="0"/>
                    </a:p>
                  </a:txBody>
                  <a:tcPr/>
                </a:tc>
                <a:tc>
                  <a:txBody>
                    <a:bodyPr/>
                    <a:lstStyle/>
                    <a:p>
                      <a:pPr algn="ctr"/>
                      <a:r>
                        <a:rPr lang="en-IN" sz="1600" dirty="0" smtClean="0"/>
                        <a:t>PRIMARY KEY</a:t>
                      </a:r>
                      <a:endParaRPr lang="en-IN" sz="1600" dirty="0"/>
                    </a:p>
                  </a:txBody>
                  <a:tcPr/>
                </a:tc>
                <a:tc>
                  <a:txBody>
                    <a:bodyPr/>
                    <a:lstStyle/>
                    <a:p>
                      <a:r>
                        <a:rPr lang="en-US" sz="1600" dirty="0" smtClean="0"/>
                        <a:t>It Stores the ID</a:t>
                      </a:r>
                      <a:r>
                        <a:rPr lang="en-US" sz="1600" baseline="0" dirty="0" smtClean="0"/>
                        <a:t> of prescribed medicine.</a:t>
                      </a:r>
                      <a:endParaRPr lang="en-IN" sz="1600" dirty="0"/>
                    </a:p>
                  </a:txBody>
                  <a:tcPr/>
                </a:tc>
                <a:extLst>
                  <a:ext uri="{0D108BD9-81ED-4DB2-BD59-A6C34878D82A}">
                    <a16:rowId xmlns:a16="http://schemas.microsoft.com/office/drawing/2014/main" val="1858854764"/>
                  </a:ext>
                </a:extLst>
              </a:tr>
              <a:tr h="343272">
                <a:tc>
                  <a:txBody>
                    <a:bodyPr/>
                    <a:lstStyle/>
                    <a:p>
                      <a:r>
                        <a:rPr lang="en-US" sz="1600" dirty="0" smtClean="0"/>
                        <a:t>P_ID</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3</a:t>
                      </a:r>
                      <a:endParaRPr lang="en-IN" sz="1600" dirty="0"/>
                    </a:p>
                  </a:txBody>
                  <a:tcPr/>
                </a:tc>
                <a:tc>
                  <a:txBody>
                    <a:bodyPr/>
                    <a:lstStyle/>
                    <a:p>
                      <a:pPr algn="ctr"/>
                      <a:r>
                        <a:rPr lang="en-IN" sz="1600" dirty="0" smtClean="0"/>
                        <a:t>FOREIGN</a:t>
                      </a:r>
                      <a:r>
                        <a:rPr lang="en-IN" sz="1600" baseline="0" dirty="0" smtClean="0"/>
                        <a:t> KEY</a:t>
                      </a:r>
                      <a:endParaRPr lang="en-IN" sz="1600" dirty="0"/>
                    </a:p>
                  </a:txBody>
                  <a:tcPr/>
                </a:tc>
                <a:tc>
                  <a:txBody>
                    <a:bodyPr/>
                    <a:lstStyle/>
                    <a:p>
                      <a:r>
                        <a:rPr lang="en-US" sz="1600" dirty="0" smtClean="0"/>
                        <a:t>It Stores the Product ID.</a:t>
                      </a:r>
                      <a:endParaRPr lang="en-IN" sz="1600" dirty="0"/>
                    </a:p>
                  </a:txBody>
                  <a:tcPr/>
                </a:tc>
                <a:extLst>
                  <a:ext uri="{0D108BD9-81ED-4DB2-BD59-A6C34878D82A}">
                    <a16:rowId xmlns:a16="http://schemas.microsoft.com/office/drawing/2014/main" val="3731422320"/>
                  </a:ext>
                </a:extLst>
              </a:tr>
              <a:tr h="343272">
                <a:tc>
                  <a:txBody>
                    <a:bodyPr/>
                    <a:lstStyle/>
                    <a:p>
                      <a:r>
                        <a:rPr lang="en-US" sz="1600" dirty="0" smtClean="0"/>
                        <a:t>DETAILS</a:t>
                      </a:r>
                      <a:endParaRPr lang="en-IN" sz="1600" dirty="0"/>
                    </a:p>
                  </a:txBody>
                  <a:tcPr/>
                </a:tc>
                <a:tc>
                  <a:txBody>
                    <a:bodyPr/>
                    <a:lstStyle/>
                    <a:p>
                      <a:pPr algn="ctr"/>
                      <a:r>
                        <a:rPr lang="en-IN" sz="1600" dirty="0" smtClean="0"/>
                        <a:t>VARCHAR</a:t>
                      </a:r>
                      <a:endParaRPr lang="en-IN" sz="1600" dirty="0"/>
                    </a:p>
                  </a:txBody>
                  <a:tcPr/>
                </a:tc>
                <a:tc>
                  <a:txBody>
                    <a:bodyPr/>
                    <a:lstStyle/>
                    <a:p>
                      <a:pPr algn="ctr"/>
                      <a:r>
                        <a:rPr lang="en-IN" sz="1600" dirty="0" smtClean="0"/>
                        <a:t>20</a:t>
                      </a:r>
                      <a:endParaRPr lang="en-IN" sz="1600" dirty="0"/>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IN" sz="1600" dirty="0" smtClean="0"/>
                        <a:t>FOREIGN</a:t>
                      </a:r>
                      <a:r>
                        <a:rPr lang="en-IN" sz="1600" baseline="0" dirty="0" smtClean="0"/>
                        <a:t> KEY</a:t>
                      </a:r>
                      <a:endParaRPr lang="en-IN" sz="1600" dirty="0"/>
                    </a:p>
                  </a:txBody>
                  <a:tcPr/>
                </a:tc>
                <a:tc>
                  <a:txBody>
                    <a:bodyPr/>
                    <a:lstStyle/>
                    <a:p>
                      <a:r>
                        <a:rPr lang="en-US" sz="1600" dirty="0" smtClean="0"/>
                        <a:t>It Stores the Product details.</a:t>
                      </a:r>
                      <a:endParaRPr lang="en-IN" sz="1600" dirty="0"/>
                    </a:p>
                  </a:txBody>
                  <a:tcPr/>
                </a:tc>
                <a:extLst>
                  <a:ext uri="{0D108BD9-81ED-4DB2-BD59-A6C34878D82A}">
                    <a16:rowId xmlns:a16="http://schemas.microsoft.com/office/drawing/2014/main" val="3161685665"/>
                  </a:ext>
                </a:extLst>
              </a:tr>
              <a:tr h="343272">
                <a:tc>
                  <a:txBody>
                    <a:bodyPr/>
                    <a:lstStyle/>
                    <a:p>
                      <a:r>
                        <a:rPr lang="en-US" sz="1600" dirty="0" smtClean="0"/>
                        <a:t>BRAND_ID</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2</a:t>
                      </a:r>
                      <a:endParaRPr lang="en-IN" sz="1600" dirty="0"/>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IN" sz="1600" dirty="0" smtClean="0"/>
                        <a:t>FOREIGN</a:t>
                      </a:r>
                      <a:r>
                        <a:rPr lang="en-IN" sz="1600" baseline="0" dirty="0" smtClean="0"/>
                        <a:t> KEY</a:t>
                      </a:r>
                      <a:endParaRPr lang="en-IN" sz="1600" dirty="0"/>
                    </a:p>
                  </a:txBody>
                  <a:tcPr/>
                </a:tc>
                <a:tc>
                  <a:txBody>
                    <a:bodyPr/>
                    <a:lstStyle/>
                    <a:p>
                      <a:r>
                        <a:rPr lang="en-US" sz="1600" dirty="0" smtClean="0"/>
                        <a:t>It Stores the Brand ID.</a:t>
                      </a:r>
                      <a:endParaRPr lang="en-IN" sz="1600" dirty="0"/>
                    </a:p>
                  </a:txBody>
                  <a:tcPr/>
                </a:tc>
                <a:extLst>
                  <a:ext uri="{0D108BD9-81ED-4DB2-BD59-A6C34878D82A}">
                    <a16:rowId xmlns:a16="http://schemas.microsoft.com/office/drawing/2014/main" val="1227007819"/>
                  </a:ext>
                </a:extLst>
              </a:tr>
              <a:tr h="394998">
                <a:tc>
                  <a:txBody>
                    <a:bodyPr/>
                    <a:lstStyle/>
                    <a:p>
                      <a:r>
                        <a:rPr lang="en-IN" sz="1600" dirty="0" smtClean="0"/>
                        <a:t>PRICE</a:t>
                      </a:r>
                      <a:endParaRPr lang="en-IN" sz="1600" dirty="0"/>
                    </a:p>
                  </a:txBody>
                  <a:tcPr/>
                </a:tc>
                <a:tc>
                  <a:txBody>
                    <a:bodyPr/>
                    <a:lstStyle/>
                    <a:p>
                      <a:pPr algn="ctr"/>
                      <a:r>
                        <a:rPr lang="en-IN" sz="1600" dirty="0" smtClean="0"/>
                        <a:t>FLOAT</a:t>
                      </a:r>
                      <a:endParaRPr lang="en-IN" sz="1600" dirty="0"/>
                    </a:p>
                  </a:txBody>
                  <a:tcPr/>
                </a:tc>
                <a:tc>
                  <a:txBody>
                    <a:bodyPr/>
                    <a:lstStyle/>
                    <a:p>
                      <a:pPr algn="ctr"/>
                      <a:r>
                        <a:rPr lang="en-IN" sz="1600" dirty="0" smtClean="0"/>
                        <a:t>-</a:t>
                      </a:r>
                      <a:endParaRPr lang="en-IN"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smtClean="0"/>
                        <a:t>FOREIGN</a:t>
                      </a:r>
                      <a:r>
                        <a:rPr lang="en-IN" sz="1600" baseline="0" dirty="0" smtClean="0"/>
                        <a:t> KEY</a:t>
                      </a:r>
                      <a:endParaRPr lang="en-IN" sz="1600" dirty="0" smtClean="0"/>
                    </a:p>
                  </a:txBody>
                  <a:tcPr/>
                </a:tc>
                <a:tc>
                  <a:txBody>
                    <a:bodyPr/>
                    <a:lstStyle/>
                    <a:p>
                      <a:r>
                        <a:rPr lang="en-US" sz="1600" dirty="0" smtClean="0"/>
                        <a:t>It Stores the Product</a:t>
                      </a:r>
                      <a:r>
                        <a:rPr lang="en-US" sz="1600" baseline="0" dirty="0" smtClean="0"/>
                        <a:t> price.</a:t>
                      </a:r>
                      <a:endParaRPr lang="en-IN" sz="1600" dirty="0"/>
                    </a:p>
                  </a:txBody>
                  <a:tcPr/>
                </a:tc>
                <a:extLst>
                  <a:ext uri="{0D108BD9-81ED-4DB2-BD59-A6C34878D82A}">
                    <a16:rowId xmlns:a16="http://schemas.microsoft.com/office/drawing/2014/main" val="1750267351"/>
                  </a:ext>
                </a:extLst>
              </a:tr>
              <a:tr h="343272">
                <a:tc>
                  <a:txBody>
                    <a:bodyPr/>
                    <a:lstStyle/>
                    <a:p>
                      <a:r>
                        <a:rPr lang="en-US" sz="1600" dirty="0" smtClean="0"/>
                        <a:t>STOCK</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3</a:t>
                      </a:r>
                      <a:endParaRPr lang="en-IN" sz="1600" dirty="0"/>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IN" sz="1600" dirty="0" smtClean="0"/>
                        <a:t>FOREIGN</a:t>
                      </a:r>
                      <a:r>
                        <a:rPr lang="en-IN" sz="1600" baseline="0" dirty="0" smtClean="0"/>
                        <a:t> KEY</a:t>
                      </a:r>
                      <a:endParaRPr lang="en-IN" sz="1600" dirty="0"/>
                    </a:p>
                  </a:txBody>
                  <a:tcPr/>
                </a:tc>
                <a:tc>
                  <a:txBody>
                    <a:bodyPr/>
                    <a:lstStyle/>
                    <a:p>
                      <a:r>
                        <a:rPr lang="en-US" sz="1600" dirty="0" smtClean="0"/>
                        <a:t>It Stores the Product stock.</a:t>
                      </a:r>
                      <a:endParaRPr lang="en-IN" sz="1600" dirty="0"/>
                    </a:p>
                  </a:txBody>
                  <a:tcPr/>
                </a:tc>
                <a:extLst>
                  <a:ext uri="{0D108BD9-81ED-4DB2-BD59-A6C34878D82A}">
                    <a16:rowId xmlns:a16="http://schemas.microsoft.com/office/drawing/2014/main" val="424088639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14191665"/>
              </p:ext>
            </p:extLst>
          </p:nvPr>
        </p:nvGraphicFramePr>
        <p:xfrm>
          <a:off x="701569" y="1044700"/>
          <a:ext cx="7812869" cy="1112520"/>
        </p:xfrm>
        <a:graphic>
          <a:graphicData uri="http://schemas.openxmlformats.org/drawingml/2006/table">
            <a:tbl>
              <a:tblPr firstRow="1" bandRow="1">
                <a:tableStyleId>{22838BEF-8BB2-4498-84A7-C5851F593DF1}</a:tableStyleId>
              </a:tblPr>
              <a:tblGrid>
                <a:gridCol w="3038338">
                  <a:extLst>
                    <a:ext uri="{9D8B030D-6E8A-4147-A177-3AD203B41FA5}">
                      <a16:colId xmlns:a16="http://schemas.microsoft.com/office/drawing/2014/main" val="47085672"/>
                    </a:ext>
                  </a:extLst>
                </a:gridCol>
                <a:gridCol w="4774531">
                  <a:extLst>
                    <a:ext uri="{9D8B030D-6E8A-4147-A177-3AD203B41FA5}">
                      <a16:colId xmlns:a16="http://schemas.microsoft.com/office/drawing/2014/main" val="4228467339"/>
                    </a:ext>
                  </a:extLst>
                </a:gridCol>
              </a:tblGrid>
              <a:tr h="370840">
                <a:tc>
                  <a:txBody>
                    <a:bodyPr/>
                    <a:lstStyle/>
                    <a:p>
                      <a:r>
                        <a:rPr lang="en-IN" sz="1600" dirty="0" smtClean="0"/>
                        <a:t>Table Name</a:t>
                      </a:r>
                      <a:endParaRPr lang="en-US" sz="1600" b="1" dirty="0">
                        <a:solidFill>
                          <a:schemeClr val="tx1"/>
                        </a:solidFill>
                      </a:endParaRPr>
                    </a:p>
                  </a:txBody>
                  <a:tcPr/>
                </a:tc>
                <a:tc>
                  <a:txBody>
                    <a:bodyPr/>
                    <a:lstStyle/>
                    <a:p>
                      <a:pPr algn="ctr"/>
                      <a:r>
                        <a:rPr lang="en-IN" sz="1600" b="1" dirty="0" smtClean="0">
                          <a:solidFill>
                            <a:schemeClr val="dk1"/>
                          </a:solidFill>
                        </a:rPr>
                        <a:t>Prescription</a:t>
                      </a:r>
                      <a:endParaRPr lang="en-US" sz="1600" b="1" dirty="0">
                        <a:solidFill>
                          <a:schemeClr val="tx1"/>
                        </a:solidFill>
                      </a:endParaRPr>
                    </a:p>
                  </a:txBody>
                  <a:tcPr/>
                </a:tc>
                <a:extLst>
                  <a:ext uri="{0D108BD9-81ED-4DB2-BD59-A6C34878D82A}">
                    <a16:rowId xmlns:a16="http://schemas.microsoft.com/office/drawing/2014/main" val="1894343573"/>
                  </a:ext>
                </a:extLst>
              </a:tr>
              <a:tr h="370840">
                <a:tc>
                  <a:txBody>
                    <a:bodyPr/>
                    <a:lstStyle/>
                    <a:p>
                      <a:r>
                        <a:rPr lang="en-IN" sz="1600" dirty="0" smtClean="0"/>
                        <a:t>Table</a:t>
                      </a:r>
                      <a:r>
                        <a:rPr lang="en-IN" sz="1600" baseline="0" dirty="0" smtClean="0"/>
                        <a:t> Description</a:t>
                      </a:r>
                      <a:endParaRPr lang="en-US" sz="16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aseline="0" dirty="0" smtClean="0"/>
                        <a:t>This table stores information about the prescription.</a:t>
                      </a:r>
                    </a:p>
                  </a:txBody>
                  <a:tcPr/>
                </a:tc>
                <a:extLst>
                  <a:ext uri="{0D108BD9-81ED-4DB2-BD59-A6C34878D82A}">
                    <a16:rowId xmlns:a16="http://schemas.microsoft.com/office/drawing/2014/main" val="806388560"/>
                  </a:ext>
                </a:extLst>
              </a:tr>
              <a:tr h="370840">
                <a:tc>
                  <a:txBody>
                    <a:bodyPr/>
                    <a:lstStyle/>
                    <a:p>
                      <a:r>
                        <a:rPr lang="en-US" sz="1600" dirty="0" smtClean="0"/>
                        <a:t>Primary key</a:t>
                      </a:r>
                      <a:endParaRPr lang="en-US" sz="1600" dirty="0"/>
                    </a:p>
                  </a:txBody>
                  <a:tcPr/>
                </a:tc>
                <a:tc>
                  <a:txBody>
                    <a:bodyPr/>
                    <a:lstStyle/>
                    <a:p>
                      <a:r>
                        <a:rPr lang="en-US" sz="1600" dirty="0" smtClean="0"/>
                        <a:t>PRES_ID</a:t>
                      </a:r>
                      <a:endParaRPr lang="en-US" sz="1600" dirty="0"/>
                    </a:p>
                  </a:txBody>
                  <a:tcPr/>
                </a:tc>
                <a:extLst>
                  <a:ext uri="{0D108BD9-81ED-4DB2-BD59-A6C34878D82A}">
                    <a16:rowId xmlns:a16="http://schemas.microsoft.com/office/drawing/2014/main" val="281217329"/>
                  </a:ext>
                </a:extLst>
              </a:tr>
            </a:tbl>
          </a:graphicData>
        </a:graphic>
      </p:graphicFrame>
    </p:spTree>
    <p:extLst>
      <p:ext uri="{BB962C8B-B14F-4D97-AF65-F5344CB8AC3E}">
        <p14:creationId xmlns:p14="http://schemas.microsoft.com/office/powerpoint/2010/main" val="13997223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000" b="1" dirty="0" smtClean="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Symptoms</a:t>
            </a:r>
            <a:endParaRPr lang="en-IN" sz="5000" dirty="0"/>
          </a:p>
        </p:txBody>
      </p:sp>
      <p:graphicFrame>
        <p:nvGraphicFramePr>
          <p:cNvPr id="4" name="Table 3"/>
          <p:cNvGraphicFramePr>
            <a:graphicFrameLocks noGrp="1"/>
          </p:cNvGraphicFramePr>
          <p:nvPr>
            <p:extLst>
              <p:ext uri="{D42A27DB-BD31-4B8C-83A1-F6EECF244321}">
                <p14:modId xmlns:p14="http://schemas.microsoft.com/office/powerpoint/2010/main" val="2888389101"/>
              </p:ext>
            </p:extLst>
          </p:nvPr>
        </p:nvGraphicFramePr>
        <p:xfrm>
          <a:off x="179512" y="2266340"/>
          <a:ext cx="8856985" cy="2595880"/>
        </p:xfrm>
        <a:graphic>
          <a:graphicData uri="http://schemas.openxmlformats.org/drawingml/2006/table">
            <a:tbl>
              <a:tblPr firstRow="1" bandRow="1">
                <a:tableStyleId>{6E25E649-3F16-4E02-A733-19D2CDBF48F0}</a:tableStyleId>
              </a:tblPr>
              <a:tblGrid>
                <a:gridCol w="1771397">
                  <a:extLst>
                    <a:ext uri="{9D8B030D-6E8A-4147-A177-3AD203B41FA5}">
                      <a16:colId xmlns:a16="http://schemas.microsoft.com/office/drawing/2014/main" val="3627957658"/>
                    </a:ext>
                  </a:extLst>
                </a:gridCol>
                <a:gridCol w="1540971">
                  <a:extLst>
                    <a:ext uri="{9D8B030D-6E8A-4147-A177-3AD203B41FA5}">
                      <a16:colId xmlns:a16="http://schemas.microsoft.com/office/drawing/2014/main" val="2598410051"/>
                    </a:ext>
                  </a:extLst>
                </a:gridCol>
                <a:gridCol w="1296144">
                  <a:extLst>
                    <a:ext uri="{9D8B030D-6E8A-4147-A177-3AD203B41FA5}">
                      <a16:colId xmlns:a16="http://schemas.microsoft.com/office/drawing/2014/main" val="3005256405"/>
                    </a:ext>
                  </a:extLst>
                </a:gridCol>
                <a:gridCol w="1440160">
                  <a:extLst>
                    <a:ext uri="{9D8B030D-6E8A-4147-A177-3AD203B41FA5}">
                      <a16:colId xmlns:a16="http://schemas.microsoft.com/office/drawing/2014/main" val="2879871121"/>
                    </a:ext>
                  </a:extLst>
                </a:gridCol>
                <a:gridCol w="2808313">
                  <a:extLst>
                    <a:ext uri="{9D8B030D-6E8A-4147-A177-3AD203B41FA5}">
                      <a16:colId xmlns:a16="http://schemas.microsoft.com/office/drawing/2014/main" val="119018503"/>
                    </a:ext>
                  </a:extLst>
                </a:gridCol>
              </a:tblGrid>
              <a:tr h="370840">
                <a:tc>
                  <a:txBody>
                    <a:bodyPr/>
                    <a:lstStyle/>
                    <a:p>
                      <a:pPr algn="ctr"/>
                      <a:r>
                        <a:rPr lang="en-IN" sz="1600" dirty="0" smtClean="0"/>
                        <a:t>Field Name</a:t>
                      </a:r>
                      <a:endParaRPr lang="en-US" sz="1600" b="1" dirty="0">
                        <a:solidFill>
                          <a:schemeClr val="tx1"/>
                        </a:solidFill>
                      </a:endParaRPr>
                    </a:p>
                  </a:txBody>
                  <a:tcPr/>
                </a:tc>
                <a:tc>
                  <a:txBody>
                    <a:bodyPr/>
                    <a:lstStyle/>
                    <a:p>
                      <a:pPr algn="ctr"/>
                      <a:r>
                        <a:rPr lang="en-IN" sz="1600" dirty="0" smtClean="0"/>
                        <a:t>Data type</a:t>
                      </a:r>
                      <a:endParaRPr lang="en-US" sz="1600" b="1" dirty="0">
                        <a:solidFill>
                          <a:schemeClr val="tx1"/>
                        </a:solidFill>
                      </a:endParaRPr>
                    </a:p>
                  </a:txBody>
                  <a:tcPr/>
                </a:tc>
                <a:tc>
                  <a:txBody>
                    <a:bodyPr/>
                    <a:lstStyle/>
                    <a:p>
                      <a:pPr algn="ctr"/>
                      <a:r>
                        <a:rPr lang="en-IN" sz="1600" dirty="0" smtClean="0"/>
                        <a:t>Size</a:t>
                      </a:r>
                      <a:endParaRPr lang="en-US" sz="1600" b="0" dirty="0">
                        <a:solidFill>
                          <a:schemeClr val="tx1"/>
                        </a:solidFill>
                      </a:endParaRPr>
                    </a:p>
                  </a:txBody>
                  <a:tcPr/>
                </a:tc>
                <a:tc>
                  <a:txBody>
                    <a:bodyPr/>
                    <a:lstStyle/>
                    <a:p>
                      <a:pPr algn="ctr"/>
                      <a:r>
                        <a:rPr lang="en-IN" sz="1600" dirty="0" smtClean="0"/>
                        <a:t>Constraint</a:t>
                      </a:r>
                      <a:endParaRPr lang="en-US" sz="1600" b="1" dirty="0">
                        <a:solidFill>
                          <a:schemeClr val="tx1"/>
                        </a:solidFill>
                      </a:endParaRPr>
                    </a:p>
                  </a:txBody>
                  <a:tcPr/>
                </a:tc>
                <a:tc>
                  <a:txBody>
                    <a:bodyPr/>
                    <a:lstStyle/>
                    <a:p>
                      <a:pPr algn="ctr"/>
                      <a:r>
                        <a:rPr lang="en-IN" sz="1600" dirty="0" smtClean="0"/>
                        <a:t>Description</a:t>
                      </a:r>
                      <a:endParaRPr lang="en-US" sz="1600" b="1" dirty="0">
                        <a:solidFill>
                          <a:schemeClr val="tx1"/>
                        </a:solidFill>
                      </a:endParaRPr>
                    </a:p>
                  </a:txBody>
                  <a:tcPr/>
                </a:tc>
                <a:extLst>
                  <a:ext uri="{0D108BD9-81ED-4DB2-BD59-A6C34878D82A}">
                    <a16:rowId xmlns:a16="http://schemas.microsoft.com/office/drawing/2014/main" val="2803746761"/>
                  </a:ext>
                </a:extLst>
              </a:tr>
              <a:tr h="370840">
                <a:tc>
                  <a:txBody>
                    <a:bodyPr/>
                    <a:lstStyle/>
                    <a:p>
                      <a:r>
                        <a:rPr lang="en-US" sz="1600" dirty="0" smtClean="0"/>
                        <a:t>SYMP_ID</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3</a:t>
                      </a:r>
                      <a:endParaRPr lang="en-IN" sz="1600" dirty="0"/>
                    </a:p>
                  </a:txBody>
                  <a:tcPr/>
                </a:tc>
                <a:tc>
                  <a:txBody>
                    <a:bodyPr/>
                    <a:lstStyle/>
                    <a:p>
                      <a:pPr algn="ctr"/>
                      <a:r>
                        <a:rPr lang="en-IN" sz="1600" dirty="0" smtClean="0"/>
                        <a:t>PRIMARY KEY</a:t>
                      </a:r>
                      <a:endParaRPr lang="en-IN" sz="1600" dirty="0"/>
                    </a:p>
                  </a:txBody>
                  <a:tcPr/>
                </a:tc>
                <a:tc>
                  <a:txBody>
                    <a:bodyPr/>
                    <a:lstStyle/>
                    <a:p>
                      <a:r>
                        <a:rPr lang="en-US" sz="1600" dirty="0" smtClean="0"/>
                        <a:t>It Stores the ID</a:t>
                      </a:r>
                      <a:r>
                        <a:rPr lang="en-US" sz="1600" baseline="0" dirty="0" smtClean="0"/>
                        <a:t> of symptoms.</a:t>
                      </a:r>
                      <a:endParaRPr lang="en-IN" sz="1600" dirty="0"/>
                    </a:p>
                  </a:txBody>
                  <a:tcPr/>
                </a:tc>
                <a:extLst>
                  <a:ext uri="{0D108BD9-81ED-4DB2-BD59-A6C34878D82A}">
                    <a16:rowId xmlns:a16="http://schemas.microsoft.com/office/drawing/2014/main" val="1858854764"/>
                  </a:ext>
                </a:extLst>
              </a:tr>
              <a:tr h="370840">
                <a:tc>
                  <a:txBody>
                    <a:bodyPr/>
                    <a:lstStyle/>
                    <a:p>
                      <a:r>
                        <a:rPr lang="en-US" sz="1600" dirty="0" smtClean="0"/>
                        <a:t>P_ID</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3</a:t>
                      </a:r>
                      <a:endParaRPr lang="en-IN" sz="1600" dirty="0"/>
                    </a:p>
                  </a:txBody>
                  <a:tcPr/>
                </a:tc>
                <a:tc>
                  <a:txBody>
                    <a:bodyPr/>
                    <a:lstStyle/>
                    <a:p>
                      <a:pPr algn="ctr"/>
                      <a:r>
                        <a:rPr lang="en-IN" sz="1600" dirty="0" smtClean="0"/>
                        <a:t>FOREIGN</a:t>
                      </a:r>
                      <a:r>
                        <a:rPr lang="en-IN" sz="1600" baseline="0" dirty="0" smtClean="0"/>
                        <a:t> KEY</a:t>
                      </a:r>
                      <a:endParaRPr lang="en-IN" sz="1600" dirty="0"/>
                    </a:p>
                  </a:txBody>
                  <a:tcPr/>
                </a:tc>
                <a:tc>
                  <a:txBody>
                    <a:bodyPr/>
                    <a:lstStyle/>
                    <a:p>
                      <a:r>
                        <a:rPr lang="en-US" sz="1600" dirty="0" smtClean="0"/>
                        <a:t>It Stores the Product ID.</a:t>
                      </a:r>
                      <a:endParaRPr lang="en-IN" sz="1600" dirty="0"/>
                    </a:p>
                  </a:txBody>
                  <a:tcPr/>
                </a:tc>
                <a:extLst>
                  <a:ext uri="{0D108BD9-81ED-4DB2-BD59-A6C34878D82A}">
                    <a16:rowId xmlns:a16="http://schemas.microsoft.com/office/drawing/2014/main" val="3731422320"/>
                  </a:ext>
                </a:extLst>
              </a:tr>
              <a:tr h="370840">
                <a:tc>
                  <a:txBody>
                    <a:bodyPr/>
                    <a:lstStyle/>
                    <a:p>
                      <a:r>
                        <a:rPr lang="en-US" sz="1600" dirty="0" smtClean="0"/>
                        <a:t>DETAILS</a:t>
                      </a:r>
                      <a:endParaRPr lang="en-IN" sz="1600" dirty="0"/>
                    </a:p>
                  </a:txBody>
                  <a:tcPr/>
                </a:tc>
                <a:tc>
                  <a:txBody>
                    <a:bodyPr/>
                    <a:lstStyle/>
                    <a:p>
                      <a:pPr algn="ctr"/>
                      <a:r>
                        <a:rPr lang="en-IN" sz="1600" dirty="0" smtClean="0"/>
                        <a:t>VARCHAR</a:t>
                      </a:r>
                      <a:endParaRPr lang="en-IN" sz="1600" dirty="0"/>
                    </a:p>
                  </a:txBody>
                  <a:tcPr/>
                </a:tc>
                <a:tc>
                  <a:txBody>
                    <a:bodyPr/>
                    <a:lstStyle/>
                    <a:p>
                      <a:pPr algn="ctr"/>
                      <a:r>
                        <a:rPr lang="en-IN" sz="1600" dirty="0" smtClean="0"/>
                        <a:t>20</a:t>
                      </a:r>
                      <a:endParaRPr lang="en-IN" sz="1600" dirty="0"/>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IN" sz="1600" dirty="0" smtClean="0"/>
                        <a:t>FOREIGN</a:t>
                      </a:r>
                      <a:r>
                        <a:rPr lang="en-IN" sz="1600" baseline="0" dirty="0" smtClean="0"/>
                        <a:t> KEY</a:t>
                      </a:r>
                      <a:endParaRPr lang="en-IN" sz="1600" dirty="0"/>
                    </a:p>
                  </a:txBody>
                  <a:tcPr/>
                </a:tc>
                <a:tc>
                  <a:txBody>
                    <a:bodyPr/>
                    <a:lstStyle/>
                    <a:p>
                      <a:r>
                        <a:rPr lang="en-US" sz="1600" dirty="0" smtClean="0"/>
                        <a:t>It Stores the Product details.</a:t>
                      </a:r>
                      <a:endParaRPr lang="en-IN" sz="1600" dirty="0"/>
                    </a:p>
                  </a:txBody>
                  <a:tcPr/>
                </a:tc>
                <a:extLst>
                  <a:ext uri="{0D108BD9-81ED-4DB2-BD59-A6C34878D82A}">
                    <a16:rowId xmlns:a16="http://schemas.microsoft.com/office/drawing/2014/main" val="3161685665"/>
                  </a:ext>
                </a:extLst>
              </a:tr>
              <a:tr h="370840">
                <a:tc>
                  <a:txBody>
                    <a:bodyPr/>
                    <a:lstStyle/>
                    <a:p>
                      <a:r>
                        <a:rPr lang="en-US" sz="1600" dirty="0" smtClean="0"/>
                        <a:t>BRAND_ID</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2</a:t>
                      </a:r>
                      <a:endParaRPr lang="en-IN" sz="1600" dirty="0"/>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IN" sz="1600" dirty="0" smtClean="0"/>
                        <a:t>FOREIGN</a:t>
                      </a:r>
                      <a:r>
                        <a:rPr lang="en-IN" sz="1600" baseline="0" dirty="0" smtClean="0"/>
                        <a:t> KEY</a:t>
                      </a:r>
                      <a:endParaRPr lang="en-IN" sz="1600" dirty="0"/>
                    </a:p>
                  </a:txBody>
                  <a:tcPr/>
                </a:tc>
                <a:tc>
                  <a:txBody>
                    <a:bodyPr/>
                    <a:lstStyle/>
                    <a:p>
                      <a:r>
                        <a:rPr lang="en-US" sz="1600" dirty="0" smtClean="0"/>
                        <a:t>It Stores the Brand ID.</a:t>
                      </a:r>
                      <a:endParaRPr lang="en-IN" sz="1600" dirty="0"/>
                    </a:p>
                  </a:txBody>
                  <a:tcPr/>
                </a:tc>
                <a:extLst>
                  <a:ext uri="{0D108BD9-81ED-4DB2-BD59-A6C34878D82A}">
                    <a16:rowId xmlns:a16="http://schemas.microsoft.com/office/drawing/2014/main" val="1227007819"/>
                  </a:ext>
                </a:extLst>
              </a:tr>
              <a:tr h="370840">
                <a:tc>
                  <a:txBody>
                    <a:bodyPr/>
                    <a:lstStyle/>
                    <a:p>
                      <a:r>
                        <a:rPr lang="en-IN" sz="1600" dirty="0" smtClean="0"/>
                        <a:t>PRICE</a:t>
                      </a:r>
                      <a:endParaRPr lang="en-IN" sz="1600" dirty="0"/>
                    </a:p>
                  </a:txBody>
                  <a:tcPr/>
                </a:tc>
                <a:tc>
                  <a:txBody>
                    <a:bodyPr/>
                    <a:lstStyle/>
                    <a:p>
                      <a:pPr algn="ctr"/>
                      <a:r>
                        <a:rPr lang="en-IN" sz="1600" dirty="0" smtClean="0"/>
                        <a:t>FLOAT</a:t>
                      </a:r>
                      <a:endParaRPr lang="en-IN" sz="1600" dirty="0"/>
                    </a:p>
                  </a:txBody>
                  <a:tcPr/>
                </a:tc>
                <a:tc>
                  <a:txBody>
                    <a:bodyPr/>
                    <a:lstStyle/>
                    <a:p>
                      <a:pPr algn="ctr"/>
                      <a:r>
                        <a:rPr lang="en-IN" sz="1600" dirty="0" smtClean="0"/>
                        <a:t>-</a:t>
                      </a:r>
                      <a:endParaRPr lang="en-IN"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smtClean="0"/>
                        <a:t>FOREIGN</a:t>
                      </a:r>
                      <a:r>
                        <a:rPr lang="en-IN" sz="1600" baseline="0" dirty="0" smtClean="0"/>
                        <a:t> KEY</a:t>
                      </a:r>
                      <a:endParaRPr lang="en-IN" sz="1600" dirty="0" smtClean="0"/>
                    </a:p>
                  </a:txBody>
                  <a:tcPr/>
                </a:tc>
                <a:tc>
                  <a:txBody>
                    <a:bodyPr/>
                    <a:lstStyle/>
                    <a:p>
                      <a:r>
                        <a:rPr lang="en-US" sz="1600" dirty="0" smtClean="0"/>
                        <a:t>It Stores the Product</a:t>
                      </a:r>
                      <a:r>
                        <a:rPr lang="en-US" sz="1600" baseline="0" dirty="0" smtClean="0"/>
                        <a:t> price.</a:t>
                      </a:r>
                      <a:endParaRPr lang="en-IN" sz="1600" dirty="0"/>
                    </a:p>
                  </a:txBody>
                  <a:tcPr/>
                </a:tc>
                <a:extLst>
                  <a:ext uri="{0D108BD9-81ED-4DB2-BD59-A6C34878D82A}">
                    <a16:rowId xmlns:a16="http://schemas.microsoft.com/office/drawing/2014/main" val="1750267351"/>
                  </a:ext>
                </a:extLst>
              </a:tr>
              <a:tr h="370840">
                <a:tc>
                  <a:txBody>
                    <a:bodyPr/>
                    <a:lstStyle/>
                    <a:p>
                      <a:r>
                        <a:rPr lang="en-US" sz="1600" dirty="0" smtClean="0"/>
                        <a:t>STOCK</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3</a:t>
                      </a:r>
                      <a:endParaRPr lang="en-IN" sz="1600" dirty="0"/>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IN" sz="1600" dirty="0" smtClean="0"/>
                        <a:t>FOREIGN</a:t>
                      </a:r>
                      <a:r>
                        <a:rPr lang="en-IN" sz="1600" baseline="0" dirty="0" smtClean="0"/>
                        <a:t> KEY</a:t>
                      </a:r>
                      <a:endParaRPr lang="en-IN" sz="1600" dirty="0"/>
                    </a:p>
                  </a:txBody>
                  <a:tcPr/>
                </a:tc>
                <a:tc>
                  <a:txBody>
                    <a:bodyPr/>
                    <a:lstStyle/>
                    <a:p>
                      <a:r>
                        <a:rPr lang="en-US" sz="1600" dirty="0" smtClean="0"/>
                        <a:t>It Stores the Product stock.</a:t>
                      </a:r>
                      <a:endParaRPr lang="en-IN" sz="1600" dirty="0"/>
                    </a:p>
                  </a:txBody>
                  <a:tcPr/>
                </a:tc>
                <a:extLst>
                  <a:ext uri="{0D108BD9-81ED-4DB2-BD59-A6C34878D82A}">
                    <a16:rowId xmlns:a16="http://schemas.microsoft.com/office/drawing/2014/main" val="424088639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58283106"/>
              </p:ext>
            </p:extLst>
          </p:nvPr>
        </p:nvGraphicFramePr>
        <p:xfrm>
          <a:off x="701569" y="1097940"/>
          <a:ext cx="7812869" cy="1112520"/>
        </p:xfrm>
        <a:graphic>
          <a:graphicData uri="http://schemas.openxmlformats.org/drawingml/2006/table">
            <a:tbl>
              <a:tblPr firstRow="1" bandRow="1">
                <a:tableStyleId>{22838BEF-8BB2-4498-84A7-C5851F593DF1}</a:tableStyleId>
              </a:tblPr>
              <a:tblGrid>
                <a:gridCol w="3038338">
                  <a:extLst>
                    <a:ext uri="{9D8B030D-6E8A-4147-A177-3AD203B41FA5}">
                      <a16:colId xmlns:a16="http://schemas.microsoft.com/office/drawing/2014/main" val="47085672"/>
                    </a:ext>
                  </a:extLst>
                </a:gridCol>
                <a:gridCol w="4774531">
                  <a:extLst>
                    <a:ext uri="{9D8B030D-6E8A-4147-A177-3AD203B41FA5}">
                      <a16:colId xmlns:a16="http://schemas.microsoft.com/office/drawing/2014/main" val="4228467339"/>
                    </a:ext>
                  </a:extLst>
                </a:gridCol>
              </a:tblGrid>
              <a:tr h="370840">
                <a:tc>
                  <a:txBody>
                    <a:bodyPr/>
                    <a:lstStyle/>
                    <a:p>
                      <a:r>
                        <a:rPr lang="en-IN" sz="1600" dirty="0" smtClean="0"/>
                        <a:t>Table Name</a:t>
                      </a:r>
                      <a:endParaRPr lang="en-US" sz="1600" b="1" dirty="0">
                        <a:solidFill>
                          <a:schemeClr val="tx1"/>
                        </a:solidFill>
                      </a:endParaRPr>
                    </a:p>
                  </a:txBody>
                  <a:tcPr/>
                </a:tc>
                <a:tc>
                  <a:txBody>
                    <a:bodyPr/>
                    <a:lstStyle/>
                    <a:p>
                      <a:pPr algn="ctr"/>
                      <a:r>
                        <a:rPr lang="en-IN" sz="1600" b="1" dirty="0" smtClean="0">
                          <a:solidFill>
                            <a:schemeClr val="dk1"/>
                          </a:solidFill>
                        </a:rPr>
                        <a:t>Symptoms</a:t>
                      </a:r>
                      <a:endParaRPr lang="en-US" sz="1600" b="1" dirty="0">
                        <a:solidFill>
                          <a:schemeClr val="tx1"/>
                        </a:solidFill>
                      </a:endParaRPr>
                    </a:p>
                  </a:txBody>
                  <a:tcPr/>
                </a:tc>
                <a:extLst>
                  <a:ext uri="{0D108BD9-81ED-4DB2-BD59-A6C34878D82A}">
                    <a16:rowId xmlns:a16="http://schemas.microsoft.com/office/drawing/2014/main" val="1894343573"/>
                  </a:ext>
                </a:extLst>
              </a:tr>
              <a:tr h="370840">
                <a:tc>
                  <a:txBody>
                    <a:bodyPr/>
                    <a:lstStyle/>
                    <a:p>
                      <a:r>
                        <a:rPr lang="en-IN" sz="1600" dirty="0" smtClean="0"/>
                        <a:t>Table</a:t>
                      </a:r>
                      <a:r>
                        <a:rPr lang="en-IN" sz="1600" baseline="0" dirty="0" smtClean="0"/>
                        <a:t> Description</a:t>
                      </a:r>
                      <a:endParaRPr lang="en-US" sz="16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aseline="0" dirty="0" smtClean="0"/>
                        <a:t>This table stores information about the symptoms.</a:t>
                      </a:r>
                    </a:p>
                  </a:txBody>
                  <a:tcPr/>
                </a:tc>
                <a:extLst>
                  <a:ext uri="{0D108BD9-81ED-4DB2-BD59-A6C34878D82A}">
                    <a16:rowId xmlns:a16="http://schemas.microsoft.com/office/drawing/2014/main" val="806388560"/>
                  </a:ext>
                </a:extLst>
              </a:tr>
              <a:tr h="370840">
                <a:tc>
                  <a:txBody>
                    <a:bodyPr/>
                    <a:lstStyle/>
                    <a:p>
                      <a:r>
                        <a:rPr lang="en-US" sz="1600" dirty="0" smtClean="0"/>
                        <a:t>Primary key</a:t>
                      </a:r>
                      <a:endParaRPr lang="en-US" sz="1600" dirty="0"/>
                    </a:p>
                  </a:txBody>
                  <a:tcPr/>
                </a:tc>
                <a:tc>
                  <a:txBody>
                    <a:bodyPr/>
                    <a:lstStyle/>
                    <a:p>
                      <a:r>
                        <a:rPr lang="en-US" sz="1600" dirty="0" smtClean="0"/>
                        <a:t>SYMP_ID</a:t>
                      </a:r>
                      <a:endParaRPr lang="en-US" sz="1600" dirty="0"/>
                    </a:p>
                  </a:txBody>
                  <a:tcPr/>
                </a:tc>
                <a:extLst>
                  <a:ext uri="{0D108BD9-81ED-4DB2-BD59-A6C34878D82A}">
                    <a16:rowId xmlns:a16="http://schemas.microsoft.com/office/drawing/2014/main" val="281217329"/>
                  </a:ext>
                </a:extLst>
              </a:tr>
            </a:tbl>
          </a:graphicData>
        </a:graphic>
      </p:graphicFrame>
    </p:spTree>
    <p:extLst>
      <p:ext uri="{BB962C8B-B14F-4D97-AF65-F5344CB8AC3E}">
        <p14:creationId xmlns:p14="http://schemas.microsoft.com/office/powerpoint/2010/main" val="14578746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b="1" dirty="0" smtClean="0">
                <a:solidFill>
                  <a:srgbClr val="FFFF00"/>
                </a:solidFill>
                <a:effectLst>
                  <a:outerShdw blurRad="38100" dist="38100" dir="2700000" algn="tl">
                    <a:srgbClr val="000000">
                      <a:alpha val="43137"/>
                    </a:srgbClr>
                  </a:outerShdw>
                </a:effectLst>
                <a:latin typeface="Book Antiqua" panose="02040602050305030304" pitchFamily="18" charset="0"/>
              </a:rPr>
              <a:t>GenDrug</a:t>
            </a:r>
            <a:endParaRPr lang="en-US" b="1" dirty="0">
              <a:solidFill>
                <a:srgbClr val="FFFF00"/>
              </a:solidFill>
              <a:effectLst>
                <a:outerShdw blurRad="38100" dist="38100" dir="2700000" algn="tl">
                  <a:srgbClr val="000000">
                    <a:alpha val="43137"/>
                  </a:srgbClr>
                </a:outerShdw>
              </a:effectLst>
              <a:latin typeface="Book Antiqua" panose="0204060205030503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3975" y="586585"/>
            <a:ext cx="2157984" cy="2154936"/>
          </a:xfrm>
          <a:prstGeom prst="rect">
            <a:avLst/>
          </a:prstGeom>
        </p:spPr>
      </p:pic>
    </p:spTree>
    <p:extLst>
      <p:ext uri="{BB962C8B-B14F-4D97-AF65-F5344CB8AC3E}">
        <p14:creationId xmlns:p14="http://schemas.microsoft.com/office/powerpoint/2010/main" val="3639203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000" b="1" dirty="0" smtClean="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Supplier Details</a:t>
            </a:r>
            <a:endParaRPr lang="en-IN" sz="5000" dirty="0"/>
          </a:p>
        </p:txBody>
      </p:sp>
      <p:graphicFrame>
        <p:nvGraphicFramePr>
          <p:cNvPr id="4" name="Table 3"/>
          <p:cNvGraphicFramePr>
            <a:graphicFrameLocks noGrp="1"/>
          </p:cNvGraphicFramePr>
          <p:nvPr>
            <p:extLst>
              <p:ext uri="{D42A27DB-BD31-4B8C-83A1-F6EECF244321}">
                <p14:modId xmlns:p14="http://schemas.microsoft.com/office/powerpoint/2010/main" val="1383157108"/>
              </p:ext>
            </p:extLst>
          </p:nvPr>
        </p:nvGraphicFramePr>
        <p:xfrm>
          <a:off x="179512" y="2702715"/>
          <a:ext cx="8856985" cy="2270760"/>
        </p:xfrm>
        <a:graphic>
          <a:graphicData uri="http://schemas.openxmlformats.org/drawingml/2006/table">
            <a:tbl>
              <a:tblPr firstRow="1" bandRow="1">
                <a:tableStyleId>{6E25E649-3F16-4E02-A733-19D2CDBF48F0}</a:tableStyleId>
              </a:tblPr>
              <a:tblGrid>
                <a:gridCol w="1771397">
                  <a:extLst>
                    <a:ext uri="{9D8B030D-6E8A-4147-A177-3AD203B41FA5}">
                      <a16:colId xmlns:a16="http://schemas.microsoft.com/office/drawing/2014/main" val="3627957658"/>
                    </a:ext>
                  </a:extLst>
                </a:gridCol>
                <a:gridCol w="1540971">
                  <a:extLst>
                    <a:ext uri="{9D8B030D-6E8A-4147-A177-3AD203B41FA5}">
                      <a16:colId xmlns:a16="http://schemas.microsoft.com/office/drawing/2014/main" val="2598410051"/>
                    </a:ext>
                  </a:extLst>
                </a:gridCol>
                <a:gridCol w="1296144">
                  <a:extLst>
                    <a:ext uri="{9D8B030D-6E8A-4147-A177-3AD203B41FA5}">
                      <a16:colId xmlns:a16="http://schemas.microsoft.com/office/drawing/2014/main" val="3005256405"/>
                    </a:ext>
                  </a:extLst>
                </a:gridCol>
                <a:gridCol w="1440160">
                  <a:extLst>
                    <a:ext uri="{9D8B030D-6E8A-4147-A177-3AD203B41FA5}">
                      <a16:colId xmlns:a16="http://schemas.microsoft.com/office/drawing/2014/main" val="2879871121"/>
                    </a:ext>
                  </a:extLst>
                </a:gridCol>
                <a:gridCol w="2808313">
                  <a:extLst>
                    <a:ext uri="{9D8B030D-6E8A-4147-A177-3AD203B41FA5}">
                      <a16:colId xmlns:a16="http://schemas.microsoft.com/office/drawing/2014/main" val="119018503"/>
                    </a:ext>
                  </a:extLst>
                </a:gridCol>
              </a:tblGrid>
              <a:tr h="370840">
                <a:tc>
                  <a:txBody>
                    <a:bodyPr/>
                    <a:lstStyle/>
                    <a:p>
                      <a:pPr algn="ctr"/>
                      <a:r>
                        <a:rPr lang="en-IN" sz="1600" dirty="0" smtClean="0"/>
                        <a:t>Field Name</a:t>
                      </a:r>
                      <a:endParaRPr lang="en-US" sz="1600" b="1" dirty="0">
                        <a:solidFill>
                          <a:schemeClr val="tx1"/>
                        </a:solidFill>
                      </a:endParaRPr>
                    </a:p>
                  </a:txBody>
                  <a:tcPr/>
                </a:tc>
                <a:tc>
                  <a:txBody>
                    <a:bodyPr/>
                    <a:lstStyle/>
                    <a:p>
                      <a:pPr algn="ctr"/>
                      <a:r>
                        <a:rPr lang="en-IN" sz="1600" dirty="0" smtClean="0"/>
                        <a:t>Data type</a:t>
                      </a:r>
                      <a:endParaRPr lang="en-US" sz="1600" b="1" dirty="0">
                        <a:solidFill>
                          <a:schemeClr val="tx1"/>
                        </a:solidFill>
                      </a:endParaRPr>
                    </a:p>
                  </a:txBody>
                  <a:tcPr/>
                </a:tc>
                <a:tc>
                  <a:txBody>
                    <a:bodyPr/>
                    <a:lstStyle/>
                    <a:p>
                      <a:pPr algn="ctr"/>
                      <a:r>
                        <a:rPr lang="en-IN" sz="1600" dirty="0" smtClean="0"/>
                        <a:t>Size</a:t>
                      </a:r>
                      <a:endParaRPr lang="en-US" sz="1600" b="0" dirty="0">
                        <a:solidFill>
                          <a:schemeClr val="tx1"/>
                        </a:solidFill>
                      </a:endParaRPr>
                    </a:p>
                  </a:txBody>
                  <a:tcPr/>
                </a:tc>
                <a:tc>
                  <a:txBody>
                    <a:bodyPr/>
                    <a:lstStyle/>
                    <a:p>
                      <a:pPr algn="ctr"/>
                      <a:r>
                        <a:rPr lang="en-IN" sz="1600" dirty="0" smtClean="0"/>
                        <a:t>Constraint</a:t>
                      </a:r>
                      <a:endParaRPr lang="en-US" sz="1600" b="1" dirty="0">
                        <a:solidFill>
                          <a:schemeClr val="tx1"/>
                        </a:solidFill>
                      </a:endParaRPr>
                    </a:p>
                  </a:txBody>
                  <a:tcPr/>
                </a:tc>
                <a:tc>
                  <a:txBody>
                    <a:bodyPr/>
                    <a:lstStyle/>
                    <a:p>
                      <a:pPr algn="ctr"/>
                      <a:r>
                        <a:rPr lang="en-IN" sz="1600" dirty="0" smtClean="0"/>
                        <a:t>Description</a:t>
                      </a:r>
                      <a:endParaRPr lang="en-US" sz="1600" b="1" dirty="0">
                        <a:solidFill>
                          <a:schemeClr val="tx1"/>
                        </a:solidFill>
                      </a:endParaRPr>
                    </a:p>
                  </a:txBody>
                  <a:tcPr/>
                </a:tc>
                <a:extLst>
                  <a:ext uri="{0D108BD9-81ED-4DB2-BD59-A6C34878D82A}">
                    <a16:rowId xmlns:a16="http://schemas.microsoft.com/office/drawing/2014/main" val="2803746761"/>
                  </a:ext>
                </a:extLst>
              </a:tr>
              <a:tr h="370840">
                <a:tc>
                  <a:txBody>
                    <a:bodyPr/>
                    <a:lstStyle/>
                    <a:p>
                      <a:r>
                        <a:rPr lang="en-US" sz="1600" dirty="0" smtClean="0"/>
                        <a:t>SUPP_NAME</a:t>
                      </a:r>
                      <a:endParaRPr lang="en-IN" sz="1600" dirty="0"/>
                    </a:p>
                  </a:txBody>
                  <a:tcPr/>
                </a:tc>
                <a:tc>
                  <a:txBody>
                    <a:bodyPr/>
                    <a:lstStyle/>
                    <a:p>
                      <a:pPr algn="ctr"/>
                      <a:r>
                        <a:rPr lang="en-IN" sz="1600" dirty="0" smtClean="0"/>
                        <a:t>VARCHAR</a:t>
                      </a:r>
                      <a:endParaRPr lang="en-IN" sz="1600" dirty="0"/>
                    </a:p>
                  </a:txBody>
                  <a:tcPr/>
                </a:tc>
                <a:tc>
                  <a:txBody>
                    <a:bodyPr/>
                    <a:lstStyle/>
                    <a:p>
                      <a:pPr algn="ctr"/>
                      <a:r>
                        <a:rPr lang="en-IN" sz="1600" dirty="0" smtClean="0"/>
                        <a:t>15</a:t>
                      </a:r>
                      <a:endParaRPr lang="en-IN" sz="1600" dirty="0"/>
                    </a:p>
                  </a:txBody>
                  <a:tcPr/>
                </a:tc>
                <a:tc>
                  <a:txBody>
                    <a:bodyPr/>
                    <a:lstStyle/>
                    <a:p>
                      <a:pPr algn="ctr"/>
                      <a:r>
                        <a:rPr lang="en-IN" sz="1600" dirty="0" smtClean="0"/>
                        <a:t>NOT</a:t>
                      </a:r>
                      <a:r>
                        <a:rPr lang="en-IN" sz="1600" baseline="0" dirty="0" smtClean="0"/>
                        <a:t> NULL</a:t>
                      </a:r>
                      <a:endParaRPr lang="en-IN" sz="1600" dirty="0"/>
                    </a:p>
                  </a:txBody>
                  <a:tcPr/>
                </a:tc>
                <a:tc>
                  <a:txBody>
                    <a:bodyPr/>
                    <a:lstStyle/>
                    <a:p>
                      <a:r>
                        <a:rPr lang="en-US" sz="1600" dirty="0" smtClean="0"/>
                        <a:t>It Stores the SUPPLIER</a:t>
                      </a:r>
                      <a:r>
                        <a:rPr lang="en-US" sz="1600" baseline="0" dirty="0" smtClean="0"/>
                        <a:t> NAME.</a:t>
                      </a:r>
                      <a:endParaRPr lang="en-IN" sz="1600" dirty="0"/>
                    </a:p>
                  </a:txBody>
                  <a:tcPr/>
                </a:tc>
                <a:extLst>
                  <a:ext uri="{0D108BD9-81ED-4DB2-BD59-A6C34878D82A}">
                    <a16:rowId xmlns:a16="http://schemas.microsoft.com/office/drawing/2014/main" val="1858854764"/>
                  </a:ext>
                </a:extLst>
              </a:tr>
              <a:tr h="370840">
                <a:tc>
                  <a:txBody>
                    <a:bodyPr/>
                    <a:lstStyle/>
                    <a:p>
                      <a:r>
                        <a:rPr lang="en-US" sz="1600" dirty="0" smtClean="0"/>
                        <a:t>SUPP_ID</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6</a:t>
                      </a:r>
                      <a:endParaRPr lang="en-IN" sz="1600" dirty="0"/>
                    </a:p>
                  </a:txBody>
                  <a:tcPr/>
                </a:tc>
                <a:tc>
                  <a:txBody>
                    <a:bodyPr/>
                    <a:lstStyle/>
                    <a:p>
                      <a:pPr algn="ctr"/>
                      <a:r>
                        <a:rPr lang="en-IN" sz="1600" dirty="0" smtClean="0"/>
                        <a:t>PRIMARY</a:t>
                      </a:r>
                      <a:r>
                        <a:rPr lang="en-IN" sz="1600" baseline="0" dirty="0" smtClean="0"/>
                        <a:t> KEY</a:t>
                      </a:r>
                      <a:endParaRPr lang="en-IN" sz="1600" dirty="0"/>
                    </a:p>
                  </a:txBody>
                  <a:tcPr/>
                </a:tc>
                <a:tc>
                  <a:txBody>
                    <a:bodyPr/>
                    <a:lstStyle/>
                    <a:p>
                      <a:r>
                        <a:rPr lang="en-US" sz="1600" dirty="0" smtClean="0"/>
                        <a:t>It Stores the SUPPLIER</a:t>
                      </a:r>
                      <a:r>
                        <a:rPr lang="en-US" sz="1600" baseline="0" dirty="0" smtClean="0"/>
                        <a:t> ID.</a:t>
                      </a:r>
                      <a:endParaRPr lang="en-IN" sz="1600" dirty="0"/>
                    </a:p>
                  </a:txBody>
                  <a:tcPr/>
                </a:tc>
                <a:extLst>
                  <a:ext uri="{0D108BD9-81ED-4DB2-BD59-A6C34878D82A}">
                    <a16:rowId xmlns:a16="http://schemas.microsoft.com/office/drawing/2014/main" val="3731422320"/>
                  </a:ext>
                </a:extLst>
              </a:tr>
              <a:tr h="370840">
                <a:tc>
                  <a:txBody>
                    <a:bodyPr/>
                    <a:lstStyle/>
                    <a:p>
                      <a:r>
                        <a:rPr lang="en-US" sz="1600" dirty="0" smtClean="0"/>
                        <a:t>SUPP_ADD</a:t>
                      </a:r>
                      <a:endParaRPr lang="en-IN" sz="1600" dirty="0"/>
                    </a:p>
                  </a:txBody>
                  <a:tcPr/>
                </a:tc>
                <a:tc>
                  <a:txBody>
                    <a:bodyPr/>
                    <a:lstStyle/>
                    <a:p>
                      <a:pPr algn="ctr"/>
                      <a:r>
                        <a:rPr lang="en-IN" sz="1600" dirty="0" smtClean="0"/>
                        <a:t>VARCHAR</a:t>
                      </a:r>
                      <a:endParaRPr lang="en-IN" sz="1600" dirty="0"/>
                    </a:p>
                  </a:txBody>
                  <a:tcPr/>
                </a:tc>
                <a:tc>
                  <a:txBody>
                    <a:bodyPr/>
                    <a:lstStyle/>
                    <a:p>
                      <a:pPr algn="ctr"/>
                      <a:r>
                        <a:rPr lang="en-IN" sz="1600" dirty="0" smtClean="0"/>
                        <a:t>160</a:t>
                      </a:r>
                      <a:endParaRPr lang="en-IN" sz="1600" dirty="0"/>
                    </a:p>
                  </a:txBody>
                  <a:tcPr/>
                </a:tc>
                <a:tc>
                  <a:txBody>
                    <a:bodyPr/>
                    <a:lstStyle/>
                    <a:p>
                      <a:pPr algn="ctr"/>
                      <a:r>
                        <a:rPr lang="en-IN" sz="1600" dirty="0" smtClean="0"/>
                        <a:t>NOT</a:t>
                      </a:r>
                      <a:r>
                        <a:rPr lang="en-IN" sz="1600" baseline="0" dirty="0" smtClean="0"/>
                        <a:t> NULL</a:t>
                      </a:r>
                      <a:endParaRPr lang="en-IN" sz="1600" dirty="0"/>
                    </a:p>
                  </a:txBody>
                  <a:tcPr/>
                </a:tc>
                <a:tc>
                  <a:txBody>
                    <a:bodyPr/>
                    <a:lstStyle/>
                    <a:p>
                      <a:r>
                        <a:rPr lang="en-US" sz="1600" dirty="0" smtClean="0"/>
                        <a:t>It Stores the</a:t>
                      </a:r>
                      <a:r>
                        <a:rPr lang="en-US" sz="1600" baseline="0" dirty="0" smtClean="0"/>
                        <a:t> SUPPLIER ADDRESS</a:t>
                      </a:r>
                      <a:r>
                        <a:rPr lang="en-US" sz="1600" dirty="0" smtClean="0"/>
                        <a:t>.</a:t>
                      </a:r>
                      <a:endParaRPr lang="en-IN" sz="1600" dirty="0"/>
                    </a:p>
                  </a:txBody>
                  <a:tcPr/>
                </a:tc>
                <a:extLst>
                  <a:ext uri="{0D108BD9-81ED-4DB2-BD59-A6C34878D82A}">
                    <a16:rowId xmlns:a16="http://schemas.microsoft.com/office/drawing/2014/main" val="3161685665"/>
                  </a:ext>
                </a:extLst>
              </a:tr>
              <a:tr h="370840">
                <a:tc>
                  <a:txBody>
                    <a:bodyPr/>
                    <a:lstStyle/>
                    <a:p>
                      <a:r>
                        <a:rPr lang="en-US" sz="1600" dirty="0" smtClean="0"/>
                        <a:t>SUPP_MOBNO</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12</a:t>
                      </a:r>
                      <a:endParaRPr lang="en-IN" sz="1600" dirty="0"/>
                    </a:p>
                  </a:txBody>
                  <a:tcPr/>
                </a:tc>
                <a:tc>
                  <a:txBody>
                    <a:bodyPr/>
                    <a:lstStyle/>
                    <a:p>
                      <a:pPr algn="ctr"/>
                      <a:r>
                        <a:rPr lang="en-IN" sz="1600" dirty="0" smtClean="0"/>
                        <a:t>NOT NULL</a:t>
                      </a:r>
                      <a:endParaRPr lang="en-IN" sz="1600" dirty="0"/>
                    </a:p>
                  </a:txBody>
                  <a:tcPr/>
                </a:tc>
                <a:tc>
                  <a:txBody>
                    <a:bodyPr/>
                    <a:lstStyle/>
                    <a:p>
                      <a:r>
                        <a:rPr lang="en-US" sz="1600" dirty="0" smtClean="0"/>
                        <a:t>It Stores the SUPPLIER</a:t>
                      </a:r>
                      <a:r>
                        <a:rPr lang="en-US" sz="1600" baseline="0" dirty="0" smtClean="0"/>
                        <a:t> MOBILE NUMBER</a:t>
                      </a:r>
                      <a:r>
                        <a:rPr lang="en-US" sz="1600" dirty="0" smtClean="0"/>
                        <a:t>.</a:t>
                      </a:r>
                      <a:endParaRPr lang="en-IN" sz="1600" dirty="0"/>
                    </a:p>
                  </a:txBody>
                  <a:tcPr/>
                </a:tc>
                <a:extLst>
                  <a:ext uri="{0D108BD9-81ED-4DB2-BD59-A6C34878D82A}">
                    <a16:rowId xmlns:a16="http://schemas.microsoft.com/office/drawing/2014/main" val="122700781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009740531"/>
              </p:ext>
            </p:extLst>
          </p:nvPr>
        </p:nvGraphicFramePr>
        <p:xfrm>
          <a:off x="701569" y="1312091"/>
          <a:ext cx="7812869" cy="1112520"/>
        </p:xfrm>
        <a:graphic>
          <a:graphicData uri="http://schemas.openxmlformats.org/drawingml/2006/table">
            <a:tbl>
              <a:tblPr firstRow="1" bandRow="1">
                <a:tableStyleId>{22838BEF-8BB2-4498-84A7-C5851F593DF1}</a:tableStyleId>
              </a:tblPr>
              <a:tblGrid>
                <a:gridCol w="3038338">
                  <a:extLst>
                    <a:ext uri="{9D8B030D-6E8A-4147-A177-3AD203B41FA5}">
                      <a16:colId xmlns:a16="http://schemas.microsoft.com/office/drawing/2014/main" val="47085672"/>
                    </a:ext>
                  </a:extLst>
                </a:gridCol>
                <a:gridCol w="4774531">
                  <a:extLst>
                    <a:ext uri="{9D8B030D-6E8A-4147-A177-3AD203B41FA5}">
                      <a16:colId xmlns:a16="http://schemas.microsoft.com/office/drawing/2014/main" val="4228467339"/>
                    </a:ext>
                  </a:extLst>
                </a:gridCol>
              </a:tblGrid>
              <a:tr h="370840">
                <a:tc>
                  <a:txBody>
                    <a:bodyPr/>
                    <a:lstStyle/>
                    <a:p>
                      <a:r>
                        <a:rPr lang="en-IN" sz="1600" dirty="0" smtClean="0"/>
                        <a:t>Table Name</a:t>
                      </a:r>
                      <a:endParaRPr lang="en-US" sz="1600" b="1" dirty="0">
                        <a:solidFill>
                          <a:schemeClr val="tx1"/>
                        </a:solidFill>
                      </a:endParaRPr>
                    </a:p>
                  </a:txBody>
                  <a:tcPr/>
                </a:tc>
                <a:tc>
                  <a:txBody>
                    <a:bodyPr/>
                    <a:lstStyle/>
                    <a:p>
                      <a:pPr algn="ctr"/>
                      <a:r>
                        <a:rPr lang="en-IN" sz="1600" b="1" dirty="0" smtClean="0">
                          <a:solidFill>
                            <a:schemeClr val="dk1"/>
                          </a:solidFill>
                        </a:rPr>
                        <a:t>Supplier</a:t>
                      </a:r>
                      <a:r>
                        <a:rPr lang="en-IN" sz="1600" b="1" baseline="0" dirty="0" smtClean="0">
                          <a:solidFill>
                            <a:schemeClr val="dk1"/>
                          </a:solidFill>
                        </a:rPr>
                        <a:t> Details</a:t>
                      </a:r>
                      <a:endParaRPr lang="en-US" sz="1600" b="1" dirty="0">
                        <a:solidFill>
                          <a:schemeClr val="tx1"/>
                        </a:solidFill>
                      </a:endParaRPr>
                    </a:p>
                  </a:txBody>
                  <a:tcPr/>
                </a:tc>
                <a:extLst>
                  <a:ext uri="{0D108BD9-81ED-4DB2-BD59-A6C34878D82A}">
                    <a16:rowId xmlns:a16="http://schemas.microsoft.com/office/drawing/2014/main" val="1894343573"/>
                  </a:ext>
                </a:extLst>
              </a:tr>
              <a:tr h="370840">
                <a:tc>
                  <a:txBody>
                    <a:bodyPr/>
                    <a:lstStyle/>
                    <a:p>
                      <a:r>
                        <a:rPr lang="en-IN" sz="1600" dirty="0" smtClean="0"/>
                        <a:t>Table</a:t>
                      </a:r>
                      <a:r>
                        <a:rPr lang="en-IN" sz="1600" baseline="0" dirty="0" smtClean="0"/>
                        <a:t> Description</a:t>
                      </a:r>
                      <a:endParaRPr lang="en-US" sz="16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aseline="0" dirty="0" smtClean="0"/>
                        <a:t>This table stores information about the Supplier.</a:t>
                      </a:r>
                    </a:p>
                  </a:txBody>
                  <a:tcPr/>
                </a:tc>
                <a:extLst>
                  <a:ext uri="{0D108BD9-81ED-4DB2-BD59-A6C34878D82A}">
                    <a16:rowId xmlns:a16="http://schemas.microsoft.com/office/drawing/2014/main" val="806388560"/>
                  </a:ext>
                </a:extLst>
              </a:tr>
              <a:tr h="370840">
                <a:tc>
                  <a:txBody>
                    <a:bodyPr/>
                    <a:lstStyle/>
                    <a:p>
                      <a:r>
                        <a:rPr lang="en-US" sz="1600" dirty="0" smtClean="0"/>
                        <a:t>Primary key</a:t>
                      </a:r>
                      <a:endParaRPr lang="en-US" sz="1600" dirty="0"/>
                    </a:p>
                  </a:txBody>
                  <a:tcPr/>
                </a:tc>
                <a:tc>
                  <a:txBody>
                    <a:bodyPr/>
                    <a:lstStyle/>
                    <a:p>
                      <a:r>
                        <a:rPr lang="en-US" sz="1600" dirty="0" smtClean="0"/>
                        <a:t>SUPP_ID</a:t>
                      </a:r>
                      <a:endParaRPr lang="en-US" sz="1600" dirty="0"/>
                    </a:p>
                  </a:txBody>
                  <a:tcPr/>
                </a:tc>
                <a:extLst>
                  <a:ext uri="{0D108BD9-81ED-4DB2-BD59-A6C34878D82A}">
                    <a16:rowId xmlns:a16="http://schemas.microsoft.com/office/drawing/2014/main" val="281217329"/>
                  </a:ext>
                </a:extLst>
              </a:tr>
            </a:tbl>
          </a:graphicData>
        </a:graphic>
      </p:graphicFrame>
    </p:spTree>
    <p:extLst>
      <p:ext uri="{BB962C8B-B14F-4D97-AF65-F5344CB8AC3E}">
        <p14:creationId xmlns:p14="http://schemas.microsoft.com/office/powerpoint/2010/main" val="42180771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5000" b="1" dirty="0" smtClean="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Supply </a:t>
            </a:r>
            <a:r>
              <a:rPr lang="en-IN" sz="5000" b="1" dirty="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Details</a:t>
            </a:r>
            <a:endParaRPr lang="en-IN" sz="5000" dirty="0"/>
          </a:p>
        </p:txBody>
      </p:sp>
      <p:graphicFrame>
        <p:nvGraphicFramePr>
          <p:cNvPr id="6" name="Table 5"/>
          <p:cNvGraphicFramePr>
            <a:graphicFrameLocks noGrp="1"/>
          </p:cNvGraphicFramePr>
          <p:nvPr>
            <p:extLst>
              <p:ext uri="{D42A27DB-BD31-4B8C-83A1-F6EECF244321}">
                <p14:modId xmlns:p14="http://schemas.microsoft.com/office/powerpoint/2010/main" val="929468516"/>
              </p:ext>
            </p:extLst>
          </p:nvPr>
        </p:nvGraphicFramePr>
        <p:xfrm>
          <a:off x="179512" y="2702715"/>
          <a:ext cx="8856985" cy="1320800"/>
        </p:xfrm>
        <a:graphic>
          <a:graphicData uri="http://schemas.openxmlformats.org/drawingml/2006/table">
            <a:tbl>
              <a:tblPr firstRow="1" bandRow="1">
                <a:tableStyleId>{6E25E649-3F16-4E02-A733-19D2CDBF48F0}</a:tableStyleId>
              </a:tblPr>
              <a:tblGrid>
                <a:gridCol w="1771397">
                  <a:extLst>
                    <a:ext uri="{9D8B030D-6E8A-4147-A177-3AD203B41FA5}">
                      <a16:colId xmlns:a16="http://schemas.microsoft.com/office/drawing/2014/main" val="3627957658"/>
                    </a:ext>
                  </a:extLst>
                </a:gridCol>
                <a:gridCol w="1540971">
                  <a:extLst>
                    <a:ext uri="{9D8B030D-6E8A-4147-A177-3AD203B41FA5}">
                      <a16:colId xmlns:a16="http://schemas.microsoft.com/office/drawing/2014/main" val="2598410051"/>
                    </a:ext>
                  </a:extLst>
                </a:gridCol>
                <a:gridCol w="1296144">
                  <a:extLst>
                    <a:ext uri="{9D8B030D-6E8A-4147-A177-3AD203B41FA5}">
                      <a16:colId xmlns:a16="http://schemas.microsoft.com/office/drawing/2014/main" val="3005256405"/>
                    </a:ext>
                  </a:extLst>
                </a:gridCol>
                <a:gridCol w="1440160">
                  <a:extLst>
                    <a:ext uri="{9D8B030D-6E8A-4147-A177-3AD203B41FA5}">
                      <a16:colId xmlns:a16="http://schemas.microsoft.com/office/drawing/2014/main" val="2879871121"/>
                    </a:ext>
                  </a:extLst>
                </a:gridCol>
                <a:gridCol w="2808313">
                  <a:extLst>
                    <a:ext uri="{9D8B030D-6E8A-4147-A177-3AD203B41FA5}">
                      <a16:colId xmlns:a16="http://schemas.microsoft.com/office/drawing/2014/main" val="119018503"/>
                    </a:ext>
                  </a:extLst>
                </a:gridCol>
              </a:tblGrid>
              <a:tr h="370840">
                <a:tc>
                  <a:txBody>
                    <a:bodyPr/>
                    <a:lstStyle/>
                    <a:p>
                      <a:pPr algn="ctr"/>
                      <a:r>
                        <a:rPr lang="en-IN" sz="1600" dirty="0" smtClean="0"/>
                        <a:t>Field Name</a:t>
                      </a:r>
                      <a:endParaRPr lang="en-US" sz="1600" b="1" dirty="0">
                        <a:solidFill>
                          <a:schemeClr val="tx1"/>
                        </a:solidFill>
                      </a:endParaRPr>
                    </a:p>
                  </a:txBody>
                  <a:tcPr/>
                </a:tc>
                <a:tc>
                  <a:txBody>
                    <a:bodyPr/>
                    <a:lstStyle/>
                    <a:p>
                      <a:pPr algn="ctr"/>
                      <a:r>
                        <a:rPr lang="en-IN" sz="1600" dirty="0" smtClean="0"/>
                        <a:t>Data type</a:t>
                      </a:r>
                      <a:endParaRPr lang="en-US" sz="1600" b="1" dirty="0">
                        <a:solidFill>
                          <a:schemeClr val="tx1"/>
                        </a:solidFill>
                      </a:endParaRPr>
                    </a:p>
                  </a:txBody>
                  <a:tcPr/>
                </a:tc>
                <a:tc>
                  <a:txBody>
                    <a:bodyPr/>
                    <a:lstStyle/>
                    <a:p>
                      <a:pPr algn="ctr"/>
                      <a:r>
                        <a:rPr lang="en-IN" sz="1600" dirty="0" smtClean="0"/>
                        <a:t>Size</a:t>
                      </a:r>
                      <a:endParaRPr lang="en-US" sz="1600" b="0" dirty="0">
                        <a:solidFill>
                          <a:schemeClr val="tx1"/>
                        </a:solidFill>
                      </a:endParaRPr>
                    </a:p>
                  </a:txBody>
                  <a:tcPr/>
                </a:tc>
                <a:tc>
                  <a:txBody>
                    <a:bodyPr/>
                    <a:lstStyle/>
                    <a:p>
                      <a:pPr algn="ctr"/>
                      <a:r>
                        <a:rPr lang="en-IN" sz="1600" dirty="0" smtClean="0"/>
                        <a:t>Constraint</a:t>
                      </a:r>
                      <a:endParaRPr lang="en-US" sz="1600" b="1" dirty="0">
                        <a:solidFill>
                          <a:schemeClr val="tx1"/>
                        </a:solidFill>
                      </a:endParaRPr>
                    </a:p>
                  </a:txBody>
                  <a:tcPr/>
                </a:tc>
                <a:tc>
                  <a:txBody>
                    <a:bodyPr/>
                    <a:lstStyle/>
                    <a:p>
                      <a:pPr algn="ctr"/>
                      <a:r>
                        <a:rPr lang="en-IN" sz="1600" dirty="0" smtClean="0"/>
                        <a:t>Description</a:t>
                      </a:r>
                      <a:endParaRPr lang="en-US" sz="1600" b="1" dirty="0">
                        <a:solidFill>
                          <a:schemeClr val="tx1"/>
                        </a:solidFill>
                      </a:endParaRPr>
                    </a:p>
                  </a:txBody>
                  <a:tcPr/>
                </a:tc>
                <a:extLst>
                  <a:ext uri="{0D108BD9-81ED-4DB2-BD59-A6C34878D82A}">
                    <a16:rowId xmlns:a16="http://schemas.microsoft.com/office/drawing/2014/main" val="2803746761"/>
                  </a:ext>
                </a:extLst>
              </a:tr>
              <a:tr h="370840">
                <a:tc>
                  <a:txBody>
                    <a:bodyPr/>
                    <a:lstStyle/>
                    <a:p>
                      <a:r>
                        <a:rPr lang="en-US" sz="1600" dirty="0" smtClean="0"/>
                        <a:t>SUPP_ID</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3</a:t>
                      </a:r>
                      <a:endParaRPr lang="en-IN" sz="1600" dirty="0"/>
                    </a:p>
                  </a:txBody>
                  <a:tcPr/>
                </a:tc>
                <a:tc>
                  <a:txBody>
                    <a:bodyPr/>
                    <a:lstStyle/>
                    <a:p>
                      <a:pPr algn="ctr"/>
                      <a:r>
                        <a:rPr lang="en-IN" sz="1600" dirty="0" smtClean="0"/>
                        <a:t>FORIEGN KEY</a:t>
                      </a:r>
                      <a:endParaRPr lang="en-IN" sz="1600" dirty="0"/>
                    </a:p>
                  </a:txBody>
                  <a:tcPr/>
                </a:tc>
                <a:tc>
                  <a:txBody>
                    <a:bodyPr/>
                    <a:lstStyle/>
                    <a:p>
                      <a:r>
                        <a:rPr lang="en-US" sz="1600" dirty="0" smtClean="0"/>
                        <a:t>It Stores the Supplier</a:t>
                      </a:r>
                      <a:r>
                        <a:rPr lang="en-US" sz="1600" baseline="0" dirty="0" smtClean="0"/>
                        <a:t> ID.</a:t>
                      </a:r>
                      <a:endParaRPr lang="en-IN" sz="1600" dirty="0"/>
                    </a:p>
                  </a:txBody>
                  <a:tcPr/>
                </a:tc>
                <a:extLst>
                  <a:ext uri="{0D108BD9-81ED-4DB2-BD59-A6C34878D82A}">
                    <a16:rowId xmlns:a16="http://schemas.microsoft.com/office/drawing/2014/main" val="1858854764"/>
                  </a:ext>
                </a:extLst>
              </a:tr>
              <a:tr h="370840">
                <a:tc>
                  <a:txBody>
                    <a:bodyPr/>
                    <a:lstStyle/>
                    <a:p>
                      <a:r>
                        <a:rPr lang="en-US" sz="1600" dirty="0" smtClean="0"/>
                        <a:t>SUPPLY_NAME</a:t>
                      </a:r>
                      <a:endParaRPr lang="en-IN" sz="1600" dirty="0"/>
                    </a:p>
                  </a:txBody>
                  <a:tcPr/>
                </a:tc>
                <a:tc>
                  <a:txBody>
                    <a:bodyPr/>
                    <a:lstStyle/>
                    <a:p>
                      <a:pPr algn="ctr"/>
                      <a:r>
                        <a:rPr lang="en-IN" sz="1600" dirty="0" smtClean="0"/>
                        <a:t>VARCHAR</a:t>
                      </a:r>
                    </a:p>
                  </a:txBody>
                  <a:tcPr/>
                </a:tc>
                <a:tc>
                  <a:txBody>
                    <a:bodyPr/>
                    <a:lstStyle/>
                    <a:p>
                      <a:pPr algn="ctr"/>
                      <a:r>
                        <a:rPr lang="en-IN" sz="1600" dirty="0" smtClean="0"/>
                        <a:t>12</a:t>
                      </a:r>
                      <a:endParaRPr lang="en-IN" sz="1600" dirty="0"/>
                    </a:p>
                  </a:txBody>
                  <a:tcPr/>
                </a:tc>
                <a:tc>
                  <a:txBody>
                    <a:bodyPr/>
                    <a:lstStyle/>
                    <a:p>
                      <a:pPr algn="ctr"/>
                      <a:r>
                        <a:rPr lang="en-IN" sz="1600" dirty="0" smtClean="0"/>
                        <a:t>NOT NULL</a:t>
                      </a:r>
                      <a:endParaRPr lang="en-IN" sz="1600" dirty="0"/>
                    </a:p>
                  </a:txBody>
                  <a:tcPr/>
                </a:tc>
                <a:tc>
                  <a:txBody>
                    <a:bodyPr/>
                    <a:lstStyle/>
                    <a:p>
                      <a:r>
                        <a:rPr lang="en-US" sz="1600" dirty="0" smtClean="0"/>
                        <a:t>It Stores the</a:t>
                      </a:r>
                      <a:r>
                        <a:rPr lang="en-US" sz="1600" baseline="0" dirty="0" smtClean="0"/>
                        <a:t> data about the supplies</a:t>
                      </a:r>
                      <a:r>
                        <a:rPr lang="en-US" sz="1600" dirty="0" smtClean="0"/>
                        <a:t>.</a:t>
                      </a:r>
                      <a:endParaRPr lang="en-IN" sz="1600" dirty="0"/>
                    </a:p>
                  </a:txBody>
                  <a:tcPr/>
                </a:tc>
                <a:extLst>
                  <a:ext uri="{0D108BD9-81ED-4DB2-BD59-A6C34878D82A}">
                    <a16:rowId xmlns:a16="http://schemas.microsoft.com/office/drawing/2014/main" val="122700781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945774578"/>
              </p:ext>
            </p:extLst>
          </p:nvPr>
        </p:nvGraphicFramePr>
        <p:xfrm>
          <a:off x="701569" y="1312091"/>
          <a:ext cx="7812869" cy="1112520"/>
        </p:xfrm>
        <a:graphic>
          <a:graphicData uri="http://schemas.openxmlformats.org/drawingml/2006/table">
            <a:tbl>
              <a:tblPr firstRow="1" bandRow="1">
                <a:tableStyleId>{22838BEF-8BB2-4498-84A7-C5851F593DF1}</a:tableStyleId>
              </a:tblPr>
              <a:tblGrid>
                <a:gridCol w="3038338">
                  <a:extLst>
                    <a:ext uri="{9D8B030D-6E8A-4147-A177-3AD203B41FA5}">
                      <a16:colId xmlns:a16="http://schemas.microsoft.com/office/drawing/2014/main" val="47085672"/>
                    </a:ext>
                  </a:extLst>
                </a:gridCol>
                <a:gridCol w="4774531">
                  <a:extLst>
                    <a:ext uri="{9D8B030D-6E8A-4147-A177-3AD203B41FA5}">
                      <a16:colId xmlns:a16="http://schemas.microsoft.com/office/drawing/2014/main" val="4228467339"/>
                    </a:ext>
                  </a:extLst>
                </a:gridCol>
              </a:tblGrid>
              <a:tr h="370840">
                <a:tc>
                  <a:txBody>
                    <a:bodyPr/>
                    <a:lstStyle/>
                    <a:p>
                      <a:r>
                        <a:rPr lang="en-IN" sz="1600" dirty="0" smtClean="0"/>
                        <a:t>Table Name</a:t>
                      </a:r>
                      <a:endParaRPr lang="en-US" sz="1600" b="1" dirty="0">
                        <a:solidFill>
                          <a:schemeClr val="tx1"/>
                        </a:solidFill>
                      </a:endParaRPr>
                    </a:p>
                  </a:txBody>
                  <a:tcPr/>
                </a:tc>
                <a:tc>
                  <a:txBody>
                    <a:bodyPr/>
                    <a:lstStyle/>
                    <a:p>
                      <a:pPr algn="ctr"/>
                      <a:r>
                        <a:rPr lang="en-IN" sz="1600" b="1" dirty="0" smtClean="0">
                          <a:solidFill>
                            <a:schemeClr val="dk1"/>
                          </a:solidFill>
                        </a:rPr>
                        <a:t>Supply</a:t>
                      </a:r>
                      <a:r>
                        <a:rPr lang="en-IN" sz="1600" b="1" baseline="0" dirty="0" smtClean="0">
                          <a:solidFill>
                            <a:schemeClr val="dk1"/>
                          </a:solidFill>
                        </a:rPr>
                        <a:t> Details</a:t>
                      </a:r>
                      <a:endParaRPr lang="en-US" sz="1600" b="1" dirty="0">
                        <a:solidFill>
                          <a:schemeClr val="tx1"/>
                        </a:solidFill>
                      </a:endParaRPr>
                    </a:p>
                  </a:txBody>
                  <a:tcPr/>
                </a:tc>
                <a:extLst>
                  <a:ext uri="{0D108BD9-81ED-4DB2-BD59-A6C34878D82A}">
                    <a16:rowId xmlns:a16="http://schemas.microsoft.com/office/drawing/2014/main" val="1894343573"/>
                  </a:ext>
                </a:extLst>
              </a:tr>
              <a:tr h="370840">
                <a:tc>
                  <a:txBody>
                    <a:bodyPr/>
                    <a:lstStyle/>
                    <a:p>
                      <a:r>
                        <a:rPr lang="en-IN" sz="1600" dirty="0" smtClean="0"/>
                        <a:t>Table</a:t>
                      </a:r>
                      <a:r>
                        <a:rPr lang="en-IN" sz="1600" baseline="0" dirty="0" smtClean="0"/>
                        <a:t> Description</a:t>
                      </a:r>
                      <a:endParaRPr lang="en-US" sz="16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aseline="0" dirty="0" smtClean="0"/>
                        <a:t>This table stores information about who supplied what.</a:t>
                      </a:r>
                    </a:p>
                  </a:txBody>
                  <a:tcPr/>
                </a:tc>
                <a:extLst>
                  <a:ext uri="{0D108BD9-81ED-4DB2-BD59-A6C34878D82A}">
                    <a16:rowId xmlns:a16="http://schemas.microsoft.com/office/drawing/2014/main" val="806388560"/>
                  </a:ext>
                </a:extLst>
              </a:tr>
              <a:tr h="370840">
                <a:tc>
                  <a:txBody>
                    <a:bodyPr/>
                    <a:lstStyle/>
                    <a:p>
                      <a:r>
                        <a:rPr lang="en-US" sz="1600" b="0" dirty="0" smtClean="0">
                          <a:solidFill>
                            <a:schemeClr val="tx1"/>
                          </a:solidFill>
                        </a:rPr>
                        <a:t>Primary</a:t>
                      </a:r>
                      <a:r>
                        <a:rPr lang="en-US" sz="1600" b="0" baseline="0" dirty="0" smtClean="0">
                          <a:solidFill>
                            <a:schemeClr val="tx1"/>
                          </a:solidFill>
                        </a:rPr>
                        <a:t> key</a:t>
                      </a:r>
                      <a:endParaRPr lang="en-US" sz="1600"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aseline="0" dirty="0" smtClean="0"/>
                        <a:t>SUPP_ID</a:t>
                      </a:r>
                    </a:p>
                  </a:txBody>
                  <a:tcPr/>
                </a:tc>
                <a:extLst>
                  <a:ext uri="{0D108BD9-81ED-4DB2-BD59-A6C34878D82A}">
                    <a16:rowId xmlns:a16="http://schemas.microsoft.com/office/drawing/2014/main" val="4006629253"/>
                  </a:ext>
                </a:extLst>
              </a:tr>
            </a:tbl>
          </a:graphicData>
        </a:graphic>
      </p:graphicFrame>
    </p:spTree>
    <p:extLst>
      <p:ext uri="{BB962C8B-B14F-4D97-AF65-F5344CB8AC3E}">
        <p14:creationId xmlns:p14="http://schemas.microsoft.com/office/powerpoint/2010/main" val="7587076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000" b="1" dirty="0" smtClean="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Delivery Man</a:t>
            </a:r>
            <a:endParaRPr lang="en-IN" sz="5000" dirty="0">
              <a:solidFill>
                <a:srgbClr val="FFFF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058739417"/>
              </p:ext>
            </p:extLst>
          </p:nvPr>
        </p:nvGraphicFramePr>
        <p:xfrm>
          <a:off x="143507" y="2571750"/>
          <a:ext cx="8856985" cy="2479040"/>
        </p:xfrm>
        <a:graphic>
          <a:graphicData uri="http://schemas.openxmlformats.org/drawingml/2006/table">
            <a:tbl>
              <a:tblPr firstRow="1" bandRow="1">
                <a:tableStyleId>{6E25E649-3F16-4E02-A733-19D2CDBF48F0}</a:tableStyleId>
              </a:tblPr>
              <a:tblGrid>
                <a:gridCol w="1771397">
                  <a:extLst>
                    <a:ext uri="{9D8B030D-6E8A-4147-A177-3AD203B41FA5}">
                      <a16:colId xmlns:a16="http://schemas.microsoft.com/office/drawing/2014/main" val="3627957658"/>
                    </a:ext>
                  </a:extLst>
                </a:gridCol>
                <a:gridCol w="1540971">
                  <a:extLst>
                    <a:ext uri="{9D8B030D-6E8A-4147-A177-3AD203B41FA5}">
                      <a16:colId xmlns:a16="http://schemas.microsoft.com/office/drawing/2014/main" val="2598410051"/>
                    </a:ext>
                  </a:extLst>
                </a:gridCol>
                <a:gridCol w="1296144">
                  <a:extLst>
                    <a:ext uri="{9D8B030D-6E8A-4147-A177-3AD203B41FA5}">
                      <a16:colId xmlns:a16="http://schemas.microsoft.com/office/drawing/2014/main" val="3005256405"/>
                    </a:ext>
                  </a:extLst>
                </a:gridCol>
                <a:gridCol w="1440160">
                  <a:extLst>
                    <a:ext uri="{9D8B030D-6E8A-4147-A177-3AD203B41FA5}">
                      <a16:colId xmlns:a16="http://schemas.microsoft.com/office/drawing/2014/main" val="2879871121"/>
                    </a:ext>
                  </a:extLst>
                </a:gridCol>
                <a:gridCol w="2808313">
                  <a:extLst>
                    <a:ext uri="{9D8B030D-6E8A-4147-A177-3AD203B41FA5}">
                      <a16:colId xmlns:a16="http://schemas.microsoft.com/office/drawing/2014/main" val="119018503"/>
                    </a:ext>
                  </a:extLst>
                </a:gridCol>
              </a:tblGrid>
              <a:tr h="370840">
                <a:tc>
                  <a:txBody>
                    <a:bodyPr/>
                    <a:lstStyle/>
                    <a:p>
                      <a:pPr algn="ctr"/>
                      <a:r>
                        <a:rPr lang="en-IN" sz="1600" dirty="0" smtClean="0"/>
                        <a:t>Field Name</a:t>
                      </a:r>
                      <a:endParaRPr lang="en-US" sz="1600" b="1" dirty="0">
                        <a:solidFill>
                          <a:schemeClr val="tx1"/>
                        </a:solidFill>
                      </a:endParaRPr>
                    </a:p>
                  </a:txBody>
                  <a:tcPr/>
                </a:tc>
                <a:tc>
                  <a:txBody>
                    <a:bodyPr/>
                    <a:lstStyle/>
                    <a:p>
                      <a:pPr algn="ctr"/>
                      <a:r>
                        <a:rPr lang="en-IN" sz="1600" dirty="0" smtClean="0"/>
                        <a:t>Data type</a:t>
                      </a:r>
                      <a:endParaRPr lang="en-US" sz="1600" b="1" dirty="0">
                        <a:solidFill>
                          <a:schemeClr val="tx1"/>
                        </a:solidFill>
                      </a:endParaRPr>
                    </a:p>
                  </a:txBody>
                  <a:tcPr/>
                </a:tc>
                <a:tc>
                  <a:txBody>
                    <a:bodyPr/>
                    <a:lstStyle/>
                    <a:p>
                      <a:pPr algn="ctr"/>
                      <a:r>
                        <a:rPr lang="en-IN" sz="1600" dirty="0" smtClean="0"/>
                        <a:t>Size</a:t>
                      </a:r>
                      <a:endParaRPr lang="en-US" sz="1600" b="0" dirty="0">
                        <a:solidFill>
                          <a:schemeClr val="tx1"/>
                        </a:solidFill>
                      </a:endParaRPr>
                    </a:p>
                  </a:txBody>
                  <a:tcPr/>
                </a:tc>
                <a:tc>
                  <a:txBody>
                    <a:bodyPr/>
                    <a:lstStyle/>
                    <a:p>
                      <a:pPr algn="ctr"/>
                      <a:r>
                        <a:rPr lang="en-IN" sz="1600" dirty="0" smtClean="0"/>
                        <a:t>Constraint</a:t>
                      </a:r>
                      <a:endParaRPr lang="en-US" sz="1600" b="1" dirty="0">
                        <a:solidFill>
                          <a:schemeClr val="tx1"/>
                        </a:solidFill>
                      </a:endParaRPr>
                    </a:p>
                  </a:txBody>
                  <a:tcPr/>
                </a:tc>
                <a:tc>
                  <a:txBody>
                    <a:bodyPr/>
                    <a:lstStyle/>
                    <a:p>
                      <a:pPr algn="ctr"/>
                      <a:r>
                        <a:rPr lang="en-IN" sz="1600" dirty="0" smtClean="0"/>
                        <a:t>Description</a:t>
                      </a:r>
                      <a:endParaRPr lang="en-US" sz="1600" b="1" dirty="0">
                        <a:solidFill>
                          <a:schemeClr val="tx1"/>
                        </a:solidFill>
                      </a:endParaRPr>
                    </a:p>
                  </a:txBody>
                  <a:tcPr/>
                </a:tc>
                <a:extLst>
                  <a:ext uri="{0D108BD9-81ED-4DB2-BD59-A6C34878D82A}">
                    <a16:rowId xmlns:a16="http://schemas.microsoft.com/office/drawing/2014/main" val="2803746761"/>
                  </a:ext>
                </a:extLst>
              </a:tr>
              <a:tr h="370840">
                <a:tc>
                  <a:txBody>
                    <a:bodyPr/>
                    <a:lstStyle/>
                    <a:p>
                      <a:r>
                        <a:rPr lang="en-US" sz="1600" dirty="0" smtClean="0"/>
                        <a:t>DELIMAN_ID</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6</a:t>
                      </a:r>
                      <a:endParaRPr lang="en-IN" sz="1600" dirty="0"/>
                    </a:p>
                  </a:txBody>
                  <a:tcPr/>
                </a:tc>
                <a:tc>
                  <a:txBody>
                    <a:bodyPr/>
                    <a:lstStyle/>
                    <a:p>
                      <a:pPr algn="ctr"/>
                      <a:r>
                        <a:rPr lang="en-IN" sz="1600" dirty="0" smtClean="0"/>
                        <a:t>PRIMARY</a:t>
                      </a:r>
                      <a:r>
                        <a:rPr lang="en-IN" sz="1600" baseline="0" dirty="0" smtClean="0"/>
                        <a:t> KEY</a:t>
                      </a:r>
                      <a:endParaRPr lang="en-IN" sz="1600" dirty="0"/>
                    </a:p>
                  </a:txBody>
                  <a:tcPr/>
                </a:tc>
                <a:tc>
                  <a:txBody>
                    <a:bodyPr/>
                    <a:lstStyle/>
                    <a:p>
                      <a:r>
                        <a:rPr lang="en-US" sz="1600" dirty="0" smtClean="0"/>
                        <a:t>It Stores the DELIVERY</a:t>
                      </a:r>
                      <a:r>
                        <a:rPr lang="en-US" sz="1600" baseline="0" dirty="0" smtClean="0"/>
                        <a:t> MAN  ID.</a:t>
                      </a:r>
                      <a:endParaRPr lang="en-IN" sz="1600" dirty="0"/>
                    </a:p>
                  </a:txBody>
                  <a:tcPr/>
                </a:tc>
                <a:extLst>
                  <a:ext uri="{0D108BD9-81ED-4DB2-BD59-A6C34878D82A}">
                    <a16:rowId xmlns:a16="http://schemas.microsoft.com/office/drawing/2014/main" val="3731422320"/>
                  </a:ext>
                </a:extLst>
              </a:tr>
              <a:tr h="370840">
                <a:tc>
                  <a:txBody>
                    <a:bodyPr/>
                    <a:lstStyle/>
                    <a:p>
                      <a:r>
                        <a:rPr lang="en-US" sz="1600" dirty="0" smtClean="0"/>
                        <a:t>DELIMAN_NAME</a:t>
                      </a:r>
                      <a:endParaRPr lang="en-IN" sz="1600" dirty="0"/>
                    </a:p>
                  </a:txBody>
                  <a:tcPr/>
                </a:tc>
                <a:tc>
                  <a:txBody>
                    <a:bodyPr/>
                    <a:lstStyle/>
                    <a:p>
                      <a:pPr algn="ctr"/>
                      <a:r>
                        <a:rPr lang="en-IN" sz="1600" dirty="0" smtClean="0"/>
                        <a:t>VARCHAR</a:t>
                      </a:r>
                      <a:endParaRPr lang="en-IN" sz="1600" dirty="0"/>
                    </a:p>
                  </a:txBody>
                  <a:tcPr/>
                </a:tc>
                <a:tc>
                  <a:txBody>
                    <a:bodyPr/>
                    <a:lstStyle/>
                    <a:p>
                      <a:pPr algn="ctr"/>
                      <a:r>
                        <a:rPr lang="en-IN" sz="1600" dirty="0" smtClean="0"/>
                        <a:t>15</a:t>
                      </a:r>
                      <a:endParaRPr lang="en-IN" sz="1600" dirty="0"/>
                    </a:p>
                  </a:txBody>
                  <a:tcPr/>
                </a:tc>
                <a:tc>
                  <a:txBody>
                    <a:bodyPr/>
                    <a:lstStyle/>
                    <a:p>
                      <a:pPr algn="ctr"/>
                      <a:r>
                        <a:rPr lang="en-IN" sz="1600" dirty="0" smtClean="0"/>
                        <a:t>NOT</a:t>
                      </a:r>
                      <a:r>
                        <a:rPr lang="en-IN" sz="1600" baseline="0" dirty="0" smtClean="0"/>
                        <a:t> NULL</a:t>
                      </a:r>
                      <a:endParaRPr lang="en-IN" sz="1600" dirty="0"/>
                    </a:p>
                  </a:txBody>
                  <a:tcPr/>
                </a:tc>
                <a:tc>
                  <a:txBody>
                    <a:bodyPr/>
                    <a:lstStyle/>
                    <a:p>
                      <a:r>
                        <a:rPr lang="en-US" sz="1600" dirty="0" smtClean="0"/>
                        <a:t>It Stores the DELIVERY</a:t>
                      </a:r>
                      <a:r>
                        <a:rPr lang="en-US" sz="1600" baseline="0" dirty="0" smtClean="0"/>
                        <a:t> MAN NAME.</a:t>
                      </a:r>
                      <a:endParaRPr lang="en-IN" sz="1600" dirty="0"/>
                    </a:p>
                  </a:txBody>
                  <a:tcPr/>
                </a:tc>
                <a:extLst>
                  <a:ext uri="{0D108BD9-81ED-4DB2-BD59-A6C34878D82A}">
                    <a16:rowId xmlns:a16="http://schemas.microsoft.com/office/drawing/2014/main" val="409148955"/>
                  </a:ext>
                </a:extLst>
              </a:tr>
              <a:tr h="370840">
                <a:tc>
                  <a:txBody>
                    <a:bodyPr/>
                    <a:lstStyle/>
                    <a:p>
                      <a:r>
                        <a:rPr lang="en-US" sz="1600" dirty="0" smtClean="0"/>
                        <a:t>DELIMAN_ADD</a:t>
                      </a:r>
                      <a:endParaRPr lang="en-IN" sz="1600" dirty="0"/>
                    </a:p>
                  </a:txBody>
                  <a:tcPr/>
                </a:tc>
                <a:tc>
                  <a:txBody>
                    <a:bodyPr/>
                    <a:lstStyle/>
                    <a:p>
                      <a:pPr algn="ctr"/>
                      <a:r>
                        <a:rPr lang="en-IN" sz="1600" dirty="0" smtClean="0"/>
                        <a:t>VARCHAR</a:t>
                      </a:r>
                      <a:endParaRPr lang="en-IN" sz="1600" dirty="0"/>
                    </a:p>
                  </a:txBody>
                  <a:tcPr/>
                </a:tc>
                <a:tc>
                  <a:txBody>
                    <a:bodyPr/>
                    <a:lstStyle/>
                    <a:p>
                      <a:pPr algn="ctr"/>
                      <a:r>
                        <a:rPr lang="en-IN" sz="1600" dirty="0" smtClean="0"/>
                        <a:t>60</a:t>
                      </a:r>
                      <a:endParaRPr lang="en-IN" sz="1600" dirty="0"/>
                    </a:p>
                  </a:txBody>
                  <a:tcPr/>
                </a:tc>
                <a:tc>
                  <a:txBody>
                    <a:bodyPr/>
                    <a:lstStyle/>
                    <a:p>
                      <a:pPr algn="ctr"/>
                      <a:r>
                        <a:rPr lang="en-IN" sz="1600" dirty="0" smtClean="0"/>
                        <a:t>NOT</a:t>
                      </a:r>
                      <a:r>
                        <a:rPr lang="en-IN" sz="1600" baseline="0" dirty="0" smtClean="0"/>
                        <a:t> NULL</a:t>
                      </a:r>
                      <a:endParaRPr lang="en-IN" sz="1600" dirty="0"/>
                    </a:p>
                  </a:txBody>
                  <a:tcPr/>
                </a:tc>
                <a:tc>
                  <a:txBody>
                    <a:bodyPr/>
                    <a:lstStyle/>
                    <a:p>
                      <a:r>
                        <a:rPr lang="en-US" sz="1600" dirty="0" smtClean="0"/>
                        <a:t>It Stores the DELIVERY</a:t>
                      </a:r>
                      <a:r>
                        <a:rPr lang="en-US" sz="1600" baseline="0" dirty="0" smtClean="0"/>
                        <a:t> MAN ADDRESS</a:t>
                      </a:r>
                      <a:r>
                        <a:rPr lang="en-US" sz="1600" dirty="0" smtClean="0"/>
                        <a:t>.</a:t>
                      </a:r>
                      <a:endParaRPr lang="en-IN" sz="1600" dirty="0"/>
                    </a:p>
                  </a:txBody>
                  <a:tcPr/>
                </a:tc>
                <a:extLst>
                  <a:ext uri="{0D108BD9-81ED-4DB2-BD59-A6C34878D82A}">
                    <a16:rowId xmlns:a16="http://schemas.microsoft.com/office/drawing/2014/main" val="3161685665"/>
                  </a:ext>
                </a:extLst>
              </a:tr>
              <a:tr h="370840">
                <a:tc>
                  <a:txBody>
                    <a:bodyPr/>
                    <a:lstStyle/>
                    <a:p>
                      <a:r>
                        <a:rPr lang="en-US" sz="1600" dirty="0" smtClean="0"/>
                        <a:t>DELIMAN_MOBNO</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12</a:t>
                      </a:r>
                      <a:endParaRPr lang="en-IN" sz="1600" dirty="0"/>
                    </a:p>
                  </a:txBody>
                  <a:tcPr/>
                </a:tc>
                <a:tc>
                  <a:txBody>
                    <a:bodyPr/>
                    <a:lstStyle/>
                    <a:p>
                      <a:pPr algn="ctr"/>
                      <a:r>
                        <a:rPr lang="en-IN" sz="1600" dirty="0" smtClean="0"/>
                        <a:t>NOT NULL</a:t>
                      </a:r>
                      <a:endParaRPr lang="en-IN" sz="1600" dirty="0"/>
                    </a:p>
                  </a:txBody>
                  <a:tcPr/>
                </a:tc>
                <a:tc>
                  <a:txBody>
                    <a:bodyPr/>
                    <a:lstStyle/>
                    <a:p>
                      <a:r>
                        <a:rPr lang="en-US" sz="1600" dirty="0" smtClean="0"/>
                        <a:t>It Stores the DELIVERY</a:t>
                      </a:r>
                      <a:r>
                        <a:rPr lang="en-US" sz="1600" baseline="0" dirty="0" smtClean="0"/>
                        <a:t> MAN MOBILE NUMBER</a:t>
                      </a:r>
                      <a:r>
                        <a:rPr lang="en-US" sz="1600" dirty="0" smtClean="0"/>
                        <a:t>.</a:t>
                      </a:r>
                      <a:endParaRPr lang="en-IN" sz="1600" dirty="0"/>
                    </a:p>
                  </a:txBody>
                  <a:tcPr/>
                </a:tc>
                <a:extLst>
                  <a:ext uri="{0D108BD9-81ED-4DB2-BD59-A6C34878D82A}">
                    <a16:rowId xmlns:a16="http://schemas.microsoft.com/office/drawing/2014/main" val="122700781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734597733"/>
              </p:ext>
            </p:extLst>
          </p:nvPr>
        </p:nvGraphicFramePr>
        <p:xfrm>
          <a:off x="701569" y="1312091"/>
          <a:ext cx="7812869" cy="1112520"/>
        </p:xfrm>
        <a:graphic>
          <a:graphicData uri="http://schemas.openxmlformats.org/drawingml/2006/table">
            <a:tbl>
              <a:tblPr firstRow="1" bandRow="1">
                <a:tableStyleId>{22838BEF-8BB2-4498-84A7-C5851F593DF1}</a:tableStyleId>
              </a:tblPr>
              <a:tblGrid>
                <a:gridCol w="3038338">
                  <a:extLst>
                    <a:ext uri="{9D8B030D-6E8A-4147-A177-3AD203B41FA5}">
                      <a16:colId xmlns:a16="http://schemas.microsoft.com/office/drawing/2014/main" val="47085672"/>
                    </a:ext>
                  </a:extLst>
                </a:gridCol>
                <a:gridCol w="4774531">
                  <a:extLst>
                    <a:ext uri="{9D8B030D-6E8A-4147-A177-3AD203B41FA5}">
                      <a16:colId xmlns:a16="http://schemas.microsoft.com/office/drawing/2014/main" val="4228467339"/>
                    </a:ext>
                  </a:extLst>
                </a:gridCol>
              </a:tblGrid>
              <a:tr h="370840">
                <a:tc>
                  <a:txBody>
                    <a:bodyPr/>
                    <a:lstStyle/>
                    <a:p>
                      <a:r>
                        <a:rPr lang="en-IN" sz="1600" dirty="0" smtClean="0"/>
                        <a:t>Table Name</a:t>
                      </a:r>
                      <a:endParaRPr lang="en-US" sz="1600" b="1" dirty="0">
                        <a:solidFill>
                          <a:schemeClr val="tx1"/>
                        </a:solidFill>
                      </a:endParaRPr>
                    </a:p>
                  </a:txBody>
                  <a:tcPr/>
                </a:tc>
                <a:tc>
                  <a:txBody>
                    <a:bodyPr/>
                    <a:lstStyle/>
                    <a:p>
                      <a:pPr algn="ctr"/>
                      <a:r>
                        <a:rPr lang="en-IN" sz="1600" b="1" dirty="0" smtClean="0">
                          <a:solidFill>
                            <a:schemeClr val="dk1"/>
                          </a:solidFill>
                        </a:rPr>
                        <a:t>Delivery</a:t>
                      </a:r>
                      <a:r>
                        <a:rPr lang="en-IN" sz="1600" b="1" baseline="0" dirty="0" smtClean="0">
                          <a:solidFill>
                            <a:schemeClr val="dk1"/>
                          </a:solidFill>
                        </a:rPr>
                        <a:t> Man</a:t>
                      </a:r>
                      <a:endParaRPr lang="en-US" sz="1600" b="1" dirty="0">
                        <a:solidFill>
                          <a:schemeClr val="tx1"/>
                        </a:solidFill>
                      </a:endParaRPr>
                    </a:p>
                  </a:txBody>
                  <a:tcPr/>
                </a:tc>
                <a:extLst>
                  <a:ext uri="{0D108BD9-81ED-4DB2-BD59-A6C34878D82A}">
                    <a16:rowId xmlns:a16="http://schemas.microsoft.com/office/drawing/2014/main" val="1894343573"/>
                  </a:ext>
                </a:extLst>
              </a:tr>
              <a:tr h="370840">
                <a:tc>
                  <a:txBody>
                    <a:bodyPr/>
                    <a:lstStyle/>
                    <a:p>
                      <a:r>
                        <a:rPr lang="en-IN" sz="1600" dirty="0" smtClean="0"/>
                        <a:t>Table</a:t>
                      </a:r>
                      <a:r>
                        <a:rPr lang="en-IN" sz="1600" baseline="0" dirty="0" smtClean="0"/>
                        <a:t> Description</a:t>
                      </a:r>
                      <a:endParaRPr lang="en-US" sz="16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aseline="0" dirty="0" smtClean="0"/>
                        <a:t>This table stores information about the Delivery man.</a:t>
                      </a:r>
                    </a:p>
                  </a:txBody>
                  <a:tcPr/>
                </a:tc>
                <a:extLst>
                  <a:ext uri="{0D108BD9-81ED-4DB2-BD59-A6C34878D82A}">
                    <a16:rowId xmlns:a16="http://schemas.microsoft.com/office/drawing/2014/main" val="806388560"/>
                  </a:ext>
                </a:extLst>
              </a:tr>
              <a:tr h="370840">
                <a:tc>
                  <a:txBody>
                    <a:bodyPr/>
                    <a:lstStyle/>
                    <a:p>
                      <a:r>
                        <a:rPr lang="en-US" sz="1600" dirty="0" smtClean="0"/>
                        <a:t>Primary key</a:t>
                      </a:r>
                      <a:endParaRPr lang="en-US" sz="1600" dirty="0"/>
                    </a:p>
                  </a:txBody>
                  <a:tcPr/>
                </a:tc>
                <a:tc>
                  <a:txBody>
                    <a:bodyPr/>
                    <a:lstStyle/>
                    <a:p>
                      <a:r>
                        <a:rPr lang="en-US" sz="1600" dirty="0" smtClean="0"/>
                        <a:t>DELIMAN_ID</a:t>
                      </a:r>
                      <a:endParaRPr lang="en-US" sz="1600" dirty="0"/>
                    </a:p>
                  </a:txBody>
                  <a:tcPr/>
                </a:tc>
                <a:extLst>
                  <a:ext uri="{0D108BD9-81ED-4DB2-BD59-A6C34878D82A}">
                    <a16:rowId xmlns:a16="http://schemas.microsoft.com/office/drawing/2014/main" val="281217329"/>
                  </a:ext>
                </a:extLst>
              </a:tr>
            </a:tbl>
          </a:graphicData>
        </a:graphic>
      </p:graphicFrame>
    </p:spTree>
    <p:extLst>
      <p:ext uri="{BB962C8B-B14F-4D97-AF65-F5344CB8AC3E}">
        <p14:creationId xmlns:p14="http://schemas.microsoft.com/office/powerpoint/2010/main" val="30469494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000" b="1" dirty="0" smtClean="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Order Details</a:t>
            </a:r>
            <a:endParaRPr lang="en-IN" sz="5000" dirty="0"/>
          </a:p>
        </p:txBody>
      </p:sp>
      <p:graphicFrame>
        <p:nvGraphicFramePr>
          <p:cNvPr id="4" name="Table 3"/>
          <p:cNvGraphicFramePr>
            <a:graphicFrameLocks noGrp="1"/>
          </p:cNvGraphicFramePr>
          <p:nvPr>
            <p:extLst>
              <p:ext uri="{D42A27DB-BD31-4B8C-83A1-F6EECF244321}">
                <p14:modId xmlns:p14="http://schemas.microsoft.com/office/powerpoint/2010/main" val="3310393045"/>
              </p:ext>
            </p:extLst>
          </p:nvPr>
        </p:nvGraphicFramePr>
        <p:xfrm>
          <a:off x="179512" y="2571750"/>
          <a:ext cx="8856985" cy="1854200"/>
        </p:xfrm>
        <a:graphic>
          <a:graphicData uri="http://schemas.openxmlformats.org/drawingml/2006/table">
            <a:tbl>
              <a:tblPr firstRow="1" bandRow="1">
                <a:tableStyleId>{6E25E649-3F16-4E02-A733-19D2CDBF48F0}</a:tableStyleId>
              </a:tblPr>
              <a:tblGrid>
                <a:gridCol w="1771397">
                  <a:extLst>
                    <a:ext uri="{9D8B030D-6E8A-4147-A177-3AD203B41FA5}">
                      <a16:colId xmlns:a16="http://schemas.microsoft.com/office/drawing/2014/main" val="3627957658"/>
                    </a:ext>
                  </a:extLst>
                </a:gridCol>
                <a:gridCol w="1540971">
                  <a:extLst>
                    <a:ext uri="{9D8B030D-6E8A-4147-A177-3AD203B41FA5}">
                      <a16:colId xmlns:a16="http://schemas.microsoft.com/office/drawing/2014/main" val="2598410051"/>
                    </a:ext>
                  </a:extLst>
                </a:gridCol>
                <a:gridCol w="1296144">
                  <a:extLst>
                    <a:ext uri="{9D8B030D-6E8A-4147-A177-3AD203B41FA5}">
                      <a16:colId xmlns:a16="http://schemas.microsoft.com/office/drawing/2014/main" val="3005256405"/>
                    </a:ext>
                  </a:extLst>
                </a:gridCol>
                <a:gridCol w="1440160">
                  <a:extLst>
                    <a:ext uri="{9D8B030D-6E8A-4147-A177-3AD203B41FA5}">
                      <a16:colId xmlns:a16="http://schemas.microsoft.com/office/drawing/2014/main" val="2879871121"/>
                    </a:ext>
                  </a:extLst>
                </a:gridCol>
                <a:gridCol w="2808313">
                  <a:extLst>
                    <a:ext uri="{9D8B030D-6E8A-4147-A177-3AD203B41FA5}">
                      <a16:colId xmlns:a16="http://schemas.microsoft.com/office/drawing/2014/main" val="119018503"/>
                    </a:ext>
                  </a:extLst>
                </a:gridCol>
              </a:tblGrid>
              <a:tr h="370840">
                <a:tc>
                  <a:txBody>
                    <a:bodyPr/>
                    <a:lstStyle/>
                    <a:p>
                      <a:pPr algn="ctr"/>
                      <a:r>
                        <a:rPr lang="en-IN" sz="1600" dirty="0" smtClean="0"/>
                        <a:t>Field Name</a:t>
                      </a:r>
                      <a:endParaRPr lang="en-US" sz="1600" b="1" dirty="0">
                        <a:solidFill>
                          <a:schemeClr val="tx1"/>
                        </a:solidFill>
                      </a:endParaRPr>
                    </a:p>
                  </a:txBody>
                  <a:tcPr/>
                </a:tc>
                <a:tc>
                  <a:txBody>
                    <a:bodyPr/>
                    <a:lstStyle/>
                    <a:p>
                      <a:pPr algn="ctr"/>
                      <a:r>
                        <a:rPr lang="en-IN" sz="1600" dirty="0" smtClean="0"/>
                        <a:t>Data type</a:t>
                      </a:r>
                      <a:endParaRPr lang="en-US" sz="1600" b="1" dirty="0">
                        <a:solidFill>
                          <a:schemeClr val="tx1"/>
                        </a:solidFill>
                      </a:endParaRPr>
                    </a:p>
                  </a:txBody>
                  <a:tcPr/>
                </a:tc>
                <a:tc>
                  <a:txBody>
                    <a:bodyPr/>
                    <a:lstStyle/>
                    <a:p>
                      <a:pPr algn="ctr"/>
                      <a:r>
                        <a:rPr lang="en-IN" sz="1600" dirty="0" smtClean="0"/>
                        <a:t>Size</a:t>
                      </a:r>
                      <a:endParaRPr lang="en-US" sz="1600" b="0" dirty="0">
                        <a:solidFill>
                          <a:schemeClr val="tx1"/>
                        </a:solidFill>
                      </a:endParaRPr>
                    </a:p>
                  </a:txBody>
                  <a:tcPr/>
                </a:tc>
                <a:tc>
                  <a:txBody>
                    <a:bodyPr/>
                    <a:lstStyle/>
                    <a:p>
                      <a:pPr algn="ctr"/>
                      <a:r>
                        <a:rPr lang="en-IN" sz="1600" dirty="0" smtClean="0"/>
                        <a:t>Constraint</a:t>
                      </a:r>
                      <a:endParaRPr lang="en-US" sz="1600" b="1" dirty="0">
                        <a:solidFill>
                          <a:schemeClr val="tx1"/>
                        </a:solidFill>
                      </a:endParaRPr>
                    </a:p>
                  </a:txBody>
                  <a:tcPr/>
                </a:tc>
                <a:tc>
                  <a:txBody>
                    <a:bodyPr/>
                    <a:lstStyle/>
                    <a:p>
                      <a:pPr algn="ctr"/>
                      <a:r>
                        <a:rPr lang="en-IN" sz="1600" dirty="0" smtClean="0"/>
                        <a:t>Description</a:t>
                      </a:r>
                      <a:endParaRPr lang="en-US" sz="1600" b="1" dirty="0">
                        <a:solidFill>
                          <a:schemeClr val="tx1"/>
                        </a:solidFill>
                      </a:endParaRPr>
                    </a:p>
                  </a:txBody>
                  <a:tcPr/>
                </a:tc>
                <a:extLst>
                  <a:ext uri="{0D108BD9-81ED-4DB2-BD59-A6C34878D82A}">
                    <a16:rowId xmlns:a16="http://schemas.microsoft.com/office/drawing/2014/main" val="2803746761"/>
                  </a:ext>
                </a:extLst>
              </a:tr>
              <a:tr h="370840">
                <a:tc>
                  <a:txBody>
                    <a:bodyPr/>
                    <a:lstStyle/>
                    <a:p>
                      <a:r>
                        <a:rPr lang="en-US" sz="1600" dirty="0" smtClean="0"/>
                        <a:t>O_ID</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2</a:t>
                      </a:r>
                      <a:endParaRPr lang="en-IN" sz="1600" dirty="0"/>
                    </a:p>
                  </a:txBody>
                  <a:tcPr/>
                </a:tc>
                <a:tc>
                  <a:txBody>
                    <a:bodyPr/>
                    <a:lstStyle/>
                    <a:p>
                      <a:pPr algn="ctr"/>
                      <a:r>
                        <a:rPr lang="en-IN" sz="1600" dirty="0" smtClean="0"/>
                        <a:t>PRIMARY KEY</a:t>
                      </a:r>
                      <a:endParaRPr lang="en-IN" sz="1600" dirty="0"/>
                    </a:p>
                  </a:txBody>
                  <a:tcPr/>
                </a:tc>
                <a:tc>
                  <a:txBody>
                    <a:bodyPr/>
                    <a:lstStyle/>
                    <a:p>
                      <a:r>
                        <a:rPr lang="en-US" sz="1600" dirty="0" smtClean="0"/>
                        <a:t>It Stores the Order</a:t>
                      </a:r>
                      <a:r>
                        <a:rPr lang="en-US" sz="1600" baseline="0" dirty="0" smtClean="0"/>
                        <a:t> ID.</a:t>
                      </a:r>
                      <a:endParaRPr lang="en-IN" sz="1600" dirty="0"/>
                    </a:p>
                  </a:txBody>
                  <a:tcPr/>
                </a:tc>
                <a:extLst>
                  <a:ext uri="{0D108BD9-81ED-4DB2-BD59-A6C34878D82A}">
                    <a16:rowId xmlns:a16="http://schemas.microsoft.com/office/drawing/2014/main" val="1858854764"/>
                  </a:ext>
                </a:extLst>
              </a:tr>
              <a:tr h="370840">
                <a:tc>
                  <a:txBody>
                    <a:bodyPr/>
                    <a:lstStyle/>
                    <a:p>
                      <a:r>
                        <a:rPr lang="en-US" sz="1600" dirty="0" smtClean="0"/>
                        <a:t>P_ID</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3</a:t>
                      </a:r>
                      <a:endParaRPr lang="en-IN" sz="1600" dirty="0"/>
                    </a:p>
                  </a:txBody>
                  <a:tcPr/>
                </a:tc>
                <a:tc>
                  <a:txBody>
                    <a:bodyPr/>
                    <a:lstStyle/>
                    <a:p>
                      <a:pPr algn="ctr"/>
                      <a:r>
                        <a:rPr lang="en-IN" sz="1600" dirty="0" smtClean="0"/>
                        <a:t>FOREIGN</a:t>
                      </a:r>
                      <a:r>
                        <a:rPr lang="en-IN" sz="1600" baseline="0" dirty="0" smtClean="0"/>
                        <a:t> KEY</a:t>
                      </a:r>
                      <a:endParaRPr lang="en-IN" sz="1600" dirty="0"/>
                    </a:p>
                  </a:txBody>
                  <a:tcPr/>
                </a:tc>
                <a:tc>
                  <a:txBody>
                    <a:bodyPr/>
                    <a:lstStyle/>
                    <a:p>
                      <a:r>
                        <a:rPr lang="en-US" sz="1600" dirty="0" smtClean="0"/>
                        <a:t>It Stores the Product ID.</a:t>
                      </a:r>
                      <a:endParaRPr lang="en-IN" sz="1600" dirty="0"/>
                    </a:p>
                  </a:txBody>
                  <a:tcPr/>
                </a:tc>
                <a:extLst>
                  <a:ext uri="{0D108BD9-81ED-4DB2-BD59-A6C34878D82A}">
                    <a16:rowId xmlns:a16="http://schemas.microsoft.com/office/drawing/2014/main" val="3731422320"/>
                  </a:ext>
                </a:extLst>
              </a:tr>
              <a:tr h="370840">
                <a:tc>
                  <a:txBody>
                    <a:bodyPr/>
                    <a:lstStyle/>
                    <a:p>
                      <a:r>
                        <a:rPr lang="en-US" sz="1600" dirty="0" smtClean="0"/>
                        <a:t>QTY</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2</a:t>
                      </a:r>
                      <a:endParaRPr lang="en-IN" sz="1600" dirty="0"/>
                    </a:p>
                  </a:txBody>
                  <a:tcPr/>
                </a:tc>
                <a:tc>
                  <a:txBody>
                    <a:bodyPr/>
                    <a:lstStyle/>
                    <a:p>
                      <a:pPr algn="ctr"/>
                      <a:r>
                        <a:rPr lang="en-IN" sz="1600" dirty="0" smtClean="0"/>
                        <a:t>NOT</a:t>
                      </a:r>
                      <a:r>
                        <a:rPr lang="en-IN" sz="1600" baseline="0" dirty="0" smtClean="0"/>
                        <a:t> NULL</a:t>
                      </a:r>
                      <a:endParaRPr lang="en-IN" sz="1600" dirty="0"/>
                    </a:p>
                  </a:txBody>
                  <a:tcPr/>
                </a:tc>
                <a:tc>
                  <a:txBody>
                    <a:bodyPr/>
                    <a:lstStyle/>
                    <a:p>
                      <a:r>
                        <a:rPr lang="en-US" sz="1600" dirty="0" smtClean="0"/>
                        <a:t>It Stores the quantity.</a:t>
                      </a:r>
                      <a:endParaRPr lang="en-IN" sz="1600" dirty="0"/>
                    </a:p>
                  </a:txBody>
                  <a:tcPr/>
                </a:tc>
                <a:extLst>
                  <a:ext uri="{0D108BD9-81ED-4DB2-BD59-A6C34878D82A}">
                    <a16:rowId xmlns:a16="http://schemas.microsoft.com/office/drawing/2014/main" val="3161685665"/>
                  </a:ext>
                </a:extLst>
              </a:tr>
              <a:tr h="370840">
                <a:tc>
                  <a:txBody>
                    <a:bodyPr/>
                    <a:lstStyle/>
                    <a:p>
                      <a:r>
                        <a:rPr lang="en-US" sz="1600" dirty="0" smtClean="0"/>
                        <a:t>AMOUNT</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4</a:t>
                      </a:r>
                      <a:endParaRPr lang="en-IN" sz="1600" dirty="0"/>
                    </a:p>
                  </a:txBody>
                  <a:tcPr/>
                </a:tc>
                <a:tc>
                  <a:txBody>
                    <a:bodyPr/>
                    <a:lstStyle/>
                    <a:p>
                      <a:pPr algn="ctr"/>
                      <a:r>
                        <a:rPr lang="en-IN" sz="1600" dirty="0" smtClean="0"/>
                        <a:t>NOT NULL</a:t>
                      </a:r>
                      <a:endParaRPr lang="en-IN" sz="1600" dirty="0"/>
                    </a:p>
                  </a:txBody>
                  <a:tcPr/>
                </a:tc>
                <a:tc>
                  <a:txBody>
                    <a:bodyPr/>
                    <a:lstStyle/>
                    <a:p>
                      <a:r>
                        <a:rPr lang="en-US" sz="1600" dirty="0" smtClean="0"/>
                        <a:t>It Stores the amount.</a:t>
                      </a:r>
                      <a:endParaRPr lang="en-IN" sz="1600" dirty="0"/>
                    </a:p>
                  </a:txBody>
                  <a:tcPr/>
                </a:tc>
                <a:extLst>
                  <a:ext uri="{0D108BD9-81ED-4DB2-BD59-A6C34878D82A}">
                    <a16:rowId xmlns:a16="http://schemas.microsoft.com/office/drawing/2014/main" val="122700781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026563584"/>
              </p:ext>
            </p:extLst>
          </p:nvPr>
        </p:nvGraphicFramePr>
        <p:xfrm>
          <a:off x="701569" y="1181126"/>
          <a:ext cx="7812869" cy="1112520"/>
        </p:xfrm>
        <a:graphic>
          <a:graphicData uri="http://schemas.openxmlformats.org/drawingml/2006/table">
            <a:tbl>
              <a:tblPr firstRow="1" bandRow="1">
                <a:tableStyleId>{22838BEF-8BB2-4498-84A7-C5851F593DF1}</a:tableStyleId>
              </a:tblPr>
              <a:tblGrid>
                <a:gridCol w="3038338">
                  <a:extLst>
                    <a:ext uri="{9D8B030D-6E8A-4147-A177-3AD203B41FA5}">
                      <a16:colId xmlns:a16="http://schemas.microsoft.com/office/drawing/2014/main" val="47085672"/>
                    </a:ext>
                  </a:extLst>
                </a:gridCol>
                <a:gridCol w="4774531">
                  <a:extLst>
                    <a:ext uri="{9D8B030D-6E8A-4147-A177-3AD203B41FA5}">
                      <a16:colId xmlns:a16="http://schemas.microsoft.com/office/drawing/2014/main" val="4228467339"/>
                    </a:ext>
                  </a:extLst>
                </a:gridCol>
              </a:tblGrid>
              <a:tr h="370840">
                <a:tc>
                  <a:txBody>
                    <a:bodyPr/>
                    <a:lstStyle/>
                    <a:p>
                      <a:r>
                        <a:rPr lang="en-IN" sz="1600" dirty="0" smtClean="0"/>
                        <a:t>Table Name</a:t>
                      </a:r>
                      <a:endParaRPr lang="en-US" sz="1600" b="1" dirty="0">
                        <a:solidFill>
                          <a:schemeClr val="tx1"/>
                        </a:solidFill>
                      </a:endParaRPr>
                    </a:p>
                  </a:txBody>
                  <a:tcPr/>
                </a:tc>
                <a:tc>
                  <a:txBody>
                    <a:bodyPr/>
                    <a:lstStyle/>
                    <a:p>
                      <a:pPr algn="ctr"/>
                      <a:r>
                        <a:rPr lang="en-IN" sz="1600" b="1" dirty="0" smtClean="0">
                          <a:solidFill>
                            <a:schemeClr val="dk1"/>
                          </a:solidFill>
                        </a:rPr>
                        <a:t>Order</a:t>
                      </a:r>
                      <a:r>
                        <a:rPr lang="en-IN" sz="1600" b="1" baseline="0" dirty="0" smtClean="0">
                          <a:solidFill>
                            <a:schemeClr val="dk1"/>
                          </a:solidFill>
                        </a:rPr>
                        <a:t> Details</a:t>
                      </a:r>
                      <a:endParaRPr lang="en-US" sz="1600" b="1" dirty="0">
                        <a:solidFill>
                          <a:schemeClr val="tx1"/>
                        </a:solidFill>
                      </a:endParaRPr>
                    </a:p>
                  </a:txBody>
                  <a:tcPr/>
                </a:tc>
                <a:extLst>
                  <a:ext uri="{0D108BD9-81ED-4DB2-BD59-A6C34878D82A}">
                    <a16:rowId xmlns:a16="http://schemas.microsoft.com/office/drawing/2014/main" val="1894343573"/>
                  </a:ext>
                </a:extLst>
              </a:tr>
              <a:tr h="370840">
                <a:tc>
                  <a:txBody>
                    <a:bodyPr/>
                    <a:lstStyle/>
                    <a:p>
                      <a:r>
                        <a:rPr lang="en-IN" sz="1600" dirty="0" smtClean="0"/>
                        <a:t>Table</a:t>
                      </a:r>
                      <a:r>
                        <a:rPr lang="en-IN" sz="1600" baseline="0" dirty="0" smtClean="0"/>
                        <a:t> Description</a:t>
                      </a:r>
                      <a:endParaRPr lang="en-US" sz="16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aseline="0" dirty="0" smtClean="0"/>
                        <a:t>This table stores information about the order.</a:t>
                      </a:r>
                    </a:p>
                  </a:txBody>
                  <a:tcPr/>
                </a:tc>
                <a:extLst>
                  <a:ext uri="{0D108BD9-81ED-4DB2-BD59-A6C34878D82A}">
                    <a16:rowId xmlns:a16="http://schemas.microsoft.com/office/drawing/2014/main" val="806388560"/>
                  </a:ext>
                </a:extLst>
              </a:tr>
              <a:tr h="370840">
                <a:tc>
                  <a:txBody>
                    <a:bodyPr/>
                    <a:lstStyle/>
                    <a:p>
                      <a:r>
                        <a:rPr lang="en-US" sz="1600" dirty="0" smtClean="0"/>
                        <a:t>Primary key</a:t>
                      </a:r>
                      <a:endParaRPr lang="en-US" sz="1600" dirty="0"/>
                    </a:p>
                  </a:txBody>
                  <a:tcPr/>
                </a:tc>
                <a:tc>
                  <a:txBody>
                    <a:bodyPr/>
                    <a:lstStyle/>
                    <a:p>
                      <a:r>
                        <a:rPr lang="en-US" sz="1600" dirty="0" smtClean="0"/>
                        <a:t>O_ID</a:t>
                      </a:r>
                      <a:endParaRPr lang="en-US" sz="1600" dirty="0"/>
                    </a:p>
                  </a:txBody>
                  <a:tcPr/>
                </a:tc>
                <a:extLst>
                  <a:ext uri="{0D108BD9-81ED-4DB2-BD59-A6C34878D82A}">
                    <a16:rowId xmlns:a16="http://schemas.microsoft.com/office/drawing/2014/main" val="281217329"/>
                  </a:ext>
                </a:extLst>
              </a:tr>
            </a:tbl>
          </a:graphicData>
        </a:graphic>
      </p:graphicFrame>
    </p:spTree>
    <p:extLst>
      <p:ext uri="{BB962C8B-B14F-4D97-AF65-F5344CB8AC3E}">
        <p14:creationId xmlns:p14="http://schemas.microsoft.com/office/powerpoint/2010/main" val="3273310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000" b="1" dirty="0" smtClean="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Area </a:t>
            </a:r>
            <a:r>
              <a:rPr lang="en-IN" sz="5000" b="1" dirty="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Details</a:t>
            </a:r>
            <a:endParaRPr lang="en-IN" sz="5000" dirty="0"/>
          </a:p>
        </p:txBody>
      </p:sp>
      <p:graphicFrame>
        <p:nvGraphicFramePr>
          <p:cNvPr id="4" name="Table 3"/>
          <p:cNvGraphicFramePr>
            <a:graphicFrameLocks noGrp="1"/>
          </p:cNvGraphicFramePr>
          <p:nvPr>
            <p:extLst>
              <p:ext uri="{D42A27DB-BD31-4B8C-83A1-F6EECF244321}">
                <p14:modId xmlns:p14="http://schemas.microsoft.com/office/powerpoint/2010/main" val="159697861"/>
              </p:ext>
            </p:extLst>
          </p:nvPr>
        </p:nvGraphicFramePr>
        <p:xfrm>
          <a:off x="179512" y="2702715"/>
          <a:ext cx="8856985" cy="1320800"/>
        </p:xfrm>
        <a:graphic>
          <a:graphicData uri="http://schemas.openxmlformats.org/drawingml/2006/table">
            <a:tbl>
              <a:tblPr firstRow="1" bandRow="1">
                <a:tableStyleId>{6E25E649-3F16-4E02-A733-19D2CDBF48F0}</a:tableStyleId>
              </a:tblPr>
              <a:tblGrid>
                <a:gridCol w="1771397">
                  <a:extLst>
                    <a:ext uri="{9D8B030D-6E8A-4147-A177-3AD203B41FA5}">
                      <a16:colId xmlns:a16="http://schemas.microsoft.com/office/drawing/2014/main" val="3627957658"/>
                    </a:ext>
                  </a:extLst>
                </a:gridCol>
                <a:gridCol w="1540971">
                  <a:extLst>
                    <a:ext uri="{9D8B030D-6E8A-4147-A177-3AD203B41FA5}">
                      <a16:colId xmlns:a16="http://schemas.microsoft.com/office/drawing/2014/main" val="2598410051"/>
                    </a:ext>
                  </a:extLst>
                </a:gridCol>
                <a:gridCol w="1296144">
                  <a:extLst>
                    <a:ext uri="{9D8B030D-6E8A-4147-A177-3AD203B41FA5}">
                      <a16:colId xmlns:a16="http://schemas.microsoft.com/office/drawing/2014/main" val="3005256405"/>
                    </a:ext>
                  </a:extLst>
                </a:gridCol>
                <a:gridCol w="1440160">
                  <a:extLst>
                    <a:ext uri="{9D8B030D-6E8A-4147-A177-3AD203B41FA5}">
                      <a16:colId xmlns:a16="http://schemas.microsoft.com/office/drawing/2014/main" val="2879871121"/>
                    </a:ext>
                  </a:extLst>
                </a:gridCol>
                <a:gridCol w="2808313">
                  <a:extLst>
                    <a:ext uri="{9D8B030D-6E8A-4147-A177-3AD203B41FA5}">
                      <a16:colId xmlns:a16="http://schemas.microsoft.com/office/drawing/2014/main" val="119018503"/>
                    </a:ext>
                  </a:extLst>
                </a:gridCol>
              </a:tblGrid>
              <a:tr h="370840">
                <a:tc>
                  <a:txBody>
                    <a:bodyPr/>
                    <a:lstStyle/>
                    <a:p>
                      <a:pPr algn="ctr"/>
                      <a:r>
                        <a:rPr lang="en-IN" sz="1600" dirty="0" smtClean="0"/>
                        <a:t>Field Name</a:t>
                      </a:r>
                      <a:endParaRPr lang="en-US" sz="1600" b="1" dirty="0">
                        <a:solidFill>
                          <a:schemeClr val="tx1"/>
                        </a:solidFill>
                      </a:endParaRPr>
                    </a:p>
                  </a:txBody>
                  <a:tcPr/>
                </a:tc>
                <a:tc>
                  <a:txBody>
                    <a:bodyPr/>
                    <a:lstStyle/>
                    <a:p>
                      <a:pPr algn="ctr"/>
                      <a:r>
                        <a:rPr lang="en-IN" sz="1600" dirty="0" smtClean="0"/>
                        <a:t>Data type</a:t>
                      </a:r>
                      <a:endParaRPr lang="en-US" sz="1600" b="1" dirty="0">
                        <a:solidFill>
                          <a:schemeClr val="tx1"/>
                        </a:solidFill>
                      </a:endParaRPr>
                    </a:p>
                  </a:txBody>
                  <a:tcPr/>
                </a:tc>
                <a:tc>
                  <a:txBody>
                    <a:bodyPr/>
                    <a:lstStyle/>
                    <a:p>
                      <a:pPr algn="ctr"/>
                      <a:r>
                        <a:rPr lang="en-IN" sz="1600" dirty="0" smtClean="0"/>
                        <a:t>Size</a:t>
                      </a:r>
                      <a:endParaRPr lang="en-US" sz="1600" b="0" dirty="0">
                        <a:solidFill>
                          <a:schemeClr val="tx1"/>
                        </a:solidFill>
                      </a:endParaRPr>
                    </a:p>
                  </a:txBody>
                  <a:tcPr/>
                </a:tc>
                <a:tc>
                  <a:txBody>
                    <a:bodyPr/>
                    <a:lstStyle/>
                    <a:p>
                      <a:pPr algn="ctr"/>
                      <a:r>
                        <a:rPr lang="en-IN" sz="1600" dirty="0" smtClean="0"/>
                        <a:t>Constraint</a:t>
                      </a:r>
                      <a:endParaRPr lang="en-US" sz="1600" b="1" dirty="0">
                        <a:solidFill>
                          <a:schemeClr val="tx1"/>
                        </a:solidFill>
                      </a:endParaRPr>
                    </a:p>
                  </a:txBody>
                  <a:tcPr/>
                </a:tc>
                <a:tc>
                  <a:txBody>
                    <a:bodyPr/>
                    <a:lstStyle/>
                    <a:p>
                      <a:pPr algn="ctr"/>
                      <a:r>
                        <a:rPr lang="en-IN" sz="1600" dirty="0" smtClean="0"/>
                        <a:t>Description</a:t>
                      </a:r>
                      <a:endParaRPr lang="en-US" sz="1600" b="1" dirty="0">
                        <a:solidFill>
                          <a:schemeClr val="tx1"/>
                        </a:solidFill>
                      </a:endParaRPr>
                    </a:p>
                  </a:txBody>
                  <a:tcPr/>
                </a:tc>
                <a:extLst>
                  <a:ext uri="{0D108BD9-81ED-4DB2-BD59-A6C34878D82A}">
                    <a16:rowId xmlns:a16="http://schemas.microsoft.com/office/drawing/2014/main" val="2803746761"/>
                  </a:ext>
                </a:extLst>
              </a:tr>
              <a:tr h="370840">
                <a:tc>
                  <a:txBody>
                    <a:bodyPr/>
                    <a:lstStyle/>
                    <a:p>
                      <a:r>
                        <a:rPr lang="en-US" sz="1600" dirty="0" smtClean="0"/>
                        <a:t>AREA_ID</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3</a:t>
                      </a:r>
                      <a:endParaRPr lang="en-IN" sz="1600" dirty="0"/>
                    </a:p>
                  </a:txBody>
                  <a:tcPr/>
                </a:tc>
                <a:tc>
                  <a:txBody>
                    <a:bodyPr/>
                    <a:lstStyle/>
                    <a:p>
                      <a:pPr algn="ctr"/>
                      <a:r>
                        <a:rPr lang="en-IN" sz="1600" dirty="0" smtClean="0"/>
                        <a:t>PRIMARY</a:t>
                      </a:r>
                      <a:r>
                        <a:rPr lang="en-IN" sz="1600" baseline="0" dirty="0" smtClean="0"/>
                        <a:t> KEY</a:t>
                      </a:r>
                      <a:endParaRPr lang="en-IN" sz="1600" dirty="0"/>
                    </a:p>
                  </a:txBody>
                  <a:tcPr/>
                </a:tc>
                <a:tc>
                  <a:txBody>
                    <a:bodyPr/>
                    <a:lstStyle/>
                    <a:p>
                      <a:r>
                        <a:rPr lang="en-US" sz="1600" dirty="0" smtClean="0"/>
                        <a:t>It Stores the AREA</a:t>
                      </a:r>
                      <a:r>
                        <a:rPr lang="en-US" sz="1600" baseline="0" dirty="0" smtClean="0"/>
                        <a:t> ID.</a:t>
                      </a:r>
                      <a:endParaRPr lang="en-IN" sz="1600" dirty="0"/>
                    </a:p>
                  </a:txBody>
                  <a:tcPr/>
                </a:tc>
                <a:extLst>
                  <a:ext uri="{0D108BD9-81ED-4DB2-BD59-A6C34878D82A}">
                    <a16:rowId xmlns:a16="http://schemas.microsoft.com/office/drawing/2014/main" val="1858854764"/>
                  </a:ext>
                </a:extLst>
              </a:tr>
              <a:tr h="370840">
                <a:tc>
                  <a:txBody>
                    <a:bodyPr/>
                    <a:lstStyle/>
                    <a:p>
                      <a:r>
                        <a:rPr lang="en-US" sz="1600" dirty="0" smtClean="0"/>
                        <a:t>AREA_NAME</a:t>
                      </a:r>
                      <a:endParaRPr lang="en-IN" sz="1600" dirty="0"/>
                    </a:p>
                  </a:txBody>
                  <a:tcPr/>
                </a:tc>
                <a:tc>
                  <a:txBody>
                    <a:bodyPr/>
                    <a:lstStyle/>
                    <a:p>
                      <a:pPr algn="ctr"/>
                      <a:r>
                        <a:rPr lang="en-IN" sz="1600" dirty="0" smtClean="0"/>
                        <a:t>VARCHAR</a:t>
                      </a:r>
                    </a:p>
                  </a:txBody>
                  <a:tcPr/>
                </a:tc>
                <a:tc>
                  <a:txBody>
                    <a:bodyPr/>
                    <a:lstStyle/>
                    <a:p>
                      <a:pPr algn="ctr"/>
                      <a:r>
                        <a:rPr lang="en-IN" sz="1600" dirty="0" smtClean="0"/>
                        <a:t>10</a:t>
                      </a:r>
                      <a:endParaRPr lang="en-IN" sz="1600" dirty="0"/>
                    </a:p>
                  </a:txBody>
                  <a:tcPr/>
                </a:tc>
                <a:tc>
                  <a:txBody>
                    <a:bodyPr/>
                    <a:lstStyle/>
                    <a:p>
                      <a:pPr algn="ctr"/>
                      <a:r>
                        <a:rPr lang="en-IN" sz="1600" dirty="0" smtClean="0"/>
                        <a:t>NOT</a:t>
                      </a:r>
                      <a:r>
                        <a:rPr lang="en-IN" sz="1600" baseline="0" dirty="0" smtClean="0"/>
                        <a:t> NULL</a:t>
                      </a:r>
                      <a:endParaRPr lang="en-IN" sz="1600" dirty="0"/>
                    </a:p>
                  </a:txBody>
                  <a:tcPr/>
                </a:tc>
                <a:tc>
                  <a:txBody>
                    <a:bodyPr/>
                    <a:lstStyle/>
                    <a:p>
                      <a:r>
                        <a:rPr lang="en-US" sz="1600" dirty="0" smtClean="0"/>
                        <a:t>It Stores the</a:t>
                      </a:r>
                      <a:r>
                        <a:rPr lang="en-US" sz="1600" baseline="0" dirty="0" smtClean="0"/>
                        <a:t> data about Area name.</a:t>
                      </a:r>
                      <a:endParaRPr lang="en-IN" sz="1600" dirty="0"/>
                    </a:p>
                  </a:txBody>
                  <a:tcPr/>
                </a:tc>
                <a:extLst>
                  <a:ext uri="{0D108BD9-81ED-4DB2-BD59-A6C34878D82A}">
                    <a16:rowId xmlns:a16="http://schemas.microsoft.com/office/drawing/2014/main" val="122700781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73892298"/>
              </p:ext>
            </p:extLst>
          </p:nvPr>
        </p:nvGraphicFramePr>
        <p:xfrm>
          <a:off x="701569" y="1312091"/>
          <a:ext cx="7812869" cy="1112520"/>
        </p:xfrm>
        <a:graphic>
          <a:graphicData uri="http://schemas.openxmlformats.org/drawingml/2006/table">
            <a:tbl>
              <a:tblPr firstRow="1" bandRow="1">
                <a:tableStyleId>{22838BEF-8BB2-4498-84A7-C5851F593DF1}</a:tableStyleId>
              </a:tblPr>
              <a:tblGrid>
                <a:gridCol w="3038338">
                  <a:extLst>
                    <a:ext uri="{9D8B030D-6E8A-4147-A177-3AD203B41FA5}">
                      <a16:colId xmlns:a16="http://schemas.microsoft.com/office/drawing/2014/main" val="47085672"/>
                    </a:ext>
                  </a:extLst>
                </a:gridCol>
                <a:gridCol w="4774531">
                  <a:extLst>
                    <a:ext uri="{9D8B030D-6E8A-4147-A177-3AD203B41FA5}">
                      <a16:colId xmlns:a16="http://schemas.microsoft.com/office/drawing/2014/main" val="4228467339"/>
                    </a:ext>
                  </a:extLst>
                </a:gridCol>
              </a:tblGrid>
              <a:tr h="370840">
                <a:tc>
                  <a:txBody>
                    <a:bodyPr/>
                    <a:lstStyle/>
                    <a:p>
                      <a:r>
                        <a:rPr lang="en-IN" sz="1600" dirty="0" smtClean="0"/>
                        <a:t>Table Name</a:t>
                      </a:r>
                      <a:endParaRPr lang="en-US" sz="1600" b="1" dirty="0">
                        <a:solidFill>
                          <a:schemeClr val="tx1"/>
                        </a:solidFill>
                      </a:endParaRPr>
                    </a:p>
                  </a:txBody>
                  <a:tcPr/>
                </a:tc>
                <a:tc>
                  <a:txBody>
                    <a:bodyPr/>
                    <a:lstStyle/>
                    <a:p>
                      <a:pPr algn="ctr"/>
                      <a:r>
                        <a:rPr lang="en-IN" sz="1600" b="1" dirty="0" smtClean="0">
                          <a:solidFill>
                            <a:schemeClr val="dk1"/>
                          </a:solidFill>
                        </a:rPr>
                        <a:t>Area</a:t>
                      </a:r>
                      <a:r>
                        <a:rPr lang="en-IN" sz="1600" b="1" baseline="0" dirty="0" smtClean="0">
                          <a:solidFill>
                            <a:schemeClr val="dk1"/>
                          </a:solidFill>
                        </a:rPr>
                        <a:t> Details</a:t>
                      </a:r>
                      <a:endParaRPr lang="en-US" sz="1600" b="1" dirty="0">
                        <a:solidFill>
                          <a:schemeClr val="tx1"/>
                        </a:solidFill>
                      </a:endParaRPr>
                    </a:p>
                  </a:txBody>
                  <a:tcPr/>
                </a:tc>
                <a:extLst>
                  <a:ext uri="{0D108BD9-81ED-4DB2-BD59-A6C34878D82A}">
                    <a16:rowId xmlns:a16="http://schemas.microsoft.com/office/drawing/2014/main" val="1894343573"/>
                  </a:ext>
                </a:extLst>
              </a:tr>
              <a:tr h="370840">
                <a:tc>
                  <a:txBody>
                    <a:bodyPr/>
                    <a:lstStyle/>
                    <a:p>
                      <a:r>
                        <a:rPr lang="en-IN" sz="1600" dirty="0" smtClean="0"/>
                        <a:t>Table</a:t>
                      </a:r>
                      <a:r>
                        <a:rPr lang="en-IN" sz="1600" baseline="0" dirty="0" smtClean="0"/>
                        <a:t> Description</a:t>
                      </a:r>
                      <a:endParaRPr lang="en-US" sz="16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aseline="0" dirty="0" smtClean="0"/>
                        <a:t>This table stores information about the Area.</a:t>
                      </a:r>
                    </a:p>
                  </a:txBody>
                  <a:tcPr/>
                </a:tc>
                <a:extLst>
                  <a:ext uri="{0D108BD9-81ED-4DB2-BD59-A6C34878D82A}">
                    <a16:rowId xmlns:a16="http://schemas.microsoft.com/office/drawing/2014/main" val="806388560"/>
                  </a:ext>
                </a:extLst>
              </a:tr>
              <a:tr h="370840">
                <a:tc>
                  <a:txBody>
                    <a:bodyPr/>
                    <a:lstStyle/>
                    <a:p>
                      <a:r>
                        <a:rPr lang="en-US" sz="1600" b="0" dirty="0" smtClean="0">
                          <a:solidFill>
                            <a:schemeClr val="tx1"/>
                          </a:solidFill>
                        </a:rPr>
                        <a:t>Primary</a:t>
                      </a:r>
                      <a:r>
                        <a:rPr lang="en-US" sz="1600" b="0" baseline="0" dirty="0" smtClean="0">
                          <a:solidFill>
                            <a:schemeClr val="tx1"/>
                          </a:solidFill>
                        </a:rPr>
                        <a:t> key</a:t>
                      </a:r>
                      <a:endParaRPr lang="en-US" sz="1600"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aseline="0" dirty="0" smtClean="0"/>
                        <a:t>AREA_ID</a:t>
                      </a:r>
                    </a:p>
                  </a:txBody>
                  <a:tcPr/>
                </a:tc>
                <a:extLst>
                  <a:ext uri="{0D108BD9-81ED-4DB2-BD59-A6C34878D82A}">
                    <a16:rowId xmlns:a16="http://schemas.microsoft.com/office/drawing/2014/main" val="767678954"/>
                  </a:ext>
                </a:extLst>
              </a:tr>
            </a:tbl>
          </a:graphicData>
        </a:graphic>
      </p:graphicFrame>
    </p:spTree>
    <p:extLst>
      <p:ext uri="{BB962C8B-B14F-4D97-AF65-F5344CB8AC3E}">
        <p14:creationId xmlns:p14="http://schemas.microsoft.com/office/powerpoint/2010/main" val="32174652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000" b="1" dirty="0" smtClean="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Shipping Details</a:t>
            </a:r>
            <a:endParaRPr lang="en-IN" sz="5000" dirty="0"/>
          </a:p>
        </p:txBody>
      </p:sp>
      <p:graphicFrame>
        <p:nvGraphicFramePr>
          <p:cNvPr id="4" name="Table 3"/>
          <p:cNvGraphicFramePr>
            <a:graphicFrameLocks noGrp="1"/>
          </p:cNvGraphicFramePr>
          <p:nvPr>
            <p:extLst>
              <p:ext uri="{D42A27DB-BD31-4B8C-83A1-F6EECF244321}">
                <p14:modId xmlns:p14="http://schemas.microsoft.com/office/powerpoint/2010/main" val="332384175"/>
              </p:ext>
            </p:extLst>
          </p:nvPr>
        </p:nvGraphicFramePr>
        <p:xfrm>
          <a:off x="107504" y="2266340"/>
          <a:ext cx="8856985" cy="2748687"/>
        </p:xfrm>
        <a:graphic>
          <a:graphicData uri="http://schemas.openxmlformats.org/drawingml/2006/table">
            <a:tbl>
              <a:tblPr firstRow="1" bandRow="1">
                <a:tableStyleId>{6E25E649-3F16-4E02-A733-19D2CDBF48F0}</a:tableStyleId>
              </a:tblPr>
              <a:tblGrid>
                <a:gridCol w="1771397">
                  <a:extLst>
                    <a:ext uri="{9D8B030D-6E8A-4147-A177-3AD203B41FA5}">
                      <a16:colId xmlns:a16="http://schemas.microsoft.com/office/drawing/2014/main" val="3627957658"/>
                    </a:ext>
                  </a:extLst>
                </a:gridCol>
                <a:gridCol w="1360443">
                  <a:extLst>
                    <a:ext uri="{9D8B030D-6E8A-4147-A177-3AD203B41FA5}">
                      <a16:colId xmlns:a16="http://schemas.microsoft.com/office/drawing/2014/main" val="2598410051"/>
                    </a:ext>
                  </a:extLst>
                </a:gridCol>
                <a:gridCol w="1368152">
                  <a:extLst>
                    <a:ext uri="{9D8B030D-6E8A-4147-A177-3AD203B41FA5}">
                      <a16:colId xmlns:a16="http://schemas.microsoft.com/office/drawing/2014/main" val="3005256405"/>
                    </a:ext>
                  </a:extLst>
                </a:gridCol>
                <a:gridCol w="1584176">
                  <a:extLst>
                    <a:ext uri="{9D8B030D-6E8A-4147-A177-3AD203B41FA5}">
                      <a16:colId xmlns:a16="http://schemas.microsoft.com/office/drawing/2014/main" val="2879871121"/>
                    </a:ext>
                  </a:extLst>
                </a:gridCol>
                <a:gridCol w="2772817">
                  <a:extLst>
                    <a:ext uri="{9D8B030D-6E8A-4147-A177-3AD203B41FA5}">
                      <a16:colId xmlns:a16="http://schemas.microsoft.com/office/drawing/2014/main" val="119018503"/>
                    </a:ext>
                  </a:extLst>
                </a:gridCol>
              </a:tblGrid>
              <a:tr h="373279">
                <a:tc>
                  <a:txBody>
                    <a:bodyPr/>
                    <a:lstStyle/>
                    <a:p>
                      <a:pPr algn="ctr"/>
                      <a:r>
                        <a:rPr lang="en-IN" sz="1600" dirty="0" smtClean="0"/>
                        <a:t>Field Name-</a:t>
                      </a:r>
                      <a:endParaRPr lang="en-US" sz="1600" b="1" dirty="0">
                        <a:solidFill>
                          <a:schemeClr val="tx1"/>
                        </a:solidFill>
                      </a:endParaRPr>
                    </a:p>
                  </a:txBody>
                  <a:tcPr/>
                </a:tc>
                <a:tc>
                  <a:txBody>
                    <a:bodyPr/>
                    <a:lstStyle/>
                    <a:p>
                      <a:pPr algn="ctr"/>
                      <a:r>
                        <a:rPr lang="en-IN" sz="1600" dirty="0" smtClean="0"/>
                        <a:t>Data type</a:t>
                      </a:r>
                      <a:endParaRPr lang="en-US" sz="1600" b="1" dirty="0">
                        <a:solidFill>
                          <a:schemeClr val="tx1"/>
                        </a:solidFill>
                      </a:endParaRPr>
                    </a:p>
                  </a:txBody>
                  <a:tcPr/>
                </a:tc>
                <a:tc>
                  <a:txBody>
                    <a:bodyPr/>
                    <a:lstStyle/>
                    <a:p>
                      <a:pPr algn="ctr"/>
                      <a:r>
                        <a:rPr lang="en-IN" sz="1600" dirty="0" smtClean="0"/>
                        <a:t>Size</a:t>
                      </a:r>
                      <a:endParaRPr lang="en-US" sz="1600" b="1" dirty="0">
                        <a:solidFill>
                          <a:schemeClr val="tx1"/>
                        </a:solidFill>
                      </a:endParaRPr>
                    </a:p>
                  </a:txBody>
                  <a:tcPr/>
                </a:tc>
                <a:tc>
                  <a:txBody>
                    <a:bodyPr/>
                    <a:lstStyle/>
                    <a:p>
                      <a:pPr algn="ctr"/>
                      <a:r>
                        <a:rPr lang="en-IN" sz="1600" dirty="0" smtClean="0"/>
                        <a:t>Constraint</a:t>
                      </a:r>
                      <a:endParaRPr lang="en-US" sz="1600" b="1" dirty="0">
                        <a:solidFill>
                          <a:schemeClr val="tx1"/>
                        </a:solidFill>
                      </a:endParaRPr>
                    </a:p>
                  </a:txBody>
                  <a:tcPr/>
                </a:tc>
                <a:tc>
                  <a:txBody>
                    <a:bodyPr/>
                    <a:lstStyle/>
                    <a:p>
                      <a:pPr algn="ctr"/>
                      <a:r>
                        <a:rPr lang="en-IN" sz="1600" dirty="0" smtClean="0"/>
                        <a:t>Description</a:t>
                      </a:r>
                      <a:endParaRPr lang="en-US" sz="1600" b="1" dirty="0">
                        <a:solidFill>
                          <a:schemeClr val="tx1"/>
                        </a:solidFill>
                      </a:endParaRPr>
                    </a:p>
                  </a:txBody>
                  <a:tcPr/>
                </a:tc>
                <a:extLst>
                  <a:ext uri="{0D108BD9-81ED-4DB2-BD59-A6C34878D82A}">
                    <a16:rowId xmlns:a16="http://schemas.microsoft.com/office/drawing/2014/main" val="2803746761"/>
                  </a:ext>
                </a:extLst>
              </a:tr>
              <a:tr h="339344">
                <a:tc>
                  <a:txBody>
                    <a:bodyPr/>
                    <a:lstStyle/>
                    <a:p>
                      <a:r>
                        <a:rPr lang="en-US" sz="1400" dirty="0" smtClean="0"/>
                        <a:t>SHIP_ID</a:t>
                      </a:r>
                      <a:endParaRPr lang="en-IN" sz="1400" dirty="0"/>
                    </a:p>
                  </a:txBody>
                  <a:tcPr/>
                </a:tc>
                <a:tc>
                  <a:txBody>
                    <a:bodyPr/>
                    <a:lstStyle/>
                    <a:p>
                      <a:pPr algn="ctr"/>
                      <a:r>
                        <a:rPr lang="en-IN" sz="1400" dirty="0" smtClean="0"/>
                        <a:t>INTEGER</a:t>
                      </a:r>
                      <a:endParaRPr lang="en-IN" sz="1400" dirty="0"/>
                    </a:p>
                  </a:txBody>
                  <a:tcPr/>
                </a:tc>
                <a:tc>
                  <a:txBody>
                    <a:bodyPr/>
                    <a:lstStyle/>
                    <a:p>
                      <a:pPr algn="ctr"/>
                      <a:r>
                        <a:rPr lang="en-IN" sz="1400" dirty="0" smtClean="0"/>
                        <a:t>6</a:t>
                      </a:r>
                      <a:endParaRPr lang="en-IN" sz="1400" dirty="0"/>
                    </a:p>
                  </a:txBody>
                  <a:tcPr/>
                </a:tc>
                <a:tc>
                  <a:txBody>
                    <a:bodyPr/>
                    <a:lstStyle/>
                    <a:p>
                      <a:pPr algn="ctr"/>
                      <a:r>
                        <a:rPr lang="en-IN" sz="1400" dirty="0" smtClean="0"/>
                        <a:t>PRIMARY KEY</a:t>
                      </a:r>
                      <a:endParaRPr lang="en-IN" sz="1400" dirty="0"/>
                    </a:p>
                  </a:txBody>
                  <a:tcPr/>
                </a:tc>
                <a:tc>
                  <a:txBody>
                    <a:bodyPr/>
                    <a:lstStyle/>
                    <a:p>
                      <a:r>
                        <a:rPr lang="en-US" sz="1400" dirty="0" smtClean="0"/>
                        <a:t>It Stores the Shipping</a:t>
                      </a:r>
                      <a:r>
                        <a:rPr lang="en-US" sz="1400" baseline="0" dirty="0" smtClean="0"/>
                        <a:t> ID.</a:t>
                      </a:r>
                      <a:endParaRPr lang="en-IN" sz="1400" dirty="0"/>
                    </a:p>
                  </a:txBody>
                  <a:tcPr/>
                </a:tc>
                <a:extLst>
                  <a:ext uri="{0D108BD9-81ED-4DB2-BD59-A6C34878D82A}">
                    <a16:rowId xmlns:a16="http://schemas.microsoft.com/office/drawing/2014/main" val="1858854764"/>
                  </a:ext>
                </a:extLst>
              </a:tr>
              <a:tr h="339344">
                <a:tc>
                  <a:txBody>
                    <a:bodyPr/>
                    <a:lstStyle/>
                    <a:p>
                      <a:r>
                        <a:rPr lang="en-US" sz="1400" dirty="0" smtClean="0"/>
                        <a:t>O_ID</a:t>
                      </a:r>
                      <a:endParaRPr lang="en-IN" sz="1400" dirty="0"/>
                    </a:p>
                  </a:txBody>
                  <a:tcPr/>
                </a:tc>
                <a:tc>
                  <a:txBody>
                    <a:bodyPr/>
                    <a:lstStyle/>
                    <a:p>
                      <a:pPr algn="ctr"/>
                      <a:r>
                        <a:rPr lang="en-IN" sz="1400" dirty="0" smtClean="0"/>
                        <a:t>INTEGER</a:t>
                      </a:r>
                      <a:endParaRPr lang="en-IN" sz="1400" dirty="0"/>
                    </a:p>
                  </a:txBody>
                  <a:tcPr/>
                </a:tc>
                <a:tc>
                  <a:txBody>
                    <a:bodyPr/>
                    <a:lstStyle/>
                    <a:p>
                      <a:pPr algn="ctr"/>
                      <a:r>
                        <a:rPr lang="en-IN" sz="1400" dirty="0" smtClean="0"/>
                        <a:t>2</a:t>
                      </a:r>
                      <a:endParaRPr lang="en-IN" sz="1400" dirty="0"/>
                    </a:p>
                  </a:txBody>
                  <a:tcPr/>
                </a:tc>
                <a:tc>
                  <a:txBody>
                    <a:bodyPr/>
                    <a:lstStyle/>
                    <a:p>
                      <a:pPr algn="ctr"/>
                      <a:r>
                        <a:rPr lang="en-IN" sz="1400" dirty="0" smtClean="0"/>
                        <a:t>FOREIGN KEY</a:t>
                      </a:r>
                      <a:endParaRPr lang="en-IN" sz="1400" dirty="0"/>
                    </a:p>
                  </a:txBody>
                  <a:tcPr/>
                </a:tc>
                <a:tc>
                  <a:txBody>
                    <a:bodyPr/>
                    <a:lstStyle/>
                    <a:p>
                      <a:r>
                        <a:rPr lang="en-US" sz="1400" dirty="0" smtClean="0"/>
                        <a:t>It Stores the Order</a:t>
                      </a:r>
                      <a:r>
                        <a:rPr lang="en-US" sz="1400" baseline="0" dirty="0" smtClean="0"/>
                        <a:t> ID.</a:t>
                      </a:r>
                      <a:endParaRPr lang="en-IN" sz="1400" dirty="0"/>
                    </a:p>
                  </a:txBody>
                  <a:tcPr/>
                </a:tc>
                <a:extLst>
                  <a:ext uri="{0D108BD9-81ED-4DB2-BD59-A6C34878D82A}">
                    <a16:rowId xmlns:a16="http://schemas.microsoft.com/office/drawing/2014/main" val="2381356518"/>
                  </a:ext>
                </a:extLst>
              </a:tr>
              <a:tr h="339344">
                <a:tc>
                  <a:txBody>
                    <a:bodyPr/>
                    <a:lstStyle/>
                    <a:p>
                      <a:r>
                        <a:rPr lang="en-IN" sz="1400" dirty="0" smtClean="0"/>
                        <a:t>C_PH</a:t>
                      </a:r>
                      <a:endParaRPr lang="en-IN" sz="1400" dirty="0"/>
                    </a:p>
                  </a:txBody>
                  <a:tcPr/>
                </a:tc>
                <a:tc>
                  <a:txBody>
                    <a:bodyPr/>
                    <a:lstStyle/>
                    <a:p>
                      <a:pPr algn="ctr"/>
                      <a:r>
                        <a:rPr lang="en-IN" sz="1400" dirty="0" smtClean="0"/>
                        <a:t>INTEGER</a:t>
                      </a:r>
                      <a:endParaRPr lang="en-IN" sz="1400" dirty="0"/>
                    </a:p>
                  </a:txBody>
                  <a:tcPr/>
                </a:tc>
                <a:tc>
                  <a:txBody>
                    <a:bodyPr/>
                    <a:lstStyle/>
                    <a:p>
                      <a:pPr algn="ctr"/>
                      <a:r>
                        <a:rPr lang="en-IN" sz="1400" dirty="0" smtClean="0"/>
                        <a:t>10</a:t>
                      </a:r>
                      <a:endParaRPr lang="en-IN" sz="1400" dirty="0"/>
                    </a:p>
                  </a:txBody>
                  <a:tcPr/>
                </a:tc>
                <a:tc>
                  <a:txBody>
                    <a:bodyPr/>
                    <a:lstStyle/>
                    <a:p>
                      <a:pPr algn="ctr"/>
                      <a:r>
                        <a:rPr lang="en-IN" sz="1400" dirty="0" smtClean="0"/>
                        <a:t>NOT NULL</a:t>
                      </a:r>
                      <a:endParaRPr lang="en-IN" sz="1400" dirty="0"/>
                    </a:p>
                  </a:txBody>
                  <a:tcPr/>
                </a:tc>
                <a:tc>
                  <a:txBody>
                    <a:bodyPr/>
                    <a:lstStyle/>
                    <a:p>
                      <a:r>
                        <a:rPr lang="en-US" sz="1400" dirty="0" smtClean="0"/>
                        <a:t>It Stores the</a:t>
                      </a:r>
                      <a:r>
                        <a:rPr lang="en-US" sz="1400" baseline="0" dirty="0" smtClean="0"/>
                        <a:t> Customer mobile no.</a:t>
                      </a:r>
                      <a:endParaRPr lang="en-IN" sz="1400" dirty="0"/>
                    </a:p>
                  </a:txBody>
                  <a:tcPr/>
                </a:tc>
                <a:extLst>
                  <a:ext uri="{0D108BD9-81ED-4DB2-BD59-A6C34878D82A}">
                    <a16:rowId xmlns:a16="http://schemas.microsoft.com/office/drawing/2014/main" val="3731422320"/>
                  </a:ext>
                </a:extLst>
              </a:tr>
              <a:tr h="339344">
                <a:tc>
                  <a:txBody>
                    <a:bodyPr/>
                    <a:lstStyle/>
                    <a:p>
                      <a:r>
                        <a:rPr lang="en-US" sz="1400" dirty="0" smtClean="0"/>
                        <a:t>C_ADD</a:t>
                      </a:r>
                      <a:endParaRPr lang="en-IN" sz="1400" dirty="0"/>
                    </a:p>
                  </a:txBody>
                  <a:tcPr/>
                </a:tc>
                <a:tc>
                  <a:txBody>
                    <a:bodyPr/>
                    <a:lstStyle/>
                    <a:p>
                      <a:pPr algn="ctr"/>
                      <a:r>
                        <a:rPr lang="en-IN" sz="1400" dirty="0" smtClean="0"/>
                        <a:t>VARCHAR</a:t>
                      </a:r>
                      <a:endParaRPr lang="en-IN" sz="1400" dirty="0"/>
                    </a:p>
                  </a:txBody>
                  <a:tcPr/>
                </a:tc>
                <a:tc>
                  <a:txBody>
                    <a:bodyPr/>
                    <a:lstStyle/>
                    <a:p>
                      <a:pPr algn="ctr"/>
                      <a:r>
                        <a:rPr lang="en-IN" sz="1400" dirty="0" smtClean="0"/>
                        <a:t>160</a:t>
                      </a:r>
                      <a:endParaRPr lang="en-IN" sz="1400" dirty="0"/>
                    </a:p>
                  </a:txBody>
                  <a:tcPr/>
                </a:tc>
                <a:tc>
                  <a:txBody>
                    <a:bodyPr/>
                    <a:lstStyle/>
                    <a:p>
                      <a:pPr algn="ctr"/>
                      <a:r>
                        <a:rPr lang="en-IN" sz="1400" dirty="0" smtClean="0"/>
                        <a:t>NOT NULL</a:t>
                      </a:r>
                      <a:endParaRPr lang="en-IN" sz="1400" dirty="0"/>
                    </a:p>
                  </a:txBody>
                  <a:tcPr/>
                </a:tc>
                <a:tc>
                  <a:txBody>
                    <a:bodyPr/>
                    <a:lstStyle/>
                    <a:p>
                      <a:r>
                        <a:rPr lang="en-US" sz="1400" dirty="0" smtClean="0"/>
                        <a:t>It Stores the Customer address.</a:t>
                      </a:r>
                      <a:endParaRPr lang="en-IN" sz="1400" dirty="0"/>
                    </a:p>
                  </a:txBody>
                  <a:tcPr/>
                </a:tc>
                <a:extLst>
                  <a:ext uri="{0D108BD9-81ED-4DB2-BD59-A6C34878D82A}">
                    <a16:rowId xmlns:a16="http://schemas.microsoft.com/office/drawing/2014/main" val="3161685665"/>
                  </a:ext>
                </a:extLst>
              </a:tr>
              <a:tr h="339344">
                <a:tc>
                  <a:txBody>
                    <a:bodyPr/>
                    <a:lstStyle/>
                    <a:p>
                      <a:r>
                        <a:rPr lang="en-US" sz="1400" dirty="0" smtClean="0"/>
                        <a:t>S_STATUS</a:t>
                      </a:r>
                      <a:endParaRPr lang="en-IN" sz="1400" dirty="0"/>
                    </a:p>
                  </a:txBody>
                  <a:tcPr/>
                </a:tc>
                <a:tc>
                  <a:txBody>
                    <a:bodyPr/>
                    <a:lstStyle/>
                    <a:p>
                      <a:pPr algn="ctr"/>
                      <a:r>
                        <a:rPr lang="en-IN" sz="1400" dirty="0" smtClean="0"/>
                        <a:t>VARCHAR</a:t>
                      </a:r>
                      <a:endParaRPr lang="en-IN" sz="1400" dirty="0"/>
                    </a:p>
                  </a:txBody>
                  <a:tcPr/>
                </a:tc>
                <a:tc>
                  <a:txBody>
                    <a:bodyPr/>
                    <a:lstStyle/>
                    <a:p>
                      <a:pPr algn="ctr"/>
                      <a:r>
                        <a:rPr lang="en-IN" sz="1400" dirty="0" smtClean="0"/>
                        <a:t>10</a:t>
                      </a:r>
                      <a:endParaRPr lang="en-IN" sz="1400" dirty="0"/>
                    </a:p>
                  </a:txBody>
                  <a:tcPr/>
                </a:tc>
                <a:tc>
                  <a:txBody>
                    <a:bodyPr/>
                    <a:lstStyle/>
                    <a:p>
                      <a:pPr algn="ctr"/>
                      <a:r>
                        <a:rPr lang="en-IN" sz="1400" dirty="0" smtClean="0"/>
                        <a:t>NOT NULL</a:t>
                      </a:r>
                      <a:endParaRPr lang="en-IN" sz="1400" dirty="0"/>
                    </a:p>
                  </a:txBody>
                  <a:tcPr/>
                </a:tc>
                <a:tc>
                  <a:txBody>
                    <a:bodyPr/>
                    <a:lstStyle/>
                    <a:p>
                      <a:r>
                        <a:rPr lang="en-US" sz="1400" dirty="0" smtClean="0"/>
                        <a:t>It Stores the Shipping status.</a:t>
                      </a:r>
                      <a:endParaRPr lang="en-IN" sz="1400" dirty="0"/>
                    </a:p>
                  </a:txBody>
                  <a:tcPr/>
                </a:tc>
                <a:extLst>
                  <a:ext uri="{0D108BD9-81ED-4DB2-BD59-A6C34878D82A}">
                    <a16:rowId xmlns:a16="http://schemas.microsoft.com/office/drawing/2014/main" val="1227007819"/>
                  </a:ext>
                </a:extLst>
              </a:tr>
              <a:tr h="339344">
                <a:tc>
                  <a:txBody>
                    <a:bodyPr/>
                    <a:lstStyle/>
                    <a:p>
                      <a:r>
                        <a:rPr lang="en-IN" sz="1400" dirty="0" smtClean="0"/>
                        <a:t>AREA_ID</a:t>
                      </a:r>
                      <a:endParaRPr lang="en-IN" sz="1400" dirty="0"/>
                    </a:p>
                  </a:txBody>
                  <a:tcPr/>
                </a:tc>
                <a:tc>
                  <a:txBody>
                    <a:bodyPr/>
                    <a:lstStyle/>
                    <a:p>
                      <a:pPr algn="ctr"/>
                      <a:r>
                        <a:rPr lang="en-IN" sz="1400" dirty="0" smtClean="0"/>
                        <a:t>INTEGER</a:t>
                      </a:r>
                      <a:endParaRPr lang="en-IN" sz="1400" dirty="0"/>
                    </a:p>
                  </a:txBody>
                  <a:tcPr/>
                </a:tc>
                <a:tc>
                  <a:txBody>
                    <a:bodyPr/>
                    <a:lstStyle/>
                    <a:p>
                      <a:pPr algn="ctr"/>
                      <a:r>
                        <a:rPr lang="en-IN" sz="1400" dirty="0" smtClean="0"/>
                        <a:t>3</a:t>
                      </a:r>
                      <a:endParaRPr lang="en-IN" sz="1400" dirty="0"/>
                    </a:p>
                  </a:txBody>
                  <a:tcPr/>
                </a:tc>
                <a:tc>
                  <a:txBody>
                    <a:bodyPr/>
                    <a:lstStyle/>
                    <a:p>
                      <a:pPr algn="ctr"/>
                      <a:r>
                        <a:rPr lang="en-IN" sz="1400" dirty="0" smtClean="0"/>
                        <a:t>FOREIGN</a:t>
                      </a:r>
                      <a:r>
                        <a:rPr lang="en-IN" sz="1400" baseline="0" dirty="0" smtClean="0"/>
                        <a:t> KEY</a:t>
                      </a:r>
                      <a:endParaRPr lang="en-IN" sz="1400" dirty="0"/>
                    </a:p>
                  </a:txBody>
                  <a:tcPr/>
                </a:tc>
                <a:tc>
                  <a:txBody>
                    <a:bodyPr/>
                    <a:lstStyle/>
                    <a:p>
                      <a:r>
                        <a:rPr lang="en-IN" sz="1400" dirty="0" smtClean="0"/>
                        <a:t>IT</a:t>
                      </a:r>
                      <a:r>
                        <a:rPr lang="en-IN" sz="1400" baseline="0" dirty="0" smtClean="0"/>
                        <a:t> stores the Area ID.</a:t>
                      </a:r>
                      <a:endParaRPr lang="en-IN" sz="1400" dirty="0"/>
                    </a:p>
                  </a:txBody>
                  <a:tcPr/>
                </a:tc>
                <a:extLst>
                  <a:ext uri="{0D108BD9-81ED-4DB2-BD59-A6C34878D82A}">
                    <a16:rowId xmlns:a16="http://schemas.microsoft.com/office/drawing/2014/main" val="2144445606"/>
                  </a:ext>
                </a:extLst>
              </a:tr>
              <a:tr h="339344">
                <a:tc>
                  <a:txBody>
                    <a:bodyPr/>
                    <a:lstStyle/>
                    <a:p>
                      <a:r>
                        <a:rPr lang="en-IN" sz="1400" dirty="0" smtClean="0"/>
                        <a:t>AREA</a:t>
                      </a:r>
                      <a:r>
                        <a:rPr lang="en-IN" sz="1400" baseline="0" dirty="0" smtClean="0"/>
                        <a:t>_NAME</a:t>
                      </a:r>
                      <a:endParaRPr lang="en-IN" sz="1400" dirty="0"/>
                    </a:p>
                  </a:txBody>
                  <a:tcPr/>
                </a:tc>
                <a:tc>
                  <a:txBody>
                    <a:bodyPr/>
                    <a:lstStyle/>
                    <a:p>
                      <a:pPr algn="ctr"/>
                      <a:r>
                        <a:rPr lang="en-IN" sz="1400" dirty="0" smtClean="0"/>
                        <a:t>VARCHAR</a:t>
                      </a:r>
                      <a:endParaRPr lang="en-IN" sz="1400" dirty="0"/>
                    </a:p>
                  </a:txBody>
                  <a:tcPr/>
                </a:tc>
                <a:tc>
                  <a:txBody>
                    <a:bodyPr/>
                    <a:lstStyle/>
                    <a:p>
                      <a:pPr algn="ctr"/>
                      <a:r>
                        <a:rPr lang="en-IN" sz="1400" dirty="0" smtClean="0"/>
                        <a:t>10</a:t>
                      </a:r>
                      <a:endParaRPr lang="en-IN" sz="1400" dirty="0"/>
                    </a:p>
                  </a:txBody>
                  <a:tcPr/>
                </a:tc>
                <a:tc>
                  <a:txBody>
                    <a:bodyPr/>
                    <a:lstStyle/>
                    <a:p>
                      <a:pPr algn="ctr"/>
                      <a:r>
                        <a:rPr lang="en-IN" sz="1400" dirty="0" smtClean="0"/>
                        <a:t>NOT</a:t>
                      </a:r>
                      <a:r>
                        <a:rPr lang="en-IN" sz="1400" baseline="0" dirty="0" smtClean="0"/>
                        <a:t> NULL</a:t>
                      </a:r>
                      <a:endParaRPr lang="en-IN" sz="1400" dirty="0"/>
                    </a:p>
                  </a:txBody>
                  <a:tcPr/>
                </a:tc>
                <a:tc>
                  <a:txBody>
                    <a:bodyPr/>
                    <a:lstStyle/>
                    <a:p>
                      <a:r>
                        <a:rPr lang="en-IN" sz="1400" dirty="0" smtClean="0"/>
                        <a:t>It</a:t>
                      </a:r>
                      <a:r>
                        <a:rPr lang="en-IN" sz="1400" baseline="0" dirty="0" smtClean="0"/>
                        <a:t> stores the Area name.</a:t>
                      </a:r>
                      <a:endParaRPr lang="en-IN" sz="1400" dirty="0"/>
                    </a:p>
                  </a:txBody>
                  <a:tcPr/>
                </a:tc>
                <a:extLst>
                  <a:ext uri="{0D108BD9-81ED-4DB2-BD59-A6C34878D82A}">
                    <a16:rowId xmlns:a16="http://schemas.microsoft.com/office/drawing/2014/main" val="31716409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12630184"/>
              </p:ext>
            </p:extLst>
          </p:nvPr>
        </p:nvGraphicFramePr>
        <p:xfrm>
          <a:off x="665565" y="1094147"/>
          <a:ext cx="7812869" cy="1005840"/>
        </p:xfrm>
        <a:graphic>
          <a:graphicData uri="http://schemas.openxmlformats.org/drawingml/2006/table">
            <a:tbl>
              <a:tblPr firstRow="1" bandRow="1">
                <a:tableStyleId>{22838BEF-8BB2-4498-84A7-C5851F593DF1}</a:tableStyleId>
              </a:tblPr>
              <a:tblGrid>
                <a:gridCol w="3038338">
                  <a:extLst>
                    <a:ext uri="{9D8B030D-6E8A-4147-A177-3AD203B41FA5}">
                      <a16:colId xmlns:a16="http://schemas.microsoft.com/office/drawing/2014/main" val="47085672"/>
                    </a:ext>
                  </a:extLst>
                </a:gridCol>
                <a:gridCol w="4774531">
                  <a:extLst>
                    <a:ext uri="{9D8B030D-6E8A-4147-A177-3AD203B41FA5}">
                      <a16:colId xmlns:a16="http://schemas.microsoft.com/office/drawing/2014/main" val="4228467339"/>
                    </a:ext>
                  </a:extLst>
                </a:gridCol>
              </a:tblGrid>
              <a:tr h="262587">
                <a:tc>
                  <a:txBody>
                    <a:bodyPr/>
                    <a:lstStyle/>
                    <a:p>
                      <a:r>
                        <a:rPr lang="en-IN" sz="1600" dirty="0" smtClean="0"/>
                        <a:t>Table Name</a:t>
                      </a:r>
                      <a:endParaRPr lang="en-US" sz="1600" b="1" dirty="0">
                        <a:solidFill>
                          <a:schemeClr val="tx1"/>
                        </a:solidFill>
                      </a:endParaRPr>
                    </a:p>
                  </a:txBody>
                  <a:tcPr/>
                </a:tc>
                <a:tc>
                  <a:txBody>
                    <a:bodyPr/>
                    <a:lstStyle/>
                    <a:p>
                      <a:pPr algn="ctr"/>
                      <a:r>
                        <a:rPr lang="en-IN" sz="1600" b="1" dirty="0" smtClean="0">
                          <a:solidFill>
                            <a:schemeClr val="dk1"/>
                          </a:solidFill>
                        </a:rPr>
                        <a:t>Shipping</a:t>
                      </a:r>
                      <a:r>
                        <a:rPr lang="en-IN" sz="1600" b="1" baseline="0" dirty="0" smtClean="0">
                          <a:solidFill>
                            <a:schemeClr val="dk1"/>
                          </a:solidFill>
                        </a:rPr>
                        <a:t> Details</a:t>
                      </a:r>
                      <a:endParaRPr lang="en-US" sz="1600" b="1" dirty="0">
                        <a:solidFill>
                          <a:schemeClr val="tx1"/>
                        </a:solidFill>
                      </a:endParaRPr>
                    </a:p>
                  </a:txBody>
                  <a:tcPr/>
                </a:tc>
                <a:extLst>
                  <a:ext uri="{0D108BD9-81ED-4DB2-BD59-A6C34878D82A}">
                    <a16:rowId xmlns:a16="http://schemas.microsoft.com/office/drawing/2014/main" val="1894343573"/>
                  </a:ext>
                </a:extLst>
              </a:tr>
              <a:tr h="262587">
                <a:tc>
                  <a:txBody>
                    <a:bodyPr/>
                    <a:lstStyle/>
                    <a:p>
                      <a:r>
                        <a:rPr lang="en-IN" sz="1600" dirty="0" smtClean="0"/>
                        <a:t>Table</a:t>
                      </a:r>
                      <a:r>
                        <a:rPr lang="en-IN" sz="1600" baseline="0" dirty="0" smtClean="0"/>
                        <a:t> Description</a:t>
                      </a:r>
                      <a:endParaRPr lang="en-US" sz="1600" b="1" dirty="0">
                        <a:solidFill>
                          <a:schemeClr val="tx1"/>
                        </a:solidFill>
                      </a:endParaRPr>
                    </a:p>
                  </a:txBody>
                  <a:tcPr/>
                </a:tc>
                <a:tc>
                  <a:txBody>
                    <a:bodyPr/>
                    <a:lstStyle/>
                    <a:p>
                      <a:r>
                        <a:rPr lang="en-IN" sz="1600" baseline="0" dirty="0" smtClean="0"/>
                        <a:t>This table stores information about the shipping.</a:t>
                      </a:r>
                    </a:p>
                  </a:txBody>
                  <a:tcPr/>
                </a:tc>
                <a:extLst>
                  <a:ext uri="{0D108BD9-81ED-4DB2-BD59-A6C34878D82A}">
                    <a16:rowId xmlns:a16="http://schemas.microsoft.com/office/drawing/2014/main" val="806388560"/>
                  </a:ext>
                </a:extLst>
              </a:tr>
              <a:tr h="262587">
                <a:tc>
                  <a:txBody>
                    <a:bodyPr/>
                    <a:lstStyle/>
                    <a:p>
                      <a:r>
                        <a:rPr lang="en-US" sz="1600" dirty="0" smtClean="0"/>
                        <a:t>Primary key</a:t>
                      </a:r>
                      <a:endParaRPr lang="en-US" sz="1600" dirty="0"/>
                    </a:p>
                  </a:txBody>
                  <a:tcPr/>
                </a:tc>
                <a:tc>
                  <a:txBody>
                    <a:bodyPr/>
                    <a:lstStyle/>
                    <a:p>
                      <a:r>
                        <a:rPr lang="en-US" sz="1600" dirty="0" smtClean="0"/>
                        <a:t>SHIP_ID</a:t>
                      </a:r>
                      <a:endParaRPr lang="en-US" sz="1600" dirty="0"/>
                    </a:p>
                  </a:txBody>
                  <a:tcPr/>
                </a:tc>
                <a:extLst>
                  <a:ext uri="{0D108BD9-81ED-4DB2-BD59-A6C34878D82A}">
                    <a16:rowId xmlns:a16="http://schemas.microsoft.com/office/drawing/2014/main" val="281217329"/>
                  </a:ext>
                </a:extLst>
              </a:tr>
            </a:tbl>
          </a:graphicData>
        </a:graphic>
      </p:graphicFrame>
    </p:spTree>
    <p:extLst>
      <p:ext uri="{BB962C8B-B14F-4D97-AF65-F5344CB8AC3E}">
        <p14:creationId xmlns:p14="http://schemas.microsoft.com/office/powerpoint/2010/main" val="33267316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000" b="1" dirty="0" smtClean="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Feedback</a:t>
            </a:r>
            <a:endParaRPr lang="en-IN" sz="5000" dirty="0"/>
          </a:p>
        </p:txBody>
      </p:sp>
      <p:graphicFrame>
        <p:nvGraphicFramePr>
          <p:cNvPr id="4" name="Table 3"/>
          <p:cNvGraphicFramePr>
            <a:graphicFrameLocks noGrp="1"/>
          </p:cNvGraphicFramePr>
          <p:nvPr>
            <p:extLst>
              <p:ext uri="{D42A27DB-BD31-4B8C-83A1-F6EECF244321}">
                <p14:modId xmlns:p14="http://schemas.microsoft.com/office/powerpoint/2010/main" val="1438396574"/>
              </p:ext>
            </p:extLst>
          </p:nvPr>
        </p:nvGraphicFramePr>
        <p:xfrm>
          <a:off x="71778" y="2571750"/>
          <a:ext cx="9000443" cy="1837536"/>
        </p:xfrm>
        <a:graphic>
          <a:graphicData uri="http://schemas.openxmlformats.org/drawingml/2006/table">
            <a:tbl>
              <a:tblPr firstRow="1" bandRow="1">
                <a:tableStyleId>{6E25E649-3F16-4E02-A733-19D2CDBF48F0}</a:tableStyleId>
              </a:tblPr>
              <a:tblGrid>
                <a:gridCol w="1800088">
                  <a:extLst>
                    <a:ext uri="{9D8B030D-6E8A-4147-A177-3AD203B41FA5}">
                      <a16:colId xmlns:a16="http://schemas.microsoft.com/office/drawing/2014/main" val="3627957658"/>
                    </a:ext>
                  </a:extLst>
                </a:gridCol>
                <a:gridCol w="1200058">
                  <a:extLst>
                    <a:ext uri="{9D8B030D-6E8A-4147-A177-3AD203B41FA5}">
                      <a16:colId xmlns:a16="http://schemas.microsoft.com/office/drawing/2014/main" val="2598410051"/>
                    </a:ext>
                  </a:extLst>
                </a:gridCol>
                <a:gridCol w="1170789">
                  <a:extLst>
                    <a:ext uri="{9D8B030D-6E8A-4147-A177-3AD203B41FA5}">
                      <a16:colId xmlns:a16="http://schemas.microsoft.com/office/drawing/2014/main" val="3005256405"/>
                    </a:ext>
                  </a:extLst>
                </a:gridCol>
                <a:gridCol w="1609835">
                  <a:extLst>
                    <a:ext uri="{9D8B030D-6E8A-4147-A177-3AD203B41FA5}">
                      <a16:colId xmlns:a16="http://schemas.microsoft.com/office/drawing/2014/main" val="2879871121"/>
                    </a:ext>
                  </a:extLst>
                </a:gridCol>
                <a:gridCol w="3219673">
                  <a:extLst>
                    <a:ext uri="{9D8B030D-6E8A-4147-A177-3AD203B41FA5}">
                      <a16:colId xmlns:a16="http://schemas.microsoft.com/office/drawing/2014/main" val="119018503"/>
                    </a:ext>
                  </a:extLst>
                </a:gridCol>
              </a:tblGrid>
              <a:tr h="370840">
                <a:tc>
                  <a:txBody>
                    <a:bodyPr/>
                    <a:lstStyle/>
                    <a:p>
                      <a:pPr algn="ctr"/>
                      <a:r>
                        <a:rPr lang="en-IN" sz="1600" dirty="0" smtClean="0"/>
                        <a:t>Field Name</a:t>
                      </a:r>
                      <a:endParaRPr lang="en-US" sz="1600" b="1" dirty="0">
                        <a:solidFill>
                          <a:schemeClr val="tx1"/>
                        </a:solidFill>
                      </a:endParaRPr>
                    </a:p>
                  </a:txBody>
                  <a:tcPr/>
                </a:tc>
                <a:tc>
                  <a:txBody>
                    <a:bodyPr/>
                    <a:lstStyle/>
                    <a:p>
                      <a:pPr algn="ctr"/>
                      <a:r>
                        <a:rPr lang="en-IN" sz="1600" dirty="0" smtClean="0"/>
                        <a:t>Data type</a:t>
                      </a:r>
                      <a:endParaRPr lang="en-US" sz="1600" b="1" dirty="0">
                        <a:solidFill>
                          <a:schemeClr val="tx1"/>
                        </a:solidFill>
                      </a:endParaRPr>
                    </a:p>
                  </a:txBody>
                  <a:tcPr/>
                </a:tc>
                <a:tc>
                  <a:txBody>
                    <a:bodyPr/>
                    <a:lstStyle/>
                    <a:p>
                      <a:pPr algn="ctr"/>
                      <a:r>
                        <a:rPr lang="en-IN" sz="1600" dirty="0" smtClean="0"/>
                        <a:t>Size</a:t>
                      </a:r>
                      <a:endParaRPr lang="en-US" sz="1600" b="1" dirty="0">
                        <a:solidFill>
                          <a:schemeClr val="tx1"/>
                        </a:solidFill>
                      </a:endParaRPr>
                    </a:p>
                  </a:txBody>
                  <a:tcPr/>
                </a:tc>
                <a:tc>
                  <a:txBody>
                    <a:bodyPr/>
                    <a:lstStyle/>
                    <a:p>
                      <a:pPr algn="ctr"/>
                      <a:r>
                        <a:rPr lang="en-IN" sz="1600" dirty="0" smtClean="0"/>
                        <a:t>Constraint</a:t>
                      </a:r>
                      <a:endParaRPr lang="en-US" sz="1600" b="1" dirty="0">
                        <a:solidFill>
                          <a:schemeClr val="tx1"/>
                        </a:solidFill>
                      </a:endParaRPr>
                    </a:p>
                  </a:txBody>
                  <a:tcPr/>
                </a:tc>
                <a:tc>
                  <a:txBody>
                    <a:bodyPr/>
                    <a:lstStyle/>
                    <a:p>
                      <a:pPr algn="ctr"/>
                      <a:r>
                        <a:rPr lang="en-IN" sz="1600" dirty="0" smtClean="0"/>
                        <a:t>Description</a:t>
                      </a:r>
                      <a:endParaRPr lang="en-US" sz="1600" b="1" dirty="0">
                        <a:solidFill>
                          <a:schemeClr val="tx1"/>
                        </a:solidFill>
                      </a:endParaRPr>
                    </a:p>
                  </a:txBody>
                  <a:tcPr/>
                </a:tc>
                <a:extLst>
                  <a:ext uri="{0D108BD9-81ED-4DB2-BD59-A6C34878D82A}">
                    <a16:rowId xmlns:a16="http://schemas.microsoft.com/office/drawing/2014/main" val="2803746761"/>
                  </a:ext>
                </a:extLst>
              </a:tr>
              <a:tr h="370840">
                <a:tc>
                  <a:txBody>
                    <a:bodyPr/>
                    <a:lstStyle/>
                    <a:p>
                      <a:r>
                        <a:rPr lang="en-US" sz="1600" dirty="0" smtClean="0"/>
                        <a:t>FEEDBACK_ID</a:t>
                      </a:r>
                      <a:endParaRPr lang="en-IN" sz="1600" dirty="0"/>
                    </a:p>
                  </a:txBody>
                  <a:tcPr/>
                </a:tc>
                <a:tc>
                  <a:txBody>
                    <a:bodyPr/>
                    <a:lstStyle/>
                    <a:p>
                      <a:pPr algn="ctr"/>
                      <a:r>
                        <a:rPr lang="en-IN" sz="1600" dirty="0" smtClean="0"/>
                        <a:t>INTEGER</a:t>
                      </a:r>
                      <a:endParaRPr lang="en-IN" sz="1600" dirty="0"/>
                    </a:p>
                  </a:txBody>
                  <a:tcPr/>
                </a:tc>
                <a:tc>
                  <a:txBody>
                    <a:bodyPr/>
                    <a:lstStyle/>
                    <a:p>
                      <a:pPr algn="ctr"/>
                      <a:r>
                        <a:rPr lang="en-IN" sz="1600" dirty="0" smtClean="0"/>
                        <a:t>5</a:t>
                      </a:r>
                      <a:endParaRPr lang="en-IN" sz="1600" dirty="0"/>
                    </a:p>
                  </a:txBody>
                  <a:tcPr/>
                </a:tc>
                <a:tc>
                  <a:txBody>
                    <a:bodyPr/>
                    <a:lstStyle/>
                    <a:p>
                      <a:pPr algn="ctr"/>
                      <a:r>
                        <a:rPr lang="en-IN" sz="1600" dirty="0" smtClean="0"/>
                        <a:t>PRIMARY KEY</a:t>
                      </a:r>
                      <a:endParaRPr lang="en-IN" sz="1600" dirty="0"/>
                    </a:p>
                  </a:txBody>
                  <a:tcPr/>
                </a:tc>
                <a:tc>
                  <a:txBody>
                    <a:bodyPr/>
                    <a:lstStyle/>
                    <a:p>
                      <a:r>
                        <a:rPr lang="en-US" sz="1600" dirty="0" smtClean="0"/>
                        <a:t>It Stores the Complain</a:t>
                      </a:r>
                      <a:r>
                        <a:rPr lang="en-US" sz="1600" baseline="0" dirty="0" smtClean="0"/>
                        <a:t> ID.</a:t>
                      </a:r>
                      <a:endParaRPr lang="en-IN" sz="1600" dirty="0"/>
                    </a:p>
                  </a:txBody>
                  <a:tcPr/>
                </a:tc>
                <a:extLst>
                  <a:ext uri="{0D108BD9-81ED-4DB2-BD59-A6C34878D82A}">
                    <a16:rowId xmlns:a16="http://schemas.microsoft.com/office/drawing/2014/main" val="1858854764"/>
                  </a:ext>
                </a:extLst>
              </a:tr>
              <a:tr h="354176">
                <a:tc>
                  <a:txBody>
                    <a:bodyPr/>
                    <a:lstStyle/>
                    <a:p>
                      <a:r>
                        <a:rPr lang="en-US" sz="1600" dirty="0" smtClean="0"/>
                        <a:t>FEEDBACK_DETAILS</a:t>
                      </a:r>
                      <a:endParaRPr lang="en-IN" sz="1600" dirty="0"/>
                    </a:p>
                  </a:txBody>
                  <a:tcPr/>
                </a:tc>
                <a:tc>
                  <a:txBody>
                    <a:bodyPr/>
                    <a:lstStyle/>
                    <a:p>
                      <a:pPr algn="ctr"/>
                      <a:r>
                        <a:rPr lang="en-IN" sz="1600" dirty="0" smtClean="0"/>
                        <a:t>VARCHAR</a:t>
                      </a:r>
                      <a:endParaRPr lang="en-IN" sz="1600" dirty="0"/>
                    </a:p>
                  </a:txBody>
                  <a:tcPr/>
                </a:tc>
                <a:tc>
                  <a:txBody>
                    <a:bodyPr/>
                    <a:lstStyle/>
                    <a:p>
                      <a:pPr algn="ctr"/>
                      <a:r>
                        <a:rPr lang="en-IN" sz="1600" dirty="0" smtClean="0"/>
                        <a:t>30</a:t>
                      </a:r>
                      <a:endParaRPr lang="en-IN" sz="1600" dirty="0"/>
                    </a:p>
                  </a:txBody>
                  <a:tcPr/>
                </a:tc>
                <a:tc>
                  <a:txBody>
                    <a:bodyPr/>
                    <a:lstStyle/>
                    <a:p>
                      <a:pPr algn="ctr"/>
                      <a:r>
                        <a:rPr lang="en-IN" sz="1600" dirty="0" smtClean="0"/>
                        <a:t>NOT NULL</a:t>
                      </a:r>
                      <a:endParaRPr lang="en-IN" sz="16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600" dirty="0" smtClean="0"/>
                        <a:t>It Stores the Complain details.</a:t>
                      </a:r>
                      <a:endParaRPr lang="en-IN" sz="1600" dirty="0" smtClean="0"/>
                    </a:p>
                  </a:txBody>
                  <a:tcPr/>
                </a:tc>
                <a:extLst>
                  <a:ext uri="{0D108BD9-81ED-4DB2-BD59-A6C34878D82A}">
                    <a16:rowId xmlns:a16="http://schemas.microsoft.com/office/drawing/2014/main" val="3731422320"/>
                  </a:ext>
                </a:extLst>
              </a:tr>
              <a:tr h="370840">
                <a:tc>
                  <a:txBody>
                    <a:bodyPr/>
                    <a:lstStyle/>
                    <a:p>
                      <a:r>
                        <a:rPr lang="en-US" sz="1600" dirty="0" smtClean="0"/>
                        <a:t>FEEDBACK_DATE</a:t>
                      </a:r>
                      <a:endParaRPr lang="en-IN" sz="1600" dirty="0"/>
                    </a:p>
                  </a:txBody>
                  <a:tcPr/>
                </a:tc>
                <a:tc>
                  <a:txBody>
                    <a:bodyPr/>
                    <a:lstStyle/>
                    <a:p>
                      <a:pPr algn="ctr"/>
                      <a:r>
                        <a:rPr lang="en-IN" sz="1600" dirty="0" smtClean="0"/>
                        <a:t>DATE</a:t>
                      </a:r>
                      <a:endParaRPr lang="en-IN" sz="1600" dirty="0"/>
                    </a:p>
                  </a:txBody>
                  <a:tcPr/>
                </a:tc>
                <a:tc>
                  <a:txBody>
                    <a:bodyPr/>
                    <a:lstStyle/>
                    <a:p>
                      <a:pPr algn="ctr"/>
                      <a:r>
                        <a:rPr lang="en-IN" sz="1600" dirty="0" smtClean="0"/>
                        <a:t>-</a:t>
                      </a:r>
                      <a:endParaRPr lang="en-IN" sz="1600" dirty="0"/>
                    </a:p>
                  </a:txBody>
                  <a:tcPr/>
                </a:tc>
                <a:tc>
                  <a:txBody>
                    <a:bodyPr/>
                    <a:lstStyle/>
                    <a:p>
                      <a:pPr algn="ctr"/>
                      <a:r>
                        <a:rPr lang="en-IN" sz="1600" dirty="0" smtClean="0"/>
                        <a:t>NOT NULL</a:t>
                      </a:r>
                      <a:endParaRPr lang="en-IN" sz="1600" dirty="0"/>
                    </a:p>
                  </a:txBody>
                  <a:tcPr/>
                </a:tc>
                <a:tc>
                  <a:txBody>
                    <a:bodyPr/>
                    <a:lstStyle/>
                    <a:p>
                      <a:r>
                        <a:rPr lang="en-US" sz="1600" dirty="0" smtClean="0"/>
                        <a:t>It Stores the Complain</a:t>
                      </a:r>
                      <a:r>
                        <a:rPr lang="en-US" sz="1600" baseline="0" dirty="0" smtClean="0"/>
                        <a:t> date.</a:t>
                      </a:r>
                      <a:endParaRPr lang="en-IN" sz="1600" dirty="0"/>
                    </a:p>
                  </a:txBody>
                  <a:tcPr/>
                </a:tc>
                <a:extLst>
                  <a:ext uri="{0D108BD9-81ED-4DB2-BD59-A6C34878D82A}">
                    <a16:rowId xmlns:a16="http://schemas.microsoft.com/office/drawing/2014/main" val="3161685665"/>
                  </a:ext>
                </a:extLst>
              </a:tr>
              <a:tr h="370840">
                <a:tc>
                  <a:txBody>
                    <a:bodyPr/>
                    <a:lstStyle/>
                    <a:p>
                      <a:r>
                        <a:rPr lang="en-US" sz="1600" dirty="0" smtClean="0"/>
                        <a:t>FEEDBACK_STATUS</a:t>
                      </a:r>
                      <a:endParaRPr lang="en-IN" sz="1600" dirty="0"/>
                    </a:p>
                  </a:txBody>
                  <a:tcPr/>
                </a:tc>
                <a:tc>
                  <a:txBody>
                    <a:bodyPr/>
                    <a:lstStyle/>
                    <a:p>
                      <a:pPr algn="ctr"/>
                      <a:r>
                        <a:rPr lang="en-IN" sz="1600" dirty="0" smtClean="0"/>
                        <a:t>VARCHAR</a:t>
                      </a:r>
                      <a:endParaRPr lang="en-IN" sz="1600" dirty="0"/>
                    </a:p>
                  </a:txBody>
                  <a:tcPr/>
                </a:tc>
                <a:tc>
                  <a:txBody>
                    <a:bodyPr/>
                    <a:lstStyle/>
                    <a:p>
                      <a:pPr algn="ctr"/>
                      <a:r>
                        <a:rPr lang="en-IN" sz="1600" dirty="0" smtClean="0"/>
                        <a:t>10</a:t>
                      </a:r>
                      <a:endParaRPr lang="en-IN" sz="1600" dirty="0"/>
                    </a:p>
                  </a:txBody>
                  <a:tcPr/>
                </a:tc>
                <a:tc>
                  <a:txBody>
                    <a:bodyPr/>
                    <a:lstStyle/>
                    <a:p>
                      <a:pPr algn="ctr"/>
                      <a:r>
                        <a:rPr lang="en-IN" sz="1600" dirty="0" smtClean="0"/>
                        <a:t>NOT NULL</a:t>
                      </a:r>
                      <a:endParaRPr lang="en-IN" sz="1600" dirty="0"/>
                    </a:p>
                  </a:txBody>
                  <a:tcPr/>
                </a:tc>
                <a:tc>
                  <a:txBody>
                    <a:bodyPr/>
                    <a:lstStyle/>
                    <a:p>
                      <a:r>
                        <a:rPr lang="en-US" sz="1600" dirty="0" smtClean="0"/>
                        <a:t>It Stores the Complain</a:t>
                      </a:r>
                      <a:r>
                        <a:rPr lang="en-US" sz="1600" baseline="0" dirty="0" smtClean="0"/>
                        <a:t> status.</a:t>
                      </a:r>
                      <a:endParaRPr lang="en-IN" sz="1600" dirty="0"/>
                    </a:p>
                  </a:txBody>
                  <a:tcPr/>
                </a:tc>
                <a:extLst>
                  <a:ext uri="{0D108BD9-81ED-4DB2-BD59-A6C34878D82A}">
                    <a16:rowId xmlns:a16="http://schemas.microsoft.com/office/drawing/2014/main" val="122700781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029185186"/>
              </p:ext>
            </p:extLst>
          </p:nvPr>
        </p:nvGraphicFramePr>
        <p:xfrm>
          <a:off x="701569" y="1163370"/>
          <a:ext cx="7812869" cy="1112520"/>
        </p:xfrm>
        <a:graphic>
          <a:graphicData uri="http://schemas.openxmlformats.org/drawingml/2006/table">
            <a:tbl>
              <a:tblPr firstRow="1" bandRow="1">
                <a:tableStyleId>{22838BEF-8BB2-4498-84A7-C5851F593DF1}</a:tableStyleId>
              </a:tblPr>
              <a:tblGrid>
                <a:gridCol w="3038338">
                  <a:extLst>
                    <a:ext uri="{9D8B030D-6E8A-4147-A177-3AD203B41FA5}">
                      <a16:colId xmlns:a16="http://schemas.microsoft.com/office/drawing/2014/main" val="47085672"/>
                    </a:ext>
                  </a:extLst>
                </a:gridCol>
                <a:gridCol w="4774531">
                  <a:extLst>
                    <a:ext uri="{9D8B030D-6E8A-4147-A177-3AD203B41FA5}">
                      <a16:colId xmlns:a16="http://schemas.microsoft.com/office/drawing/2014/main" val="4228467339"/>
                    </a:ext>
                  </a:extLst>
                </a:gridCol>
              </a:tblGrid>
              <a:tr h="370840">
                <a:tc>
                  <a:txBody>
                    <a:bodyPr/>
                    <a:lstStyle/>
                    <a:p>
                      <a:r>
                        <a:rPr lang="en-IN" sz="1600" dirty="0" smtClean="0"/>
                        <a:t>Table Name</a:t>
                      </a:r>
                      <a:endParaRPr lang="en-US" sz="1600" b="1" dirty="0">
                        <a:solidFill>
                          <a:schemeClr val="tx1"/>
                        </a:solidFill>
                      </a:endParaRPr>
                    </a:p>
                  </a:txBody>
                  <a:tcPr/>
                </a:tc>
                <a:tc>
                  <a:txBody>
                    <a:bodyPr/>
                    <a:lstStyle/>
                    <a:p>
                      <a:pPr algn="ctr"/>
                      <a:r>
                        <a:rPr lang="en-IN" sz="1600" b="1" dirty="0" smtClean="0">
                          <a:solidFill>
                            <a:schemeClr val="dk1"/>
                          </a:solidFill>
                        </a:rPr>
                        <a:t>Feedback</a:t>
                      </a:r>
                      <a:endParaRPr lang="en-US" sz="1600" b="1" dirty="0">
                        <a:solidFill>
                          <a:schemeClr val="tx1"/>
                        </a:solidFill>
                      </a:endParaRPr>
                    </a:p>
                  </a:txBody>
                  <a:tcPr/>
                </a:tc>
                <a:extLst>
                  <a:ext uri="{0D108BD9-81ED-4DB2-BD59-A6C34878D82A}">
                    <a16:rowId xmlns:a16="http://schemas.microsoft.com/office/drawing/2014/main" val="1894343573"/>
                  </a:ext>
                </a:extLst>
              </a:tr>
              <a:tr h="370840">
                <a:tc>
                  <a:txBody>
                    <a:bodyPr/>
                    <a:lstStyle/>
                    <a:p>
                      <a:r>
                        <a:rPr lang="en-IN" sz="1600" dirty="0" smtClean="0"/>
                        <a:t>Table</a:t>
                      </a:r>
                      <a:r>
                        <a:rPr lang="en-IN" sz="1600" baseline="0" dirty="0" smtClean="0"/>
                        <a:t> Description</a:t>
                      </a:r>
                      <a:endParaRPr lang="en-US" sz="1600" b="1" dirty="0">
                        <a:solidFill>
                          <a:schemeClr val="tx1"/>
                        </a:solidFill>
                      </a:endParaRPr>
                    </a:p>
                  </a:txBody>
                  <a:tcPr/>
                </a:tc>
                <a:tc>
                  <a:txBody>
                    <a:bodyPr/>
                    <a:lstStyle/>
                    <a:p>
                      <a:r>
                        <a:rPr lang="en-IN" sz="1600" baseline="0" dirty="0" smtClean="0"/>
                        <a:t>This table stores information about the feedback.</a:t>
                      </a:r>
                    </a:p>
                  </a:txBody>
                  <a:tcPr/>
                </a:tc>
                <a:extLst>
                  <a:ext uri="{0D108BD9-81ED-4DB2-BD59-A6C34878D82A}">
                    <a16:rowId xmlns:a16="http://schemas.microsoft.com/office/drawing/2014/main" val="806388560"/>
                  </a:ext>
                </a:extLst>
              </a:tr>
              <a:tr h="370840">
                <a:tc>
                  <a:txBody>
                    <a:bodyPr/>
                    <a:lstStyle/>
                    <a:p>
                      <a:r>
                        <a:rPr lang="en-US" sz="1600" dirty="0" smtClean="0"/>
                        <a:t>Primary key</a:t>
                      </a:r>
                      <a:endParaRPr lang="en-US" sz="1600" dirty="0"/>
                    </a:p>
                  </a:txBody>
                  <a:tcPr/>
                </a:tc>
                <a:tc>
                  <a:txBody>
                    <a:bodyPr/>
                    <a:lstStyle/>
                    <a:p>
                      <a:r>
                        <a:rPr lang="en-US" sz="1600" dirty="0" smtClean="0"/>
                        <a:t>FEEDBACK_ID</a:t>
                      </a:r>
                      <a:endParaRPr lang="en-US" sz="1600" dirty="0"/>
                    </a:p>
                  </a:txBody>
                  <a:tcPr/>
                </a:tc>
                <a:extLst>
                  <a:ext uri="{0D108BD9-81ED-4DB2-BD59-A6C34878D82A}">
                    <a16:rowId xmlns:a16="http://schemas.microsoft.com/office/drawing/2014/main" val="281217329"/>
                  </a:ext>
                </a:extLst>
              </a:tr>
            </a:tbl>
          </a:graphicData>
        </a:graphic>
      </p:graphicFrame>
    </p:spTree>
    <p:extLst>
      <p:ext uri="{BB962C8B-B14F-4D97-AF65-F5344CB8AC3E}">
        <p14:creationId xmlns:p14="http://schemas.microsoft.com/office/powerpoint/2010/main" val="33282600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0729" y="2110085"/>
            <a:ext cx="6742550" cy="1107996"/>
          </a:xfrm>
          <a:prstGeom prst="rect">
            <a:avLst/>
          </a:prstGeom>
          <a:noFill/>
        </p:spPr>
        <p:txBody>
          <a:bodyPr wrap="none" lIns="91440" tIns="45720" rIns="91440" bIns="45720">
            <a:spAutoFit/>
          </a:bodyPr>
          <a:lstStyle/>
          <a:p>
            <a:pPr algn="ctr"/>
            <a:r>
              <a:rPr lang="en-US" sz="66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fornian FB" panose="0207040306080B030204" pitchFamily="18" charset="0"/>
              </a:rPr>
              <a:t>Use Case Diagram</a:t>
            </a:r>
            <a:endParaRPr lang="en-US" sz="6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fornian FB" panose="0207040306080B030204" pitchFamily="18" charset="0"/>
            </a:endParaRPr>
          </a:p>
        </p:txBody>
      </p:sp>
    </p:spTree>
    <p:extLst>
      <p:ext uri="{BB962C8B-B14F-4D97-AF65-F5344CB8AC3E}">
        <p14:creationId xmlns:p14="http://schemas.microsoft.com/office/powerpoint/2010/main" val="276340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dirty="0" smtClean="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Use Case Diagram</a:t>
            </a:r>
            <a:endParaRPr lang="en-IN" sz="4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5"/>
            <a:ext cx="9144000" cy="5140990"/>
          </a:xfrm>
          <a:prstGeom prst="rect">
            <a:avLst/>
          </a:prstGeom>
        </p:spPr>
      </p:pic>
    </p:spTree>
    <p:extLst>
      <p:ext uri="{BB962C8B-B14F-4D97-AF65-F5344CB8AC3E}">
        <p14:creationId xmlns:p14="http://schemas.microsoft.com/office/powerpoint/2010/main" val="7435756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1837" y="2387084"/>
            <a:ext cx="6840334" cy="1107996"/>
          </a:xfrm>
          <a:prstGeom prst="rect">
            <a:avLst/>
          </a:prstGeom>
        </p:spPr>
        <p:txBody>
          <a:bodyPr wrap="none">
            <a:spAutoFit/>
          </a:bodyPr>
          <a:lstStyle/>
          <a:p>
            <a:pPr algn="ctr"/>
            <a:r>
              <a:rPr lang="en-US" sz="66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fornian FB" panose="0207040306080B030204" pitchFamily="18" charset="0"/>
              </a:rPr>
              <a:t>Sequence Diagram</a:t>
            </a:r>
            <a:endParaRPr lang="en-US" sz="6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fornian FB" panose="0207040306080B030204" pitchFamily="18" charset="0"/>
            </a:endParaRPr>
          </a:p>
        </p:txBody>
      </p:sp>
    </p:spTree>
    <p:extLst>
      <p:ext uri="{BB962C8B-B14F-4D97-AF65-F5344CB8AC3E}">
        <p14:creationId xmlns:p14="http://schemas.microsoft.com/office/powerpoint/2010/main" val="18369419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5000" b="1" dirty="0" smtClean="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Index</a:t>
            </a:r>
            <a:endParaRPr lang="en-US" sz="5000" dirty="0">
              <a:solidFill>
                <a:schemeClr val="tx1"/>
              </a:solidFill>
              <a:effectLst>
                <a:outerShdw blurRad="50800" dist="38100" dir="2700000" algn="tl" rotWithShape="0">
                  <a:prstClr val="black">
                    <a:alpha val="40000"/>
                  </a:prstClr>
                </a:outerShdw>
                <a:reflection blurRad="6350" stA="55000" endA="300" endPos="45500" dir="5400000" sy="-100000" algn="bl" rotWithShape="0"/>
              </a:effectLst>
            </a:endParaRPr>
          </a:p>
        </p:txBody>
      </p:sp>
      <p:sp>
        <p:nvSpPr>
          <p:cNvPr id="4" name="Rectangle 3">
            <a:hlinkClick r:id="rId2" action="ppaction://hlinksldjump"/>
          </p:cNvPr>
          <p:cNvSpPr/>
          <p:nvPr/>
        </p:nvSpPr>
        <p:spPr>
          <a:xfrm>
            <a:off x="1402275" y="1120988"/>
            <a:ext cx="5039265" cy="646331"/>
          </a:xfrm>
          <a:prstGeom prst="rect">
            <a:avLst/>
          </a:prstGeom>
          <a:noFill/>
        </p:spPr>
        <p:txBody>
          <a:bodyPr wrap="square" lIns="91440" tIns="45720" rIns="91440" bIns="45720">
            <a:spAutoFit/>
          </a:bodyPr>
          <a:lstStyle/>
          <a:p>
            <a:r>
              <a:rPr lang="en-US" sz="3600" b="0" cap="none" spc="0" dirty="0" smtClean="0">
                <a:ln w="0"/>
                <a:effectLst/>
                <a:latin typeface="Futura Md BT" panose="020B0602020204020303" pitchFamily="34" charset="0"/>
              </a:rPr>
              <a:t>Company Details. </a:t>
            </a:r>
            <a:endParaRPr lang="en-US" sz="3600" b="0" cap="none" spc="0" dirty="0">
              <a:ln w="0"/>
              <a:effectLst/>
              <a:latin typeface="Futura Md BT" panose="020B0602020204020303" pitchFamily="34" charset="0"/>
            </a:endParaRPr>
          </a:p>
        </p:txBody>
      </p:sp>
      <p:sp>
        <p:nvSpPr>
          <p:cNvPr id="5" name="Rectangle 4">
            <a:hlinkClick r:id="rId3" action="ppaction://hlinksldjump"/>
          </p:cNvPr>
          <p:cNvSpPr/>
          <p:nvPr/>
        </p:nvSpPr>
        <p:spPr>
          <a:xfrm>
            <a:off x="1436700" y="1624764"/>
            <a:ext cx="3432350" cy="646331"/>
          </a:xfrm>
          <a:prstGeom prst="rect">
            <a:avLst/>
          </a:prstGeom>
          <a:noFill/>
        </p:spPr>
        <p:txBody>
          <a:bodyPr wrap="none" lIns="91440" tIns="45720" rIns="91440" bIns="45720">
            <a:spAutoFit/>
          </a:bodyPr>
          <a:lstStyle/>
          <a:p>
            <a:pPr algn="ctr"/>
            <a:r>
              <a:rPr lang="en-US" sz="3600" b="0" cap="none" spc="0" dirty="0" smtClean="0">
                <a:ln w="0"/>
                <a:effectLst/>
                <a:latin typeface="Futura Md BT" panose="020B0602020204020303" pitchFamily="34" charset="0"/>
              </a:rPr>
              <a:t>Project Profile.</a:t>
            </a:r>
            <a:endParaRPr lang="en-US" sz="3600" b="0" cap="none" spc="0" dirty="0">
              <a:ln w="0"/>
              <a:effectLst/>
              <a:latin typeface="Futura Md BT" panose="020B0602020204020303" pitchFamily="34" charset="0"/>
            </a:endParaRPr>
          </a:p>
        </p:txBody>
      </p:sp>
      <p:sp>
        <p:nvSpPr>
          <p:cNvPr id="6" name="Rectangle 5">
            <a:hlinkClick r:id="rId4" action="ppaction://hlinksldjump"/>
          </p:cNvPr>
          <p:cNvSpPr/>
          <p:nvPr/>
        </p:nvSpPr>
        <p:spPr>
          <a:xfrm>
            <a:off x="1436700" y="2195318"/>
            <a:ext cx="3845926" cy="646331"/>
          </a:xfrm>
          <a:prstGeom prst="rect">
            <a:avLst/>
          </a:prstGeom>
          <a:noFill/>
        </p:spPr>
        <p:txBody>
          <a:bodyPr wrap="none" lIns="91440" tIns="45720" rIns="91440" bIns="45720">
            <a:spAutoFit/>
          </a:bodyPr>
          <a:lstStyle/>
          <a:p>
            <a:pPr algn="ctr"/>
            <a:r>
              <a:rPr lang="en-US" sz="3600" dirty="0" smtClean="0">
                <a:ln w="0"/>
                <a:effectLst/>
                <a:latin typeface="Futura Md BT" panose="020B0602020204020303" pitchFamily="34" charset="0"/>
              </a:rPr>
              <a:t>Existing System.</a:t>
            </a:r>
            <a:endParaRPr lang="en-US" sz="3600" dirty="0">
              <a:ln w="0"/>
              <a:effectLst/>
              <a:latin typeface="Futura Md BT" panose="020B0602020204020303" pitchFamily="34" charset="0"/>
            </a:endParaRPr>
          </a:p>
        </p:txBody>
      </p:sp>
      <p:sp>
        <p:nvSpPr>
          <p:cNvPr id="8" name="Rectangle 7">
            <a:hlinkClick r:id="rId5" action="ppaction://hlinksldjump"/>
          </p:cNvPr>
          <p:cNvSpPr/>
          <p:nvPr/>
        </p:nvSpPr>
        <p:spPr>
          <a:xfrm>
            <a:off x="1425041" y="2735108"/>
            <a:ext cx="4145687" cy="646331"/>
          </a:xfrm>
          <a:prstGeom prst="rect">
            <a:avLst/>
          </a:prstGeom>
          <a:noFill/>
        </p:spPr>
        <p:txBody>
          <a:bodyPr wrap="none" lIns="91440" tIns="45720" rIns="91440" bIns="45720">
            <a:spAutoFit/>
          </a:bodyPr>
          <a:lstStyle/>
          <a:p>
            <a:pPr algn="ctr"/>
            <a:r>
              <a:rPr lang="en-US" sz="3600" b="0" cap="none" spc="0" dirty="0" smtClean="0">
                <a:ln w="0"/>
                <a:effectLst/>
                <a:latin typeface="Futura Md BT" panose="020B0602020204020303" pitchFamily="34" charset="0"/>
              </a:rPr>
              <a:t>Proposed System.</a:t>
            </a:r>
            <a:endParaRPr lang="en-US" sz="3600" b="0" cap="none" spc="0" dirty="0">
              <a:ln w="0"/>
              <a:effectLst/>
              <a:latin typeface="Futura Md BT" panose="020B0602020204020303" pitchFamily="34" charset="0"/>
            </a:endParaRPr>
          </a:p>
        </p:txBody>
      </p:sp>
      <p:sp>
        <p:nvSpPr>
          <p:cNvPr id="9" name="Rectangle 8">
            <a:hlinkClick r:id="rId6" action="ppaction://hlinksldjump"/>
          </p:cNvPr>
          <p:cNvSpPr/>
          <p:nvPr/>
        </p:nvSpPr>
        <p:spPr>
          <a:xfrm>
            <a:off x="1349263" y="3305662"/>
            <a:ext cx="4761240" cy="646331"/>
          </a:xfrm>
          <a:prstGeom prst="rect">
            <a:avLst/>
          </a:prstGeom>
          <a:noFill/>
        </p:spPr>
        <p:txBody>
          <a:bodyPr wrap="none" lIns="91440" tIns="45720" rIns="91440" bIns="45720">
            <a:spAutoFit/>
          </a:bodyPr>
          <a:lstStyle/>
          <a:p>
            <a:pPr algn="ctr"/>
            <a:r>
              <a:rPr lang="en-US" sz="3600" b="0" cap="none" spc="0" dirty="0" smtClean="0">
                <a:ln w="0"/>
                <a:effectLst/>
                <a:latin typeface="Futura Md BT" panose="020B0602020204020303" pitchFamily="34" charset="0"/>
              </a:rPr>
              <a:t>Tools &amp; Technology.</a:t>
            </a:r>
            <a:endParaRPr lang="en-US" sz="3600" b="0" cap="none" spc="0" dirty="0">
              <a:ln w="0"/>
              <a:effectLst/>
              <a:latin typeface="Futura Md BT" panose="020B0602020204020303" pitchFamily="34" charset="0"/>
            </a:endParaRPr>
          </a:p>
        </p:txBody>
      </p:sp>
      <p:sp>
        <p:nvSpPr>
          <p:cNvPr id="10" name="Rectangle 9">
            <a:hlinkClick r:id="rId7" action="ppaction://hlinksldjump"/>
          </p:cNvPr>
          <p:cNvSpPr/>
          <p:nvPr/>
        </p:nvSpPr>
        <p:spPr>
          <a:xfrm>
            <a:off x="1402275" y="3847869"/>
            <a:ext cx="3634015" cy="646331"/>
          </a:xfrm>
          <a:prstGeom prst="rect">
            <a:avLst/>
          </a:prstGeom>
          <a:noFill/>
        </p:spPr>
        <p:txBody>
          <a:bodyPr wrap="square" lIns="91440" tIns="45720" rIns="91440" bIns="45720">
            <a:spAutoFit/>
          </a:bodyPr>
          <a:lstStyle/>
          <a:p>
            <a:pPr algn="ctr"/>
            <a:r>
              <a:rPr lang="en-US" sz="3600" b="0" cap="none" spc="0" dirty="0" smtClean="0">
                <a:ln w="0"/>
                <a:effectLst/>
                <a:latin typeface="Futura Md BT" panose="020B0602020204020303" pitchFamily="34" charset="0"/>
              </a:rPr>
              <a:t>List of Modules</a:t>
            </a:r>
            <a:endParaRPr lang="en-US" sz="3600" b="0" cap="none" spc="0" dirty="0">
              <a:ln w="0"/>
              <a:effectLst/>
              <a:latin typeface="Futura Md BT" panose="020B0602020204020303" pitchFamily="34" charset="0"/>
            </a:endParaRPr>
          </a:p>
        </p:txBody>
      </p:sp>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54999" y="1284485"/>
            <a:ext cx="306486" cy="306486"/>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53882" y="2429396"/>
            <a:ext cx="295381" cy="295381"/>
          </a:xfrm>
          <a:prstGeom prst="rect">
            <a:avLst/>
          </a:prstGeom>
        </p:spPr>
      </p:pic>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9785" y="3543887"/>
            <a:ext cx="296915" cy="325946"/>
          </a:xfrm>
          <a:prstGeom prst="rect">
            <a:avLst/>
          </a:prstGeom>
        </p:spPr>
      </p:pic>
      <p:pic>
        <p:nvPicPr>
          <p:cNvPr id="15" name="Picture 1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75997" y="4086132"/>
            <a:ext cx="278160" cy="278160"/>
          </a:xfrm>
          <a:prstGeom prst="rect">
            <a:avLst/>
          </a:prstGeom>
        </p:spPr>
      </p:pic>
      <p:pic>
        <p:nvPicPr>
          <p:cNvPr id="16" name="Picture 1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77730" y="1854178"/>
            <a:ext cx="373115" cy="373115"/>
          </a:xfrm>
          <a:prstGeom prst="rect">
            <a:avLst/>
          </a:prstGeom>
        </p:spPr>
      </p:pic>
      <p:pic>
        <p:nvPicPr>
          <p:cNvPr id="17" name="Picture 1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45537" y="2914306"/>
            <a:ext cx="308620" cy="308620"/>
          </a:xfrm>
          <a:prstGeom prst="rect">
            <a:avLst/>
          </a:prstGeom>
        </p:spPr>
      </p:pic>
    </p:spTree>
    <p:extLst>
      <p:ext uri="{BB962C8B-B14F-4D97-AF65-F5344CB8AC3E}">
        <p14:creationId xmlns:p14="http://schemas.microsoft.com/office/powerpoint/2010/main" val="41033094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795377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68241" y="2387084"/>
            <a:ext cx="6407523" cy="1107996"/>
          </a:xfrm>
          <a:prstGeom prst="rect">
            <a:avLst/>
          </a:prstGeom>
        </p:spPr>
        <p:txBody>
          <a:bodyPr wrap="none">
            <a:spAutoFit/>
          </a:bodyPr>
          <a:lstStyle/>
          <a:p>
            <a:pPr algn="ctr"/>
            <a:r>
              <a:rPr lang="en-US" sz="66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fornian FB" panose="0207040306080B030204" pitchFamily="18" charset="0"/>
              </a:rPr>
              <a:t>Activity Diagram</a:t>
            </a:r>
            <a:endParaRPr lang="en-US" sz="6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fornian FB" panose="0207040306080B030204" pitchFamily="18" charset="0"/>
            </a:endParaRPr>
          </a:p>
        </p:txBody>
      </p:sp>
    </p:spTree>
    <p:extLst>
      <p:ext uri="{BB962C8B-B14F-4D97-AF65-F5344CB8AC3E}">
        <p14:creationId xmlns:p14="http://schemas.microsoft.com/office/powerpoint/2010/main" val="38546576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52"/>
            <a:ext cx="9144000" cy="5158752"/>
          </a:xfrm>
          <a:prstGeom prst="rect">
            <a:avLst/>
          </a:prstGeom>
        </p:spPr>
      </p:pic>
    </p:spTree>
    <p:extLst>
      <p:ext uri="{BB962C8B-B14F-4D97-AF65-F5344CB8AC3E}">
        <p14:creationId xmlns:p14="http://schemas.microsoft.com/office/powerpoint/2010/main" val="7018515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4407" y="2387084"/>
            <a:ext cx="5375189" cy="1107996"/>
          </a:xfrm>
          <a:prstGeom prst="rect">
            <a:avLst/>
          </a:prstGeom>
        </p:spPr>
        <p:txBody>
          <a:bodyPr wrap="none">
            <a:spAutoFit/>
          </a:bodyPr>
          <a:lstStyle/>
          <a:p>
            <a:pPr algn="ctr"/>
            <a:r>
              <a:rPr lang="en-US" sz="66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fornian FB" panose="0207040306080B030204" pitchFamily="18" charset="0"/>
              </a:rPr>
              <a:t>Class Diagram</a:t>
            </a:r>
            <a:endParaRPr lang="en-US" sz="6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fornian FB" panose="0207040306080B030204" pitchFamily="18" charset="0"/>
            </a:endParaRPr>
          </a:p>
        </p:txBody>
      </p:sp>
    </p:spTree>
    <p:extLst>
      <p:ext uri="{BB962C8B-B14F-4D97-AF65-F5344CB8AC3E}">
        <p14:creationId xmlns:p14="http://schemas.microsoft.com/office/powerpoint/2010/main" val="11559576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65" y="0"/>
            <a:ext cx="9114469" cy="5143500"/>
          </a:xfrm>
          <a:prstGeom prst="rect">
            <a:avLst/>
          </a:prstGeom>
        </p:spPr>
      </p:pic>
    </p:spTree>
    <p:extLst>
      <p:ext uri="{BB962C8B-B14F-4D97-AF65-F5344CB8AC3E}">
        <p14:creationId xmlns:p14="http://schemas.microsoft.com/office/powerpoint/2010/main" val="32862935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3111" y="2387084"/>
            <a:ext cx="7617791" cy="1107996"/>
          </a:xfrm>
          <a:prstGeom prst="rect">
            <a:avLst/>
          </a:prstGeom>
        </p:spPr>
        <p:txBody>
          <a:bodyPr wrap="none">
            <a:spAutoFit/>
          </a:bodyPr>
          <a:lstStyle/>
          <a:p>
            <a:pPr algn="ctr"/>
            <a:r>
              <a:rPr lang="en-US" sz="66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fornian FB" panose="0207040306080B030204" pitchFamily="18" charset="0"/>
              </a:rPr>
              <a:t>State Chart Diagram</a:t>
            </a:r>
            <a:endParaRPr lang="en-US" sz="6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fornian FB" panose="0207040306080B030204" pitchFamily="18" charset="0"/>
            </a:endParaRPr>
          </a:p>
        </p:txBody>
      </p:sp>
    </p:spTree>
    <p:extLst>
      <p:ext uri="{BB962C8B-B14F-4D97-AF65-F5344CB8AC3E}">
        <p14:creationId xmlns:p14="http://schemas.microsoft.com/office/powerpoint/2010/main" val="41732939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38655"/>
          </a:xfrm>
          <a:prstGeom prst="rect">
            <a:avLst/>
          </a:prstGeom>
        </p:spPr>
      </p:pic>
    </p:spTree>
    <p:extLst>
      <p:ext uri="{BB962C8B-B14F-4D97-AF65-F5344CB8AC3E}">
        <p14:creationId xmlns:p14="http://schemas.microsoft.com/office/powerpoint/2010/main" val="22736431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Rectangle 1"/>
          <p:cNvSpPr/>
          <p:nvPr/>
        </p:nvSpPr>
        <p:spPr>
          <a:xfrm>
            <a:off x="1475418" y="2110085"/>
            <a:ext cx="6193170" cy="1446550"/>
          </a:xfrm>
          <a:prstGeom prst="rect">
            <a:avLst/>
          </a:prstGeom>
          <a:noFill/>
        </p:spPr>
        <p:txBody>
          <a:bodyPr wrap="none" lIns="91440" tIns="45720" rIns="91440" bIns="45720">
            <a:spAutoFit/>
          </a:bodyPr>
          <a:lstStyle/>
          <a:p>
            <a:pPr algn="ctr"/>
            <a:r>
              <a:rPr lang="en-US" sz="8800" b="1" cap="none" spc="50" dirty="0" smtClean="0">
                <a:ln w="0"/>
                <a:solidFill>
                  <a:srgbClr val="FF0000"/>
                </a:solidFill>
                <a:effectLst>
                  <a:innerShdw blurRad="63500" dist="50800" dir="13500000">
                    <a:srgbClr val="000000">
                      <a:alpha val="50000"/>
                    </a:srgbClr>
                  </a:innerShdw>
                  <a:reflection blurRad="6350" stA="60000" endA="900" endPos="60000" dist="29997" dir="5400000" sy="-100000" algn="bl" rotWithShape="0"/>
                </a:effectLst>
              </a:rPr>
              <a:t>Thank You….</a:t>
            </a:r>
            <a:endParaRPr lang="en-US" sz="8800" b="1" cap="none" spc="50" dirty="0">
              <a:ln w="0"/>
              <a:solidFill>
                <a:srgbClr val="FF0000"/>
              </a:solidFill>
              <a:effectLst>
                <a:innerShdw blurRad="63500" dist="50800" dir="13500000">
                  <a:srgbClr val="000000">
                    <a:alpha val="50000"/>
                  </a:srgbClr>
                </a:innerShdw>
                <a:reflection blurRad="6350" stA="60000" endA="900" endPos="60000" dist="29997" dir="5400000" sy="-100000" algn="bl" rotWithShape="0"/>
              </a:effectLst>
            </a:endParaRPr>
          </a:p>
        </p:txBody>
      </p:sp>
    </p:spTree>
    <p:extLst>
      <p:ext uri="{BB962C8B-B14F-4D97-AF65-F5344CB8AC3E}">
        <p14:creationId xmlns:p14="http://schemas.microsoft.com/office/powerpoint/2010/main" val="33975367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IN" sz="5000" b="1" dirty="0" smtClean="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Company Details</a:t>
            </a:r>
            <a:endParaRPr lang="en-US" sz="5000" dirty="0">
              <a:solidFill>
                <a:schemeClr val="tx1"/>
              </a:solidFill>
              <a:effectLst>
                <a:outerShdw blurRad="50800" dist="38100" dir="2700000" algn="tl" rotWithShape="0">
                  <a:prstClr val="black">
                    <a:alpha val="40000"/>
                  </a:prstClr>
                </a:outerShdw>
                <a:reflection blurRad="6350" stA="55000" endA="300" endPos="45500" dir="5400000" sy="-100000" algn="bl" rotWithShape="0"/>
              </a:effectLst>
            </a:endParaRPr>
          </a:p>
        </p:txBody>
      </p:sp>
      <p:sp>
        <p:nvSpPr>
          <p:cNvPr id="2" name="Content Placeholder 1"/>
          <p:cNvSpPr>
            <a:spLocks noGrp="1"/>
          </p:cNvSpPr>
          <p:nvPr>
            <p:ph idx="1"/>
          </p:nvPr>
        </p:nvSpPr>
        <p:spPr>
          <a:xfrm>
            <a:off x="1" y="1020465"/>
            <a:ext cx="8695036" cy="3994565"/>
          </a:xfrm>
        </p:spPr>
        <p:txBody>
          <a:bodyPr>
            <a:normAutofit fontScale="62500" lnSpcReduction="20000"/>
          </a:bodyPr>
          <a:lstStyle/>
          <a:p>
            <a:pPr marL="0" indent="0">
              <a:buNone/>
            </a:pPr>
            <a:r>
              <a:rPr lang="en-IN" sz="4000" b="1" dirty="0" err="1" smtClean="0"/>
              <a:t>Akash</a:t>
            </a:r>
            <a:r>
              <a:rPr lang="en-IN" sz="4000" b="1" dirty="0" smtClean="0"/>
              <a:t> </a:t>
            </a:r>
            <a:r>
              <a:rPr lang="en-IN" sz="4000" b="1" dirty="0" err="1" smtClean="0"/>
              <a:t>Technolabs</a:t>
            </a:r>
            <a:endParaRPr lang="en-IN" sz="4000" b="1" dirty="0" smtClean="0"/>
          </a:p>
          <a:p>
            <a:pPr>
              <a:buFont typeface="Wingdings" panose="05000000000000000000" pitchFamily="2" charset="2"/>
              <a:buChar char="Ø"/>
            </a:pPr>
            <a:r>
              <a:rPr lang="en-IN" sz="3200" dirty="0" err="1"/>
              <a:t>Akash</a:t>
            </a:r>
            <a:r>
              <a:rPr lang="en-IN" sz="3200" dirty="0"/>
              <a:t> </a:t>
            </a:r>
            <a:r>
              <a:rPr lang="en-IN" sz="3200" dirty="0" err="1"/>
              <a:t>Technolabs</a:t>
            </a:r>
            <a:r>
              <a:rPr lang="en-IN" sz="3200" dirty="0"/>
              <a:t> offers experienced and comprehensive help for a wide range of business needs and can help you to work smarter and reach your </a:t>
            </a:r>
            <a:r>
              <a:rPr lang="en-IN" sz="3200" dirty="0" smtClean="0"/>
              <a:t>goals.</a:t>
            </a:r>
          </a:p>
          <a:p>
            <a:pPr>
              <a:buFont typeface="Wingdings" panose="05000000000000000000" pitchFamily="2" charset="2"/>
              <a:buChar char="Ø"/>
            </a:pPr>
            <a:r>
              <a:rPr lang="en-IN" sz="3200" dirty="0" smtClean="0"/>
              <a:t>They have </a:t>
            </a:r>
            <a:r>
              <a:rPr lang="en-IN" sz="3200" dirty="0"/>
              <a:t>rich experience of 7+ years in offering Website Design, Web Development, CMS, Ecommerce Solutions, Mobile Apps and Digital Marketing Services to business of all statures whether you are a small business or a corporate company</a:t>
            </a:r>
            <a:r>
              <a:rPr lang="en-IN" sz="3200" dirty="0" smtClean="0"/>
              <a:t>.</a:t>
            </a:r>
          </a:p>
          <a:p>
            <a:pPr marL="0" indent="0">
              <a:buNone/>
            </a:pPr>
            <a:endParaRPr lang="en-IN" sz="3200" dirty="0"/>
          </a:p>
          <a:p>
            <a:pPr marL="0" indent="0">
              <a:buNone/>
            </a:pPr>
            <a:r>
              <a:rPr lang="en-IN" dirty="0" smtClean="0"/>
              <a:t>Website::www.akashtechnolabs.com</a:t>
            </a:r>
          </a:p>
          <a:p>
            <a:pPr marL="0" indent="0">
              <a:buNone/>
            </a:pPr>
            <a:r>
              <a:rPr lang="en-IN" dirty="0" smtClean="0"/>
              <a:t>Phone Number::</a:t>
            </a:r>
            <a:r>
              <a:rPr lang="en-IN" dirty="0"/>
              <a:t>+91 99786 </a:t>
            </a:r>
            <a:r>
              <a:rPr lang="en-IN" dirty="0" smtClean="0"/>
              <a:t>21654</a:t>
            </a:r>
          </a:p>
          <a:p>
            <a:pPr marL="0" indent="0">
              <a:buNone/>
            </a:pPr>
            <a:r>
              <a:rPr lang="en-IN" dirty="0" smtClean="0"/>
              <a:t>Address::</a:t>
            </a:r>
            <a:r>
              <a:rPr lang="en-IN" dirty="0"/>
              <a:t>K/6,Shree Krishna </a:t>
            </a:r>
            <a:r>
              <a:rPr lang="en-IN" dirty="0" err="1"/>
              <a:t>Center</a:t>
            </a:r>
            <a:r>
              <a:rPr lang="en-IN" dirty="0"/>
              <a:t> Above </a:t>
            </a:r>
            <a:br>
              <a:rPr lang="en-IN" dirty="0"/>
            </a:br>
            <a:r>
              <a:rPr lang="en-IN" dirty="0"/>
              <a:t>Crossword </a:t>
            </a:r>
            <a:r>
              <a:rPr lang="en-IN" dirty="0" err="1"/>
              <a:t>Mithakhali</a:t>
            </a:r>
            <a:r>
              <a:rPr lang="en-IN" dirty="0"/>
              <a:t> Six Road, </a:t>
            </a:r>
            <a:br>
              <a:rPr lang="en-IN" dirty="0"/>
            </a:br>
            <a:r>
              <a:rPr lang="en-IN" dirty="0" err="1"/>
              <a:t>Navrangpura</a:t>
            </a:r>
            <a:r>
              <a:rPr lang="en-IN" dirty="0"/>
              <a:t> </a:t>
            </a:r>
            <a:r>
              <a:rPr lang="en-IN" dirty="0" smtClean="0"/>
              <a:t>Ahmedabad,Gujarat-380009 </a:t>
            </a:r>
          </a:p>
          <a:p>
            <a:pPr marL="0" indent="0">
              <a:buNone/>
            </a:pP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3640" y="3681351"/>
            <a:ext cx="2564329" cy="417449"/>
          </a:xfrm>
          <a:prstGeom prst="rect">
            <a:avLst/>
          </a:prstGeom>
        </p:spPr>
      </p:pic>
    </p:spTree>
    <p:extLst>
      <p:ext uri="{BB962C8B-B14F-4D97-AF65-F5344CB8AC3E}">
        <p14:creationId xmlns:p14="http://schemas.microsoft.com/office/powerpoint/2010/main" val="11016338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5000" b="1" dirty="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P</a:t>
            </a:r>
            <a:r>
              <a:rPr lang="en-IN" sz="5000" b="1" dirty="0" smtClean="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roject Profile</a:t>
            </a:r>
            <a:endParaRPr lang="en-US" sz="5000" dirty="0">
              <a:solidFill>
                <a:schemeClr val="tx1"/>
              </a:solidFill>
              <a:effectLst>
                <a:outerShdw blurRad="50800" dist="38100" dir="2700000" algn="tl" rotWithShape="0">
                  <a:prstClr val="black">
                    <a:alpha val="40000"/>
                  </a:prstClr>
                </a:outerShdw>
                <a:reflection blurRad="6350" stA="55000" endA="300" endPos="45500" dir="5400000" sy="-100000" algn="bl" rotWithShape="0"/>
              </a:effectLst>
            </a:endParaRPr>
          </a:p>
        </p:txBody>
      </p:sp>
      <p:sp>
        <p:nvSpPr>
          <p:cNvPr id="6" name="Content Placeholder 5"/>
          <p:cNvSpPr>
            <a:spLocks noGrp="1"/>
          </p:cNvSpPr>
          <p:nvPr>
            <p:ph idx="1"/>
          </p:nvPr>
        </p:nvSpPr>
        <p:spPr/>
        <p:txBody>
          <a:bodyPr/>
          <a:lstStyle/>
          <a:p>
            <a:pPr>
              <a:buBlip>
                <a:blip r:embed="rId2"/>
              </a:buBlip>
            </a:pPr>
            <a:r>
              <a:rPr lang="en-IN" dirty="0">
                <a:solidFill>
                  <a:schemeClr val="tx1"/>
                </a:solidFill>
              </a:rPr>
              <a:t>Generic Application is useful to customer who want to search generic medicine for their prescribed </a:t>
            </a:r>
            <a:r>
              <a:rPr lang="en-IN" dirty="0" smtClean="0">
                <a:solidFill>
                  <a:schemeClr val="tx1"/>
                </a:solidFill>
              </a:rPr>
              <a:t>medicine.</a:t>
            </a:r>
          </a:p>
          <a:p>
            <a:pPr>
              <a:buBlip>
                <a:blip r:embed="rId2"/>
              </a:buBlip>
            </a:pPr>
            <a:r>
              <a:rPr lang="en-IN" dirty="0" smtClean="0">
                <a:solidFill>
                  <a:schemeClr val="tx1"/>
                </a:solidFill>
              </a:rPr>
              <a:t>The customer can also </a:t>
            </a:r>
            <a:r>
              <a:rPr lang="en-IN" dirty="0">
                <a:solidFill>
                  <a:schemeClr val="tx1"/>
                </a:solidFill>
              </a:rPr>
              <a:t>buy the generic medicine they want</a:t>
            </a:r>
            <a:r>
              <a:rPr lang="en-IN" dirty="0" smtClean="0">
                <a:solidFill>
                  <a:schemeClr val="tx1"/>
                </a:solidFill>
              </a:rPr>
              <a:t>.</a:t>
            </a:r>
            <a:endParaRPr lang="en-US" dirty="0">
              <a:solidFill>
                <a:schemeClr val="tx1"/>
              </a:solidFill>
            </a:endParaRPr>
          </a:p>
          <a:p>
            <a:pPr>
              <a:buBlip>
                <a:blip r:embed="rId2"/>
              </a:buBlip>
            </a:pPr>
            <a:r>
              <a:rPr lang="en-US" dirty="0" smtClean="0">
                <a:solidFill>
                  <a:schemeClr val="tx1"/>
                </a:solidFill>
              </a:rPr>
              <a:t>They can also search medicines for specific symptoms.</a:t>
            </a:r>
            <a:endParaRPr lang="en-IN" dirty="0">
              <a:solidFill>
                <a:schemeClr val="tx1"/>
              </a:solidFill>
            </a:endParaRPr>
          </a:p>
        </p:txBody>
      </p:sp>
    </p:spTree>
    <p:extLst>
      <p:ext uri="{BB962C8B-B14F-4D97-AF65-F5344CB8AC3E}">
        <p14:creationId xmlns:p14="http://schemas.microsoft.com/office/powerpoint/2010/main" val="41707837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5000" b="1" dirty="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E</a:t>
            </a:r>
            <a:r>
              <a:rPr lang="en-IN" sz="5000" b="1" dirty="0" smtClean="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xisting System</a:t>
            </a:r>
            <a:endParaRPr lang="en-IN" sz="5000" dirty="0">
              <a:solidFill>
                <a:schemeClr val="tx1"/>
              </a:solidFill>
              <a:effectLst>
                <a:outerShdw blurRad="50800" dist="38100" dir="2700000" algn="tl" rotWithShape="0">
                  <a:prstClr val="black">
                    <a:alpha val="40000"/>
                  </a:prstClr>
                </a:outerShdw>
                <a:reflection blurRad="6350" stA="55000" endA="300" endPos="45500" dir="5400000" sy="-100000" algn="bl" rotWithShape="0"/>
              </a:effectLst>
            </a:endParaRPr>
          </a:p>
        </p:txBody>
      </p:sp>
      <p:sp>
        <p:nvSpPr>
          <p:cNvPr id="5" name="Content Placeholder 3"/>
          <p:cNvSpPr>
            <a:spLocks noGrp="1"/>
          </p:cNvSpPr>
          <p:nvPr>
            <p:ph idx="1"/>
          </p:nvPr>
        </p:nvSpPr>
        <p:spPr>
          <a:xfrm>
            <a:off x="143555" y="1197406"/>
            <a:ext cx="8856890" cy="3664920"/>
          </a:xfrm>
        </p:spPr>
        <p:txBody>
          <a:bodyPr>
            <a:noAutofit/>
          </a:bodyPr>
          <a:lstStyle/>
          <a:p>
            <a:pPr>
              <a:buBlip>
                <a:blip r:embed="rId2"/>
              </a:buBlip>
            </a:pPr>
            <a:r>
              <a:rPr lang="en-IN" sz="2300" dirty="0" smtClean="0">
                <a:solidFill>
                  <a:schemeClr val="tx1"/>
                </a:solidFill>
              </a:rPr>
              <a:t>Currently there are application that offers generic medicines. But there are currently no </a:t>
            </a:r>
            <a:r>
              <a:rPr lang="en-IN" sz="2300" dirty="0">
                <a:solidFill>
                  <a:schemeClr val="tx1"/>
                </a:solidFill>
              </a:rPr>
              <a:t>application where </a:t>
            </a:r>
            <a:r>
              <a:rPr lang="en-IN" sz="2300" dirty="0" smtClean="0">
                <a:solidFill>
                  <a:schemeClr val="tx1"/>
                </a:solidFill>
              </a:rPr>
              <a:t>you can </a:t>
            </a:r>
            <a:r>
              <a:rPr lang="en-IN" sz="2300" dirty="0">
                <a:solidFill>
                  <a:schemeClr val="tx1"/>
                </a:solidFill>
              </a:rPr>
              <a:t>search the prescribed medicines and get their respective generic medicines, or search the generic medicines by their symptoms</a:t>
            </a:r>
            <a:r>
              <a:rPr lang="en-IN" sz="2300" dirty="0" smtClean="0">
                <a:solidFill>
                  <a:schemeClr val="tx1"/>
                </a:solidFill>
              </a:rPr>
              <a:t>.</a:t>
            </a:r>
            <a:endParaRPr lang="en-IN" sz="2300" dirty="0">
              <a:solidFill>
                <a:schemeClr val="tx1"/>
              </a:solidFill>
            </a:endParaRPr>
          </a:p>
          <a:p>
            <a:pPr>
              <a:buBlip>
                <a:blip r:embed="rId2"/>
              </a:buBlip>
            </a:pPr>
            <a:r>
              <a:rPr lang="en-IN" sz="2300" dirty="0" smtClean="0">
                <a:solidFill>
                  <a:schemeClr val="tx1"/>
                </a:solidFill>
              </a:rPr>
              <a:t>In some application we can search the medicine through prescription but they only show us the name of the generic medicine, we are not able to buy the medicine through the application.</a:t>
            </a:r>
          </a:p>
          <a:p>
            <a:pPr>
              <a:buBlip>
                <a:blip r:embed="rId2"/>
              </a:buBlip>
            </a:pPr>
            <a:r>
              <a:rPr lang="en-IN" sz="2300" dirty="0" smtClean="0">
                <a:solidFill>
                  <a:schemeClr val="tx1"/>
                </a:solidFill>
              </a:rPr>
              <a:t>Some application just shows from which shop we can get the medicine and where the store is located.</a:t>
            </a:r>
            <a:endParaRPr lang="en-IN" sz="2300" dirty="0">
              <a:solidFill>
                <a:schemeClr val="tx1"/>
              </a:solidFill>
            </a:endParaRPr>
          </a:p>
        </p:txBody>
      </p:sp>
    </p:spTree>
    <p:extLst>
      <p:ext uri="{BB962C8B-B14F-4D97-AF65-F5344CB8AC3E}">
        <p14:creationId xmlns:p14="http://schemas.microsoft.com/office/powerpoint/2010/main" val="27083803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000" b="1" dirty="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P</a:t>
            </a:r>
            <a:r>
              <a:rPr lang="en-IN" sz="5000" b="1" dirty="0" smtClean="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roposed System</a:t>
            </a:r>
            <a:endParaRPr lang="en-IN" sz="5000" dirty="0">
              <a:solidFill>
                <a:schemeClr val="tx1"/>
              </a:solidFill>
              <a:effectLst>
                <a:outerShdw blurRad="50800" dist="38100" dir="2700000" algn="tl" rotWithShape="0">
                  <a:prstClr val="black">
                    <a:alpha val="40000"/>
                  </a:prstClr>
                </a:outerShdw>
                <a:reflection blurRad="6350" stA="55000" endA="300" endPos="45500" dir="5400000" sy="-100000" algn="bl" rotWithShape="0"/>
              </a:effectLst>
            </a:endParaRPr>
          </a:p>
        </p:txBody>
      </p:sp>
      <p:sp>
        <p:nvSpPr>
          <p:cNvPr id="3" name="Content Placeholder 2"/>
          <p:cNvSpPr>
            <a:spLocks noGrp="1"/>
          </p:cNvSpPr>
          <p:nvPr>
            <p:ph idx="1"/>
          </p:nvPr>
        </p:nvSpPr>
        <p:spPr/>
        <p:txBody>
          <a:bodyPr>
            <a:normAutofit fontScale="92500" lnSpcReduction="20000"/>
          </a:bodyPr>
          <a:lstStyle/>
          <a:p>
            <a:pPr>
              <a:buBlip>
                <a:blip r:embed="rId2"/>
              </a:buBlip>
            </a:pPr>
            <a:r>
              <a:rPr lang="en-IN" sz="3000" dirty="0" smtClean="0">
                <a:solidFill>
                  <a:schemeClr val="tx1"/>
                </a:solidFill>
              </a:rPr>
              <a:t>Users can search </a:t>
            </a:r>
            <a:r>
              <a:rPr lang="en-IN" sz="3000" smtClean="0">
                <a:solidFill>
                  <a:schemeClr val="tx1"/>
                </a:solidFill>
              </a:rPr>
              <a:t>the application </a:t>
            </a:r>
            <a:r>
              <a:rPr lang="en-IN" sz="3000" dirty="0" smtClean="0">
                <a:solidFill>
                  <a:schemeClr val="tx1"/>
                </a:solidFill>
              </a:rPr>
              <a:t>for the generic medicines according to their symptoms, or search by the prescribed medicines to find their respective generic medicines.</a:t>
            </a:r>
          </a:p>
          <a:p>
            <a:pPr>
              <a:buBlip>
                <a:blip r:embed="rId2"/>
              </a:buBlip>
            </a:pPr>
            <a:r>
              <a:rPr lang="en-IN" sz="3000" dirty="0">
                <a:solidFill>
                  <a:schemeClr val="tx1"/>
                </a:solidFill>
              </a:rPr>
              <a:t>User will be able to add those medicines in their </a:t>
            </a:r>
            <a:r>
              <a:rPr lang="en-IN" sz="3000" dirty="0" err="1" smtClean="0">
                <a:solidFill>
                  <a:schemeClr val="tx1"/>
                </a:solidFill>
              </a:rPr>
              <a:t>wishlist</a:t>
            </a:r>
            <a:r>
              <a:rPr lang="en-IN" sz="3000" dirty="0" smtClean="0">
                <a:solidFill>
                  <a:schemeClr val="tx1"/>
                </a:solidFill>
              </a:rPr>
              <a:t> </a:t>
            </a:r>
            <a:r>
              <a:rPr lang="en-IN" sz="3000" dirty="0">
                <a:solidFill>
                  <a:schemeClr val="tx1"/>
                </a:solidFill>
              </a:rPr>
              <a:t>or in the cart or even buy those medicines from the store if they want.</a:t>
            </a:r>
          </a:p>
          <a:p>
            <a:pPr marL="0" indent="0">
              <a:buNone/>
            </a:pPr>
            <a:endParaRPr lang="en-IN" sz="2400" dirty="0" smtClean="0"/>
          </a:p>
          <a:p>
            <a:pPr marL="0" indent="0">
              <a:buNone/>
            </a:pPr>
            <a:r>
              <a:rPr lang="en-IN" sz="2400" dirty="0"/>
              <a:t> </a:t>
            </a:r>
            <a:r>
              <a:rPr lang="en-IN" sz="2400" dirty="0" smtClean="0"/>
              <a:t>    </a:t>
            </a:r>
            <a:endParaRPr lang="en-IN" dirty="0" smtClean="0"/>
          </a:p>
        </p:txBody>
      </p:sp>
    </p:spTree>
    <p:extLst>
      <p:ext uri="{BB962C8B-B14F-4D97-AF65-F5344CB8AC3E}">
        <p14:creationId xmlns:p14="http://schemas.microsoft.com/office/powerpoint/2010/main" val="32224351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rot="10800000" flipV="1">
            <a:off x="448965" y="128470"/>
            <a:ext cx="8246070" cy="816509"/>
          </a:xfrm>
        </p:spPr>
        <p:txBody>
          <a:bodyPr>
            <a:noAutofit/>
          </a:bodyPr>
          <a:lstStyle/>
          <a:p>
            <a:r>
              <a:rPr lang="en-IN" sz="4200" b="1" dirty="0" smtClean="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Tools And Technology</a:t>
            </a:r>
            <a:endParaRPr lang="en-IN" sz="4200" dirty="0">
              <a:solidFill>
                <a:schemeClr val="tx1"/>
              </a:solidFill>
              <a:effectLst>
                <a:outerShdw blurRad="50800" dist="38100" dir="2700000" algn="tl" rotWithShape="0">
                  <a:prstClr val="black">
                    <a:alpha val="40000"/>
                  </a:prstClr>
                </a:outerShdw>
                <a:reflection blurRad="6350" stA="55000" endA="300" endPos="45500" dir="5400000" sy="-100000" algn="bl" rotWithShape="0"/>
              </a:effectLst>
            </a:endParaRPr>
          </a:p>
        </p:txBody>
      </p:sp>
      <p:sp>
        <p:nvSpPr>
          <p:cNvPr id="16" name="Content Placeholder 1"/>
          <p:cNvSpPr>
            <a:spLocks noGrp="1"/>
          </p:cNvSpPr>
          <p:nvPr>
            <p:ph idx="1"/>
          </p:nvPr>
        </p:nvSpPr>
        <p:spPr>
          <a:xfrm>
            <a:off x="2586835" y="3988498"/>
            <a:ext cx="3970330" cy="808087"/>
          </a:xfrm>
        </p:spPr>
        <p:txBody>
          <a:bodyPr>
            <a:normAutofit fontScale="85000" lnSpcReduction="10000"/>
          </a:bodyPr>
          <a:lstStyle/>
          <a:p>
            <a:pPr lvl="0"/>
            <a:r>
              <a:rPr lang="en-IN" sz="1600" dirty="0" smtClean="0">
                <a:solidFill>
                  <a:schemeClr val="tx1"/>
                </a:solidFill>
                <a:latin typeface="Futura Md BT" panose="020B0602020204020303" pitchFamily="34" charset="0"/>
              </a:rPr>
              <a:t>MS </a:t>
            </a:r>
            <a:r>
              <a:rPr lang="en-IN" sz="1600" dirty="0">
                <a:solidFill>
                  <a:schemeClr val="tx1"/>
                </a:solidFill>
                <a:latin typeface="Futura Md BT" panose="020B0602020204020303" pitchFamily="34" charset="0"/>
              </a:rPr>
              <a:t>Word 2016 (For Documentation)</a:t>
            </a:r>
            <a:endParaRPr lang="en-US" sz="1400" dirty="0">
              <a:solidFill>
                <a:schemeClr val="tx1"/>
              </a:solidFill>
              <a:latin typeface="Futura Md BT" panose="020B0602020204020303" pitchFamily="34" charset="0"/>
            </a:endParaRPr>
          </a:p>
          <a:p>
            <a:pPr lvl="0"/>
            <a:r>
              <a:rPr lang="en-IN" sz="1600" dirty="0" smtClean="0">
                <a:solidFill>
                  <a:schemeClr val="tx1"/>
                </a:solidFill>
                <a:latin typeface="Futura Md BT" panose="020B0602020204020303" pitchFamily="34" charset="0"/>
              </a:rPr>
              <a:t>MS </a:t>
            </a:r>
            <a:r>
              <a:rPr lang="en-IN" sz="1600" dirty="0">
                <a:solidFill>
                  <a:schemeClr val="tx1"/>
                </a:solidFill>
                <a:latin typeface="Futura Md BT" panose="020B0602020204020303" pitchFamily="34" charset="0"/>
              </a:rPr>
              <a:t>PowerPoint 2016 (For Presentation)</a:t>
            </a:r>
            <a:endParaRPr lang="en-US" sz="1400" dirty="0">
              <a:solidFill>
                <a:schemeClr val="tx1"/>
              </a:solidFill>
              <a:latin typeface="Futura Md BT" panose="020B0602020204020303" pitchFamily="34" charset="0"/>
            </a:endParaRPr>
          </a:p>
          <a:p>
            <a:pPr lvl="0"/>
            <a:r>
              <a:rPr lang="en-IN" sz="1600" dirty="0" smtClean="0">
                <a:solidFill>
                  <a:schemeClr val="tx1"/>
                </a:solidFill>
                <a:latin typeface="Futura Md BT" panose="020B0602020204020303" pitchFamily="34" charset="0"/>
              </a:rPr>
              <a:t>MS </a:t>
            </a:r>
            <a:r>
              <a:rPr lang="en-IN" sz="1600" dirty="0">
                <a:solidFill>
                  <a:schemeClr val="tx1"/>
                </a:solidFill>
                <a:latin typeface="Futura Md BT" panose="020B0602020204020303" pitchFamily="34" charset="0"/>
              </a:rPr>
              <a:t>Visio 2016 (For Diagrams)</a:t>
            </a:r>
            <a:endParaRPr lang="en-US" sz="1400" dirty="0">
              <a:solidFill>
                <a:schemeClr val="tx1"/>
              </a:solidFill>
              <a:latin typeface="Futura Md BT" panose="020B0602020204020303" pitchFamily="34" charset="0"/>
            </a:endParaRPr>
          </a:p>
        </p:txBody>
      </p:sp>
      <p:sp>
        <p:nvSpPr>
          <p:cNvPr id="17" name="Content Placeholder 1"/>
          <p:cNvSpPr>
            <a:spLocks noGrp="1"/>
          </p:cNvSpPr>
          <p:nvPr>
            <p:ph idx="4294967295"/>
          </p:nvPr>
        </p:nvSpPr>
        <p:spPr>
          <a:xfrm>
            <a:off x="-619970" y="3600411"/>
            <a:ext cx="2281425" cy="403225"/>
          </a:xfrm>
        </p:spPr>
        <p:txBody>
          <a:bodyPr>
            <a:normAutofit fontScale="77500" lnSpcReduction="20000"/>
          </a:bodyPr>
          <a:lstStyle/>
          <a:p>
            <a:pPr marL="914400" lvl="2" indent="0">
              <a:buNone/>
            </a:pPr>
            <a:r>
              <a:rPr lang="en-IN" sz="2000" b="1" dirty="0" smtClean="0">
                <a:latin typeface="Futura Md BT" panose="020B0602020204020303" pitchFamily="34" charset="0"/>
              </a:rPr>
              <a:t>Other tools</a:t>
            </a:r>
            <a:endParaRPr lang="en-US" sz="2000" dirty="0">
              <a:latin typeface="Futura Md BT" panose="020B0602020204020303" pitchFamily="34" charset="0"/>
            </a:endParaRPr>
          </a:p>
        </p:txBody>
      </p:sp>
      <p:sp>
        <p:nvSpPr>
          <p:cNvPr id="19" name="Content Placeholder 1"/>
          <p:cNvSpPr>
            <a:spLocks noGrp="1"/>
          </p:cNvSpPr>
          <p:nvPr>
            <p:ph idx="4294967295"/>
          </p:nvPr>
        </p:nvSpPr>
        <p:spPr>
          <a:xfrm>
            <a:off x="-3430" y="1133476"/>
            <a:ext cx="1331913" cy="371475"/>
          </a:xfrm>
        </p:spPr>
        <p:txBody>
          <a:bodyPr>
            <a:normAutofit fontScale="85000" lnSpcReduction="10000"/>
          </a:bodyPr>
          <a:lstStyle/>
          <a:p>
            <a:pPr lvl="0"/>
            <a:r>
              <a:rPr lang="en-US" sz="1400" b="1" dirty="0" smtClean="0">
                <a:solidFill>
                  <a:schemeClr val="tx1"/>
                </a:solidFill>
                <a:latin typeface="Futura Md BT" panose="020B0602020204020303" pitchFamily="34" charset="0"/>
              </a:rPr>
              <a:t>Front End</a:t>
            </a:r>
            <a:endParaRPr lang="en-US" sz="1400" dirty="0">
              <a:solidFill>
                <a:schemeClr val="tx1"/>
              </a:solidFill>
              <a:latin typeface="Futura Md BT" panose="020B0602020204020303" pitchFamily="34" charset="0"/>
            </a:endParaRPr>
          </a:p>
        </p:txBody>
      </p:sp>
      <p:sp>
        <p:nvSpPr>
          <p:cNvPr id="20" name="Content Placeholder 1"/>
          <p:cNvSpPr>
            <a:spLocks noGrp="1"/>
          </p:cNvSpPr>
          <p:nvPr>
            <p:ph idx="4294967295"/>
          </p:nvPr>
        </p:nvSpPr>
        <p:spPr>
          <a:xfrm>
            <a:off x="0" y="1429167"/>
            <a:ext cx="1331913" cy="371475"/>
          </a:xfrm>
        </p:spPr>
        <p:txBody>
          <a:bodyPr>
            <a:normAutofit fontScale="92500"/>
          </a:bodyPr>
          <a:lstStyle/>
          <a:p>
            <a:pPr lvl="0"/>
            <a:r>
              <a:rPr lang="en-US" sz="1400" b="1" dirty="0" smtClean="0">
                <a:solidFill>
                  <a:schemeClr val="tx1"/>
                </a:solidFill>
                <a:latin typeface="Futura Md BT" panose="020B0602020204020303" pitchFamily="34" charset="0"/>
              </a:rPr>
              <a:t>Back End</a:t>
            </a:r>
            <a:endParaRPr lang="en-US" sz="1400" dirty="0">
              <a:solidFill>
                <a:schemeClr val="tx1"/>
              </a:solidFill>
              <a:latin typeface="Futura Md BT" panose="020B0602020204020303" pitchFamily="34" charset="0"/>
            </a:endParaRPr>
          </a:p>
        </p:txBody>
      </p:sp>
      <p:sp>
        <p:nvSpPr>
          <p:cNvPr id="21" name="Content Placeholder 1"/>
          <p:cNvSpPr>
            <a:spLocks noGrp="1"/>
          </p:cNvSpPr>
          <p:nvPr>
            <p:ph idx="4294967295"/>
          </p:nvPr>
        </p:nvSpPr>
        <p:spPr>
          <a:xfrm>
            <a:off x="0" y="1760538"/>
            <a:ext cx="1582738" cy="371475"/>
          </a:xfrm>
        </p:spPr>
        <p:txBody>
          <a:bodyPr>
            <a:normAutofit fontScale="77500" lnSpcReduction="20000"/>
          </a:bodyPr>
          <a:lstStyle/>
          <a:p>
            <a:pPr lvl="0"/>
            <a:r>
              <a:rPr lang="en-US" sz="1400" b="1" dirty="0" smtClean="0">
                <a:solidFill>
                  <a:schemeClr val="tx1"/>
                </a:solidFill>
                <a:latin typeface="Futura Md BT" panose="020B0602020204020303" pitchFamily="34" charset="0"/>
              </a:rPr>
              <a:t>Reporting Tool</a:t>
            </a:r>
            <a:endParaRPr lang="en-US" sz="1400" dirty="0">
              <a:solidFill>
                <a:schemeClr val="tx1"/>
              </a:solidFill>
              <a:latin typeface="Futura Md BT" panose="020B0602020204020303" pitchFamily="34" charset="0"/>
            </a:endParaRPr>
          </a:p>
        </p:txBody>
      </p:sp>
      <p:sp>
        <p:nvSpPr>
          <p:cNvPr id="22" name="Content Placeholder 1"/>
          <p:cNvSpPr>
            <a:spLocks noGrp="1"/>
          </p:cNvSpPr>
          <p:nvPr>
            <p:ph idx="4294967295"/>
          </p:nvPr>
        </p:nvSpPr>
        <p:spPr>
          <a:xfrm>
            <a:off x="0" y="2203450"/>
            <a:ext cx="1404938" cy="296863"/>
          </a:xfrm>
        </p:spPr>
        <p:txBody>
          <a:bodyPr>
            <a:normAutofit lnSpcReduction="10000"/>
          </a:bodyPr>
          <a:lstStyle/>
          <a:p>
            <a:pPr lvl="0"/>
            <a:r>
              <a:rPr lang="en-US" sz="1400" b="1" dirty="0" smtClean="0">
                <a:solidFill>
                  <a:schemeClr val="tx1"/>
                </a:solidFill>
                <a:latin typeface="Futura Md BT" panose="020B0602020204020303" pitchFamily="34" charset="0"/>
              </a:rPr>
              <a:t>IDE</a:t>
            </a:r>
            <a:endParaRPr lang="en-US" sz="1400" dirty="0">
              <a:solidFill>
                <a:schemeClr val="tx1"/>
              </a:solidFill>
              <a:latin typeface="Futura Md BT" panose="020B0602020204020303" pitchFamily="34" charset="0"/>
            </a:endParaRPr>
          </a:p>
        </p:txBody>
      </p:sp>
      <p:sp>
        <p:nvSpPr>
          <p:cNvPr id="35" name="Content Placeholder 1"/>
          <p:cNvSpPr>
            <a:spLocks noGrp="1"/>
          </p:cNvSpPr>
          <p:nvPr>
            <p:ph idx="4294967295"/>
          </p:nvPr>
        </p:nvSpPr>
        <p:spPr>
          <a:xfrm>
            <a:off x="0" y="2619375"/>
            <a:ext cx="1403350" cy="295275"/>
          </a:xfrm>
        </p:spPr>
        <p:txBody>
          <a:bodyPr>
            <a:normAutofit lnSpcReduction="10000"/>
          </a:bodyPr>
          <a:lstStyle/>
          <a:p>
            <a:pPr lvl="0"/>
            <a:r>
              <a:rPr lang="en-US" sz="1400" b="1" dirty="0" smtClean="0">
                <a:solidFill>
                  <a:schemeClr val="tx1"/>
                </a:solidFill>
                <a:latin typeface="Futura Md BT" panose="020B0602020204020303" pitchFamily="34" charset="0"/>
              </a:rPr>
              <a:t>Server</a:t>
            </a:r>
            <a:endParaRPr lang="en-US" sz="1400" dirty="0">
              <a:solidFill>
                <a:schemeClr val="tx1"/>
              </a:solidFill>
              <a:latin typeface="Futura Md BT" panose="020B0602020204020303" pitchFamily="34" charset="0"/>
            </a:endParaRPr>
          </a:p>
        </p:txBody>
      </p:sp>
      <p:sp>
        <p:nvSpPr>
          <p:cNvPr id="37" name="Content Placeholder 1"/>
          <p:cNvSpPr>
            <a:spLocks noGrp="1"/>
          </p:cNvSpPr>
          <p:nvPr>
            <p:ph idx="4294967295"/>
          </p:nvPr>
        </p:nvSpPr>
        <p:spPr>
          <a:xfrm>
            <a:off x="0" y="3033713"/>
            <a:ext cx="1403350" cy="295275"/>
          </a:xfrm>
        </p:spPr>
        <p:txBody>
          <a:bodyPr>
            <a:normAutofit lnSpcReduction="10000"/>
          </a:bodyPr>
          <a:lstStyle/>
          <a:p>
            <a:pPr lvl="0"/>
            <a:r>
              <a:rPr lang="en-US" sz="1400" b="1" dirty="0" smtClean="0">
                <a:solidFill>
                  <a:schemeClr val="tx1"/>
                </a:solidFill>
                <a:latin typeface="Futura Md BT" panose="020B0602020204020303" pitchFamily="34" charset="0"/>
              </a:rPr>
              <a:t>Software</a:t>
            </a:r>
            <a:endParaRPr lang="en-US" sz="1400" dirty="0">
              <a:solidFill>
                <a:schemeClr val="tx1"/>
              </a:solidFill>
              <a:latin typeface="Futura Md BT" panose="020B0602020204020303" pitchFamily="34" charset="0"/>
            </a:endParaRP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965" y="4003636"/>
            <a:ext cx="1343634" cy="720080"/>
          </a:xfrm>
          <a:prstGeom prst="rect">
            <a:avLst/>
          </a:prstGeom>
          <a:effectLst>
            <a:outerShdw blurRad="50800" dist="38100" dir="18900000" algn="bl" rotWithShape="0">
              <a:prstClr val="black">
                <a:alpha val="40000"/>
              </a:prstClr>
            </a:outerShdw>
          </a:effectLst>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76573" y="1500126"/>
            <a:ext cx="432048" cy="296749"/>
          </a:xfrm>
          <a:prstGeom prst="rect">
            <a:avLst/>
          </a:prstGeom>
        </p:spPr>
      </p:pic>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08314" y="2228932"/>
            <a:ext cx="368565" cy="368565"/>
          </a:xfrm>
          <a:prstGeom prst="rect">
            <a:avLst/>
          </a:prstGeom>
        </p:spPr>
      </p:pic>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23302" y="1840453"/>
            <a:ext cx="432048" cy="374067"/>
          </a:xfrm>
          <a:prstGeom prst="rect">
            <a:avLst/>
          </a:prstGeom>
        </p:spPr>
      </p:pic>
      <p:sp>
        <p:nvSpPr>
          <p:cNvPr id="8" name="Rectangle 7"/>
          <p:cNvSpPr/>
          <p:nvPr/>
        </p:nvSpPr>
        <p:spPr>
          <a:xfrm>
            <a:off x="3546142" y="1084241"/>
            <a:ext cx="880369" cy="307777"/>
          </a:xfrm>
          <a:prstGeom prst="rect">
            <a:avLst/>
          </a:prstGeom>
        </p:spPr>
        <p:txBody>
          <a:bodyPr wrap="none">
            <a:spAutoFit/>
          </a:bodyPr>
          <a:lstStyle/>
          <a:p>
            <a:r>
              <a:rPr lang="en-US" sz="1400" dirty="0" smtClean="0">
                <a:latin typeface="Futura Md BT" panose="020B0602020204020303" pitchFamily="34" charset="0"/>
              </a:rPr>
              <a:t>Android</a:t>
            </a:r>
            <a:endParaRPr lang="en-IN" sz="1400" dirty="0">
              <a:latin typeface="Futura Md BT" panose="020B0602020204020303" pitchFamily="34" charset="0"/>
            </a:endParaRPr>
          </a:p>
        </p:txBody>
      </p:sp>
      <p:sp>
        <p:nvSpPr>
          <p:cNvPr id="28" name="Rectangle 27"/>
          <p:cNvSpPr/>
          <p:nvPr/>
        </p:nvSpPr>
        <p:spPr>
          <a:xfrm>
            <a:off x="3546142" y="1414955"/>
            <a:ext cx="1104790" cy="307777"/>
          </a:xfrm>
          <a:prstGeom prst="rect">
            <a:avLst/>
          </a:prstGeom>
        </p:spPr>
        <p:txBody>
          <a:bodyPr wrap="none">
            <a:spAutoFit/>
          </a:bodyPr>
          <a:lstStyle/>
          <a:p>
            <a:pPr lvl="0"/>
            <a:r>
              <a:rPr lang="en-US" sz="1400" dirty="0" smtClean="0">
                <a:latin typeface="Futura Md BT" panose="020B0602020204020303" pitchFamily="34" charset="0"/>
              </a:rPr>
              <a:t>MySQL 5.5</a:t>
            </a:r>
            <a:endParaRPr lang="en-US" sz="1400" dirty="0">
              <a:latin typeface="Futura Md BT" panose="020B0602020204020303" pitchFamily="34" charset="0"/>
            </a:endParaRPr>
          </a:p>
        </p:txBody>
      </p:sp>
      <p:sp>
        <p:nvSpPr>
          <p:cNvPr id="29" name="Rectangle 28"/>
          <p:cNvSpPr/>
          <p:nvPr/>
        </p:nvSpPr>
        <p:spPr>
          <a:xfrm>
            <a:off x="3525474" y="1796875"/>
            <a:ext cx="1765227" cy="307777"/>
          </a:xfrm>
          <a:prstGeom prst="rect">
            <a:avLst/>
          </a:prstGeom>
        </p:spPr>
        <p:txBody>
          <a:bodyPr wrap="none">
            <a:spAutoFit/>
          </a:bodyPr>
          <a:lstStyle/>
          <a:p>
            <a:pPr lvl="0"/>
            <a:r>
              <a:rPr lang="en-US" sz="1400" dirty="0" smtClean="0">
                <a:latin typeface="Futura Md BT" panose="020B0602020204020303" pitchFamily="34" charset="0"/>
              </a:rPr>
              <a:t>PHP report maker </a:t>
            </a:r>
            <a:endParaRPr lang="en-US" sz="1400" dirty="0">
              <a:latin typeface="Futura Md BT" panose="020B0602020204020303" pitchFamily="34" charset="0"/>
            </a:endParaRPr>
          </a:p>
        </p:txBody>
      </p:sp>
      <p:sp>
        <p:nvSpPr>
          <p:cNvPr id="30" name="Rectangle 29"/>
          <p:cNvSpPr/>
          <p:nvPr/>
        </p:nvSpPr>
        <p:spPr>
          <a:xfrm>
            <a:off x="3546142" y="2197169"/>
            <a:ext cx="1311578" cy="307777"/>
          </a:xfrm>
          <a:prstGeom prst="rect">
            <a:avLst/>
          </a:prstGeom>
        </p:spPr>
        <p:txBody>
          <a:bodyPr wrap="none">
            <a:spAutoFit/>
          </a:bodyPr>
          <a:lstStyle/>
          <a:p>
            <a:r>
              <a:rPr lang="en-US" sz="1400" dirty="0">
                <a:latin typeface="Futura Md BT" panose="020B0602020204020303" pitchFamily="34" charset="0"/>
              </a:rPr>
              <a:t>NetBeans 8.2</a:t>
            </a:r>
            <a:endParaRPr lang="en-IN" sz="1400" dirty="0">
              <a:latin typeface="Futura Md BT" panose="020B0602020204020303" pitchFamily="34" charset="0"/>
            </a:endParaRPr>
          </a:p>
        </p:txBody>
      </p:sp>
      <p:sp>
        <p:nvSpPr>
          <p:cNvPr id="31" name="Rectangle 30"/>
          <p:cNvSpPr/>
          <p:nvPr/>
        </p:nvSpPr>
        <p:spPr>
          <a:xfrm>
            <a:off x="2446126" y="988590"/>
            <a:ext cx="349776" cy="369332"/>
          </a:xfrm>
          <a:prstGeom prst="rect">
            <a:avLst/>
          </a:prstGeom>
        </p:spPr>
        <p:txBody>
          <a:bodyPr wrap="none">
            <a:spAutoFit/>
          </a:bodyPr>
          <a:lstStyle/>
          <a:p>
            <a:r>
              <a:rPr lang="en-US" dirty="0" smtClean="0">
                <a:latin typeface="Futura Md BT" panose="020B0602020204020303" pitchFamily="34" charset="0"/>
              </a:rPr>
              <a:t>:-</a:t>
            </a:r>
            <a:endParaRPr lang="en-IN" dirty="0">
              <a:latin typeface="Futura Md BT" panose="020B0602020204020303" pitchFamily="34" charset="0"/>
            </a:endParaRPr>
          </a:p>
        </p:txBody>
      </p:sp>
      <p:sp>
        <p:nvSpPr>
          <p:cNvPr id="32" name="Rectangle 31"/>
          <p:cNvSpPr/>
          <p:nvPr/>
        </p:nvSpPr>
        <p:spPr>
          <a:xfrm>
            <a:off x="2446126" y="1389628"/>
            <a:ext cx="349776" cy="369332"/>
          </a:xfrm>
          <a:prstGeom prst="rect">
            <a:avLst/>
          </a:prstGeom>
        </p:spPr>
        <p:txBody>
          <a:bodyPr wrap="none">
            <a:spAutoFit/>
          </a:bodyPr>
          <a:lstStyle/>
          <a:p>
            <a:r>
              <a:rPr lang="en-US" dirty="0" smtClean="0">
                <a:latin typeface="Futura Md BT" panose="020B0602020204020303" pitchFamily="34" charset="0"/>
              </a:rPr>
              <a:t>:-</a:t>
            </a:r>
            <a:endParaRPr lang="en-IN" dirty="0">
              <a:latin typeface="Futura Md BT" panose="020B0602020204020303" pitchFamily="34" charset="0"/>
            </a:endParaRPr>
          </a:p>
        </p:txBody>
      </p:sp>
      <p:sp>
        <p:nvSpPr>
          <p:cNvPr id="33" name="Rectangle 32"/>
          <p:cNvSpPr/>
          <p:nvPr/>
        </p:nvSpPr>
        <p:spPr>
          <a:xfrm>
            <a:off x="2449556" y="1762293"/>
            <a:ext cx="349776" cy="369332"/>
          </a:xfrm>
          <a:prstGeom prst="rect">
            <a:avLst/>
          </a:prstGeom>
        </p:spPr>
        <p:txBody>
          <a:bodyPr wrap="none">
            <a:spAutoFit/>
          </a:bodyPr>
          <a:lstStyle/>
          <a:p>
            <a:r>
              <a:rPr lang="en-US" dirty="0" smtClean="0">
                <a:latin typeface="Futura Md BT" panose="020B0602020204020303" pitchFamily="34" charset="0"/>
              </a:rPr>
              <a:t>:-</a:t>
            </a:r>
            <a:endParaRPr lang="en-IN" dirty="0">
              <a:latin typeface="Futura Md BT" panose="020B0602020204020303" pitchFamily="34" charset="0"/>
            </a:endParaRPr>
          </a:p>
        </p:txBody>
      </p:sp>
      <p:sp>
        <p:nvSpPr>
          <p:cNvPr id="34" name="Rectangle 33"/>
          <p:cNvSpPr/>
          <p:nvPr/>
        </p:nvSpPr>
        <p:spPr>
          <a:xfrm>
            <a:off x="2446126" y="2130462"/>
            <a:ext cx="349776" cy="369332"/>
          </a:xfrm>
          <a:prstGeom prst="rect">
            <a:avLst/>
          </a:prstGeom>
        </p:spPr>
        <p:txBody>
          <a:bodyPr wrap="none">
            <a:spAutoFit/>
          </a:bodyPr>
          <a:lstStyle/>
          <a:p>
            <a:r>
              <a:rPr lang="en-US" dirty="0" smtClean="0">
                <a:latin typeface="Futura Md BT" panose="020B0602020204020303" pitchFamily="34" charset="0"/>
              </a:rPr>
              <a:t>:-</a:t>
            </a:r>
            <a:endParaRPr lang="en-IN" dirty="0">
              <a:latin typeface="Futura Md BT" panose="020B0602020204020303" pitchFamily="34" charset="0"/>
            </a:endParaRPr>
          </a:p>
        </p:txBody>
      </p:sp>
      <p:sp>
        <p:nvSpPr>
          <p:cNvPr id="36" name="Rectangle 35"/>
          <p:cNvSpPr/>
          <p:nvPr/>
        </p:nvSpPr>
        <p:spPr>
          <a:xfrm>
            <a:off x="2446126" y="2582728"/>
            <a:ext cx="349776" cy="369332"/>
          </a:xfrm>
          <a:prstGeom prst="rect">
            <a:avLst/>
          </a:prstGeom>
        </p:spPr>
        <p:txBody>
          <a:bodyPr wrap="none">
            <a:spAutoFit/>
          </a:bodyPr>
          <a:lstStyle/>
          <a:p>
            <a:r>
              <a:rPr lang="en-US" dirty="0" smtClean="0">
                <a:latin typeface="Futura Md BT" panose="020B0602020204020303" pitchFamily="34" charset="0"/>
              </a:rPr>
              <a:t>:-</a:t>
            </a:r>
            <a:endParaRPr lang="en-IN" dirty="0">
              <a:latin typeface="Futura Md BT" panose="020B0602020204020303" pitchFamily="34" charset="0"/>
            </a:endParaRPr>
          </a:p>
        </p:txBody>
      </p:sp>
      <p:sp>
        <p:nvSpPr>
          <p:cNvPr id="38" name="Rectangle 37"/>
          <p:cNvSpPr/>
          <p:nvPr/>
        </p:nvSpPr>
        <p:spPr>
          <a:xfrm>
            <a:off x="2459410" y="2994506"/>
            <a:ext cx="349776" cy="369332"/>
          </a:xfrm>
          <a:prstGeom prst="rect">
            <a:avLst/>
          </a:prstGeom>
        </p:spPr>
        <p:txBody>
          <a:bodyPr wrap="none">
            <a:spAutoFit/>
          </a:bodyPr>
          <a:lstStyle/>
          <a:p>
            <a:r>
              <a:rPr lang="en-US" dirty="0" smtClean="0">
                <a:latin typeface="Futura Md BT" panose="020B0602020204020303" pitchFamily="34" charset="0"/>
              </a:rPr>
              <a:t>:-</a:t>
            </a:r>
            <a:endParaRPr lang="en-IN" dirty="0">
              <a:latin typeface="Futura Md BT" panose="020B0602020204020303" pitchFamily="34" charset="0"/>
            </a:endParaRPr>
          </a:p>
        </p:txBody>
      </p:sp>
      <p:sp>
        <p:nvSpPr>
          <p:cNvPr id="39" name="Rectangle 38"/>
          <p:cNvSpPr/>
          <p:nvPr/>
        </p:nvSpPr>
        <p:spPr>
          <a:xfrm>
            <a:off x="3546142" y="2911557"/>
            <a:ext cx="184731" cy="307777"/>
          </a:xfrm>
          <a:prstGeom prst="rect">
            <a:avLst/>
          </a:prstGeom>
        </p:spPr>
        <p:txBody>
          <a:bodyPr wrap="none">
            <a:spAutoFit/>
          </a:bodyPr>
          <a:lstStyle/>
          <a:p>
            <a:endParaRPr lang="en-IN" sz="1400" dirty="0">
              <a:latin typeface="Futura Md BT" panose="020B0602020204020303" pitchFamily="34" charset="0"/>
            </a:endParaRPr>
          </a:p>
        </p:txBody>
      </p:sp>
      <p:sp>
        <p:nvSpPr>
          <p:cNvPr id="40" name="Rectangle 39"/>
          <p:cNvSpPr/>
          <p:nvPr/>
        </p:nvSpPr>
        <p:spPr>
          <a:xfrm>
            <a:off x="3546142" y="2619558"/>
            <a:ext cx="1311578" cy="307777"/>
          </a:xfrm>
          <a:prstGeom prst="rect">
            <a:avLst/>
          </a:prstGeom>
        </p:spPr>
        <p:txBody>
          <a:bodyPr wrap="square">
            <a:spAutoFit/>
          </a:bodyPr>
          <a:lstStyle/>
          <a:p>
            <a:r>
              <a:rPr lang="en-US" sz="1400" dirty="0" smtClean="0">
                <a:latin typeface="Futura Md BT" panose="020B0602020204020303" pitchFamily="34" charset="0"/>
              </a:rPr>
              <a:t>Apache 2</a:t>
            </a:r>
            <a:endParaRPr lang="en-IN" sz="1400" dirty="0">
              <a:latin typeface="Futura Md BT" panose="020B0602020204020303" pitchFamily="34" charset="0"/>
            </a:endParaRPr>
          </a:p>
        </p:txBody>
      </p:sp>
      <p:sp>
        <p:nvSpPr>
          <p:cNvPr id="41" name="Rectangle 40"/>
          <p:cNvSpPr/>
          <p:nvPr/>
        </p:nvSpPr>
        <p:spPr>
          <a:xfrm>
            <a:off x="3566178" y="3006883"/>
            <a:ext cx="4462206" cy="338554"/>
          </a:xfrm>
          <a:prstGeom prst="rect">
            <a:avLst/>
          </a:prstGeom>
        </p:spPr>
        <p:txBody>
          <a:bodyPr wrap="square">
            <a:spAutoFit/>
          </a:bodyPr>
          <a:lstStyle/>
          <a:p>
            <a:r>
              <a:rPr lang="en-US" sz="1400" dirty="0" smtClean="0">
                <a:latin typeface="Futura Md BT" panose="020B0602020204020303" pitchFamily="34" charset="0"/>
              </a:rPr>
              <a:t>XAMPP 3.2.2 </a:t>
            </a:r>
            <a:r>
              <a:rPr lang="en-US" sz="1200" dirty="0" smtClean="0">
                <a:latin typeface="Futura Md BT" panose="020B0602020204020303" pitchFamily="34" charset="0"/>
              </a:rPr>
              <a:t>(Cross-platform</a:t>
            </a:r>
            <a:r>
              <a:rPr lang="en-US" sz="1600" dirty="0">
                <a:latin typeface="Futura Md BT" panose="020B0602020204020303" pitchFamily="34" charset="0"/>
              </a:rPr>
              <a:t> </a:t>
            </a:r>
            <a:r>
              <a:rPr lang="en-US" sz="1200" dirty="0" smtClean="0">
                <a:latin typeface="Futura Md BT" panose="020B0602020204020303" pitchFamily="34" charset="0"/>
              </a:rPr>
              <a:t>Apache MySQL PHP</a:t>
            </a:r>
            <a:r>
              <a:rPr lang="en-US" sz="1200" dirty="0">
                <a:latin typeface="Futura Md BT" panose="020B0602020204020303" pitchFamily="34" charset="0"/>
              </a:rPr>
              <a:t> </a:t>
            </a:r>
            <a:r>
              <a:rPr lang="en-US" sz="1200" dirty="0" smtClean="0">
                <a:latin typeface="Futura Md BT" panose="020B0602020204020303" pitchFamily="34" charset="0"/>
              </a:rPr>
              <a:t>Perl</a:t>
            </a:r>
            <a:r>
              <a:rPr lang="en-US" sz="1600" dirty="0">
                <a:latin typeface="Futura Md BT" panose="020B0602020204020303" pitchFamily="34" charset="0"/>
              </a:rPr>
              <a:t>)</a:t>
            </a:r>
            <a:endParaRPr lang="en-IN" sz="1200" dirty="0">
              <a:latin typeface="Futura Md BT" panose="020B0602020204020303" pitchFamily="34" charset="0"/>
            </a:endParaRPr>
          </a:p>
        </p:txBody>
      </p:sp>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40007" y="3049955"/>
            <a:ext cx="338758" cy="338758"/>
          </a:xfrm>
          <a:prstGeom prst="rect">
            <a:avLst/>
          </a:prstGeom>
        </p:spPr>
      </p:pic>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25955" y="2544182"/>
            <a:ext cx="565811" cy="565811"/>
          </a:xfrm>
          <a:prstGeom prst="rect">
            <a:avLst/>
          </a:prstGeom>
        </p:spPr>
      </p:pic>
      <p:pic>
        <p:nvPicPr>
          <p:cNvPr id="6" name="Picture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923302" y="1108906"/>
            <a:ext cx="357893" cy="357893"/>
          </a:xfrm>
          <a:prstGeom prst="rect">
            <a:avLst/>
          </a:prstGeom>
        </p:spPr>
      </p:pic>
    </p:spTree>
    <p:extLst>
      <p:ext uri="{BB962C8B-B14F-4D97-AF65-F5344CB8AC3E}">
        <p14:creationId xmlns:p14="http://schemas.microsoft.com/office/powerpoint/2010/main" val="27231400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5000" b="1" dirty="0" smtClean="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List Of Modules</a:t>
            </a:r>
            <a:endParaRPr lang="en-IN" sz="5000" dirty="0">
              <a:solidFill>
                <a:schemeClr val="tx1"/>
              </a:solidFill>
              <a:effectLst>
                <a:outerShdw blurRad="50800" dist="38100" dir="2700000" algn="tl" rotWithShape="0">
                  <a:prstClr val="black">
                    <a:alpha val="40000"/>
                  </a:prstClr>
                </a:outerShdw>
                <a:reflection blurRad="6350" stA="55000" endA="300" endPos="45500" dir="5400000" sy="-100000" algn="bl" rotWithShape="0"/>
              </a:effectLst>
            </a:endParaRPr>
          </a:p>
        </p:txBody>
      </p:sp>
      <p:sp>
        <p:nvSpPr>
          <p:cNvPr id="25" name="Content Placeholder 24"/>
          <p:cNvSpPr>
            <a:spLocks noGrp="1"/>
          </p:cNvSpPr>
          <p:nvPr>
            <p:ph idx="1"/>
          </p:nvPr>
        </p:nvSpPr>
        <p:spPr>
          <a:xfrm>
            <a:off x="1670604" y="1236823"/>
            <a:ext cx="7024431" cy="3206801"/>
          </a:xfrm>
        </p:spPr>
        <p:txBody>
          <a:bodyPr>
            <a:noAutofit/>
          </a:bodyPr>
          <a:lstStyle/>
          <a:p>
            <a:pPr marL="0" lvl="0" indent="0">
              <a:buNone/>
            </a:pPr>
            <a:r>
              <a:rPr lang="en-IN" sz="2000" dirty="0" smtClean="0">
                <a:solidFill>
                  <a:schemeClr val="tx1"/>
                </a:solidFill>
                <a:latin typeface="Futura Md BT" panose="020B0602020204020303" pitchFamily="34" charset="0"/>
              </a:rPr>
              <a:t>Search</a:t>
            </a:r>
          </a:p>
          <a:p>
            <a:pPr marL="0" lvl="0" indent="0">
              <a:buNone/>
            </a:pPr>
            <a:r>
              <a:rPr lang="en-IN" sz="2000" dirty="0" smtClean="0">
                <a:solidFill>
                  <a:schemeClr val="tx1"/>
                </a:solidFill>
                <a:latin typeface="Futura Md BT" panose="020B0602020204020303" pitchFamily="34" charset="0"/>
              </a:rPr>
              <a:t>Prescription</a:t>
            </a:r>
          </a:p>
          <a:p>
            <a:pPr marL="0" lvl="0" indent="0">
              <a:buNone/>
            </a:pPr>
            <a:r>
              <a:rPr lang="en-IN" sz="2000" dirty="0">
                <a:solidFill>
                  <a:schemeClr val="tx1"/>
                </a:solidFill>
                <a:latin typeface="Futura Md BT" panose="020B0602020204020303" pitchFamily="34" charset="0"/>
              </a:rPr>
              <a:t>S</a:t>
            </a:r>
            <a:r>
              <a:rPr lang="en-IN" sz="2000" dirty="0" smtClean="0">
                <a:solidFill>
                  <a:schemeClr val="tx1"/>
                </a:solidFill>
                <a:latin typeface="Futura Md BT" panose="020B0602020204020303" pitchFamily="34" charset="0"/>
              </a:rPr>
              <a:t>ymptoms</a:t>
            </a:r>
          </a:p>
          <a:p>
            <a:pPr marL="0" lvl="0" indent="0">
              <a:buNone/>
            </a:pPr>
            <a:r>
              <a:rPr lang="en-IN" sz="2000" dirty="0" smtClean="0">
                <a:solidFill>
                  <a:schemeClr val="tx1"/>
                </a:solidFill>
                <a:latin typeface="Futura Md BT" panose="020B0602020204020303" pitchFamily="34" charset="0"/>
              </a:rPr>
              <a:t>Notification</a:t>
            </a:r>
            <a:endParaRPr lang="en-US" sz="2000" dirty="0">
              <a:solidFill>
                <a:schemeClr val="tx1"/>
              </a:solidFill>
              <a:latin typeface="Futura Md BT" panose="020B0602020204020303" pitchFamily="34" charset="0"/>
            </a:endParaRPr>
          </a:p>
          <a:p>
            <a:pPr marL="0" lvl="0" indent="0">
              <a:buNone/>
            </a:pPr>
            <a:r>
              <a:rPr lang="en-IN" sz="2000" dirty="0">
                <a:solidFill>
                  <a:schemeClr val="tx1"/>
                </a:solidFill>
                <a:latin typeface="Futura Md BT" panose="020B0602020204020303" pitchFamily="34" charset="0"/>
              </a:rPr>
              <a:t>Cart</a:t>
            </a:r>
            <a:endParaRPr lang="en-US" sz="2000" dirty="0">
              <a:solidFill>
                <a:schemeClr val="tx1"/>
              </a:solidFill>
              <a:latin typeface="Futura Md BT" panose="020B0602020204020303" pitchFamily="34" charset="0"/>
            </a:endParaRPr>
          </a:p>
          <a:p>
            <a:pPr marL="0" lvl="0" indent="0">
              <a:buNone/>
            </a:pPr>
            <a:r>
              <a:rPr lang="en-IN" sz="2000" dirty="0" smtClean="0">
                <a:solidFill>
                  <a:schemeClr val="tx1"/>
                </a:solidFill>
                <a:latin typeface="Futura Md BT" panose="020B0602020204020303" pitchFamily="34" charset="0"/>
              </a:rPr>
              <a:t>Previous buyer record</a:t>
            </a:r>
            <a:endParaRPr lang="en-US" sz="2000" dirty="0">
              <a:solidFill>
                <a:schemeClr val="tx1"/>
              </a:solidFill>
              <a:latin typeface="Futura Md BT" panose="020B0602020204020303" pitchFamily="34" charset="0"/>
            </a:endParaRPr>
          </a:p>
          <a:p>
            <a:pPr marL="0" lvl="0" indent="0">
              <a:buNone/>
            </a:pPr>
            <a:r>
              <a:rPr lang="en-IN" sz="2000" dirty="0" smtClean="0">
                <a:solidFill>
                  <a:schemeClr val="tx1"/>
                </a:solidFill>
                <a:latin typeface="Futura Md BT" panose="020B0602020204020303" pitchFamily="34" charset="0"/>
              </a:rPr>
              <a:t>Complaint, Feedback</a:t>
            </a:r>
            <a:endParaRPr lang="en-US" sz="2000" dirty="0">
              <a:solidFill>
                <a:schemeClr val="tx1"/>
              </a:solidFill>
              <a:latin typeface="Futura Md BT" panose="020B0602020204020303" pitchFamily="34" charset="0"/>
            </a:endParaRPr>
          </a:p>
          <a:p>
            <a:pPr marL="0" lvl="0" indent="0">
              <a:buNone/>
            </a:pPr>
            <a:r>
              <a:rPr lang="en-IN" sz="2000" dirty="0" smtClean="0">
                <a:solidFill>
                  <a:schemeClr val="tx1"/>
                </a:solidFill>
                <a:latin typeface="Futura Md BT" panose="020B0602020204020303" pitchFamily="34" charset="0"/>
              </a:rPr>
              <a:t>Inventory</a:t>
            </a:r>
            <a:endParaRPr lang="en-US" sz="2000" dirty="0">
              <a:solidFill>
                <a:schemeClr val="tx1"/>
              </a:solidFill>
              <a:latin typeface="Futura Md BT" panose="020B0602020204020303" pitchFamily="34" charset="0"/>
            </a:endParaRPr>
          </a:p>
          <a:p>
            <a:pPr marL="0" lvl="0" indent="0">
              <a:buNone/>
            </a:pPr>
            <a:r>
              <a:rPr lang="en-IN" sz="2000" dirty="0">
                <a:solidFill>
                  <a:schemeClr val="tx1"/>
                </a:solidFill>
                <a:latin typeface="Futura Md BT" panose="020B0602020204020303" pitchFamily="34" charset="0"/>
              </a:rPr>
              <a:t>Order</a:t>
            </a:r>
            <a:endParaRPr lang="en-US" sz="2000" dirty="0">
              <a:solidFill>
                <a:schemeClr val="tx1"/>
              </a:solidFill>
              <a:latin typeface="Futura Md BT" panose="020B0602020204020303" pitchFamily="34" charset="0"/>
            </a:endParaRPr>
          </a:p>
          <a:p>
            <a:pPr marL="0" lvl="0" indent="0">
              <a:buNone/>
            </a:pPr>
            <a:r>
              <a:rPr lang="en-IN" sz="2000" dirty="0">
                <a:solidFill>
                  <a:schemeClr val="tx1"/>
                </a:solidFill>
                <a:latin typeface="Futura Md BT" panose="020B0602020204020303" pitchFamily="34" charset="0"/>
              </a:rPr>
              <a:t>Order </a:t>
            </a:r>
            <a:r>
              <a:rPr lang="en-IN" sz="2000" dirty="0" smtClean="0">
                <a:solidFill>
                  <a:schemeClr val="tx1"/>
                </a:solidFill>
                <a:latin typeface="Futura Md BT" panose="020B0602020204020303" pitchFamily="34" charset="0"/>
              </a:rPr>
              <a:t>Tracking</a:t>
            </a:r>
            <a:endParaRPr lang="en-IN" sz="2000" dirty="0">
              <a:latin typeface="Futura Md BT" panose="020B06020202040203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8216" y="3096604"/>
            <a:ext cx="319113" cy="319113"/>
          </a:xfrm>
          <a:prstGeom prst="rect">
            <a:avLst/>
          </a:prstGeom>
          <a:effectLst>
            <a:outerShdw blurRad="76200" dir="13500000" sy="23000" kx="1200000" algn="br" rotWithShape="0">
              <a:prstClr val="black">
                <a:alpha val="20000"/>
              </a:prstClr>
            </a:outerShdw>
          </a:effectLst>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72467" y="3473138"/>
            <a:ext cx="308180" cy="308180"/>
          </a:xfrm>
          <a:prstGeom prst="rect">
            <a:avLst/>
          </a:prstGeom>
          <a:effectLst>
            <a:outerShdw blurRad="76200" dir="13500000" sy="23000" kx="1200000" algn="br" rotWithShape="0">
              <a:prstClr val="black">
                <a:alpha val="20000"/>
              </a:prstClr>
            </a:outerShdw>
          </a:effectLst>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45333" y="3833601"/>
            <a:ext cx="360040" cy="360040"/>
          </a:xfrm>
          <a:prstGeom prst="rect">
            <a:avLst/>
          </a:prstGeom>
          <a:effectLst>
            <a:outerShdw blurRad="76200" dir="13500000" sy="23000" kx="1200000" algn="br" rotWithShape="0">
              <a:prstClr val="black">
                <a:alpha val="20000"/>
              </a:prstClr>
            </a:outerShdw>
          </a:effectLst>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58216" y="2367552"/>
            <a:ext cx="311168" cy="311168"/>
          </a:xfrm>
          <a:prstGeom prst="rect">
            <a:avLst/>
          </a:prstGeom>
          <a:effectLst>
            <a:outerShdw blurRad="76200" dir="13500000" sy="23000" kx="1200000" algn="br" rotWithShape="0">
              <a:prstClr val="black">
                <a:alpha val="20000"/>
              </a:prstClr>
            </a:outerShdw>
          </a:effectLst>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60395" y="4584807"/>
            <a:ext cx="316934" cy="316934"/>
          </a:xfrm>
          <a:prstGeom prst="rect">
            <a:avLst/>
          </a:prstGeom>
          <a:effectLst>
            <a:outerShdw blurRad="76200" dir="13500000" sy="23000" kx="1200000" algn="br" rotWithShape="0">
              <a:prstClr val="black">
                <a:alpha val="20000"/>
              </a:prstClr>
            </a:outerShdw>
          </a:effectLst>
        </p:spPr>
      </p:pic>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72467" y="4231180"/>
            <a:ext cx="279475" cy="279475"/>
          </a:xfrm>
          <a:prstGeom prst="rect">
            <a:avLst/>
          </a:prstGeom>
          <a:effectLst>
            <a:outerShdw blurRad="76200" dir="13500000" sy="23000" kx="1200000" algn="br" rotWithShape="0">
              <a:prstClr val="black">
                <a:alpha val="20000"/>
              </a:prstClr>
            </a:outerShdw>
          </a:effectLst>
        </p:spPr>
      </p:pic>
      <p:pic>
        <p:nvPicPr>
          <p:cNvPr id="5" name="Picture 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266009" y="1324144"/>
            <a:ext cx="305705" cy="288525"/>
          </a:xfrm>
          <a:prstGeom prst="rect">
            <a:avLst/>
          </a:prstGeom>
        </p:spPr>
      </p:pic>
      <p:pic>
        <p:nvPicPr>
          <p:cNvPr id="7" name="Picture 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261641" y="1663989"/>
            <a:ext cx="301125" cy="300530"/>
          </a:xfrm>
          <a:prstGeom prst="rect">
            <a:avLst/>
          </a:prstGeom>
        </p:spPr>
      </p:pic>
      <p:pic>
        <p:nvPicPr>
          <p:cNvPr id="8" name="Picture 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249992" y="2001595"/>
            <a:ext cx="311652" cy="323449"/>
          </a:xfrm>
          <a:prstGeom prst="rect">
            <a:avLst/>
          </a:prstGeom>
        </p:spPr>
      </p:pic>
      <p:pic>
        <p:nvPicPr>
          <p:cNvPr id="15" name="Picture 1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281749" y="2742928"/>
            <a:ext cx="302970" cy="311439"/>
          </a:xfrm>
          <a:prstGeom prst="rect">
            <a:avLst/>
          </a:prstGeom>
        </p:spPr>
      </p:pic>
    </p:spTree>
    <p:extLst>
      <p:ext uri="{BB962C8B-B14F-4D97-AF65-F5344CB8AC3E}">
        <p14:creationId xmlns:p14="http://schemas.microsoft.com/office/powerpoint/2010/main" val="38436840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1888</TotalTime>
  <Words>1628</Words>
  <Application>Microsoft Office PowerPoint</Application>
  <PresentationFormat>On-screen Show (16:9)</PresentationFormat>
  <Paragraphs>565</Paragraphs>
  <Slides>37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맑은 고딕</vt:lpstr>
      <vt:lpstr>Arial</vt:lpstr>
      <vt:lpstr>Book Antiqua</vt:lpstr>
      <vt:lpstr>Calibri</vt:lpstr>
      <vt:lpstr>Californian FB</vt:lpstr>
      <vt:lpstr>Futura Md BT</vt:lpstr>
      <vt:lpstr>Wingdings</vt:lpstr>
      <vt:lpstr>Office Theme</vt:lpstr>
      <vt:lpstr>PowerPoint Presentation</vt:lpstr>
      <vt:lpstr>GenDrug</vt:lpstr>
      <vt:lpstr>Index</vt:lpstr>
      <vt:lpstr>Company Details</vt:lpstr>
      <vt:lpstr>Project Profile</vt:lpstr>
      <vt:lpstr>Existing System</vt:lpstr>
      <vt:lpstr>Proposed System</vt:lpstr>
      <vt:lpstr>Tools And Technology</vt:lpstr>
      <vt:lpstr>List Of Modules</vt:lpstr>
      <vt:lpstr>Brief Description</vt:lpstr>
      <vt:lpstr>Brief Description</vt:lpstr>
      <vt:lpstr>Brief Description</vt:lpstr>
      <vt:lpstr>Table List</vt:lpstr>
      <vt:lpstr>Category Details</vt:lpstr>
      <vt:lpstr>Brand</vt:lpstr>
      <vt:lpstr>User Details</vt:lpstr>
      <vt:lpstr>Medicine Details</vt:lpstr>
      <vt:lpstr>Prescription</vt:lpstr>
      <vt:lpstr>Symptoms</vt:lpstr>
      <vt:lpstr>Supplier Details</vt:lpstr>
      <vt:lpstr>Supply Details</vt:lpstr>
      <vt:lpstr>Delivery Man</vt:lpstr>
      <vt:lpstr>Order Details</vt:lpstr>
      <vt:lpstr>Area Details</vt:lpstr>
      <vt:lpstr>Shipping Details</vt:lpstr>
      <vt:lpstr>Feedback</vt:lpstr>
      <vt:lpstr>PowerPoint Presentation</vt:lpstr>
      <vt:lpstr>Use Case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vrajesh trivedi</cp:lastModifiedBy>
  <cp:revision>238</cp:revision>
  <dcterms:created xsi:type="dcterms:W3CDTF">2013-08-21T19:17:07Z</dcterms:created>
  <dcterms:modified xsi:type="dcterms:W3CDTF">2018-09-27T06:20:16Z</dcterms:modified>
</cp:coreProperties>
</file>