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57" r:id="rId3"/>
    <p:sldId id="261" r:id="rId4"/>
    <p:sldId id="262" r:id="rId5"/>
    <p:sldId id="268" r:id="rId6"/>
    <p:sldId id="264" r:id="rId7"/>
    <p:sldId id="265" r:id="rId8"/>
    <p:sldId id="266" r:id="rId9"/>
    <p:sldId id="267"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20D6A-1F9C-417C-9BD4-327AAA3CC494}" type="datetimeFigureOut">
              <a:rPr lang="en-IN" smtClean="0"/>
              <a:t>09-08-2018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0663D-F456-4425-BEF3-8E4B78E1FC6B}" type="slidenum">
              <a:rPr lang="en-IN" smtClean="0"/>
              <a:t>‹#›</a:t>
            </a:fld>
            <a:endParaRPr lang="en-IN"/>
          </a:p>
        </p:txBody>
      </p:sp>
    </p:spTree>
    <p:extLst>
      <p:ext uri="{BB962C8B-B14F-4D97-AF65-F5344CB8AC3E}">
        <p14:creationId xmlns:p14="http://schemas.microsoft.com/office/powerpoint/2010/main" val="1199894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16B598-ACF0-4105-8A89-CA853249BD18}" type="slidenum">
              <a:rPr lang="en-IN" smtClean="0"/>
              <a:pPr/>
              <a:t>6</a:t>
            </a:fld>
            <a:endParaRPr lang="en-IN"/>
          </a:p>
        </p:txBody>
      </p:sp>
    </p:spTree>
    <p:extLst>
      <p:ext uri="{BB962C8B-B14F-4D97-AF65-F5344CB8AC3E}">
        <p14:creationId xmlns:p14="http://schemas.microsoft.com/office/powerpoint/2010/main" val="95333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2800F49-249A-41C7-85F4-74D66E69F320}" type="slidenum">
              <a:rPr lang="en-IN" smtClean="0"/>
              <a:t>8</a:t>
            </a:fld>
            <a:endParaRPr lang="en-IN"/>
          </a:p>
        </p:txBody>
      </p:sp>
    </p:spTree>
    <p:extLst>
      <p:ext uri="{BB962C8B-B14F-4D97-AF65-F5344CB8AC3E}">
        <p14:creationId xmlns:p14="http://schemas.microsoft.com/office/powerpoint/2010/main" val="1455031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34687" y="3836215"/>
            <a:ext cx="8958693" cy="2048704"/>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4" y="2207361"/>
            <a:ext cx="8755087" cy="1628855"/>
          </a:xfrm>
          <a:noFill/>
        </p:spPr>
        <p:txBody>
          <a:bodyPr>
            <a:normAutofit/>
          </a:bodyPr>
          <a:lstStyle>
            <a:lvl1pPr marL="0" indent="0" algn="r">
              <a:buNone/>
              <a:defRPr sz="3733" b="0" i="0">
                <a:solidFill>
                  <a:srgbClr val="00206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A317C9-CDF8-4D87-86AE-F023F62EF01A}" type="datetimeFigureOut">
              <a:rPr lang="en-IN" smtClean="0"/>
              <a:t>09-08-2018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3112700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B8A317C9-CDF8-4D87-86AE-F023F62EF01A}" type="datetimeFigureOut">
              <a:rPr lang="en-IN" smtClean="0"/>
              <a:t>09-08-2018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2783945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317C9-CDF8-4D87-86AE-F023F62EF01A}" type="datetimeFigureOut">
              <a:rPr lang="en-IN" smtClean="0"/>
              <a:t>09-08-2018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3314410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317C9-CDF8-4D87-86AE-F023F62EF01A}" type="datetimeFigureOut">
              <a:rPr lang="en-IN" smtClean="0"/>
              <a:t>09-08-2018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3588776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33">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A317C9-CDF8-4D87-86AE-F023F62EF01A}" type="datetimeFigureOut">
              <a:rPr lang="en-IN" smtClean="0"/>
              <a:t>09-08-2018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2623726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1901" y="578507"/>
            <a:ext cx="7940660" cy="763525"/>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1901" y="1598079"/>
            <a:ext cx="7940660" cy="4681415"/>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A317C9-CDF8-4D87-86AE-F023F62EF01A}" type="datetimeFigureOut">
              <a:rPr lang="en-IN" smtClean="0"/>
              <a:t>09-08-2018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3210199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A317C9-CDF8-4D87-86AE-F023F62EF01A}" type="datetimeFigureOut">
              <a:rPr lang="en-IN" smtClean="0"/>
              <a:t>09-08-2018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1773899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A317C9-CDF8-4D87-86AE-F023F62EF01A}" type="datetimeFigureOut">
              <a:rPr lang="en-IN" smtClean="0"/>
              <a:t>09-08-2018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1895956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1"/>
            <a:ext cx="10994761"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rgbClr val="00206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rgbClr val="002060"/>
                </a:solidFill>
              </a:defRPr>
            </a:lvl1pPr>
            <a:lvl2pPr algn="ctr">
              <a:defRPr sz="2667">
                <a:solidFill>
                  <a:srgbClr val="002060"/>
                </a:solidFill>
              </a:defRPr>
            </a:lvl2pPr>
            <a:lvl3pPr algn="ctr">
              <a:defRPr sz="2400">
                <a:solidFill>
                  <a:srgbClr val="002060"/>
                </a:solidFill>
              </a:defRPr>
            </a:lvl3pPr>
            <a:lvl4pPr algn="ctr">
              <a:defRPr sz="2133">
                <a:solidFill>
                  <a:srgbClr val="002060"/>
                </a:solidFill>
              </a:defRPr>
            </a:lvl4pPr>
            <a:lvl5pPr algn="ctr">
              <a:defRPr sz="2133">
                <a:solidFill>
                  <a:srgbClr val="002060"/>
                </a:solidFill>
              </a:defRPr>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A317C9-CDF8-4D87-86AE-F023F62EF01A}" type="datetimeFigureOut">
              <a:rPr lang="en-IN" smtClean="0"/>
              <a:t>09-08-2018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504261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A317C9-CDF8-4D87-86AE-F023F62EF01A}" type="datetimeFigureOut">
              <a:rPr lang="en-IN" smtClean="0"/>
              <a:t>09-08-2018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1936964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317C9-CDF8-4D87-86AE-F023F62EF01A}" type="datetimeFigureOut">
              <a:rPr lang="en-IN" smtClean="0"/>
              <a:t>09-08-2018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1719069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B8A317C9-CDF8-4D87-86AE-F023F62EF01A}" type="datetimeFigureOut">
              <a:rPr lang="en-IN" smtClean="0"/>
              <a:t>09-08-2018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FD773-B501-4318-B7C6-155D7728591A}" type="slidenum">
              <a:rPr lang="en-IN" smtClean="0"/>
              <a:t>‹#›</a:t>
            </a:fld>
            <a:endParaRPr lang="en-IN"/>
          </a:p>
        </p:txBody>
      </p:sp>
    </p:spTree>
    <p:extLst>
      <p:ext uri="{BB962C8B-B14F-4D97-AF65-F5344CB8AC3E}">
        <p14:creationId xmlns:p14="http://schemas.microsoft.com/office/powerpoint/2010/main" val="4131210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8A317C9-CDF8-4D87-86AE-F023F62EF01A}" type="datetimeFigureOut">
              <a:rPr lang="en-IN" smtClean="0"/>
              <a:t>09-08-2018</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7F5FD773-B501-4318-B7C6-155D7728591A}" type="slidenum">
              <a:rPr lang="en-IN" smtClean="0"/>
              <a:t>‹#›</a:t>
            </a:fld>
            <a:endParaRPr lang="en-IN"/>
          </a:p>
        </p:txBody>
      </p:sp>
    </p:spTree>
    <p:extLst>
      <p:ext uri="{BB962C8B-B14F-4D97-AF65-F5344CB8AC3E}">
        <p14:creationId xmlns:p14="http://schemas.microsoft.com/office/powerpoint/2010/main" val="2720607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083"/>
          <a:stretch/>
        </p:blipFill>
        <p:spPr>
          <a:xfrm>
            <a:off x="9681764" y="374900"/>
            <a:ext cx="2318829" cy="231552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014" y="374900"/>
            <a:ext cx="2410965" cy="2410965"/>
          </a:xfrm>
          <a:prstGeom prst="rect">
            <a:avLst/>
          </a:prstGeom>
        </p:spPr>
      </p:pic>
      <p:sp>
        <p:nvSpPr>
          <p:cNvPr id="9" name="Rectangle 8"/>
          <p:cNvSpPr/>
          <p:nvPr/>
        </p:nvSpPr>
        <p:spPr>
          <a:xfrm>
            <a:off x="2671904" y="275472"/>
            <a:ext cx="7089017" cy="2092881"/>
          </a:xfrm>
          <a:prstGeom prst="rect">
            <a:avLst/>
          </a:prstGeom>
          <a:noFill/>
        </p:spPr>
        <p:txBody>
          <a:bodyPr wrap="square" lIns="121920" tIns="60960" rIns="121920" bIns="60960">
            <a:spAutoFit/>
          </a:bodyPr>
          <a:lstStyle/>
          <a:p>
            <a:pPr algn="ctr"/>
            <a:r>
              <a:rPr lang="en-US" sz="6400" b="1" dirty="0">
                <a:ln w="9525">
                  <a:solidFill>
                    <a:schemeClr val="bg1"/>
                  </a:solidFill>
                  <a:prstDash val="solid"/>
                </a:ln>
                <a:effectLst>
                  <a:outerShdw blurRad="12700" dist="38100" dir="2700000" algn="tl" rotWithShape="0">
                    <a:schemeClr val="bg1">
                      <a:lumMod val="50000"/>
                    </a:schemeClr>
                  </a:outerShdw>
                </a:effectLst>
              </a:rPr>
              <a:t>Aadishwar College of Technology</a:t>
            </a:r>
          </a:p>
        </p:txBody>
      </p:sp>
      <p:sp>
        <p:nvSpPr>
          <p:cNvPr id="10" name="Rectangle 9"/>
          <p:cNvSpPr/>
          <p:nvPr/>
        </p:nvSpPr>
        <p:spPr>
          <a:xfrm>
            <a:off x="2699429" y="2813447"/>
            <a:ext cx="6793142" cy="3487814"/>
          </a:xfrm>
          <a:prstGeom prst="rect">
            <a:avLst/>
          </a:prstGeom>
          <a:noFill/>
        </p:spPr>
        <p:txBody>
          <a:bodyPr wrap="none" lIns="121920" tIns="60960" rIns="121920" bIns="60960">
            <a:spAutoFit/>
          </a:bodyPr>
          <a:lstStyle/>
          <a:p>
            <a:pPr algn="ctr"/>
            <a:r>
              <a:rPr lang="en-US" sz="3200" u="sng" dirty="0">
                <a:ln w="0"/>
              </a:rPr>
              <a:t>Group Number</a:t>
            </a:r>
            <a:r>
              <a:rPr lang="en-US" sz="3200" dirty="0">
                <a:ln w="0"/>
                <a:effectLst>
                  <a:outerShdw blurRad="38100" dist="19050" dir="2700000" algn="tl" rotWithShape="0">
                    <a:schemeClr val="dk1">
                      <a:alpha val="40000"/>
                    </a:schemeClr>
                  </a:outerShdw>
                </a:effectLst>
              </a:rPr>
              <a:t>:04</a:t>
            </a:r>
          </a:p>
          <a:p>
            <a:pPr algn="ctr"/>
            <a:endParaRPr lang="en-US" sz="3733" dirty="0">
              <a:ln w="0"/>
              <a:effectLst>
                <a:outerShdw blurRad="38100" dist="19050" dir="2700000" algn="tl" rotWithShape="0">
                  <a:schemeClr val="dk1">
                    <a:alpha val="40000"/>
                  </a:schemeClr>
                </a:outerShdw>
              </a:effectLst>
            </a:endParaRPr>
          </a:p>
          <a:p>
            <a:pPr algn="ctr"/>
            <a:r>
              <a:rPr lang="en-US" sz="3733" u="sng" dirty="0">
                <a:ln w="0"/>
              </a:rPr>
              <a:t>Group Members</a:t>
            </a:r>
            <a:r>
              <a:rPr lang="en-US" sz="3733" dirty="0">
                <a:ln w="0"/>
              </a:rPr>
              <a:t>:</a:t>
            </a:r>
          </a:p>
          <a:p>
            <a:pPr marL="685783" indent="-685783" algn="ctr">
              <a:buAutoNum type="arabicParenR"/>
            </a:pPr>
            <a:r>
              <a:rPr lang="en-US" sz="3733" dirty="0">
                <a:ln w="0"/>
                <a:solidFill>
                  <a:srgbClr val="FF0000"/>
                </a:solidFill>
                <a:effectLst>
                  <a:outerShdw blurRad="38100" dist="19050" dir="2700000" algn="tl" rotWithShape="0">
                    <a:schemeClr val="dk1">
                      <a:alpha val="40000"/>
                    </a:schemeClr>
                  </a:outerShdw>
                </a:effectLst>
              </a:rPr>
              <a:t>Atul Jose 150810107003</a:t>
            </a:r>
          </a:p>
          <a:p>
            <a:pPr marL="685783" indent="-685783" algn="ctr">
              <a:buAutoNum type="arabicParenR"/>
            </a:pPr>
            <a:r>
              <a:rPr lang="en-US" sz="3733" dirty="0">
                <a:ln w="0"/>
                <a:solidFill>
                  <a:srgbClr val="FF0000"/>
                </a:solidFill>
                <a:effectLst>
                  <a:outerShdw blurRad="38100" dist="19050" dir="2700000" algn="tl" rotWithShape="0">
                    <a:schemeClr val="dk1">
                      <a:alpha val="40000"/>
                    </a:schemeClr>
                  </a:outerShdw>
                </a:effectLst>
              </a:rPr>
              <a:t>Moxita Shah </a:t>
            </a:r>
            <a:r>
              <a:rPr lang="en-US" sz="3733" dirty="0" smtClean="0">
                <a:ln w="0"/>
                <a:solidFill>
                  <a:srgbClr val="FF0000"/>
                </a:solidFill>
                <a:effectLst>
                  <a:outerShdw blurRad="38100" dist="19050" dir="2700000" algn="tl" rotWithShape="0">
                    <a:schemeClr val="dk1">
                      <a:alpha val="40000"/>
                    </a:schemeClr>
                  </a:outerShdw>
                </a:effectLst>
              </a:rPr>
              <a:t>150810107047</a:t>
            </a:r>
            <a:endParaRPr lang="en-US" sz="3733" dirty="0">
              <a:ln w="0"/>
              <a:solidFill>
                <a:srgbClr val="FF0000"/>
              </a:solidFill>
              <a:effectLst>
                <a:outerShdw blurRad="38100" dist="19050" dir="2700000" algn="tl" rotWithShape="0">
                  <a:schemeClr val="dk1">
                    <a:alpha val="40000"/>
                  </a:schemeClr>
                </a:outerShdw>
              </a:effectLst>
            </a:endParaRPr>
          </a:p>
          <a:p>
            <a:pPr marL="685783" indent="-685783" algn="ctr">
              <a:buAutoNum type="arabicParenR"/>
            </a:pPr>
            <a:r>
              <a:rPr lang="en-US" sz="3733" dirty="0">
                <a:ln w="0"/>
                <a:solidFill>
                  <a:srgbClr val="FF0000"/>
                </a:solidFill>
                <a:effectLst>
                  <a:outerShdw blurRad="38100" dist="19050" dir="2700000" algn="tl" rotWithShape="0">
                    <a:schemeClr val="dk1">
                      <a:alpha val="40000"/>
                    </a:schemeClr>
                  </a:outerShdw>
                </a:effectLst>
              </a:rPr>
              <a:t>Vrajesh Trivedi 150810107055</a:t>
            </a:r>
          </a:p>
        </p:txBody>
      </p:sp>
    </p:spTree>
    <p:extLst>
      <p:ext uri="{BB962C8B-B14F-4D97-AF65-F5344CB8AC3E}">
        <p14:creationId xmlns:p14="http://schemas.microsoft.com/office/powerpoint/2010/main" val="3206149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897" y="171294"/>
            <a:ext cx="8987245" cy="1187243"/>
          </a:xfrm>
        </p:spPr>
        <p:txBody>
          <a:bodyPr>
            <a:noAutofit/>
          </a:bodyPr>
          <a:lstStyle/>
          <a:p>
            <a:r>
              <a:rPr lang="en-IN"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latin typeface="Adobe Caslon Pro" panose="0205050205050A020403" pitchFamily="18" charset="0"/>
              </a:rPr>
              <a:t>Conclusion &amp; Future Plan</a:t>
            </a:r>
            <a:endParaRPr lang="en-IN" dirty="0">
              <a:latin typeface="Adobe Caslon Pro" panose="0205050205050A020403" pitchFamily="18" charset="0"/>
            </a:endParaRPr>
          </a:p>
        </p:txBody>
      </p:sp>
      <p:sp>
        <p:nvSpPr>
          <p:cNvPr id="3" name="Content Placeholder 2"/>
          <p:cNvSpPr>
            <a:spLocks noGrp="1"/>
          </p:cNvSpPr>
          <p:nvPr>
            <p:ph idx="1"/>
          </p:nvPr>
        </p:nvSpPr>
        <p:spPr/>
        <p:txBody>
          <a:bodyPr>
            <a:normAutofit/>
          </a:bodyPr>
          <a:lstStyle/>
          <a:p>
            <a:r>
              <a:rPr lang="en-IN" sz="2800" dirty="0" smtClean="0">
                <a:solidFill>
                  <a:schemeClr val="tx1"/>
                </a:solidFill>
              </a:rPr>
              <a:t>We are planning to add the feature of “Online Payment” in the future update.</a:t>
            </a:r>
          </a:p>
          <a:p>
            <a:pPr marL="0" indent="0">
              <a:buNone/>
            </a:pPr>
            <a:endParaRPr lang="en-IN" sz="2800" dirty="0" smtClean="0">
              <a:solidFill>
                <a:schemeClr val="tx1"/>
              </a:solidFill>
            </a:endParaRPr>
          </a:p>
          <a:p>
            <a:r>
              <a:rPr lang="en-IN" sz="2800" dirty="0" smtClean="0">
                <a:solidFill>
                  <a:schemeClr val="tx1"/>
                </a:solidFill>
              </a:rPr>
              <a:t>And we are also planning to bring the “Return policy” to return the products ordered</a:t>
            </a:r>
            <a:r>
              <a:rPr lang="en-IN" sz="2800" dirty="0">
                <a:solidFill>
                  <a:schemeClr val="tx1"/>
                </a:solidFill>
              </a:rPr>
              <a:t> </a:t>
            </a:r>
            <a:r>
              <a:rPr lang="en-IN" sz="2800" dirty="0" smtClean="0">
                <a:solidFill>
                  <a:schemeClr val="tx1"/>
                </a:solidFill>
              </a:rPr>
              <a:t>by the customer, if the medicines they ordered is not what they needed. </a:t>
            </a:r>
          </a:p>
          <a:p>
            <a:pPr marL="0" indent="0">
              <a:buNone/>
            </a:pPr>
            <a:endParaRPr lang="en-IN" sz="2800" dirty="0" smtClean="0">
              <a:solidFill>
                <a:schemeClr val="tx1"/>
              </a:solidFill>
            </a:endParaRPr>
          </a:p>
          <a:p>
            <a:pPr marL="0" indent="0">
              <a:buNone/>
            </a:pPr>
            <a:endParaRPr lang="en-IN" sz="2400" dirty="0">
              <a:solidFill>
                <a:schemeClr val="tx1"/>
              </a:solidFill>
            </a:endParaRPr>
          </a:p>
        </p:txBody>
      </p:sp>
    </p:spTree>
    <p:extLst>
      <p:ext uri="{BB962C8B-B14F-4D97-AF65-F5344CB8AC3E}">
        <p14:creationId xmlns:p14="http://schemas.microsoft.com/office/powerpoint/2010/main" val="1503401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1966733" y="2813447"/>
            <a:ext cx="8258543" cy="1928670"/>
          </a:xfrm>
          <a:prstGeom prst="rect">
            <a:avLst/>
          </a:prstGeom>
          <a:noFill/>
        </p:spPr>
        <p:txBody>
          <a:bodyPr wrap="none" lIns="121920" tIns="60960" rIns="121920" bIns="60960">
            <a:spAutoFit/>
          </a:bodyPr>
          <a:lstStyle/>
          <a:p>
            <a:pPr algn="ctr"/>
            <a:r>
              <a:rPr lang="en-US" sz="11733" b="1" spc="67" dirty="0">
                <a:ln w="0"/>
                <a:solidFill>
                  <a:srgbClr val="FF0000"/>
                </a:solidFill>
                <a:effectLst>
                  <a:innerShdw blurRad="63500" dist="50800" dir="13500000">
                    <a:srgbClr val="000000">
                      <a:alpha val="50000"/>
                    </a:srgbClr>
                  </a:innerShdw>
                  <a:reflection blurRad="6350" stA="60000" endA="900" endPos="60000" dist="29997" dir="5400000" sy="-100000" algn="bl" rotWithShape="0"/>
                </a:effectLst>
              </a:rPr>
              <a:t>Thank You….</a:t>
            </a:r>
          </a:p>
        </p:txBody>
      </p:sp>
    </p:spTree>
    <p:extLst>
      <p:ext uri="{BB962C8B-B14F-4D97-AF65-F5344CB8AC3E}">
        <p14:creationId xmlns:p14="http://schemas.microsoft.com/office/powerpoint/2010/main" val="2268737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smtClean="0">
                <a:solidFill>
                  <a:srgbClr val="FFFF00"/>
                </a:solidFill>
                <a:effectLst>
                  <a:outerShdw blurRad="38100" dist="38100" dir="2700000" algn="tl">
                    <a:srgbClr val="000000">
                      <a:alpha val="43137"/>
                    </a:srgbClr>
                  </a:outerShdw>
                </a:effectLst>
                <a:latin typeface="Book Antiqua" panose="02040602050305030304" pitchFamily="18" charset="0"/>
              </a:rPr>
              <a:t>GenDrug</a:t>
            </a:r>
            <a:endParaRPr lang="en-US" b="1" dirty="0">
              <a:solidFill>
                <a:srgbClr val="FFFF00"/>
              </a:solidFill>
              <a:effectLst>
                <a:outerShdw blurRad="38100" dist="38100" dir="2700000" algn="tl">
                  <a:srgbClr val="000000">
                    <a:alpha val="43137"/>
                  </a:srgbClr>
                </a:outerShdw>
              </a:effectLst>
              <a:latin typeface="Book Antiqua" panose="02040602050305030304" pitchFamily="18" charset="0"/>
            </a:endParaRPr>
          </a:p>
        </p:txBody>
      </p:sp>
    </p:spTree>
    <p:extLst>
      <p:ext uri="{BB962C8B-B14F-4D97-AF65-F5344CB8AC3E}">
        <p14:creationId xmlns:p14="http://schemas.microsoft.com/office/powerpoint/2010/main" val="3184626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60329" y="171294"/>
            <a:ext cx="10994760" cy="1189327"/>
          </a:xfrm>
        </p:spPr>
        <p:txBody>
          <a:bodyPr>
            <a:normAutofit/>
          </a:bodyPr>
          <a:lstStyle/>
          <a:p>
            <a:r>
              <a:rPr lang="en-IN" sz="5400"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latin typeface="Adobe Caslon Pro" panose="0205050205050A020403" pitchFamily="18" charset="0"/>
              </a:rPr>
              <a:t>Problems in Current </a:t>
            </a:r>
            <a:r>
              <a:rPr lang="en-IN" sz="5400"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latin typeface="Adobe Caslon Pro" panose="0205050205050A020403" pitchFamily="18" charset="0"/>
              </a:rPr>
              <a:t>System</a:t>
            </a:r>
            <a:endParaRPr lang="en-IN" sz="5400" dirty="0">
              <a:effectLst>
                <a:outerShdw blurRad="50800" dist="38100" dir="2700000" algn="tl" rotWithShape="0">
                  <a:prstClr val="black">
                    <a:alpha val="40000"/>
                  </a:prstClr>
                </a:outerShdw>
                <a:reflection blurRad="6350" stA="55000" endA="300" endPos="45500" dir="5400000" sy="-100000" algn="bl" rotWithShape="0"/>
              </a:effectLst>
              <a:latin typeface="Adobe Caslon Pro" panose="0205050205050A020403" pitchFamily="18" charset="0"/>
            </a:endParaRPr>
          </a:p>
        </p:txBody>
      </p:sp>
      <p:sp>
        <p:nvSpPr>
          <p:cNvPr id="4" name="Content Placeholder 3"/>
          <p:cNvSpPr>
            <a:spLocks noGrp="1"/>
          </p:cNvSpPr>
          <p:nvPr>
            <p:ph idx="1"/>
          </p:nvPr>
        </p:nvSpPr>
        <p:spPr>
          <a:xfrm>
            <a:off x="261258" y="1436917"/>
            <a:ext cx="11560628" cy="5277394"/>
          </a:xfrm>
        </p:spPr>
        <p:txBody>
          <a:bodyPr>
            <a:noAutofit/>
          </a:bodyPr>
          <a:lstStyle/>
          <a:p>
            <a:pPr>
              <a:buBlip>
                <a:blip r:embed="rId2"/>
              </a:buBlip>
            </a:pPr>
            <a:r>
              <a:rPr lang="en-IN" sz="3200" dirty="0" smtClean="0">
                <a:solidFill>
                  <a:schemeClr val="tx1"/>
                </a:solidFill>
              </a:rPr>
              <a:t>Currently there are application that offers generic medicines. But there are currently no </a:t>
            </a:r>
            <a:r>
              <a:rPr lang="en-IN" sz="3200" dirty="0">
                <a:solidFill>
                  <a:schemeClr val="tx1"/>
                </a:solidFill>
              </a:rPr>
              <a:t>application where </a:t>
            </a:r>
            <a:r>
              <a:rPr lang="en-IN" sz="3200" dirty="0" smtClean="0">
                <a:solidFill>
                  <a:schemeClr val="tx1"/>
                </a:solidFill>
              </a:rPr>
              <a:t>you can </a:t>
            </a:r>
            <a:r>
              <a:rPr lang="en-IN" sz="3200" dirty="0">
                <a:solidFill>
                  <a:schemeClr val="tx1"/>
                </a:solidFill>
              </a:rPr>
              <a:t>search the prescribed medicines and get their respective generic medicines, or search the generic medicines by their symptoms</a:t>
            </a:r>
            <a:r>
              <a:rPr lang="en-IN" sz="3200" dirty="0" smtClean="0">
                <a:solidFill>
                  <a:schemeClr val="tx1"/>
                </a:solidFill>
              </a:rPr>
              <a:t>.</a:t>
            </a:r>
            <a:endParaRPr lang="en-IN" sz="3200" dirty="0">
              <a:solidFill>
                <a:schemeClr val="tx1"/>
              </a:solidFill>
            </a:endParaRPr>
          </a:p>
          <a:p>
            <a:pPr>
              <a:buBlip>
                <a:blip r:embed="rId2"/>
              </a:buBlip>
            </a:pPr>
            <a:r>
              <a:rPr lang="en-IN" sz="3200" dirty="0" smtClean="0">
                <a:solidFill>
                  <a:schemeClr val="tx1"/>
                </a:solidFill>
              </a:rPr>
              <a:t>In some application we can search the medicine through prescription but they only show us the name of the generic medicine, we are not able to buy the medicine through the application.</a:t>
            </a:r>
          </a:p>
          <a:p>
            <a:pPr>
              <a:buBlip>
                <a:blip r:embed="rId2"/>
              </a:buBlip>
            </a:pPr>
            <a:r>
              <a:rPr lang="en-IN" sz="3200" dirty="0" smtClean="0">
                <a:solidFill>
                  <a:schemeClr val="tx1"/>
                </a:solidFill>
              </a:rPr>
              <a:t>Some application just shows from which shop we can get the medicine and where the store is located.</a:t>
            </a:r>
            <a:endParaRPr lang="en-IN" sz="3200" dirty="0">
              <a:solidFill>
                <a:schemeClr val="tx1"/>
              </a:solidFill>
            </a:endParaRPr>
          </a:p>
        </p:txBody>
      </p:sp>
    </p:spTree>
    <p:extLst>
      <p:ext uri="{BB962C8B-B14F-4D97-AF65-F5344CB8AC3E}">
        <p14:creationId xmlns:p14="http://schemas.microsoft.com/office/powerpoint/2010/main" val="2818317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67"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latin typeface="Adobe Caslon Pro" panose="0205050205050A020403" pitchFamily="18" charset="0"/>
              </a:rPr>
              <a:t>Proposed System</a:t>
            </a:r>
            <a:endParaRPr lang="en-IN" sz="6667" dirty="0">
              <a:effectLst>
                <a:outerShdw blurRad="50800" dist="38100" dir="2700000" algn="tl" rotWithShape="0">
                  <a:prstClr val="black">
                    <a:alpha val="40000"/>
                  </a:prstClr>
                </a:outerShdw>
                <a:reflection blurRad="6350" stA="55000" endA="300" endPos="45500" dir="5400000" sy="-100000" algn="bl" rotWithShape="0"/>
              </a:effectLst>
              <a:latin typeface="Adobe Caslon Pro" panose="0205050205050A020403" pitchFamily="18" charset="0"/>
            </a:endParaRPr>
          </a:p>
        </p:txBody>
      </p:sp>
      <p:sp>
        <p:nvSpPr>
          <p:cNvPr id="3" name="Content Placeholder 2"/>
          <p:cNvSpPr>
            <a:spLocks noGrp="1"/>
          </p:cNvSpPr>
          <p:nvPr>
            <p:ph idx="1"/>
          </p:nvPr>
        </p:nvSpPr>
        <p:spPr/>
        <p:txBody>
          <a:bodyPr>
            <a:noAutofit/>
          </a:bodyPr>
          <a:lstStyle/>
          <a:p>
            <a:pPr>
              <a:buBlip>
                <a:blip r:embed="rId2"/>
              </a:buBlip>
            </a:pPr>
            <a:r>
              <a:rPr lang="en-IN" sz="3600" dirty="0" smtClean="0">
                <a:solidFill>
                  <a:schemeClr val="tx1"/>
                </a:solidFill>
              </a:rPr>
              <a:t>Users can search </a:t>
            </a:r>
            <a:r>
              <a:rPr lang="en-IN" sz="3600" smtClean="0">
                <a:solidFill>
                  <a:schemeClr val="tx1"/>
                </a:solidFill>
              </a:rPr>
              <a:t>the </a:t>
            </a:r>
            <a:r>
              <a:rPr lang="en-IN" sz="3600" smtClean="0">
                <a:solidFill>
                  <a:schemeClr val="tx1"/>
                </a:solidFill>
              </a:rPr>
              <a:t>application</a:t>
            </a:r>
            <a:r>
              <a:rPr lang="en-IN" sz="3600" smtClean="0">
                <a:solidFill>
                  <a:schemeClr val="tx1"/>
                </a:solidFill>
              </a:rPr>
              <a:t> </a:t>
            </a:r>
            <a:r>
              <a:rPr lang="en-IN" sz="3600" dirty="0" smtClean="0">
                <a:solidFill>
                  <a:schemeClr val="tx1"/>
                </a:solidFill>
              </a:rPr>
              <a:t>for the generic medicines according to their symptoms, or search by the prescribed medicines to find their respective generic medicines.</a:t>
            </a:r>
          </a:p>
          <a:p>
            <a:pPr>
              <a:buBlip>
                <a:blip r:embed="rId2"/>
              </a:buBlip>
            </a:pPr>
            <a:r>
              <a:rPr lang="en-IN" sz="3600" dirty="0" smtClean="0">
                <a:solidFill>
                  <a:schemeClr val="tx1"/>
                </a:solidFill>
              </a:rPr>
              <a:t>User will be able to add those medicines in their </a:t>
            </a:r>
            <a:r>
              <a:rPr lang="en-IN" sz="3600" dirty="0" smtClean="0">
                <a:solidFill>
                  <a:schemeClr val="tx1"/>
                </a:solidFill>
              </a:rPr>
              <a:t>wish list </a:t>
            </a:r>
            <a:r>
              <a:rPr lang="en-IN" sz="3600" dirty="0" smtClean="0">
                <a:solidFill>
                  <a:schemeClr val="tx1"/>
                </a:solidFill>
              </a:rPr>
              <a:t>or in the cart or even buy those medicines from the store if they want.</a:t>
            </a:r>
          </a:p>
        </p:txBody>
      </p:sp>
    </p:spTree>
    <p:extLst>
      <p:ext uri="{BB962C8B-B14F-4D97-AF65-F5344CB8AC3E}">
        <p14:creationId xmlns:p14="http://schemas.microsoft.com/office/powerpoint/2010/main" val="2762076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6667" b="1" dirty="0" smtClean="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latin typeface="Adobe Caslon Pro" panose="0205050205050A020403" pitchFamily="18" charset="0"/>
              </a:rPr>
              <a:t>Abstract</a:t>
            </a:r>
            <a:endParaRPr lang="en-US" sz="6667" dirty="0">
              <a:effectLst>
                <a:outerShdw blurRad="50800" dist="38100" dir="2700000" algn="tl" rotWithShape="0">
                  <a:prstClr val="black">
                    <a:alpha val="40000"/>
                  </a:prstClr>
                </a:outerShdw>
                <a:reflection blurRad="6350" stA="55000" endA="300" endPos="45500" dir="5400000" sy="-100000" algn="bl" rotWithShape="0"/>
              </a:effectLst>
              <a:latin typeface="Adobe Caslon Pro" panose="0205050205050A020403" pitchFamily="18" charset="0"/>
            </a:endParaRPr>
          </a:p>
        </p:txBody>
      </p:sp>
      <p:sp>
        <p:nvSpPr>
          <p:cNvPr id="6" name="Content Placeholder 5"/>
          <p:cNvSpPr>
            <a:spLocks noGrp="1"/>
          </p:cNvSpPr>
          <p:nvPr>
            <p:ph idx="1"/>
          </p:nvPr>
        </p:nvSpPr>
        <p:spPr/>
        <p:txBody>
          <a:bodyPr>
            <a:noAutofit/>
          </a:bodyPr>
          <a:lstStyle/>
          <a:p>
            <a:pPr>
              <a:buBlip>
                <a:blip r:embed="rId2"/>
              </a:buBlip>
            </a:pPr>
            <a:r>
              <a:rPr lang="en-IN" sz="4000" dirty="0">
                <a:solidFill>
                  <a:schemeClr val="tx1"/>
                </a:solidFill>
              </a:rPr>
              <a:t>Generic Application is useful to customer who want to search generic medicine for their prescribed </a:t>
            </a:r>
            <a:r>
              <a:rPr lang="en-IN" sz="4000" dirty="0" smtClean="0">
                <a:solidFill>
                  <a:schemeClr val="tx1"/>
                </a:solidFill>
              </a:rPr>
              <a:t>medicine.</a:t>
            </a:r>
          </a:p>
          <a:p>
            <a:pPr>
              <a:buBlip>
                <a:blip r:embed="rId2"/>
              </a:buBlip>
            </a:pPr>
            <a:r>
              <a:rPr lang="en-IN" sz="4000" dirty="0" smtClean="0">
                <a:solidFill>
                  <a:schemeClr val="tx1"/>
                </a:solidFill>
              </a:rPr>
              <a:t>The customer can also </a:t>
            </a:r>
            <a:r>
              <a:rPr lang="en-IN" sz="4000" dirty="0">
                <a:solidFill>
                  <a:schemeClr val="tx1"/>
                </a:solidFill>
              </a:rPr>
              <a:t>buy the generic medicine they want</a:t>
            </a:r>
            <a:r>
              <a:rPr lang="en-IN" sz="4000" dirty="0" smtClean="0">
                <a:solidFill>
                  <a:schemeClr val="tx1"/>
                </a:solidFill>
              </a:rPr>
              <a:t>.</a:t>
            </a:r>
            <a:endParaRPr lang="en-US" sz="4000" dirty="0">
              <a:solidFill>
                <a:schemeClr val="tx1"/>
              </a:solidFill>
            </a:endParaRPr>
          </a:p>
          <a:p>
            <a:pPr>
              <a:buBlip>
                <a:blip r:embed="rId2"/>
              </a:buBlip>
            </a:pPr>
            <a:r>
              <a:rPr lang="en-US" sz="4000" dirty="0" smtClean="0">
                <a:solidFill>
                  <a:schemeClr val="tx1"/>
                </a:solidFill>
              </a:rPr>
              <a:t>They can also search medicines for specific symptoms.</a:t>
            </a:r>
            <a:endParaRPr lang="en-IN" sz="4000" dirty="0">
              <a:solidFill>
                <a:schemeClr val="tx1"/>
              </a:solidFill>
            </a:endParaRPr>
          </a:p>
        </p:txBody>
      </p:sp>
    </p:spTree>
    <p:extLst>
      <p:ext uri="{BB962C8B-B14F-4D97-AF65-F5344CB8AC3E}">
        <p14:creationId xmlns:p14="http://schemas.microsoft.com/office/powerpoint/2010/main" val="810160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6667"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latin typeface="Adobe Caslon Pro" panose="0205050205050A020403" pitchFamily="18" charset="0"/>
              </a:rPr>
              <a:t>List Of Modules</a:t>
            </a:r>
            <a:endParaRPr lang="en-IN" sz="6667" dirty="0">
              <a:effectLst>
                <a:outerShdw blurRad="50800" dist="38100" dir="2700000" algn="tl" rotWithShape="0">
                  <a:prstClr val="black">
                    <a:alpha val="40000"/>
                  </a:prstClr>
                </a:outerShdw>
                <a:reflection blurRad="6350" stA="55000" endA="300" endPos="45500" dir="5400000" sy="-100000" algn="bl" rotWithShape="0"/>
              </a:effectLst>
              <a:latin typeface="Adobe Caslon Pro" panose="0205050205050A020403" pitchFamily="18" charset="0"/>
            </a:endParaRPr>
          </a:p>
        </p:txBody>
      </p:sp>
      <p:sp>
        <p:nvSpPr>
          <p:cNvPr id="25" name="Content Placeholder 24"/>
          <p:cNvSpPr>
            <a:spLocks noGrp="1"/>
          </p:cNvSpPr>
          <p:nvPr>
            <p:ph idx="1"/>
          </p:nvPr>
        </p:nvSpPr>
        <p:spPr>
          <a:xfrm>
            <a:off x="2227473" y="1649098"/>
            <a:ext cx="9365908" cy="4275735"/>
          </a:xfrm>
        </p:spPr>
        <p:txBody>
          <a:bodyPr>
            <a:noAutofit/>
          </a:bodyPr>
          <a:lstStyle/>
          <a:p>
            <a:pPr marL="0" indent="0">
              <a:buNone/>
            </a:pPr>
            <a:r>
              <a:rPr lang="en-IN" sz="2667" dirty="0">
                <a:solidFill>
                  <a:schemeClr val="tx1"/>
                </a:solidFill>
                <a:latin typeface="Futura Md BT" panose="020B0602020204020303" pitchFamily="34" charset="0"/>
              </a:rPr>
              <a:t>Search</a:t>
            </a:r>
          </a:p>
          <a:p>
            <a:pPr marL="0" indent="0">
              <a:buNone/>
            </a:pPr>
            <a:r>
              <a:rPr lang="en-IN" sz="2667" dirty="0">
                <a:solidFill>
                  <a:schemeClr val="tx1"/>
                </a:solidFill>
                <a:latin typeface="Futura Md BT" panose="020B0602020204020303" pitchFamily="34" charset="0"/>
              </a:rPr>
              <a:t>Prescription</a:t>
            </a:r>
          </a:p>
          <a:p>
            <a:pPr marL="0" indent="0">
              <a:buNone/>
            </a:pPr>
            <a:r>
              <a:rPr lang="en-IN" sz="2667" dirty="0">
                <a:solidFill>
                  <a:schemeClr val="tx1"/>
                </a:solidFill>
                <a:latin typeface="Futura Md BT" panose="020B0602020204020303" pitchFamily="34" charset="0"/>
              </a:rPr>
              <a:t>Symptoms</a:t>
            </a:r>
          </a:p>
          <a:p>
            <a:pPr marL="0" indent="0">
              <a:buNone/>
            </a:pPr>
            <a:r>
              <a:rPr lang="en-IN" sz="2667" dirty="0">
                <a:solidFill>
                  <a:schemeClr val="tx1"/>
                </a:solidFill>
                <a:latin typeface="Futura Md BT" panose="020B0602020204020303" pitchFamily="34" charset="0"/>
              </a:rPr>
              <a:t>Notification</a:t>
            </a:r>
            <a:endParaRPr lang="en-US" sz="2667" dirty="0">
              <a:solidFill>
                <a:schemeClr val="tx1"/>
              </a:solidFill>
              <a:latin typeface="Futura Md BT" panose="020B0602020204020303" pitchFamily="34" charset="0"/>
            </a:endParaRPr>
          </a:p>
          <a:p>
            <a:pPr marL="0" indent="0">
              <a:buNone/>
            </a:pPr>
            <a:r>
              <a:rPr lang="en-IN" sz="2667" dirty="0">
                <a:solidFill>
                  <a:schemeClr val="tx1"/>
                </a:solidFill>
                <a:latin typeface="Futura Md BT" panose="020B0602020204020303" pitchFamily="34" charset="0"/>
              </a:rPr>
              <a:t>Cart</a:t>
            </a:r>
            <a:endParaRPr lang="en-US" sz="2667" dirty="0">
              <a:solidFill>
                <a:schemeClr val="tx1"/>
              </a:solidFill>
              <a:latin typeface="Futura Md BT" panose="020B0602020204020303" pitchFamily="34" charset="0"/>
            </a:endParaRPr>
          </a:p>
          <a:p>
            <a:pPr marL="0" indent="0">
              <a:buNone/>
            </a:pPr>
            <a:r>
              <a:rPr lang="en-IN" sz="2667" dirty="0">
                <a:solidFill>
                  <a:schemeClr val="tx1"/>
                </a:solidFill>
                <a:latin typeface="Futura Md BT" panose="020B0602020204020303" pitchFamily="34" charset="0"/>
              </a:rPr>
              <a:t>Previous buyer record</a:t>
            </a:r>
            <a:endParaRPr lang="en-US" sz="2667" dirty="0">
              <a:solidFill>
                <a:schemeClr val="tx1"/>
              </a:solidFill>
              <a:latin typeface="Futura Md BT" panose="020B0602020204020303" pitchFamily="34" charset="0"/>
            </a:endParaRPr>
          </a:p>
          <a:p>
            <a:pPr marL="0" indent="0">
              <a:buNone/>
            </a:pPr>
            <a:r>
              <a:rPr lang="en-IN" sz="2667" dirty="0">
                <a:solidFill>
                  <a:schemeClr val="tx1"/>
                </a:solidFill>
                <a:latin typeface="Futura Md BT" panose="020B0602020204020303" pitchFamily="34" charset="0"/>
              </a:rPr>
              <a:t>Complaint, Feedback</a:t>
            </a:r>
            <a:endParaRPr lang="en-US" sz="2667" dirty="0">
              <a:solidFill>
                <a:schemeClr val="tx1"/>
              </a:solidFill>
              <a:latin typeface="Futura Md BT" panose="020B0602020204020303" pitchFamily="34" charset="0"/>
            </a:endParaRPr>
          </a:p>
          <a:p>
            <a:pPr marL="0" indent="0">
              <a:buNone/>
            </a:pPr>
            <a:r>
              <a:rPr lang="en-IN" sz="2667" dirty="0">
                <a:solidFill>
                  <a:schemeClr val="tx1"/>
                </a:solidFill>
                <a:latin typeface="Futura Md BT" panose="020B0602020204020303" pitchFamily="34" charset="0"/>
              </a:rPr>
              <a:t>Inventory</a:t>
            </a:r>
            <a:endParaRPr lang="en-US" sz="2667" dirty="0">
              <a:solidFill>
                <a:schemeClr val="tx1"/>
              </a:solidFill>
              <a:latin typeface="Futura Md BT" panose="020B0602020204020303" pitchFamily="34" charset="0"/>
            </a:endParaRPr>
          </a:p>
          <a:p>
            <a:pPr marL="0" indent="0">
              <a:buNone/>
            </a:pPr>
            <a:r>
              <a:rPr lang="en-IN" sz="2667" dirty="0">
                <a:solidFill>
                  <a:schemeClr val="tx1"/>
                </a:solidFill>
                <a:latin typeface="Futura Md BT" panose="020B0602020204020303" pitchFamily="34" charset="0"/>
              </a:rPr>
              <a:t>Order</a:t>
            </a:r>
            <a:endParaRPr lang="en-US" sz="2667" dirty="0">
              <a:solidFill>
                <a:schemeClr val="tx1"/>
              </a:solidFill>
              <a:latin typeface="Futura Md BT" panose="020B0602020204020303" pitchFamily="34" charset="0"/>
            </a:endParaRPr>
          </a:p>
          <a:p>
            <a:pPr marL="0" indent="0">
              <a:buNone/>
            </a:pPr>
            <a:r>
              <a:rPr lang="en-IN" sz="2667" dirty="0">
                <a:solidFill>
                  <a:schemeClr val="tx1"/>
                </a:solidFill>
                <a:latin typeface="Futura Md BT" panose="020B0602020204020303" pitchFamily="34" charset="0"/>
              </a:rPr>
              <a:t>Order Tracking</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622" y="4128806"/>
            <a:ext cx="425484" cy="425484"/>
          </a:xfrm>
          <a:prstGeom prst="rect">
            <a:avLst/>
          </a:prstGeom>
          <a:effectLst>
            <a:outerShdw blurRad="76200" dir="13500000" sy="23000" kx="1200000" algn="br" rotWithShape="0">
              <a:prstClr val="black">
                <a:alpha val="20000"/>
              </a:prstClr>
            </a:outerShdw>
          </a:effec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6623" y="4630851"/>
            <a:ext cx="410907" cy="410907"/>
          </a:xfrm>
          <a:prstGeom prst="rect">
            <a:avLst/>
          </a:prstGeom>
          <a:effectLst>
            <a:outerShdw blurRad="76200" dir="13500000" sy="23000" kx="1200000" algn="br" rotWithShape="0">
              <a:prstClr val="black">
                <a:alpha val="20000"/>
              </a:prstClr>
            </a:outerShdw>
          </a:effec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0444" y="5111468"/>
            <a:ext cx="480053" cy="480053"/>
          </a:xfrm>
          <a:prstGeom prst="rect">
            <a:avLst/>
          </a:prstGeom>
          <a:effectLst>
            <a:outerShdw blurRad="76200" dir="13500000" sy="23000" kx="1200000" algn="br" rotWithShape="0">
              <a:prstClr val="black">
                <a:alpha val="20000"/>
              </a:prstClr>
            </a:outerShdw>
          </a:effectLst>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7621" y="3156736"/>
            <a:ext cx="414891" cy="414891"/>
          </a:xfrm>
          <a:prstGeom prst="rect">
            <a:avLst/>
          </a:prstGeom>
          <a:effectLst>
            <a:outerShdw blurRad="76200" dir="13500000" sy="23000" kx="1200000" algn="br" rotWithShape="0">
              <a:prstClr val="black">
                <a:alpha val="20000"/>
              </a:prstClr>
            </a:outerShdw>
          </a:effectLst>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0527" y="6113076"/>
            <a:ext cx="422579" cy="422579"/>
          </a:xfrm>
          <a:prstGeom prst="rect">
            <a:avLst/>
          </a:prstGeom>
          <a:effectLst>
            <a:outerShdw blurRad="76200" dir="13500000" sy="23000" kx="1200000" algn="br" rotWithShape="0">
              <a:prstClr val="black">
                <a:alpha val="20000"/>
              </a:prstClr>
            </a:outerShdw>
          </a:effectLst>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96624" y="5641574"/>
            <a:ext cx="372633" cy="372633"/>
          </a:xfrm>
          <a:prstGeom prst="rect">
            <a:avLst/>
          </a:prstGeom>
          <a:effectLst>
            <a:outerShdw blurRad="76200" dir="13500000" sy="23000" kx="1200000" algn="br" rotWithShape="0">
              <a:prstClr val="black">
                <a:alpha val="20000"/>
              </a:prstClr>
            </a:outerShdw>
          </a:effectLst>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88013" y="1765526"/>
            <a:ext cx="407607" cy="384700"/>
          </a:xfrm>
          <a:prstGeom prst="rect">
            <a:avLst/>
          </a:prstGeom>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82189" y="2218652"/>
            <a:ext cx="401500" cy="400707"/>
          </a:xfrm>
          <a:prstGeom prst="rect">
            <a:avLst/>
          </a:prstGeom>
        </p:spPr>
      </p:pic>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66656" y="2668794"/>
            <a:ext cx="415536" cy="431265"/>
          </a:xfrm>
          <a:prstGeom prst="rect">
            <a:avLst/>
          </a:prstGeom>
        </p:spPr>
      </p:pic>
      <p:pic>
        <p:nvPicPr>
          <p:cNvPr id="15" name="Picture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08999" y="3657238"/>
            <a:ext cx="403960" cy="415252"/>
          </a:xfrm>
          <a:prstGeom prst="rect">
            <a:avLst/>
          </a:prstGeom>
        </p:spPr>
      </p:pic>
    </p:spTree>
    <p:extLst>
      <p:ext uri="{BB962C8B-B14F-4D97-AF65-F5344CB8AC3E}">
        <p14:creationId xmlns:p14="http://schemas.microsoft.com/office/powerpoint/2010/main" val="3370002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67"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latin typeface="Adobe Caslon Pro" panose="0205050205050A020403" pitchFamily="18" charset="0"/>
              </a:rPr>
              <a:t>Brief Description</a:t>
            </a:r>
            <a:endParaRPr lang="en-IN" sz="6667" dirty="0">
              <a:effectLst>
                <a:outerShdw blurRad="50800" dist="38100" dir="2700000" algn="tl" rotWithShape="0">
                  <a:prstClr val="black">
                    <a:alpha val="40000"/>
                  </a:prstClr>
                </a:outerShdw>
                <a:reflection blurRad="6350" stA="55000" endA="300" endPos="45500" dir="5400000" sy="-100000" algn="bl" rotWithShape="0"/>
              </a:effectLst>
              <a:latin typeface="Adobe Caslon Pro" panose="0205050205050A020403" pitchFamily="18" charset="0"/>
            </a:endParaRPr>
          </a:p>
        </p:txBody>
      </p:sp>
      <p:sp>
        <p:nvSpPr>
          <p:cNvPr id="3" name="Content Placeholder 2"/>
          <p:cNvSpPr>
            <a:spLocks noGrp="1"/>
          </p:cNvSpPr>
          <p:nvPr>
            <p:ph idx="1"/>
          </p:nvPr>
        </p:nvSpPr>
        <p:spPr/>
        <p:txBody>
          <a:bodyPr>
            <a:normAutofit fontScale="92500" lnSpcReduction="20000"/>
          </a:bodyPr>
          <a:lstStyle/>
          <a:p>
            <a:pPr marL="609585" indent="-609585">
              <a:buFont typeface="+mj-lt"/>
              <a:buAutoNum type="arabicPeriod"/>
            </a:pPr>
            <a:r>
              <a:rPr lang="en-IN" sz="3500" b="1" dirty="0"/>
              <a:t>Search</a:t>
            </a:r>
          </a:p>
          <a:p>
            <a:pPr lvl="1" indent="-457189">
              <a:buBlip>
                <a:blip r:embed="rId2"/>
              </a:buBlip>
            </a:pPr>
            <a:r>
              <a:rPr lang="en-IN" sz="3000" dirty="0">
                <a:solidFill>
                  <a:schemeClr val="tx1"/>
                </a:solidFill>
              </a:rPr>
              <a:t>You can search the prescribed medicines and get their respective generic medicines</a:t>
            </a:r>
          </a:p>
          <a:p>
            <a:pPr lvl="1" indent="-457189">
              <a:buBlip>
                <a:blip r:embed="rId2"/>
              </a:buBlip>
            </a:pPr>
            <a:r>
              <a:rPr lang="en-IN" sz="3000" dirty="0">
                <a:solidFill>
                  <a:schemeClr val="tx1"/>
                </a:solidFill>
              </a:rPr>
              <a:t>Can also search the generic medicines by their symptoms.</a:t>
            </a:r>
          </a:p>
          <a:p>
            <a:pPr>
              <a:buFont typeface="+mj-lt"/>
              <a:buAutoNum type="arabicPeriod"/>
            </a:pPr>
            <a:r>
              <a:rPr lang="en-IN" sz="2667" b="1" dirty="0"/>
              <a:t>  </a:t>
            </a:r>
            <a:r>
              <a:rPr lang="en-IN" sz="3500" b="1" dirty="0"/>
              <a:t>Prescription</a:t>
            </a:r>
          </a:p>
          <a:p>
            <a:pPr lvl="1">
              <a:buBlip>
                <a:blip r:embed="rId3"/>
              </a:buBlip>
            </a:pPr>
            <a:r>
              <a:rPr lang="en-IN" sz="3000" dirty="0">
                <a:solidFill>
                  <a:schemeClr val="tx1"/>
                </a:solidFill>
              </a:rPr>
              <a:t>Users can search the medicines prescribed by the doctor and get their respective generic medicines.</a:t>
            </a:r>
          </a:p>
          <a:p>
            <a:pPr marL="609585" indent="-609585">
              <a:buFont typeface="+mj-lt"/>
              <a:buAutoNum type="arabicPeriod"/>
            </a:pPr>
            <a:r>
              <a:rPr lang="en-IN" sz="2667" b="1" dirty="0"/>
              <a:t> </a:t>
            </a:r>
            <a:r>
              <a:rPr lang="en-IN" sz="3500" b="1" dirty="0"/>
              <a:t>Symptoms</a:t>
            </a:r>
          </a:p>
          <a:p>
            <a:pPr marL="1142971" lvl="1" indent="-609585">
              <a:buBlip>
                <a:blip r:embed="rId4"/>
              </a:buBlip>
            </a:pPr>
            <a:r>
              <a:rPr lang="en-IN" sz="3000" dirty="0">
                <a:solidFill>
                  <a:schemeClr val="tx1"/>
                </a:solidFill>
              </a:rPr>
              <a:t>Users can find the generic medicines by searching their symptoms in the search bar.</a:t>
            </a:r>
          </a:p>
        </p:txBody>
      </p:sp>
    </p:spTree>
    <p:extLst>
      <p:ext uri="{BB962C8B-B14F-4D97-AF65-F5344CB8AC3E}">
        <p14:creationId xmlns:p14="http://schemas.microsoft.com/office/powerpoint/2010/main" val="3883580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67"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rPr>
              <a:t>Brief Description</a:t>
            </a:r>
            <a:endParaRPr lang="en-IN" sz="6667" dirty="0">
              <a:solidFill>
                <a:schemeClr val="tx2">
                  <a:lumMod val="50000"/>
                </a:schemeClr>
              </a:solidFill>
              <a:effectLst>
                <a:outerShdw blurRad="50800" dist="38100" dir="2700000" algn="tl" rotWithShape="0">
                  <a:prstClr val="black">
                    <a:alpha val="40000"/>
                  </a:prstClr>
                </a:outerShdw>
                <a:reflection blurRad="6350" stA="55000" endA="300" endPos="45500" dir="5400000" sy="-100000" algn="bl" rotWithShape="0"/>
              </a:effectLst>
            </a:endParaRPr>
          </a:p>
        </p:txBody>
      </p:sp>
      <p:sp>
        <p:nvSpPr>
          <p:cNvPr id="3" name="Content Placeholder 2"/>
          <p:cNvSpPr>
            <a:spLocks noGrp="1"/>
          </p:cNvSpPr>
          <p:nvPr>
            <p:ph idx="1"/>
          </p:nvPr>
        </p:nvSpPr>
        <p:spPr/>
        <p:txBody>
          <a:bodyPr>
            <a:normAutofit lnSpcReduction="10000"/>
          </a:bodyPr>
          <a:lstStyle/>
          <a:p>
            <a:pPr marL="609585" indent="-609585">
              <a:buFont typeface="+mj-lt"/>
              <a:buAutoNum type="arabicPeriod" startAt="4"/>
            </a:pPr>
            <a:r>
              <a:rPr lang="en-IN" sz="3200" b="1" dirty="0"/>
              <a:t>Notification</a:t>
            </a:r>
          </a:p>
          <a:p>
            <a:pPr marL="990586" lvl="1" indent="-457200">
              <a:buBlip>
                <a:blip r:embed="rId3"/>
              </a:buBlip>
            </a:pPr>
            <a:r>
              <a:rPr lang="en-IN" sz="2533" dirty="0">
                <a:solidFill>
                  <a:schemeClr val="tx1"/>
                </a:solidFill>
              </a:rPr>
              <a:t>Users will be notified about their order through email.</a:t>
            </a:r>
            <a:endParaRPr lang="en-IN" dirty="0">
              <a:solidFill>
                <a:schemeClr val="tx1"/>
              </a:solidFill>
            </a:endParaRPr>
          </a:p>
          <a:p>
            <a:pPr marL="609585" indent="-609585">
              <a:buFont typeface="+mj-lt"/>
              <a:buAutoNum type="arabicPeriod" startAt="5"/>
            </a:pPr>
            <a:r>
              <a:rPr lang="en-IN" sz="3200" b="1" dirty="0"/>
              <a:t>Cart</a:t>
            </a:r>
          </a:p>
          <a:p>
            <a:pPr marL="914377" lvl="1">
              <a:buBlip>
                <a:blip r:embed="rId4"/>
              </a:buBlip>
            </a:pPr>
            <a:r>
              <a:rPr lang="en-IN" sz="2533" dirty="0" smtClean="0">
                <a:solidFill>
                  <a:schemeClr val="tx1"/>
                </a:solidFill>
              </a:rPr>
              <a:t>User </a:t>
            </a:r>
            <a:r>
              <a:rPr lang="en-IN" sz="2533" dirty="0">
                <a:solidFill>
                  <a:schemeClr val="tx1"/>
                </a:solidFill>
              </a:rPr>
              <a:t>can also add or remove product from the cart.</a:t>
            </a:r>
          </a:p>
          <a:p>
            <a:pPr marL="380990">
              <a:buFont typeface="+mj-lt"/>
              <a:buAutoNum type="arabicPeriod" startAt="6"/>
            </a:pPr>
            <a:r>
              <a:rPr lang="en-IN" sz="2933" b="1" dirty="0"/>
              <a:t>  </a:t>
            </a:r>
            <a:r>
              <a:rPr lang="en-IN" sz="3200" b="1" dirty="0"/>
              <a:t>Previous</a:t>
            </a:r>
            <a:r>
              <a:rPr lang="en-IN" sz="2933" b="1" dirty="0"/>
              <a:t> </a:t>
            </a:r>
            <a:r>
              <a:rPr lang="en-IN" sz="3200" b="1" dirty="0"/>
              <a:t>Buyer</a:t>
            </a:r>
            <a:r>
              <a:rPr lang="en-IN" sz="2933" b="1" dirty="0"/>
              <a:t> </a:t>
            </a:r>
            <a:r>
              <a:rPr lang="en-IN" sz="3200" b="1" dirty="0"/>
              <a:t>Record</a:t>
            </a:r>
          </a:p>
          <a:p>
            <a:pPr marL="914377" lvl="1">
              <a:buBlip>
                <a:blip r:embed="rId5"/>
              </a:buBlip>
            </a:pPr>
            <a:r>
              <a:rPr lang="en-IN" sz="2533" dirty="0" smtClean="0">
                <a:solidFill>
                  <a:schemeClr val="tx1"/>
                </a:solidFill>
              </a:rPr>
              <a:t>Our </a:t>
            </a:r>
            <a:r>
              <a:rPr lang="en-IN" sz="2533" dirty="0">
                <a:solidFill>
                  <a:schemeClr val="tx1"/>
                </a:solidFill>
              </a:rPr>
              <a:t>database will keep the details of previous purchases.</a:t>
            </a:r>
          </a:p>
          <a:p>
            <a:pPr>
              <a:buFont typeface="+mj-lt"/>
              <a:buAutoNum type="arabicPeriod" startAt="7"/>
            </a:pPr>
            <a:r>
              <a:rPr lang="en-IN" sz="2933" b="1" dirty="0"/>
              <a:t>  </a:t>
            </a:r>
            <a:r>
              <a:rPr lang="en-IN" sz="3200" b="1" dirty="0"/>
              <a:t>Complaint</a:t>
            </a:r>
            <a:r>
              <a:rPr lang="en-IN" sz="2933" b="1" dirty="0"/>
              <a:t>, </a:t>
            </a:r>
            <a:r>
              <a:rPr lang="en-IN" sz="3200" b="1" dirty="0"/>
              <a:t>Feedback</a:t>
            </a:r>
          </a:p>
          <a:p>
            <a:pPr marL="914377" lvl="1">
              <a:buBlip>
                <a:blip r:embed="rId6"/>
              </a:buBlip>
            </a:pPr>
            <a:r>
              <a:rPr lang="en-IN" sz="2533" dirty="0" smtClean="0">
                <a:solidFill>
                  <a:schemeClr val="tx1"/>
                </a:solidFill>
              </a:rPr>
              <a:t>Users </a:t>
            </a:r>
            <a:r>
              <a:rPr lang="en-IN" sz="2533" dirty="0">
                <a:solidFill>
                  <a:schemeClr val="tx1"/>
                </a:solidFill>
              </a:rPr>
              <a:t>can complaint if they are not satisfied by the service or product.</a:t>
            </a:r>
          </a:p>
          <a:p>
            <a:pPr marL="914377" lvl="1">
              <a:buBlip>
                <a:blip r:embed="rId6"/>
              </a:buBlip>
            </a:pPr>
            <a:r>
              <a:rPr lang="en-IN" sz="2533" dirty="0" smtClean="0">
                <a:solidFill>
                  <a:schemeClr val="tx1"/>
                </a:solidFill>
              </a:rPr>
              <a:t>Users </a:t>
            </a:r>
            <a:r>
              <a:rPr lang="en-IN" sz="2533" dirty="0">
                <a:solidFill>
                  <a:schemeClr val="tx1"/>
                </a:solidFill>
              </a:rPr>
              <a:t>can provide feedback for the product they bought.</a:t>
            </a:r>
          </a:p>
        </p:txBody>
      </p:sp>
    </p:spTree>
    <p:extLst>
      <p:ext uri="{BB962C8B-B14F-4D97-AF65-F5344CB8AC3E}">
        <p14:creationId xmlns:p14="http://schemas.microsoft.com/office/powerpoint/2010/main" val="3126099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perspectiveFront"/>
              <a:lightRig rig="threePt" dir="t"/>
            </a:scene3d>
          </a:bodyPr>
          <a:lstStyle/>
          <a:p>
            <a:r>
              <a:rPr lang="en-IN" sz="6667" b="1" dirty="0">
                <a:ln w="10160">
                  <a:noFill/>
                  <a:prstDash val="solid"/>
                </a:ln>
                <a:solidFill>
                  <a:srgbClr val="FFFF00"/>
                </a:solidFill>
                <a:effectLst>
                  <a:outerShdw blurRad="38100" dist="22860" dir="5400000" algn="tl" rotWithShape="0">
                    <a:srgbClr val="000000">
                      <a:alpha val="30000"/>
                    </a:srgbClr>
                  </a:outerShdw>
                  <a:reflection blurRad="6350" stA="55000" endA="300" endPos="45500" dir="5400000" sy="-100000" algn="bl" rotWithShape="0"/>
                </a:effectLst>
                <a:latin typeface="Adobe Caslon Pro" panose="0205050205050A020403" pitchFamily="18" charset="0"/>
              </a:rPr>
              <a:t>Brief Description</a:t>
            </a:r>
          </a:p>
        </p:txBody>
      </p:sp>
      <p:sp>
        <p:nvSpPr>
          <p:cNvPr id="3" name="Content Placeholder 2"/>
          <p:cNvSpPr>
            <a:spLocks noGrp="1"/>
          </p:cNvSpPr>
          <p:nvPr>
            <p:ph idx="1"/>
          </p:nvPr>
        </p:nvSpPr>
        <p:spPr>
          <a:xfrm>
            <a:off x="300446" y="1606731"/>
            <a:ext cx="11469188" cy="4924698"/>
          </a:xfrm>
        </p:spPr>
        <p:txBody>
          <a:bodyPr>
            <a:normAutofit fontScale="85000" lnSpcReduction="20000"/>
          </a:bodyPr>
          <a:lstStyle/>
          <a:p>
            <a:pPr marL="380990">
              <a:buFont typeface="+mj-lt"/>
              <a:buAutoNum type="arabicPeriod" startAt="8"/>
            </a:pPr>
            <a:r>
              <a:rPr lang="en-IN" sz="3467" b="1" dirty="0"/>
              <a:t>  Inventory</a:t>
            </a:r>
          </a:p>
          <a:p>
            <a:pPr marL="914377" lvl="1">
              <a:buBlip>
                <a:blip r:embed="rId2"/>
              </a:buBlip>
            </a:pPr>
            <a:r>
              <a:rPr lang="en-IN" sz="3300" dirty="0" smtClean="0">
                <a:solidFill>
                  <a:schemeClr val="tx1"/>
                </a:solidFill>
              </a:rPr>
              <a:t>Admin </a:t>
            </a:r>
            <a:r>
              <a:rPr lang="en-IN" sz="3300" dirty="0">
                <a:solidFill>
                  <a:schemeClr val="tx1"/>
                </a:solidFill>
              </a:rPr>
              <a:t>can manage the stock of the product.</a:t>
            </a:r>
          </a:p>
          <a:p>
            <a:pPr marL="914377" lvl="1">
              <a:buBlip>
                <a:blip r:embed="rId2"/>
              </a:buBlip>
            </a:pPr>
            <a:r>
              <a:rPr lang="en-IN" sz="3300" dirty="0" smtClean="0">
                <a:solidFill>
                  <a:schemeClr val="tx1"/>
                </a:solidFill>
              </a:rPr>
              <a:t>Admin </a:t>
            </a:r>
            <a:r>
              <a:rPr lang="en-IN" sz="3300" dirty="0">
                <a:solidFill>
                  <a:schemeClr val="tx1"/>
                </a:solidFill>
              </a:rPr>
              <a:t>will also able to manage the Purchase of the medicines.</a:t>
            </a:r>
          </a:p>
          <a:p>
            <a:pPr marL="609585" indent="-609585">
              <a:buFont typeface="+mj-lt"/>
              <a:buAutoNum type="arabicPeriod" startAt="9"/>
            </a:pPr>
            <a:r>
              <a:rPr lang="en-IN" sz="3467" b="1" dirty="0"/>
              <a:t>Order</a:t>
            </a:r>
          </a:p>
          <a:p>
            <a:pPr marL="914377" lvl="1">
              <a:buBlip>
                <a:blip r:embed="rId3"/>
              </a:buBlip>
            </a:pPr>
            <a:r>
              <a:rPr lang="en-IN" sz="3300" dirty="0">
                <a:solidFill>
                  <a:schemeClr val="tx1"/>
                </a:solidFill>
              </a:rPr>
              <a:t>Admin manage order of the products.</a:t>
            </a:r>
          </a:p>
          <a:p>
            <a:pPr marL="914377" lvl="1">
              <a:buBlip>
                <a:blip r:embed="rId3"/>
              </a:buBlip>
            </a:pPr>
            <a:r>
              <a:rPr lang="en-IN" sz="3300" dirty="0">
                <a:solidFill>
                  <a:schemeClr val="tx1"/>
                </a:solidFill>
              </a:rPr>
              <a:t>Admin manage status of order.</a:t>
            </a:r>
          </a:p>
          <a:p>
            <a:pPr marL="914377" lvl="1">
              <a:buBlip>
                <a:blip r:embed="rId3"/>
              </a:buBlip>
            </a:pPr>
            <a:r>
              <a:rPr lang="en-IN" sz="3300" dirty="0">
                <a:solidFill>
                  <a:schemeClr val="tx1"/>
                </a:solidFill>
              </a:rPr>
              <a:t>Admin can also view order details and product details.</a:t>
            </a:r>
          </a:p>
          <a:p>
            <a:pPr marL="609585" indent="-609585">
              <a:buClr>
                <a:schemeClr val="tx2">
                  <a:lumMod val="50000"/>
                </a:schemeClr>
              </a:buClr>
              <a:buFont typeface="+mj-lt"/>
              <a:buAutoNum type="arabicPeriod" startAt="10"/>
            </a:pPr>
            <a:r>
              <a:rPr lang="en-IN" sz="2933" b="1" dirty="0"/>
              <a:t> </a:t>
            </a:r>
            <a:r>
              <a:rPr lang="en-IN" sz="3467" b="1" dirty="0"/>
              <a:t>Order</a:t>
            </a:r>
            <a:r>
              <a:rPr lang="en-IN" sz="2933" b="1" dirty="0"/>
              <a:t> </a:t>
            </a:r>
            <a:r>
              <a:rPr lang="en-IN" sz="3467" b="1" dirty="0"/>
              <a:t>Tracking</a:t>
            </a:r>
          </a:p>
          <a:p>
            <a:pPr lvl="1">
              <a:buBlip>
                <a:blip r:embed="rId4"/>
              </a:buBlip>
            </a:pPr>
            <a:r>
              <a:rPr lang="en-IN" sz="3300" dirty="0">
                <a:solidFill>
                  <a:schemeClr val="tx1"/>
                </a:solidFill>
              </a:rPr>
              <a:t>Admin will update the status on various activity like Order Placed, Order Dispatch, Order On way etc.</a:t>
            </a:r>
            <a:endParaRPr lang="en-US" sz="3300" dirty="0">
              <a:solidFill>
                <a:schemeClr val="tx1"/>
              </a:solidFill>
            </a:endParaRPr>
          </a:p>
          <a:p>
            <a:pPr lvl="1">
              <a:buBlip>
                <a:blip r:embed="rId4"/>
              </a:buBlip>
            </a:pPr>
            <a:r>
              <a:rPr lang="en-IN" sz="3300" dirty="0">
                <a:solidFill>
                  <a:schemeClr val="tx1"/>
                </a:solidFill>
              </a:rPr>
              <a:t>User can track the order details.</a:t>
            </a:r>
            <a:endParaRPr lang="en-US" sz="3300" dirty="0">
              <a:solidFill>
                <a:schemeClr val="tx1"/>
              </a:solidFill>
            </a:endParaRPr>
          </a:p>
        </p:txBody>
      </p:sp>
    </p:spTree>
    <p:extLst>
      <p:ext uri="{BB962C8B-B14F-4D97-AF65-F5344CB8AC3E}">
        <p14:creationId xmlns:p14="http://schemas.microsoft.com/office/powerpoint/2010/main" val="3748967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60376-medicines-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160376-medicines-template-16x9</Template>
  <TotalTime>144</TotalTime>
  <Words>491</Words>
  <Application>Microsoft Office PowerPoint</Application>
  <PresentationFormat>Widescreen</PresentationFormat>
  <Paragraphs>66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Caslon Pro</vt:lpstr>
      <vt:lpstr>Arial</vt:lpstr>
      <vt:lpstr>Book Antiqua</vt:lpstr>
      <vt:lpstr>Calibri</vt:lpstr>
      <vt:lpstr>Futura Md BT</vt:lpstr>
      <vt:lpstr>160376-medicines-template-16x9</vt:lpstr>
      <vt:lpstr>PowerPoint Presentation</vt:lpstr>
      <vt:lpstr>GenDrug</vt:lpstr>
      <vt:lpstr>Problems in Current System</vt:lpstr>
      <vt:lpstr>Proposed System</vt:lpstr>
      <vt:lpstr>Abstract</vt:lpstr>
      <vt:lpstr>List Of Modules</vt:lpstr>
      <vt:lpstr>Brief Description</vt:lpstr>
      <vt:lpstr>Brief Description</vt:lpstr>
      <vt:lpstr>Brief Description</vt:lpstr>
      <vt:lpstr>Conclusion &amp; Future Plan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vrajesh trivedi</dc:creator>
  <cp:lastModifiedBy>vrajesh trivedi</cp:lastModifiedBy>
  <cp:revision>16</cp:revision>
  <dcterms:created xsi:type="dcterms:W3CDTF">2018-08-08T08:26:53Z</dcterms:created>
  <dcterms:modified xsi:type="dcterms:W3CDTF">2018-08-09T05:35:15Z</dcterms:modified>
</cp:coreProperties>
</file>