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5" r:id="rId2"/>
    <p:sldId id="256" r:id="rId3"/>
    <p:sldId id="257" r:id="rId4"/>
    <p:sldId id="259" r:id="rId5"/>
    <p:sldId id="258" r:id="rId6"/>
    <p:sldId id="260" r:id="rId7"/>
    <p:sldId id="261" r:id="rId8"/>
    <p:sldId id="267" r:id="rId9"/>
    <p:sldId id="268" r:id="rId10"/>
    <p:sldId id="265" r:id="rId11"/>
    <p:sldId id="262" r:id="rId12"/>
    <p:sldId id="263" r:id="rId13"/>
    <p:sldId id="264" r:id="rId14"/>
    <p:sldId id="279" r:id="rId15"/>
    <p:sldId id="292" r:id="rId16"/>
    <p:sldId id="269" r:id="rId17"/>
    <p:sldId id="272" r:id="rId18"/>
    <p:sldId id="270" r:id="rId19"/>
    <p:sldId id="271" r:id="rId20"/>
    <p:sldId id="276" r:id="rId21"/>
    <p:sldId id="278" r:id="rId22"/>
    <p:sldId id="277" r:id="rId23"/>
    <p:sldId id="273" r:id="rId24"/>
    <p:sldId id="280" r:id="rId25"/>
    <p:sldId id="274" r:id="rId26"/>
    <p:sldId id="275" r:id="rId27"/>
    <p:sldId id="287" r:id="rId28"/>
    <p:sldId id="281" r:id="rId29"/>
    <p:sldId id="282" r:id="rId30"/>
    <p:sldId id="283" r:id="rId31"/>
    <p:sldId id="284" r:id="rId32"/>
    <p:sldId id="285" r:id="rId33"/>
    <p:sldId id="288" r:id="rId34"/>
    <p:sldId id="289" r:id="rId35"/>
    <p:sldId id="290" r:id="rId36"/>
    <p:sldId id="291" r:id="rId37"/>
    <p:sldId id="293"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C9"/>
    <a:srgbClr val="CC0000"/>
    <a:srgbClr val="FF8001"/>
    <a:srgbClr val="FF9900"/>
    <a:srgbClr val="5EEC3C"/>
    <a:srgbClr val="FFDC47"/>
    <a:srgbClr val="FFFF21"/>
    <a:srgbClr val="9900CC"/>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CB22C-4B62-402E-9436-E1522A6CC308}" type="datetimeFigureOut">
              <a:rPr lang="en-IN" smtClean="0"/>
              <a:t>09-08-2018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00F49-249A-41C7-85F4-74D66E69F320}" type="slidenum">
              <a:rPr lang="en-IN" smtClean="0"/>
              <a:t>‹#›</a:t>
            </a:fld>
            <a:endParaRPr lang="en-IN"/>
          </a:p>
        </p:txBody>
      </p:sp>
    </p:spTree>
    <p:extLst>
      <p:ext uri="{BB962C8B-B14F-4D97-AF65-F5344CB8AC3E}">
        <p14:creationId xmlns:p14="http://schemas.microsoft.com/office/powerpoint/2010/main" val="68079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16B598-ACF0-4105-8A89-CA853249BD18}" type="slidenum">
              <a:rPr lang="en-IN" smtClean="0"/>
              <a:pPr/>
              <a:t>8</a:t>
            </a:fld>
            <a:endParaRPr lang="en-IN"/>
          </a:p>
        </p:txBody>
      </p:sp>
    </p:spTree>
    <p:extLst>
      <p:ext uri="{BB962C8B-B14F-4D97-AF65-F5344CB8AC3E}">
        <p14:creationId xmlns:p14="http://schemas.microsoft.com/office/powerpoint/2010/main" val="91811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16B598-ACF0-4105-8A89-CA853249BD18}" type="slidenum">
              <a:rPr lang="en-IN" smtClean="0"/>
              <a:pPr/>
              <a:t>9</a:t>
            </a:fld>
            <a:endParaRPr lang="en-IN"/>
          </a:p>
        </p:txBody>
      </p:sp>
    </p:spTree>
    <p:extLst>
      <p:ext uri="{BB962C8B-B14F-4D97-AF65-F5344CB8AC3E}">
        <p14:creationId xmlns:p14="http://schemas.microsoft.com/office/powerpoint/2010/main" val="2091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2800F49-249A-41C7-85F4-74D66E69F320}" type="slidenum">
              <a:rPr lang="en-IN" smtClean="0"/>
              <a:t>11</a:t>
            </a:fld>
            <a:endParaRPr lang="en-IN"/>
          </a:p>
        </p:txBody>
      </p:sp>
    </p:spTree>
    <p:extLst>
      <p:ext uri="{BB962C8B-B14F-4D97-AF65-F5344CB8AC3E}">
        <p14:creationId xmlns:p14="http://schemas.microsoft.com/office/powerpoint/2010/main" val="402962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2800F49-249A-41C7-85F4-74D66E69F320}" type="slidenum">
              <a:rPr lang="en-IN" smtClean="0"/>
              <a:t>19</a:t>
            </a:fld>
            <a:endParaRPr lang="en-IN"/>
          </a:p>
        </p:txBody>
      </p:sp>
    </p:spTree>
    <p:extLst>
      <p:ext uri="{BB962C8B-B14F-4D97-AF65-F5344CB8AC3E}">
        <p14:creationId xmlns:p14="http://schemas.microsoft.com/office/powerpoint/2010/main" val="1131724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76015" y="2877161"/>
            <a:ext cx="6719020" cy="153652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128720" y="1655520"/>
            <a:ext cx="6566315" cy="1221641"/>
          </a:xfrm>
          <a:noFill/>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700304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95549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8/9/2018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slide" Target="slide7.xml"/><Relationship Id="rId7" Type="http://schemas.openxmlformats.org/officeDocument/2006/relationships/slide" Target="slide13.xml"/><Relationship Id="rId12"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10.png"/><Relationship Id="rId5" Type="http://schemas.openxmlformats.org/officeDocument/2006/relationships/slide" Target="slide11.xml"/><Relationship Id="rId10" Type="http://schemas.openxmlformats.org/officeDocument/2006/relationships/image" Target="../media/image9.png"/><Relationship Id="rId4" Type="http://schemas.openxmlformats.org/officeDocument/2006/relationships/slide" Target="slide8.xm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e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400000" scaled="0"/>
          <a:tileRect/>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083"/>
          <a:stretch/>
        </p:blipFill>
        <p:spPr>
          <a:xfrm>
            <a:off x="7261323" y="281174"/>
            <a:ext cx="1739122" cy="173664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260" y="281175"/>
            <a:ext cx="1808224" cy="1808224"/>
          </a:xfrm>
          <a:prstGeom prst="rect">
            <a:avLst/>
          </a:prstGeom>
        </p:spPr>
      </p:pic>
      <p:sp>
        <p:nvSpPr>
          <p:cNvPr id="9" name="Rectangle 8"/>
          <p:cNvSpPr/>
          <p:nvPr/>
        </p:nvSpPr>
        <p:spPr>
          <a:xfrm>
            <a:off x="2003927" y="206604"/>
            <a:ext cx="5316763" cy="1569660"/>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effectLst>
                  <a:outerShdw blurRad="12700" dist="38100" dir="2700000" algn="tl" rotWithShape="0">
                    <a:schemeClr val="bg1">
                      <a:lumMod val="50000"/>
                    </a:schemeClr>
                  </a:outerShdw>
                </a:effectLst>
              </a:rPr>
              <a:t>Aadishwar College of Technology</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Rectangle 9"/>
          <p:cNvSpPr/>
          <p:nvPr/>
        </p:nvSpPr>
        <p:spPr>
          <a:xfrm>
            <a:off x="2019186" y="2110085"/>
            <a:ext cx="5105628" cy="2677656"/>
          </a:xfrm>
          <a:prstGeom prst="rect">
            <a:avLst/>
          </a:prstGeom>
          <a:noFill/>
        </p:spPr>
        <p:txBody>
          <a:bodyPr wrap="none" lIns="91440" tIns="45720" rIns="91440" bIns="45720">
            <a:spAutoFit/>
          </a:bodyPr>
          <a:lstStyle/>
          <a:p>
            <a:pPr algn="ctr"/>
            <a:r>
              <a:rPr lang="en-US" sz="2400" b="0" u="sng" cap="none" spc="0" dirty="0" smtClean="0">
                <a:ln w="0"/>
                <a:solidFill>
                  <a:schemeClr val="tx1"/>
                </a:solidFill>
              </a:rPr>
              <a:t>Group Number</a:t>
            </a:r>
            <a:r>
              <a:rPr lang="en-US" sz="2400" b="0" cap="none" spc="0" dirty="0" smtClean="0">
                <a:ln w="0"/>
                <a:solidFill>
                  <a:schemeClr val="tx1"/>
                </a:solidFill>
                <a:effectLst>
                  <a:outerShdw blurRad="38100" dist="19050" dir="2700000" algn="tl" rotWithShape="0">
                    <a:schemeClr val="dk1">
                      <a:alpha val="40000"/>
                    </a:schemeClr>
                  </a:outerShdw>
                </a:effectLst>
              </a:rPr>
              <a:t>:04</a:t>
            </a:r>
          </a:p>
          <a:p>
            <a:pPr algn="ctr"/>
            <a:endParaRPr lang="en-US" sz="2800" b="0" cap="none" spc="0" dirty="0" smtClean="0">
              <a:ln w="0"/>
              <a:solidFill>
                <a:schemeClr val="tx1"/>
              </a:solidFill>
              <a:effectLst>
                <a:outerShdw blurRad="38100" dist="19050" dir="2700000" algn="tl" rotWithShape="0">
                  <a:schemeClr val="dk1">
                    <a:alpha val="40000"/>
                  </a:schemeClr>
                </a:outerShdw>
              </a:effectLst>
            </a:endParaRPr>
          </a:p>
          <a:p>
            <a:pPr algn="ctr"/>
            <a:r>
              <a:rPr lang="en-US" sz="2800" u="sng" dirty="0" smtClean="0">
                <a:ln w="0"/>
              </a:rPr>
              <a:t>Group Members</a:t>
            </a:r>
            <a:r>
              <a:rPr lang="en-US" sz="2800" dirty="0" smtClean="0">
                <a:ln w="0"/>
              </a:rPr>
              <a:t>:</a:t>
            </a: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Atul Jose 150810107003</a:t>
            </a: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Moxita </a:t>
            </a:r>
            <a:r>
              <a:rPr lang="en-US" sz="2800" smtClean="0">
                <a:ln w="0"/>
                <a:solidFill>
                  <a:srgbClr val="FF0000"/>
                </a:solidFill>
                <a:effectLst>
                  <a:outerShdw blurRad="38100" dist="19050" dir="2700000" algn="tl" rotWithShape="0">
                    <a:schemeClr val="dk1">
                      <a:alpha val="40000"/>
                    </a:schemeClr>
                  </a:outerShdw>
                </a:effectLst>
              </a:rPr>
              <a:t>Shah 150810107047</a:t>
            </a:r>
            <a:endParaRPr lang="en-US" sz="2800" dirty="0" smtClean="0">
              <a:ln w="0"/>
              <a:solidFill>
                <a:srgbClr val="FF0000"/>
              </a:solidFill>
              <a:effectLst>
                <a:outerShdw blurRad="38100" dist="19050" dir="2700000" algn="tl" rotWithShape="0">
                  <a:schemeClr val="dk1">
                    <a:alpha val="40000"/>
                  </a:schemeClr>
                </a:outerShdw>
              </a:effectLst>
            </a:endParaRP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Vrajesh Trivedi 150810107055</a:t>
            </a:r>
          </a:p>
        </p:txBody>
      </p:sp>
    </p:spTree>
    <p:extLst>
      <p:ext uri="{BB962C8B-B14F-4D97-AF65-F5344CB8AC3E}">
        <p14:creationId xmlns:p14="http://schemas.microsoft.com/office/powerpoint/2010/main" val="334028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sz="2400" b="1" dirty="0" smtClean="0"/>
              <a:t>Search</a:t>
            </a:r>
            <a:endParaRPr lang="en-IN" sz="2000" b="1" dirty="0" smtClean="0"/>
          </a:p>
          <a:p>
            <a:pPr lvl="1" indent="-342900">
              <a:buBlip>
                <a:blip r:embed="rId2"/>
              </a:buBlip>
            </a:pPr>
            <a:r>
              <a:rPr lang="en-IN" sz="1800" dirty="0">
                <a:solidFill>
                  <a:schemeClr val="tx1"/>
                </a:solidFill>
              </a:rPr>
              <a:t>You </a:t>
            </a:r>
            <a:r>
              <a:rPr lang="en-IN" sz="1800" dirty="0" smtClean="0">
                <a:solidFill>
                  <a:schemeClr val="tx1"/>
                </a:solidFill>
              </a:rPr>
              <a:t>can </a:t>
            </a:r>
            <a:r>
              <a:rPr lang="en-IN" sz="1800" dirty="0">
                <a:solidFill>
                  <a:schemeClr val="tx1"/>
                </a:solidFill>
              </a:rPr>
              <a:t>search the prescribed medicines and get their respective generic </a:t>
            </a:r>
            <a:r>
              <a:rPr lang="en-IN" sz="1800" dirty="0" smtClean="0">
                <a:solidFill>
                  <a:schemeClr val="tx1"/>
                </a:solidFill>
              </a:rPr>
              <a:t>medicines</a:t>
            </a:r>
          </a:p>
          <a:p>
            <a:pPr lvl="1" indent="-342900">
              <a:buBlip>
                <a:blip r:embed="rId2"/>
              </a:buBlip>
            </a:pPr>
            <a:r>
              <a:rPr lang="en-IN" sz="1800" dirty="0" smtClean="0">
                <a:solidFill>
                  <a:schemeClr val="tx1"/>
                </a:solidFill>
              </a:rPr>
              <a:t>Can also </a:t>
            </a:r>
            <a:r>
              <a:rPr lang="en-IN" sz="1800" dirty="0">
                <a:solidFill>
                  <a:schemeClr val="tx1"/>
                </a:solidFill>
              </a:rPr>
              <a:t>search the generic medicines by their symptoms</a:t>
            </a:r>
            <a:r>
              <a:rPr lang="en-IN" sz="1800" dirty="0" smtClean="0">
                <a:solidFill>
                  <a:schemeClr val="tx1"/>
                </a:solidFill>
              </a:rPr>
              <a:t>.</a:t>
            </a:r>
          </a:p>
          <a:p>
            <a:pPr>
              <a:buFont typeface="+mj-lt"/>
              <a:buAutoNum type="arabicPeriod"/>
            </a:pPr>
            <a:r>
              <a:rPr lang="en-IN" sz="2000" b="1" dirty="0" smtClean="0"/>
              <a:t>  </a:t>
            </a:r>
            <a:r>
              <a:rPr lang="en-IN" sz="2400" b="1" dirty="0" smtClean="0"/>
              <a:t>Prescription</a:t>
            </a:r>
            <a:endParaRPr lang="en-IN" sz="2000" b="1" dirty="0" smtClean="0"/>
          </a:p>
          <a:p>
            <a:pPr lvl="1">
              <a:buBlip>
                <a:blip r:embed="rId3"/>
              </a:buBlip>
            </a:pPr>
            <a:r>
              <a:rPr lang="en-IN" sz="1800" dirty="0" smtClean="0">
                <a:solidFill>
                  <a:schemeClr val="tx1"/>
                </a:solidFill>
              </a:rPr>
              <a:t>Users can search the medicines prescribed by the doctor and get their respective generic medicines.</a:t>
            </a:r>
            <a:endParaRPr lang="en-IN" sz="1800" dirty="0">
              <a:solidFill>
                <a:schemeClr val="tx1"/>
              </a:solidFill>
            </a:endParaRPr>
          </a:p>
          <a:p>
            <a:pPr marL="457200" indent="-457200">
              <a:buFont typeface="+mj-lt"/>
              <a:buAutoNum type="arabicPeriod"/>
            </a:pPr>
            <a:r>
              <a:rPr lang="en-IN" sz="2000" b="1" dirty="0" smtClean="0"/>
              <a:t> </a:t>
            </a:r>
            <a:r>
              <a:rPr lang="en-IN" sz="2400" b="1" dirty="0" smtClean="0"/>
              <a:t>Symptoms</a:t>
            </a:r>
            <a:endParaRPr lang="en-IN" sz="2000" b="1" dirty="0"/>
          </a:p>
          <a:p>
            <a:pPr marL="857250" lvl="1" indent="-457200">
              <a:buBlip>
                <a:blip r:embed="rId4"/>
              </a:buBlip>
            </a:pPr>
            <a:r>
              <a:rPr lang="en-IN" sz="1800" dirty="0" smtClean="0">
                <a:solidFill>
                  <a:schemeClr val="tx1"/>
                </a:solidFill>
              </a:rPr>
              <a:t>Users can find the generic medicines by searching their symptoms in the search bar.</a:t>
            </a:r>
          </a:p>
        </p:txBody>
      </p:sp>
    </p:spTree>
    <p:extLst>
      <p:ext uri="{BB962C8B-B14F-4D97-AF65-F5344CB8AC3E}">
        <p14:creationId xmlns:p14="http://schemas.microsoft.com/office/powerpoint/2010/main" val="3653554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dirty="0">
              <a:solidFill>
                <a:schemeClr val="tx2">
                  <a:lumMod val="50000"/>
                </a:schemeClr>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4"/>
            </a:pPr>
            <a:r>
              <a:rPr lang="en-IN" sz="2400" b="1" dirty="0" smtClean="0"/>
              <a:t>Notification</a:t>
            </a:r>
          </a:p>
          <a:p>
            <a:pPr marL="857250" lvl="1" indent="-457200">
              <a:buBlip>
                <a:blip r:embed="rId3"/>
              </a:buBlip>
            </a:pPr>
            <a:r>
              <a:rPr lang="en-IN" sz="1900" dirty="0" smtClean="0">
                <a:solidFill>
                  <a:schemeClr val="tx1"/>
                </a:solidFill>
              </a:rPr>
              <a:t>Users will be notified about their order through email.</a:t>
            </a:r>
            <a:endParaRPr lang="en-IN" sz="1800" dirty="0" smtClean="0">
              <a:solidFill>
                <a:schemeClr val="tx1"/>
              </a:solidFill>
            </a:endParaRPr>
          </a:p>
          <a:p>
            <a:pPr marL="457200" indent="-457200">
              <a:buFont typeface="+mj-lt"/>
              <a:buAutoNum type="arabicPeriod" startAt="5"/>
            </a:pPr>
            <a:r>
              <a:rPr lang="en-IN" sz="2400" b="1" dirty="0" smtClean="0"/>
              <a:t>Cart</a:t>
            </a:r>
          </a:p>
          <a:p>
            <a:pPr marL="685800" lvl="1">
              <a:buBlip>
                <a:blip r:embed="rId4"/>
              </a:buBlip>
            </a:pPr>
            <a:r>
              <a:rPr lang="en-IN" sz="1900" dirty="0" smtClean="0">
                <a:solidFill>
                  <a:schemeClr val="tx1"/>
                </a:solidFill>
              </a:rPr>
              <a:t>   User </a:t>
            </a:r>
            <a:r>
              <a:rPr lang="en-IN" sz="1900" dirty="0">
                <a:solidFill>
                  <a:schemeClr val="tx1"/>
                </a:solidFill>
              </a:rPr>
              <a:t>can also add or remove product from the cart</a:t>
            </a:r>
            <a:r>
              <a:rPr lang="en-IN" sz="1900" dirty="0" smtClean="0">
                <a:solidFill>
                  <a:schemeClr val="tx1"/>
                </a:solidFill>
              </a:rPr>
              <a:t>.</a:t>
            </a:r>
            <a:endParaRPr lang="en-IN" sz="1900" dirty="0">
              <a:solidFill>
                <a:schemeClr val="tx1"/>
              </a:solidFill>
            </a:endParaRPr>
          </a:p>
          <a:p>
            <a:pPr marL="285750">
              <a:buFont typeface="+mj-lt"/>
              <a:buAutoNum type="arabicPeriod" startAt="6"/>
            </a:pPr>
            <a:r>
              <a:rPr lang="en-IN" sz="2200" b="1" dirty="0" smtClean="0"/>
              <a:t>  </a:t>
            </a:r>
            <a:r>
              <a:rPr lang="en-IN" sz="2400" b="1" dirty="0" smtClean="0"/>
              <a:t>Previous</a:t>
            </a:r>
            <a:r>
              <a:rPr lang="en-IN" sz="2200" b="1" dirty="0" smtClean="0"/>
              <a:t> </a:t>
            </a:r>
            <a:r>
              <a:rPr lang="en-IN" sz="2400" b="1" dirty="0" smtClean="0"/>
              <a:t>Buyer</a:t>
            </a:r>
            <a:r>
              <a:rPr lang="en-IN" sz="2200" b="1" dirty="0" smtClean="0"/>
              <a:t> </a:t>
            </a:r>
            <a:r>
              <a:rPr lang="en-IN" sz="2400" b="1" dirty="0" smtClean="0"/>
              <a:t>Record</a:t>
            </a:r>
          </a:p>
          <a:p>
            <a:pPr marL="685800" lvl="1">
              <a:buBlip>
                <a:blip r:embed="rId5"/>
              </a:buBlip>
            </a:pPr>
            <a:r>
              <a:rPr lang="en-IN" sz="1900" dirty="0" smtClean="0">
                <a:solidFill>
                  <a:schemeClr val="tx1"/>
                </a:solidFill>
              </a:rPr>
              <a:t>  Our database will keep the details of previous purchases.</a:t>
            </a:r>
          </a:p>
          <a:p>
            <a:pPr>
              <a:buFont typeface="+mj-lt"/>
              <a:buAutoNum type="arabicPeriod" startAt="7"/>
            </a:pPr>
            <a:r>
              <a:rPr lang="en-IN" sz="2200" b="1" dirty="0" smtClean="0"/>
              <a:t>  </a:t>
            </a:r>
            <a:r>
              <a:rPr lang="en-IN" sz="2400" b="1" dirty="0" smtClean="0"/>
              <a:t>Complaint</a:t>
            </a:r>
            <a:r>
              <a:rPr lang="en-IN" sz="2200" b="1" dirty="0" smtClean="0"/>
              <a:t>, </a:t>
            </a:r>
            <a:r>
              <a:rPr lang="en-IN" sz="2400" b="1" dirty="0" smtClean="0"/>
              <a:t>Feedback</a:t>
            </a:r>
          </a:p>
          <a:p>
            <a:pPr marL="685800" lvl="1">
              <a:buBlip>
                <a:blip r:embed="rId6"/>
              </a:buBlip>
            </a:pPr>
            <a:r>
              <a:rPr lang="en-IN" sz="1900" dirty="0" smtClean="0">
                <a:solidFill>
                  <a:schemeClr val="tx1"/>
                </a:solidFill>
              </a:rPr>
              <a:t>  Users can complaint if they are not satisfied by the service or product.</a:t>
            </a:r>
          </a:p>
          <a:p>
            <a:pPr marL="685800" lvl="1">
              <a:buBlip>
                <a:blip r:embed="rId6"/>
              </a:buBlip>
            </a:pPr>
            <a:r>
              <a:rPr lang="en-IN" sz="1900" dirty="0" smtClean="0">
                <a:solidFill>
                  <a:schemeClr val="tx1"/>
                </a:solidFill>
              </a:rPr>
              <a:t> Users can provide feedback for the product they bought.</a:t>
            </a:r>
          </a:p>
        </p:txBody>
      </p:sp>
    </p:spTree>
    <p:extLst>
      <p:ext uri="{BB962C8B-B14F-4D97-AF65-F5344CB8AC3E}">
        <p14:creationId xmlns:p14="http://schemas.microsoft.com/office/powerpoint/2010/main" val="319692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Front"/>
              <a:lightRig rig="threePt" dir="t"/>
            </a:scene3d>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fontScale="92500" lnSpcReduction="20000"/>
          </a:bodyPr>
          <a:lstStyle/>
          <a:p>
            <a:pPr marL="285750">
              <a:buFont typeface="+mj-lt"/>
              <a:buAutoNum type="arabicPeriod" startAt="8"/>
            </a:pPr>
            <a:r>
              <a:rPr lang="en-IN" sz="2600" b="1" dirty="0" smtClean="0"/>
              <a:t>  Inventory</a:t>
            </a:r>
            <a:endParaRPr lang="en-IN" sz="2600" b="1" dirty="0"/>
          </a:p>
          <a:p>
            <a:pPr marL="685800" lvl="1">
              <a:buBlip>
                <a:blip r:embed="rId2"/>
              </a:buBlip>
            </a:pPr>
            <a:r>
              <a:rPr lang="en-IN" sz="1900" dirty="0">
                <a:solidFill>
                  <a:schemeClr val="tx1"/>
                </a:solidFill>
              </a:rPr>
              <a:t>  Admin can manage the stock of the product.</a:t>
            </a:r>
          </a:p>
          <a:p>
            <a:pPr marL="685800" lvl="1">
              <a:buBlip>
                <a:blip r:embed="rId2"/>
              </a:buBlip>
            </a:pPr>
            <a:r>
              <a:rPr lang="en-IN" sz="1900" dirty="0">
                <a:solidFill>
                  <a:schemeClr val="tx1"/>
                </a:solidFill>
              </a:rPr>
              <a:t>  Admin will also able to manage the Purchase of the medicines</a:t>
            </a:r>
            <a:r>
              <a:rPr lang="en-IN" sz="1900" dirty="0" smtClean="0">
                <a:solidFill>
                  <a:schemeClr val="tx1"/>
                </a:solidFill>
              </a:rPr>
              <a:t>.</a:t>
            </a:r>
            <a:endParaRPr lang="en-IN" sz="1800" dirty="0">
              <a:solidFill>
                <a:schemeClr val="tx1"/>
              </a:solidFill>
            </a:endParaRPr>
          </a:p>
          <a:p>
            <a:pPr marL="457200" indent="-457200">
              <a:buFont typeface="+mj-lt"/>
              <a:buAutoNum type="arabicPeriod" startAt="9"/>
            </a:pPr>
            <a:r>
              <a:rPr lang="en-IN" sz="2600" b="1" dirty="0" smtClean="0"/>
              <a:t>Order</a:t>
            </a:r>
          </a:p>
          <a:p>
            <a:pPr marL="685800" lvl="1">
              <a:buBlip>
                <a:blip r:embed="rId3"/>
              </a:buBlip>
            </a:pPr>
            <a:r>
              <a:rPr lang="en-IN" sz="1900" dirty="0">
                <a:solidFill>
                  <a:schemeClr val="tx1"/>
                </a:solidFill>
              </a:rPr>
              <a:t>Admin manage order of the products.</a:t>
            </a:r>
          </a:p>
          <a:p>
            <a:pPr marL="685800" lvl="1">
              <a:buBlip>
                <a:blip r:embed="rId3"/>
              </a:buBlip>
            </a:pPr>
            <a:r>
              <a:rPr lang="en-IN" sz="1900" dirty="0">
                <a:solidFill>
                  <a:schemeClr val="tx1"/>
                </a:solidFill>
              </a:rPr>
              <a:t>Admin manage status of order.</a:t>
            </a:r>
          </a:p>
          <a:p>
            <a:pPr marL="685800" lvl="1">
              <a:buBlip>
                <a:blip r:embed="rId3"/>
              </a:buBlip>
            </a:pPr>
            <a:r>
              <a:rPr lang="en-IN" sz="1900" dirty="0">
                <a:solidFill>
                  <a:schemeClr val="tx1"/>
                </a:solidFill>
              </a:rPr>
              <a:t>Admin can also view order details and product details</a:t>
            </a:r>
            <a:r>
              <a:rPr lang="en-IN" sz="1900" dirty="0" smtClean="0">
                <a:solidFill>
                  <a:schemeClr val="tx1"/>
                </a:solidFill>
              </a:rPr>
              <a:t>.</a:t>
            </a:r>
          </a:p>
          <a:p>
            <a:pPr marL="457200" indent="-457200">
              <a:buClr>
                <a:schemeClr val="tx2">
                  <a:lumMod val="50000"/>
                </a:schemeClr>
              </a:buClr>
              <a:buFont typeface="+mj-lt"/>
              <a:buAutoNum type="arabicPeriod" startAt="10"/>
            </a:pPr>
            <a:r>
              <a:rPr lang="en-IN" sz="2200" b="1" dirty="0" smtClean="0"/>
              <a:t> </a:t>
            </a:r>
            <a:r>
              <a:rPr lang="en-IN" sz="2600" b="1" dirty="0" smtClean="0"/>
              <a:t>Order</a:t>
            </a:r>
            <a:r>
              <a:rPr lang="en-IN" sz="2200" b="1" dirty="0" smtClean="0"/>
              <a:t> </a:t>
            </a:r>
            <a:r>
              <a:rPr lang="en-IN" sz="2600" b="1" dirty="0" smtClean="0"/>
              <a:t>Tracking</a:t>
            </a:r>
            <a:endParaRPr lang="en-IN" sz="2600" b="1" dirty="0"/>
          </a:p>
          <a:p>
            <a:pPr lvl="1">
              <a:buBlip>
                <a:blip r:embed="rId4"/>
              </a:buBlip>
            </a:pPr>
            <a:r>
              <a:rPr lang="en-IN" sz="1900" dirty="0">
                <a:solidFill>
                  <a:schemeClr val="tx1"/>
                </a:solidFill>
              </a:rPr>
              <a:t>Admin will update the status on various activity like Order Placed, </a:t>
            </a:r>
            <a:r>
              <a:rPr lang="en-IN" sz="1900" dirty="0" smtClean="0">
                <a:solidFill>
                  <a:schemeClr val="tx1"/>
                </a:solidFill>
              </a:rPr>
              <a:t>Order </a:t>
            </a:r>
            <a:r>
              <a:rPr lang="en-IN" sz="1900" dirty="0">
                <a:solidFill>
                  <a:schemeClr val="tx1"/>
                </a:solidFill>
              </a:rPr>
              <a:t>Dispatch, Order On way etc.</a:t>
            </a:r>
            <a:endParaRPr lang="en-US" sz="1900" dirty="0">
              <a:solidFill>
                <a:schemeClr val="tx1"/>
              </a:solidFill>
            </a:endParaRPr>
          </a:p>
          <a:p>
            <a:pPr lvl="1">
              <a:buBlip>
                <a:blip r:embed="rId4"/>
              </a:buBlip>
            </a:pPr>
            <a:r>
              <a:rPr lang="en-IN" sz="1900" dirty="0">
                <a:solidFill>
                  <a:schemeClr val="tx1"/>
                </a:solidFill>
              </a:rPr>
              <a:t>User can track the order </a:t>
            </a:r>
            <a:r>
              <a:rPr lang="en-IN" sz="1900" dirty="0" smtClean="0">
                <a:solidFill>
                  <a:schemeClr val="tx1"/>
                </a:solidFill>
              </a:rPr>
              <a:t>details</a:t>
            </a:r>
            <a:r>
              <a:rPr lang="en-IN" sz="1900" dirty="0">
                <a:solidFill>
                  <a:schemeClr val="tx1"/>
                </a:solidFill>
              </a:rPr>
              <a:t>.</a:t>
            </a:r>
            <a:endParaRPr lang="en-US" sz="1900" dirty="0">
              <a:solidFill>
                <a:schemeClr val="tx1"/>
              </a:solidFill>
            </a:endParaRPr>
          </a:p>
        </p:txBody>
      </p:sp>
    </p:spTree>
    <p:extLst>
      <p:ext uri="{BB962C8B-B14F-4D97-AF65-F5344CB8AC3E}">
        <p14:creationId xmlns:p14="http://schemas.microsoft.com/office/powerpoint/2010/main" val="1918530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Table List</a:t>
            </a:r>
            <a:endParaRPr lang="en-IN" sz="5000" dirty="0"/>
          </a:p>
        </p:txBody>
      </p:sp>
      <p:sp>
        <p:nvSpPr>
          <p:cNvPr id="19" name="Content Placeholder 18"/>
          <p:cNvSpPr>
            <a:spLocks noGrp="1"/>
          </p:cNvSpPr>
          <p:nvPr>
            <p:ph idx="1"/>
          </p:nvPr>
        </p:nvSpPr>
        <p:spPr>
          <a:xfrm>
            <a:off x="4724705" y="1246324"/>
            <a:ext cx="3054100" cy="3946094"/>
          </a:xfrm>
        </p:spPr>
        <p:txBody>
          <a:bodyPr>
            <a:normAutofit/>
          </a:bodyPr>
          <a:lstStyle/>
          <a:p>
            <a:pPr>
              <a:buFont typeface="Wingdings" panose="05000000000000000000" pitchFamily="2" charset="2"/>
              <a:buChar char="v"/>
            </a:pPr>
            <a:r>
              <a:rPr lang="en-IN" sz="2200" dirty="0"/>
              <a:t>Order Details</a:t>
            </a:r>
          </a:p>
          <a:p>
            <a:pPr>
              <a:buFont typeface="Wingdings" panose="05000000000000000000" pitchFamily="2" charset="2"/>
              <a:buChar char="v"/>
            </a:pPr>
            <a:r>
              <a:rPr lang="en-IN" sz="2200" dirty="0" smtClean="0"/>
              <a:t>Delivery man</a:t>
            </a:r>
          </a:p>
          <a:p>
            <a:pPr>
              <a:buFont typeface="Wingdings" panose="05000000000000000000" pitchFamily="2" charset="2"/>
              <a:buChar char="v"/>
            </a:pPr>
            <a:r>
              <a:rPr lang="en-IN" sz="2200" dirty="0" smtClean="0"/>
              <a:t>Area Details</a:t>
            </a:r>
          </a:p>
          <a:p>
            <a:pPr>
              <a:buFont typeface="Wingdings" panose="05000000000000000000" pitchFamily="2" charset="2"/>
              <a:buChar char="v"/>
            </a:pPr>
            <a:r>
              <a:rPr lang="en-IN" sz="2200" dirty="0" smtClean="0"/>
              <a:t>Shipping Details</a:t>
            </a:r>
          </a:p>
          <a:p>
            <a:pPr>
              <a:buFont typeface="Wingdings" panose="05000000000000000000" pitchFamily="2" charset="2"/>
              <a:buChar char="v"/>
            </a:pPr>
            <a:r>
              <a:rPr lang="en-IN" sz="2200" dirty="0" smtClean="0"/>
              <a:t>Feedback</a:t>
            </a:r>
            <a:endParaRPr lang="en-IN" sz="2200" dirty="0"/>
          </a:p>
        </p:txBody>
      </p:sp>
      <p:sp>
        <p:nvSpPr>
          <p:cNvPr id="6" name="Content Placeholder 18"/>
          <p:cNvSpPr txBox="1">
            <a:spLocks/>
          </p:cNvSpPr>
          <p:nvPr/>
        </p:nvSpPr>
        <p:spPr>
          <a:xfrm>
            <a:off x="296260" y="1246324"/>
            <a:ext cx="3054100" cy="39460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IN" sz="2200" dirty="0" smtClean="0">
                <a:solidFill>
                  <a:schemeClr val="tx2">
                    <a:lumMod val="75000"/>
                  </a:schemeClr>
                </a:solidFill>
              </a:rPr>
              <a:t>Category</a:t>
            </a:r>
          </a:p>
          <a:p>
            <a:pPr>
              <a:buFont typeface="Wingdings" panose="05000000000000000000" pitchFamily="2" charset="2"/>
              <a:buChar char="v"/>
            </a:pPr>
            <a:r>
              <a:rPr lang="en-IN" sz="2200" dirty="0" smtClean="0"/>
              <a:t>Brand</a:t>
            </a:r>
            <a:endParaRPr lang="en-IN" sz="2200" dirty="0"/>
          </a:p>
          <a:p>
            <a:pPr>
              <a:buFont typeface="Wingdings" panose="05000000000000000000" pitchFamily="2" charset="2"/>
              <a:buChar char="v"/>
            </a:pPr>
            <a:r>
              <a:rPr lang="en-IN" sz="2200" dirty="0"/>
              <a:t>Medicine </a:t>
            </a:r>
            <a:r>
              <a:rPr lang="en-IN" sz="2200" dirty="0" smtClean="0"/>
              <a:t>Details</a:t>
            </a:r>
            <a:endParaRPr lang="en-IN" sz="2200" dirty="0">
              <a:solidFill>
                <a:schemeClr val="tx2">
                  <a:lumMod val="75000"/>
                </a:schemeClr>
              </a:solidFill>
            </a:endParaRPr>
          </a:p>
          <a:p>
            <a:pPr>
              <a:buFont typeface="Wingdings" panose="05000000000000000000" pitchFamily="2" charset="2"/>
              <a:buChar char="v"/>
            </a:pPr>
            <a:r>
              <a:rPr lang="en-IN" sz="2200" dirty="0">
                <a:solidFill>
                  <a:schemeClr val="tx2">
                    <a:lumMod val="75000"/>
                  </a:schemeClr>
                </a:solidFill>
              </a:rPr>
              <a:t>Prescription</a:t>
            </a:r>
            <a:endParaRPr lang="en-IN" sz="2200" dirty="0" smtClean="0">
              <a:solidFill>
                <a:schemeClr val="tx2">
                  <a:lumMod val="75000"/>
                </a:schemeClr>
              </a:solidFill>
            </a:endParaRPr>
          </a:p>
          <a:p>
            <a:pPr>
              <a:buFont typeface="Wingdings" panose="05000000000000000000" pitchFamily="2" charset="2"/>
              <a:buChar char="v"/>
            </a:pPr>
            <a:r>
              <a:rPr lang="en-IN" sz="2200" dirty="0">
                <a:solidFill>
                  <a:schemeClr val="tx2">
                    <a:lumMod val="75000"/>
                  </a:schemeClr>
                </a:solidFill>
              </a:rPr>
              <a:t>Symptoms</a:t>
            </a:r>
          </a:p>
          <a:p>
            <a:pPr>
              <a:buFont typeface="Wingdings" panose="05000000000000000000" pitchFamily="2" charset="2"/>
              <a:buChar char="v"/>
            </a:pPr>
            <a:r>
              <a:rPr lang="en-IN" sz="2200" dirty="0" smtClean="0">
                <a:solidFill>
                  <a:schemeClr val="tx2">
                    <a:lumMod val="75000"/>
                  </a:schemeClr>
                </a:solidFill>
              </a:rPr>
              <a:t>User Details</a:t>
            </a:r>
          </a:p>
          <a:p>
            <a:pPr>
              <a:buFont typeface="Wingdings" panose="05000000000000000000" pitchFamily="2" charset="2"/>
              <a:buChar char="v"/>
            </a:pPr>
            <a:r>
              <a:rPr lang="en-IN" sz="2200" dirty="0" smtClean="0">
                <a:solidFill>
                  <a:schemeClr val="tx2">
                    <a:lumMod val="75000"/>
                  </a:schemeClr>
                </a:solidFill>
              </a:rPr>
              <a:t>Supplier </a:t>
            </a:r>
            <a:r>
              <a:rPr lang="en-IN" sz="2200" dirty="0">
                <a:solidFill>
                  <a:schemeClr val="tx2">
                    <a:lumMod val="75000"/>
                  </a:schemeClr>
                </a:solidFill>
              </a:rPr>
              <a:t>Details</a:t>
            </a:r>
          </a:p>
          <a:p>
            <a:pPr>
              <a:buFont typeface="Wingdings" panose="05000000000000000000" pitchFamily="2" charset="2"/>
              <a:buChar char="v"/>
            </a:pPr>
            <a:r>
              <a:rPr lang="en-IN" sz="2200" dirty="0">
                <a:solidFill>
                  <a:schemeClr val="tx2">
                    <a:lumMod val="75000"/>
                  </a:schemeClr>
                </a:solidFill>
              </a:rPr>
              <a:t>Supply </a:t>
            </a:r>
            <a:r>
              <a:rPr lang="en-IN" sz="2200" dirty="0" smtClean="0">
                <a:solidFill>
                  <a:schemeClr val="tx2">
                    <a:lumMod val="75000"/>
                  </a:schemeClr>
                </a:solidFill>
              </a:rPr>
              <a:t>Details</a:t>
            </a:r>
          </a:p>
        </p:txBody>
      </p:sp>
    </p:spTree>
    <p:extLst>
      <p:ext uri="{BB962C8B-B14F-4D97-AF65-F5344CB8AC3E}">
        <p14:creationId xmlns:p14="http://schemas.microsoft.com/office/powerpoint/2010/main" val="3339561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Category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2732844729"/>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CATEG_ID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CATEGORY</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CATEG_TYPE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data about the category of the medicine.</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0365058"/>
              </p:ext>
            </p:extLst>
          </p:nvPr>
        </p:nvGraphicFramePr>
        <p:xfrm>
          <a:off x="701569" y="1312091"/>
          <a:ext cx="7812869" cy="132080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Category</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category of the medicine.</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CATEG_ID</a:t>
                      </a:r>
                    </a:p>
                  </a:txBody>
                  <a:tcPr/>
                </a:tc>
                <a:extLst>
                  <a:ext uri="{0D108BD9-81ED-4DB2-BD59-A6C34878D82A}">
                    <a16:rowId xmlns:a16="http://schemas.microsoft.com/office/drawing/2014/main" val="3060173122"/>
                  </a:ext>
                </a:extLst>
              </a:tr>
            </a:tbl>
          </a:graphicData>
        </a:graphic>
      </p:graphicFrame>
    </p:spTree>
    <p:extLst>
      <p:ext uri="{BB962C8B-B14F-4D97-AF65-F5344CB8AC3E}">
        <p14:creationId xmlns:p14="http://schemas.microsoft.com/office/powerpoint/2010/main" val="1874416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891995"/>
          </a:xfrm>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Brand</a:t>
            </a:r>
            <a:endParaRPr lang="en-IN" sz="5000" b="1" dirty="0"/>
          </a:p>
        </p:txBody>
      </p:sp>
      <p:graphicFrame>
        <p:nvGraphicFramePr>
          <p:cNvPr id="4" name="Table 3"/>
          <p:cNvGraphicFramePr>
            <a:graphicFrameLocks noGrp="1"/>
          </p:cNvGraphicFramePr>
          <p:nvPr>
            <p:extLst>
              <p:ext uri="{D42A27DB-BD31-4B8C-83A1-F6EECF244321}">
                <p14:modId xmlns:p14="http://schemas.microsoft.com/office/powerpoint/2010/main" val="3965858658"/>
              </p:ext>
            </p:extLst>
          </p:nvPr>
        </p:nvGraphicFramePr>
        <p:xfrm>
          <a:off x="143555" y="3182570"/>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Brand</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BRAND</a:t>
                      </a:r>
                      <a:r>
                        <a:rPr lang="en-US" sz="1600" baseline="0" dirty="0" smtClean="0"/>
                        <a:t>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name of the Brand.</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1710554"/>
              </p:ext>
            </p:extLst>
          </p:nvPr>
        </p:nvGraphicFramePr>
        <p:xfrm>
          <a:off x="665612" y="1350110"/>
          <a:ext cx="7812869" cy="1457226"/>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507266">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Brand</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brand of the medicine.</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BRAND_ID</a:t>
                      </a:r>
                    </a:p>
                  </a:txBody>
                  <a:tcPr/>
                </a:tc>
                <a:extLst>
                  <a:ext uri="{0D108BD9-81ED-4DB2-BD59-A6C34878D82A}">
                    <a16:rowId xmlns:a16="http://schemas.microsoft.com/office/drawing/2014/main" val="3060173122"/>
                  </a:ext>
                </a:extLst>
              </a:tr>
            </a:tbl>
          </a:graphicData>
        </a:graphic>
      </p:graphicFrame>
    </p:spTree>
    <p:extLst>
      <p:ext uri="{BB962C8B-B14F-4D97-AF65-F5344CB8AC3E}">
        <p14:creationId xmlns:p14="http://schemas.microsoft.com/office/powerpoint/2010/main" val="3741666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User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680292000"/>
              </p:ext>
            </p:extLst>
          </p:nvPr>
        </p:nvGraphicFramePr>
        <p:xfrm>
          <a:off x="665565" y="115382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dirty="0" smtClean="0"/>
                        <a:t>User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dirty="0" smtClean="0"/>
                        <a:t>This</a:t>
                      </a:r>
                      <a:r>
                        <a:rPr lang="en-IN" sz="1600" baseline="0" dirty="0" smtClean="0"/>
                        <a:t> table </a:t>
                      </a:r>
                      <a:r>
                        <a:rPr lang="en-IN" sz="1600" dirty="0" smtClean="0"/>
                        <a:t>store the information</a:t>
                      </a:r>
                      <a:r>
                        <a:rPr lang="en-IN" sz="1600" baseline="0" dirty="0" smtClean="0"/>
                        <a:t> about User Details</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U_ID</a:t>
                      </a:r>
                      <a:endParaRPr lang="en-US" sz="1600" dirty="0"/>
                    </a:p>
                  </a:txBody>
                  <a:tcPr/>
                </a:tc>
                <a:extLst>
                  <a:ext uri="{0D108BD9-81ED-4DB2-BD59-A6C34878D82A}">
                    <a16:rowId xmlns:a16="http://schemas.microsoft.com/office/drawing/2014/main" val="2812173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2519275"/>
              </p:ext>
            </p:extLst>
          </p:nvPr>
        </p:nvGraphicFramePr>
        <p:xfrm>
          <a:off x="332310" y="2365970"/>
          <a:ext cx="8515430" cy="2682240"/>
        </p:xfrm>
        <a:graphic>
          <a:graphicData uri="http://schemas.openxmlformats.org/drawingml/2006/table">
            <a:tbl>
              <a:tblPr firstRow="1" bandRow="1">
                <a:tableStyleId>{6E25E649-3F16-4E02-A733-19D2CDBF48F0}</a:tableStyleId>
              </a:tblPr>
              <a:tblGrid>
                <a:gridCol w="1515458">
                  <a:extLst>
                    <a:ext uri="{9D8B030D-6E8A-4147-A177-3AD203B41FA5}">
                      <a16:colId xmlns:a16="http://schemas.microsoft.com/office/drawing/2014/main" val="932131263"/>
                    </a:ext>
                  </a:extLst>
                </a:gridCol>
                <a:gridCol w="1659787">
                  <a:extLst>
                    <a:ext uri="{9D8B030D-6E8A-4147-A177-3AD203B41FA5}">
                      <a16:colId xmlns:a16="http://schemas.microsoft.com/office/drawing/2014/main" val="3563418253"/>
                    </a:ext>
                  </a:extLst>
                </a:gridCol>
                <a:gridCol w="1065627">
                  <a:extLst>
                    <a:ext uri="{9D8B030D-6E8A-4147-A177-3AD203B41FA5}">
                      <a16:colId xmlns:a16="http://schemas.microsoft.com/office/drawing/2014/main" val="3818969127"/>
                    </a:ext>
                  </a:extLst>
                </a:gridCol>
                <a:gridCol w="1800009">
                  <a:extLst>
                    <a:ext uri="{9D8B030D-6E8A-4147-A177-3AD203B41FA5}">
                      <a16:colId xmlns:a16="http://schemas.microsoft.com/office/drawing/2014/main" val="3900898796"/>
                    </a:ext>
                  </a:extLst>
                </a:gridCol>
                <a:gridCol w="2474549">
                  <a:extLst>
                    <a:ext uri="{9D8B030D-6E8A-4147-A177-3AD203B41FA5}">
                      <a16:colId xmlns:a16="http://schemas.microsoft.com/office/drawing/2014/main" val="726315592"/>
                    </a:ext>
                  </a:extLst>
                </a:gridCol>
              </a:tblGrid>
              <a:tr h="296033">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1844855773"/>
                  </a:ext>
                </a:extLst>
              </a:tr>
              <a:tr h="280031">
                <a:tc>
                  <a:txBody>
                    <a:bodyPr/>
                    <a:lstStyle/>
                    <a:p>
                      <a:pPr algn="l"/>
                      <a:r>
                        <a:rPr lang="en-US" sz="1600" dirty="0" smtClean="0"/>
                        <a:t>U_ID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 KEY</a:t>
                      </a:r>
                      <a:endParaRPr lang="en-IN" sz="1600" dirty="0"/>
                    </a:p>
                  </a:txBody>
                  <a:tcPr/>
                </a:tc>
                <a:tc>
                  <a:txBody>
                    <a:bodyPr/>
                    <a:lstStyle/>
                    <a:p>
                      <a:pPr algn="l"/>
                      <a:r>
                        <a:rPr lang="en-US" sz="1600" dirty="0" smtClean="0"/>
                        <a:t>It Stores the User</a:t>
                      </a:r>
                      <a:r>
                        <a:rPr lang="en-US" sz="1600" baseline="0" dirty="0" smtClean="0"/>
                        <a:t> ID.</a:t>
                      </a:r>
                      <a:endParaRPr lang="en-IN" sz="1600" b="0" dirty="0"/>
                    </a:p>
                  </a:txBody>
                  <a:tcPr/>
                </a:tc>
                <a:extLst>
                  <a:ext uri="{0D108BD9-81ED-4DB2-BD59-A6C34878D82A}">
                    <a16:rowId xmlns:a16="http://schemas.microsoft.com/office/drawing/2014/main" val="1491757073"/>
                  </a:ext>
                </a:extLst>
              </a:tr>
              <a:tr h="296799">
                <a:tc>
                  <a:txBody>
                    <a:bodyPr/>
                    <a:lstStyle/>
                    <a:p>
                      <a:pPr algn="l"/>
                      <a:r>
                        <a:rPr lang="en-US" sz="1600" dirty="0" smtClean="0"/>
                        <a:t>U_NAME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User</a:t>
                      </a:r>
                      <a:r>
                        <a:rPr lang="en-IN" sz="1600" baseline="0" dirty="0" smtClean="0"/>
                        <a:t> Name.</a:t>
                      </a:r>
                      <a:endParaRPr lang="en-IN" sz="1600" b="0" dirty="0" smtClean="0"/>
                    </a:p>
                  </a:txBody>
                  <a:tcPr/>
                </a:tc>
                <a:extLst>
                  <a:ext uri="{0D108BD9-81ED-4DB2-BD59-A6C34878D82A}">
                    <a16:rowId xmlns:a16="http://schemas.microsoft.com/office/drawing/2014/main" val="2385479362"/>
                  </a:ext>
                </a:extLst>
              </a:tr>
              <a:tr h="296033">
                <a:tc>
                  <a:txBody>
                    <a:bodyPr/>
                    <a:lstStyle/>
                    <a:p>
                      <a:pPr algn="l"/>
                      <a:r>
                        <a:rPr lang="en-US" sz="1600" dirty="0" smtClean="0"/>
                        <a:t>PHONENUM</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Mobile</a:t>
                      </a:r>
                      <a:r>
                        <a:rPr lang="en-IN" sz="1600" baseline="0" dirty="0" smtClean="0"/>
                        <a:t> no.</a:t>
                      </a:r>
                      <a:endParaRPr lang="en-IN" sz="1600" b="0" dirty="0" smtClean="0"/>
                    </a:p>
                  </a:txBody>
                  <a:tcPr/>
                </a:tc>
                <a:extLst>
                  <a:ext uri="{0D108BD9-81ED-4DB2-BD59-A6C34878D82A}">
                    <a16:rowId xmlns:a16="http://schemas.microsoft.com/office/drawing/2014/main" val="3997261121"/>
                  </a:ext>
                </a:extLst>
              </a:tr>
              <a:tr h="296033">
                <a:tc>
                  <a:txBody>
                    <a:bodyPr/>
                    <a:lstStyle/>
                    <a:p>
                      <a:pPr algn="l"/>
                      <a:r>
                        <a:rPr lang="en-US" sz="1600" dirty="0" smtClean="0"/>
                        <a:t>GENDER</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baseline="0" dirty="0" smtClean="0"/>
                        <a:t>User Gender.</a:t>
                      </a:r>
                      <a:endParaRPr lang="en-IN" sz="1600" b="0" baseline="0" dirty="0" smtClean="0">
                        <a:solidFill>
                          <a:schemeClr val="dk1"/>
                        </a:solidFill>
                      </a:endParaRPr>
                    </a:p>
                  </a:txBody>
                  <a:tcPr/>
                </a:tc>
                <a:extLst>
                  <a:ext uri="{0D108BD9-81ED-4DB2-BD59-A6C34878D82A}">
                    <a16:rowId xmlns:a16="http://schemas.microsoft.com/office/drawing/2014/main" val="787433789"/>
                  </a:ext>
                </a:extLst>
              </a:tr>
              <a:tr h="296033">
                <a:tc>
                  <a:txBody>
                    <a:bodyPr/>
                    <a:lstStyle/>
                    <a:p>
                      <a:pPr algn="l"/>
                      <a:r>
                        <a:rPr lang="en-US" sz="1600" dirty="0" smtClean="0"/>
                        <a:t>EMAIL</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User</a:t>
                      </a:r>
                      <a:r>
                        <a:rPr lang="en-IN" sz="1600" baseline="0" dirty="0" smtClean="0"/>
                        <a:t> Email.</a:t>
                      </a:r>
                      <a:endParaRPr lang="en-IN" sz="1600" b="0" dirty="0" smtClean="0"/>
                    </a:p>
                  </a:txBody>
                  <a:tcPr/>
                </a:tc>
                <a:extLst>
                  <a:ext uri="{0D108BD9-81ED-4DB2-BD59-A6C34878D82A}">
                    <a16:rowId xmlns:a16="http://schemas.microsoft.com/office/drawing/2014/main" val="3348345402"/>
                  </a:ext>
                </a:extLst>
              </a:tr>
              <a:tr h="296033">
                <a:tc>
                  <a:txBody>
                    <a:bodyPr/>
                    <a:lstStyle/>
                    <a:p>
                      <a:pPr algn="l"/>
                      <a:r>
                        <a:rPr lang="en-US" sz="1600" dirty="0" smtClean="0"/>
                        <a:t>Password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pPr algn="l"/>
                      <a:r>
                        <a:rPr lang="en-US" sz="1600" dirty="0" smtClean="0"/>
                        <a:t>It Stores the Password.</a:t>
                      </a:r>
                      <a:endParaRPr lang="en-IN" sz="1600" dirty="0"/>
                    </a:p>
                  </a:txBody>
                  <a:tcPr/>
                </a:tc>
                <a:extLst>
                  <a:ext uri="{0D108BD9-81ED-4DB2-BD59-A6C34878D82A}">
                    <a16:rowId xmlns:a16="http://schemas.microsoft.com/office/drawing/2014/main" val="1517658407"/>
                  </a:ext>
                </a:extLst>
              </a:tr>
              <a:tr h="296033">
                <a:tc>
                  <a:txBody>
                    <a:bodyPr/>
                    <a:lstStyle/>
                    <a:p>
                      <a:pPr algn="l"/>
                      <a:r>
                        <a:rPr lang="en-US" sz="1600" dirty="0" smtClean="0"/>
                        <a:t>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160</a:t>
                      </a:r>
                      <a:endParaRPr lang="en-IN" sz="1600" dirty="0"/>
                    </a:p>
                  </a:txBody>
                  <a:tcPr/>
                </a:tc>
                <a:tc>
                  <a:txBody>
                    <a:bodyPr/>
                    <a:lstStyle/>
                    <a:p>
                      <a:pPr algn="ctr"/>
                      <a:r>
                        <a:rPr lang="en-IN" sz="1600" dirty="0" smtClean="0"/>
                        <a:t>NOT NULL</a:t>
                      </a:r>
                      <a:endParaRPr lang="en-IN" sz="1600" dirty="0"/>
                    </a:p>
                  </a:txBody>
                  <a:tcPr/>
                </a:tc>
                <a:tc>
                  <a:txBody>
                    <a:bodyPr/>
                    <a:lstStyle/>
                    <a:p>
                      <a:pPr algn="l"/>
                      <a:r>
                        <a:rPr lang="en-US" sz="1600" dirty="0" smtClean="0"/>
                        <a:t>It Stores the Address.</a:t>
                      </a:r>
                      <a:endParaRPr lang="en-IN" sz="1600" dirty="0"/>
                    </a:p>
                  </a:txBody>
                  <a:tcPr/>
                </a:tc>
                <a:extLst>
                  <a:ext uri="{0D108BD9-81ED-4DB2-BD59-A6C34878D82A}">
                    <a16:rowId xmlns:a16="http://schemas.microsoft.com/office/drawing/2014/main" val="2281746269"/>
                  </a:ext>
                </a:extLst>
              </a:tr>
            </a:tbl>
          </a:graphicData>
        </a:graphic>
      </p:graphicFrame>
    </p:spTree>
    <p:extLst>
      <p:ext uri="{BB962C8B-B14F-4D97-AF65-F5344CB8AC3E}">
        <p14:creationId xmlns:p14="http://schemas.microsoft.com/office/powerpoint/2010/main" val="4057958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Medicine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937093848"/>
              </p:ext>
            </p:extLst>
          </p:nvPr>
        </p:nvGraphicFramePr>
        <p:xfrm>
          <a:off x="341530" y="2148379"/>
          <a:ext cx="8208911" cy="2931160"/>
        </p:xfrm>
        <a:graphic>
          <a:graphicData uri="http://schemas.openxmlformats.org/drawingml/2006/table">
            <a:tbl>
              <a:tblPr firstRow="1" bandRow="1">
                <a:tableStyleId>{6E25E649-3F16-4E02-A733-19D2CDBF48F0}</a:tableStyleId>
              </a:tblPr>
              <a:tblGrid>
                <a:gridCol w="1641782">
                  <a:extLst>
                    <a:ext uri="{9D8B030D-6E8A-4147-A177-3AD203B41FA5}">
                      <a16:colId xmlns:a16="http://schemas.microsoft.com/office/drawing/2014/main" val="3627957658"/>
                    </a:ext>
                  </a:extLst>
                </a:gridCol>
                <a:gridCol w="1255481">
                  <a:extLst>
                    <a:ext uri="{9D8B030D-6E8A-4147-A177-3AD203B41FA5}">
                      <a16:colId xmlns:a16="http://schemas.microsoft.com/office/drawing/2014/main" val="2598410051"/>
                    </a:ext>
                  </a:extLst>
                </a:gridCol>
                <a:gridCol w="896772">
                  <a:extLst>
                    <a:ext uri="{9D8B030D-6E8A-4147-A177-3AD203B41FA5}">
                      <a16:colId xmlns:a16="http://schemas.microsoft.com/office/drawing/2014/main" val="3005256405"/>
                    </a:ext>
                  </a:extLst>
                </a:gridCol>
                <a:gridCol w="1379649">
                  <a:extLst>
                    <a:ext uri="{9D8B030D-6E8A-4147-A177-3AD203B41FA5}">
                      <a16:colId xmlns:a16="http://schemas.microsoft.com/office/drawing/2014/main" val="2879871121"/>
                    </a:ext>
                  </a:extLst>
                </a:gridCol>
                <a:gridCol w="3035227">
                  <a:extLst>
                    <a:ext uri="{9D8B030D-6E8A-4147-A177-3AD203B41FA5}">
                      <a16:colId xmlns:a16="http://schemas.microsoft.com/office/drawing/2014/main" val="119018503"/>
                    </a:ext>
                  </a:extLst>
                </a:gridCol>
              </a:tblGrid>
              <a:tr h="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Product</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Product</a:t>
                      </a:r>
                      <a:r>
                        <a:rPr lang="en-US" sz="1600" baseline="0" dirty="0" smtClean="0"/>
                        <a:t> name.</a:t>
                      </a:r>
                    </a:p>
                  </a:txBody>
                  <a:tcPr/>
                </a:tc>
                <a:extLst>
                  <a:ext uri="{0D108BD9-81ED-4DB2-BD59-A6C34878D82A}">
                    <a16:rowId xmlns:a16="http://schemas.microsoft.com/office/drawing/2014/main" val="2381356518"/>
                  </a:ext>
                </a:extLst>
              </a:tr>
              <a:tr h="370840">
                <a:tc>
                  <a:txBody>
                    <a:bodyPr/>
                    <a:lstStyle/>
                    <a:p>
                      <a:r>
                        <a:rPr lang="en-US" sz="1600" dirty="0" smtClean="0"/>
                        <a:t>CATEG_ID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CATEGORY</a:t>
                      </a:r>
                      <a:r>
                        <a:rPr lang="en-US" sz="1600" baseline="0" dirty="0" smtClean="0"/>
                        <a:t> ID.</a:t>
                      </a:r>
                      <a:endParaRPr lang="en-IN" sz="1600" dirty="0"/>
                    </a:p>
                  </a:txBody>
                  <a:tcPr/>
                </a:tc>
                <a:extLst>
                  <a:ext uri="{0D108BD9-81ED-4DB2-BD59-A6C34878D82A}">
                    <a16:rowId xmlns:a16="http://schemas.microsoft.com/office/drawing/2014/main" val="2659713356"/>
                  </a:ext>
                </a:extLst>
              </a:tr>
              <a:tr h="370840">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70840">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3171640905"/>
                  </a:ext>
                </a:extLst>
              </a:tr>
              <a:tr h="370840">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10044131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19208608"/>
              </p:ext>
            </p:extLst>
          </p:nvPr>
        </p:nvGraphicFramePr>
        <p:xfrm>
          <a:off x="539552" y="1059582"/>
          <a:ext cx="7812869" cy="100584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280703">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Medicine</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230682">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medicines.</a:t>
                      </a:r>
                    </a:p>
                  </a:txBody>
                  <a:tcPr/>
                </a:tc>
                <a:extLst>
                  <a:ext uri="{0D108BD9-81ED-4DB2-BD59-A6C34878D82A}">
                    <a16:rowId xmlns:a16="http://schemas.microsoft.com/office/drawing/2014/main" val="806388560"/>
                  </a:ext>
                </a:extLst>
              </a:tr>
              <a:tr h="280703">
                <a:tc>
                  <a:txBody>
                    <a:bodyPr/>
                    <a:lstStyle/>
                    <a:p>
                      <a:r>
                        <a:rPr lang="en-US" sz="1600" dirty="0" smtClean="0"/>
                        <a:t>Primary key</a:t>
                      </a:r>
                      <a:endParaRPr lang="en-US" sz="1600" dirty="0"/>
                    </a:p>
                  </a:txBody>
                  <a:tcPr/>
                </a:tc>
                <a:tc>
                  <a:txBody>
                    <a:bodyPr/>
                    <a:lstStyle/>
                    <a:p>
                      <a:r>
                        <a:rPr lang="en-US" sz="1600" dirty="0" smtClean="0"/>
                        <a:t>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9167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Prescription</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66188320"/>
              </p:ext>
            </p:extLst>
          </p:nvPr>
        </p:nvGraphicFramePr>
        <p:xfrm>
          <a:off x="179512" y="2266340"/>
          <a:ext cx="8856985" cy="2831831"/>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484625">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43272">
                <a:tc>
                  <a:txBody>
                    <a:bodyPr/>
                    <a:lstStyle/>
                    <a:p>
                      <a:r>
                        <a:rPr lang="en-US" sz="1600" dirty="0" smtClean="0"/>
                        <a:t>PRES_ID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ID</a:t>
                      </a:r>
                      <a:r>
                        <a:rPr lang="en-US" sz="1600" baseline="0" dirty="0" smtClean="0"/>
                        <a:t> of prescribed medicine.</a:t>
                      </a:r>
                      <a:endParaRPr lang="en-IN" sz="1600" dirty="0"/>
                    </a:p>
                  </a:txBody>
                  <a:tcPr/>
                </a:tc>
                <a:extLst>
                  <a:ext uri="{0D108BD9-81ED-4DB2-BD59-A6C34878D82A}">
                    <a16:rowId xmlns:a16="http://schemas.microsoft.com/office/drawing/2014/main" val="1858854764"/>
                  </a:ext>
                </a:extLst>
              </a:tr>
              <a:tr h="343272">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43272">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161685665"/>
                  </a:ext>
                </a:extLst>
              </a:tr>
              <a:tr h="343272">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94998">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smtClean="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1750267351"/>
                  </a:ext>
                </a:extLst>
              </a:tr>
              <a:tr h="343272">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42408863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14191665"/>
              </p:ext>
            </p:extLst>
          </p:nvPr>
        </p:nvGraphicFramePr>
        <p:xfrm>
          <a:off x="701569" y="104470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Prescription</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prescription.</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PRES_ID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1399722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Symptoms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2888389101"/>
              </p:ext>
            </p:extLst>
          </p:nvPr>
        </p:nvGraphicFramePr>
        <p:xfrm>
          <a:off x="179512" y="2266340"/>
          <a:ext cx="8856985" cy="259588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SYMP_ID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ID</a:t>
                      </a:r>
                      <a:r>
                        <a:rPr lang="en-US" sz="1600" baseline="0" dirty="0" smtClean="0"/>
                        <a:t> of symptoms.</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70840">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smtClean="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1750267351"/>
                  </a:ext>
                </a:extLst>
              </a:tr>
              <a:tr h="370840">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42408863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58283106"/>
              </p:ext>
            </p:extLst>
          </p:nvPr>
        </p:nvGraphicFramePr>
        <p:xfrm>
          <a:off x="701569" y="109794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Symptoms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symptoms.</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SYMP_ID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145787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solidFill>
                  <a:srgbClr val="FFFF00"/>
                </a:solidFill>
                <a:effectLst>
                  <a:outerShdw blurRad="38100" dist="38100" dir="2700000" algn="tl">
                    <a:srgbClr val="000000">
                      <a:alpha val="43137"/>
                    </a:srgbClr>
                  </a:outerShdw>
                </a:effectLst>
                <a:latin typeface="Book Antiqua" panose="02040602050305030304" pitchFamily="18" charset="0"/>
              </a:rPr>
              <a:t>GenDrug</a:t>
            </a:r>
            <a:endParaRPr lang="en-US" b="1" dirty="0">
              <a:solidFill>
                <a:srgbClr val="FFFF00"/>
              </a:solidFill>
              <a:effectLst>
                <a:outerShdw blurRad="38100" dist="38100" dir="2700000" algn="tl">
                  <a:srgbClr val="000000">
                    <a:alpha val="43137"/>
                  </a:srgbClr>
                </a:outerShdw>
              </a:effectLst>
              <a:latin typeface="Book Antiqua" panose="02040602050305030304" pitchFamily="18"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Supplier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383157108"/>
              </p:ext>
            </p:extLst>
          </p:nvPr>
        </p:nvGraphicFramePr>
        <p:xfrm>
          <a:off x="179512" y="2702715"/>
          <a:ext cx="8856985" cy="227076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SUPP_NAME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SUPPLIER</a:t>
                      </a:r>
                      <a:r>
                        <a:rPr lang="en-US" sz="1600" baseline="0" dirty="0" smtClean="0"/>
                        <a:t> NAME.</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SUPP_ID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SUPPLIER</a:t>
                      </a:r>
                      <a:r>
                        <a:rPr lang="en-US" sz="1600" baseline="0" dirty="0" smtClean="0"/>
                        <a: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SUPP_ADD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160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a:t>
                      </a:r>
                      <a:r>
                        <a:rPr lang="en-US" sz="1600" baseline="0" dirty="0" smtClean="0"/>
                        <a:t> SUPPLIER ADDRESS</a:t>
                      </a:r>
                      <a:r>
                        <a:rPr lang="en-US" sz="1600" dirty="0" smtClean="0"/>
                        <a:t>.</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SUPP_MOBNO</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SUPPLIER</a:t>
                      </a:r>
                      <a:r>
                        <a:rPr lang="en-US" sz="1600" baseline="0" dirty="0" smtClean="0"/>
                        <a:t> MOBILE NUMBER</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09740531"/>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Supplier</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Supplier.</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SUPP_ID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4218077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Supply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6" name="Table 5"/>
          <p:cNvGraphicFramePr>
            <a:graphicFrameLocks noGrp="1"/>
          </p:cNvGraphicFramePr>
          <p:nvPr>
            <p:extLst>
              <p:ext uri="{D42A27DB-BD31-4B8C-83A1-F6EECF244321}">
                <p14:modId xmlns:p14="http://schemas.microsoft.com/office/powerpoint/2010/main" val="929468516"/>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SUPP_ID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FORIEGN KEY</a:t>
                      </a:r>
                      <a:endParaRPr lang="en-IN" sz="1600" dirty="0"/>
                    </a:p>
                  </a:txBody>
                  <a:tcPr/>
                </a:tc>
                <a:tc>
                  <a:txBody>
                    <a:bodyPr/>
                    <a:lstStyle/>
                    <a:p>
                      <a:r>
                        <a:rPr lang="en-US" sz="1600" dirty="0" smtClean="0"/>
                        <a:t>It Stores the Supplier</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SUPPLY_NAME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data about the supplies</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45774578"/>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Supply</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who supplied what.</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SUPP_ID</a:t>
                      </a:r>
                    </a:p>
                  </a:txBody>
                  <a:tcPr/>
                </a:tc>
                <a:extLst>
                  <a:ext uri="{0D108BD9-81ED-4DB2-BD59-A6C34878D82A}">
                    <a16:rowId xmlns:a16="http://schemas.microsoft.com/office/drawing/2014/main" val="4006629253"/>
                  </a:ext>
                </a:extLst>
              </a:tr>
            </a:tbl>
          </a:graphicData>
        </a:graphic>
      </p:graphicFrame>
    </p:spTree>
    <p:extLst>
      <p:ext uri="{BB962C8B-B14F-4D97-AF65-F5344CB8AC3E}">
        <p14:creationId xmlns:p14="http://schemas.microsoft.com/office/powerpoint/2010/main" val="75870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Delivery Man</a:t>
            </a:r>
            <a:endParaRPr lang="en-IN" sz="50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58739417"/>
              </p:ext>
            </p:extLst>
          </p:nvPr>
        </p:nvGraphicFramePr>
        <p:xfrm>
          <a:off x="143507" y="2571750"/>
          <a:ext cx="8856985" cy="247904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DELIMAN_ID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DELIVERY</a:t>
                      </a:r>
                      <a:r>
                        <a:rPr lang="en-US" sz="1600" baseline="0" dirty="0" smtClean="0"/>
                        <a:t> MAN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DELIMAN_NAME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DELIVERY</a:t>
                      </a:r>
                      <a:r>
                        <a:rPr lang="en-US" sz="1600" baseline="0" dirty="0" smtClean="0"/>
                        <a:t> MAN NAME.</a:t>
                      </a:r>
                      <a:endParaRPr lang="en-IN" sz="1600" dirty="0"/>
                    </a:p>
                  </a:txBody>
                  <a:tcPr/>
                </a:tc>
                <a:extLst>
                  <a:ext uri="{0D108BD9-81ED-4DB2-BD59-A6C34878D82A}">
                    <a16:rowId xmlns:a16="http://schemas.microsoft.com/office/drawing/2014/main" val="409148955"/>
                  </a:ext>
                </a:extLst>
              </a:tr>
              <a:tr h="370840">
                <a:tc>
                  <a:txBody>
                    <a:bodyPr/>
                    <a:lstStyle/>
                    <a:p>
                      <a:r>
                        <a:rPr lang="en-US" sz="1600" dirty="0" smtClean="0"/>
                        <a:t>DELIMAN_ADD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60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DELIVERY</a:t>
                      </a:r>
                      <a:r>
                        <a:rPr lang="en-US" sz="1600" baseline="0" dirty="0" smtClean="0"/>
                        <a:t> MAN ADDRESS</a:t>
                      </a:r>
                      <a:r>
                        <a:rPr lang="en-US" sz="1600" dirty="0" smtClean="0"/>
                        <a:t>.</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DELIMAN_MOBNO</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DELIVERY</a:t>
                      </a:r>
                      <a:r>
                        <a:rPr lang="en-US" sz="1600" baseline="0" dirty="0" smtClean="0"/>
                        <a:t> MAN MOBILE NUMBER</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34597733"/>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Delivery</a:t>
                      </a:r>
                      <a:r>
                        <a:rPr lang="en-IN" sz="1600" b="1" baseline="0" dirty="0" smtClean="0">
                          <a:solidFill>
                            <a:schemeClr val="dk1"/>
                          </a:solidFill>
                        </a:rPr>
                        <a:t> Man</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Delivery man.</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DELIMAN_ID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046949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Order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310393045"/>
              </p:ext>
            </p:extLst>
          </p:nvPr>
        </p:nvGraphicFramePr>
        <p:xfrm>
          <a:off x="179512" y="2571750"/>
          <a:ext cx="8856985" cy="18542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O_ID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Order</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QTY</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quantity.</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AMOUNT</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amount.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6563584"/>
              </p:ext>
            </p:extLst>
          </p:nvPr>
        </p:nvGraphicFramePr>
        <p:xfrm>
          <a:off x="701569" y="1181126"/>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Order</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order.</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O_ID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2733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Area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59697861"/>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AREA_ID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AREA</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AREA_NAME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a:t>
                      </a:r>
                      <a:r>
                        <a:rPr lang="en-US" sz="1600" baseline="0" dirty="0" smtClean="0"/>
                        <a:t> data about Area name.</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3892298"/>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Area</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Area.</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AREA_ID</a:t>
                      </a:r>
                    </a:p>
                  </a:txBody>
                  <a:tcPr/>
                </a:tc>
                <a:extLst>
                  <a:ext uri="{0D108BD9-81ED-4DB2-BD59-A6C34878D82A}">
                    <a16:rowId xmlns:a16="http://schemas.microsoft.com/office/drawing/2014/main" val="767678954"/>
                  </a:ext>
                </a:extLst>
              </a:tr>
            </a:tbl>
          </a:graphicData>
        </a:graphic>
      </p:graphicFrame>
    </p:spTree>
    <p:extLst>
      <p:ext uri="{BB962C8B-B14F-4D97-AF65-F5344CB8AC3E}">
        <p14:creationId xmlns:p14="http://schemas.microsoft.com/office/powerpoint/2010/main" val="3217465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Shipping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32384175"/>
              </p:ext>
            </p:extLst>
          </p:nvPr>
        </p:nvGraphicFramePr>
        <p:xfrm>
          <a:off x="107504" y="2266340"/>
          <a:ext cx="8856985" cy="2748687"/>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360443">
                  <a:extLst>
                    <a:ext uri="{9D8B030D-6E8A-4147-A177-3AD203B41FA5}">
                      <a16:colId xmlns:a16="http://schemas.microsoft.com/office/drawing/2014/main" val="2598410051"/>
                    </a:ext>
                  </a:extLst>
                </a:gridCol>
                <a:gridCol w="1368152">
                  <a:extLst>
                    <a:ext uri="{9D8B030D-6E8A-4147-A177-3AD203B41FA5}">
                      <a16:colId xmlns:a16="http://schemas.microsoft.com/office/drawing/2014/main" val="3005256405"/>
                    </a:ext>
                  </a:extLst>
                </a:gridCol>
                <a:gridCol w="1584176">
                  <a:extLst>
                    <a:ext uri="{9D8B030D-6E8A-4147-A177-3AD203B41FA5}">
                      <a16:colId xmlns:a16="http://schemas.microsoft.com/office/drawing/2014/main" val="2879871121"/>
                    </a:ext>
                  </a:extLst>
                </a:gridCol>
                <a:gridCol w="2772817">
                  <a:extLst>
                    <a:ext uri="{9D8B030D-6E8A-4147-A177-3AD203B41FA5}">
                      <a16:colId xmlns:a16="http://schemas.microsoft.com/office/drawing/2014/main" val="119018503"/>
                    </a:ext>
                  </a:extLst>
                </a:gridCol>
              </a:tblGrid>
              <a:tr h="373279">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39344">
                <a:tc>
                  <a:txBody>
                    <a:bodyPr/>
                    <a:lstStyle/>
                    <a:p>
                      <a:r>
                        <a:rPr lang="en-US" sz="1400" dirty="0" smtClean="0"/>
                        <a:t>SHIP_ID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6</a:t>
                      </a:r>
                      <a:endParaRPr lang="en-IN" sz="1400" dirty="0"/>
                    </a:p>
                  </a:txBody>
                  <a:tcPr/>
                </a:tc>
                <a:tc>
                  <a:txBody>
                    <a:bodyPr/>
                    <a:lstStyle/>
                    <a:p>
                      <a:pPr algn="ctr"/>
                      <a:r>
                        <a:rPr lang="en-IN" sz="1400" dirty="0" smtClean="0"/>
                        <a:t>PRIMARY KEY</a:t>
                      </a:r>
                      <a:endParaRPr lang="en-IN" sz="1400" dirty="0"/>
                    </a:p>
                  </a:txBody>
                  <a:tcPr/>
                </a:tc>
                <a:tc>
                  <a:txBody>
                    <a:bodyPr/>
                    <a:lstStyle/>
                    <a:p>
                      <a:r>
                        <a:rPr lang="en-US" sz="1400" dirty="0" smtClean="0"/>
                        <a:t>It Stores the Shipping</a:t>
                      </a:r>
                      <a:r>
                        <a:rPr lang="en-US" sz="1400" baseline="0" dirty="0" smtClean="0"/>
                        <a:t> ID.</a:t>
                      </a:r>
                      <a:endParaRPr lang="en-IN" sz="1400" dirty="0"/>
                    </a:p>
                  </a:txBody>
                  <a:tcPr/>
                </a:tc>
                <a:extLst>
                  <a:ext uri="{0D108BD9-81ED-4DB2-BD59-A6C34878D82A}">
                    <a16:rowId xmlns:a16="http://schemas.microsoft.com/office/drawing/2014/main" val="1858854764"/>
                  </a:ext>
                </a:extLst>
              </a:tr>
              <a:tr h="339344">
                <a:tc>
                  <a:txBody>
                    <a:bodyPr/>
                    <a:lstStyle/>
                    <a:p>
                      <a:r>
                        <a:rPr lang="en-US" sz="1400" dirty="0" smtClean="0"/>
                        <a:t>O_ID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2</a:t>
                      </a:r>
                      <a:endParaRPr lang="en-IN" sz="1400" dirty="0"/>
                    </a:p>
                  </a:txBody>
                  <a:tcPr/>
                </a:tc>
                <a:tc>
                  <a:txBody>
                    <a:bodyPr/>
                    <a:lstStyle/>
                    <a:p>
                      <a:pPr algn="ctr"/>
                      <a:r>
                        <a:rPr lang="en-IN" sz="1400" dirty="0" smtClean="0"/>
                        <a:t>FOREIGN KEY</a:t>
                      </a:r>
                      <a:endParaRPr lang="en-IN" sz="1400" dirty="0"/>
                    </a:p>
                  </a:txBody>
                  <a:tcPr/>
                </a:tc>
                <a:tc>
                  <a:txBody>
                    <a:bodyPr/>
                    <a:lstStyle/>
                    <a:p>
                      <a:r>
                        <a:rPr lang="en-US" sz="1400" dirty="0" smtClean="0"/>
                        <a:t>It Stores the Order</a:t>
                      </a:r>
                      <a:r>
                        <a:rPr lang="en-US" sz="1400" baseline="0" dirty="0" smtClean="0"/>
                        <a:t> ID.</a:t>
                      </a:r>
                      <a:endParaRPr lang="en-IN" sz="1400" dirty="0"/>
                    </a:p>
                  </a:txBody>
                  <a:tcPr/>
                </a:tc>
                <a:extLst>
                  <a:ext uri="{0D108BD9-81ED-4DB2-BD59-A6C34878D82A}">
                    <a16:rowId xmlns:a16="http://schemas.microsoft.com/office/drawing/2014/main" val="2381356518"/>
                  </a:ext>
                </a:extLst>
              </a:tr>
              <a:tr h="339344">
                <a:tc>
                  <a:txBody>
                    <a:bodyPr/>
                    <a:lstStyle/>
                    <a:p>
                      <a:r>
                        <a:rPr lang="en-IN" sz="1400" dirty="0" smtClean="0"/>
                        <a:t>C_PH</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a:t>
                      </a:r>
                      <a:r>
                        <a:rPr lang="en-US" sz="1400" baseline="0" dirty="0" smtClean="0"/>
                        <a:t> Customer mobile no.</a:t>
                      </a:r>
                      <a:endParaRPr lang="en-IN" sz="1400" dirty="0"/>
                    </a:p>
                  </a:txBody>
                  <a:tcPr/>
                </a:tc>
                <a:extLst>
                  <a:ext uri="{0D108BD9-81ED-4DB2-BD59-A6C34878D82A}">
                    <a16:rowId xmlns:a16="http://schemas.microsoft.com/office/drawing/2014/main" val="3731422320"/>
                  </a:ext>
                </a:extLst>
              </a:tr>
              <a:tr h="339344">
                <a:tc>
                  <a:txBody>
                    <a:bodyPr/>
                    <a:lstStyle/>
                    <a:p>
                      <a:r>
                        <a:rPr lang="en-US" sz="1400" dirty="0" smtClean="0"/>
                        <a:t>C_ADD</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160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 Customer address.</a:t>
                      </a:r>
                      <a:endParaRPr lang="en-IN" sz="1400" dirty="0"/>
                    </a:p>
                  </a:txBody>
                  <a:tcPr/>
                </a:tc>
                <a:extLst>
                  <a:ext uri="{0D108BD9-81ED-4DB2-BD59-A6C34878D82A}">
                    <a16:rowId xmlns:a16="http://schemas.microsoft.com/office/drawing/2014/main" val="3161685665"/>
                  </a:ext>
                </a:extLst>
              </a:tr>
              <a:tr h="339344">
                <a:tc>
                  <a:txBody>
                    <a:bodyPr/>
                    <a:lstStyle/>
                    <a:p>
                      <a:r>
                        <a:rPr lang="en-US" sz="1400" dirty="0" smtClean="0"/>
                        <a:t>S_STATUS</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 Shipping status.</a:t>
                      </a:r>
                      <a:endParaRPr lang="en-IN" sz="1400" dirty="0"/>
                    </a:p>
                  </a:txBody>
                  <a:tcPr/>
                </a:tc>
                <a:extLst>
                  <a:ext uri="{0D108BD9-81ED-4DB2-BD59-A6C34878D82A}">
                    <a16:rowId xmlns:a16="http://schemas.microsoft.com/office/drawing/2014/main" val="1227007819"/>
                  </a:ext>
                </a:extLst>
              </a:tr>
              <a:tr h="339344">
                <a:tc>
                  <a:txBody>
                    <a:bodyPr/>
                    <a:lstStyle/>
                    <a:p>
                      <a:r>
                        <a:rPr lang="en-IN" sz="1400" dirty="0" smtClean="0"/>
                        <a:t>AREA_ID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FOREIGN</a:t>
                      </a:r>
                      <a:r>
                        <a:rPr lang="en-IN" sz="1400" baseline="0" dirty="0" smtClean="0"/>
                        <a:t> KEY</a:t>
                      </a:r>
                      <a:endParaRPr lang="en-IN" sz="1400" dirty="0"/>
                    </a:p>
                  </a:txBody>
                  <a:tcPr/>
                </a:tc>
                <a:tc>
                  <a:txBody>
                    <a:bodyPr/>
                    <a:lstStyle/>
                    <a:p>
                      <a:r>
                        <a:rPr lang="en-IN" sz="1400" dirty="0" smtClean="0"/>
                        <a:t>IT</a:t>
                      </a:r>
                      <a:r>
                        <a:rPr lang="en-IN" sz="1400" baseline="0" dirty="0" smtClean="0"/>
                        <a:t> stores the Area ID.</a:t>
                      </a:r>
                      <a:endParaRPr lang="en-IN" sz="1400" dirty="0"/>
                    </a:p>
                  </a:txBody>
                  <a:tcPr/>
                </a:tc>
                <a:extLst>
                  <a:ext uri="{0D108BD9-81ED-4DB2-BD59-A6C34878D82A}">
                    <a16:rowId xmlns:a16="http://schemas.microsoft.com/office/drawing/2014/main" val="2144445606"/>
                  </a:ext>
                </a:extLst>
              </a:tr>
              <a:tr h="339344">
                <a:tc>
                  <a:txBody>
                    <a:bodyPr/>
                    <a:lstStyle/>
                    <a:p>
                      <a:r>
                        <a:rPr lang="en-IN" sz="1400" dirty="0" smtClean="0"/>
                        <a:t>AREA</a:t>
                      </a:r>
                      <a:r>
                        <a:rPr lang="en-IN" sz="1400" baseline="0" dirty="0" smtClean="0"/>
                        <a:t>_NAME</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a:t>
                      </a:r>
                      <a:r>
                        <a:rPr lang="en-IN" sz="1400" baseline="0" dirty="0" smtClean="0"/>
                        <a:t> NULL</a:t>
                      </a:r>
                      <a:endParaRPr lang="en-IN" sz="1400" dirty="0"/>
                    </a:p>
                  </a:txBody>
                  <a:tcPr/>
                </a:tc>
                <a:tc>
                  <a:txBody>
                    <a:bodyPr/>
                    <a:lstStyle/>
                    <a:p>
                      <a:r>
                        <a:rPr lang="en-IN" sz="1400" dirty="0" smtClean="0"/>
                        <a:t>It</a:t>
                      </a:r>
                      <a:r>
                        <a:rPr lang="en-IN" sz="1400" baseline="0" dirty="0" smtClean="0"/>
                        <a:t> stores the Area name.</a:t>
                      </a:r>
                      <a:endParaRPr lang="en-IN" sz="1400" dirty="0"/>
                    </a:p>
                  </a:txBody>
                  <a:tcPr/>
                </a:tc>
                <a:extLst>
                  <a:ext uri="{0D108BD9-81ED-4DB2-BD59-A6C34878D82A}">
                    <a16:rowId xmlns:a16="http://schemas.microsoft.com/office/drawing/2014/main" val="31716409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12630184"/>
              </p:ext>
            </p:extLst>
          </p:nvPr>
        </p:nvGraphicFramePr>
        <p:xfrm>
          <a:off x="665565" y="1094147"/>
          <a:ext cx="7812869" cy="100584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262587">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Shipping</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262587">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baseline="0" dirty="0" smtClean="0"/>
                        <a:t>This table stores information about the shipping.</a:t>
                      </a:r>
                    </a:p>
                  </a:txBody>
                  <a:tcPr/>
                </a:tc>
                <a:extLst>
                  <a:ext uri="{0D108BD9-81ED-4DB2-BD59-A6C34878D82A}">
                    <a16:rowId xmlns:a16="http://schemas.microsoft.com/office/drawing/2014/main" val="806388560"/>
                  </a:ext>
                </a:extLst>
              </a:tr>
              <a:tr h="262587">
                <a:tc>
                  <a:txBody>
                    <a:bodyPr/>
                    <a:lstStyle/>
                    <a:p>
                      <a:r>
                        <a:rPr lang="en-US" sz="1600" dirty="0" smtClean="0"/>
                        <a:t>Primary key</a:t>
                      </a:r>
                      <a:endParaRPr lang="en-US" sz="1600" dirty="0"/>
                    </a:p>
                  </a:txBody>
                  <a:tcPr/>
                </a:tc>
                <a:tc>
                  <a:txBody>
                    <a:bodyPr/>
                    <a:lstStyle/>
                    <a:p>
                      <a:r>
                        <a:rPr lang="en-US" sz="1600" dirty="0" smtClean="0"/>
                        <a:t>SHIP_ID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32673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Feedback</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438396574"/>
              </p:ext>
            </p:extLst>
          </p:nvPr>
        </p:nvGraphicFramePr>
        <p:xfrm>
          <a:off x="71778" y="2571750"/>
          <a:ext cx="9000443" cy="1837536"/>
        </p:xfrm>
        <a:graphic>
          <a:graphicData uri="http://schemas.openxmlformats.org/drawingml/2006/table">
            <a:tbl>
              <a:tblPr firstRow="1" bandRow="1">
                <a:tableStyleId>{6E25E649-3F16-4E02-A733-19D2CDBF48F0}</a:tableStyleId>
              </a:tblPr>
              <a:tblGrid>
                <a:gridCol w="1800088">
                  <a:extLst>
                    <a:ext uri="{9D8B030D-6E8A-4147-A177-3AD203B41FA5}">
                      <a16:colId xmlns:a16="http://schemas.microsoft.com/office/drawing/2014/main" val="3627957658"/>
                    </a:ext>
                  </a:extLst>
                </a:gridCol>
                <a:gridCol w="1200058">
                  <a:extLst>
                    <a:ext uri="{9D8B030D-6E8A-4147-A177-3AD203B41FA5}">
                      <a16:colId xmlns:a16="http://schemas.microsoft.com/office/drawing/2014/main" val="2598410051"/>
                    </a:ext>
                  </a:extLst>
                </a:gridCol>
                <a:gridCol w="1170789">
                  <a:extLst>
                    <a:ext uri="{9D8B030D-6E8A-4147-A177-3AD203B41FA5}">
                      <a16:colId xmlns:a16="http://schemas.microsoft.com/office/drawing/2014/main" val="3005256405"/>
                    </a:ext>
                  </a:extLst>
                </a:gridCol>
                <a:gridCol w="1609835">
                  <a:extLst>
                    <a:ext uri="{9D8B030D-6E8A-4147-A177-3AD203B41FA5}">
                      <a16:colId xmlns:a16="http://schemas.microsoft.com/office/drawing/2014/main" val="2879871121"/>
                    </a:ext>
                  </a:extLst>
                </a:gridCol>
                <a:gridCol w="321967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FEEDBACK_ID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5</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Complain</a:t>
                      </a:r>
                      <a:r>
                        <a:rPr lang="en-US" sz="1600" baseline="0" dirty="0" smtClean="0"/>
                        <a:t> ID.</a:t>
                      </a:r>
                      <a:endParaRPr lang="en-IN" sz="1600" dirty="0"/>
                    </a:p>
                  </a:txBody>
                  <a:tcPr/>
                </a:tc>
                <a:extLst>
                  <a:ext uri="{0D108BD9-81ED-4DB2-BD59-A6C34878D82A}">
                    <a16:rowId xmlns:a16="http://schemas.microsoft.com/office/drawing/2014/main" val="1858854764"/>
                  </a:ext>
                </a:extLst>
              </a:tr>
              <a:tr h="354176">
                <a:tc>
                  <a:txBody>
                    <a:bodyPr/>
                    <a:lstStyle/>
                    <a:p>
                      <a:r>
                        <a:rPr lang="en-US" sz="1600" dirty="0" smtClean="0"/>
                        <a:t>FEEDBACK_DETAILS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30</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Complain details.</a:t>
                      </a:r>
                      <a:endParaRPr lang="en-IN" sz="1600" dirty="0" smtClean="0"/>
                    </a:p>
                  </a:txBody>
                  <a:tcPr/>
                </a:tc>
                <a:extLst>
                  <a:ext uri="{0D108BD9-81ED-4DB2-BD59-A6C34878D82A}">
                    <a16:rowId xmlns:a16="http://schemas.microsoft.com/office/drawing/2014/main" val="3731422320"/>
                  </a:ext>
                </a:extLst>
              </a:tr>
              <a:tr h="370840">
                <a:tc>
                  <a:txBody>
                    <a:bodyPr/>
                    <a:lstStyle/>
                    <a:p>
                      <a:r>
                        <a:rPr lang="en-US" sz="1600" dirty="0" smtClean="0"/>
                        <a:t>FEEDBACK_DATE</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Complain</a:t>
                      </a:r>
                      <a:r>
                        <a:rPr lang="en-US" sz="1600" baseline="0" dirty="0" smtClean="0"/>
                        <a:t> date.</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FEEDBACK_STATUS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Complain</a:t>
                      </a:r>
                      <a:r>
                        <a:rPr lang="en-US" sz="1600" baseline="0" dirty="0" smtClean="0"/>
                        <a:t> status.</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9185186"/>
              </p:ext>
            </p:extLst>
          </p:nvPr>
        </p:nvGraphicFramePr>
        <p:xfrm>
          <a:off x="701569" y="116337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Feedback</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baseline="0" dirty="0" smtClean="0"/>
                        <a:t>This table stores information about the feedback.</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FEEDBACK_ID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32826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0729" y="2110085"/>
            <a:ext cx="6742550" cy="1107996"/>
          </a:xfrm>
          <a:prstGeom prst="rect">
            <a:avLst/>
          </a:prstGeom>
          <a:noFill/>
        </p:spPr>
        <p:txBody>
          <a:bodyPr wrap="non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Use Case Diagram</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27634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Use Case Diagram</a:t>
            </a:r>
            <a:endParaRPr lang="en-IN"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743575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1837" y="2387084"/>
            <a:ext cx="6840334"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Sequence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1836941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Index</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4" name="Rectangle 3">
            <a:hlinkClick r:id="rId2" action="ppaction://hlinksldjump"/>
          </p:cNvPr>
          <p:cNvSpPr/>
          <p:nvPr/>
        </p:nvSpPr>
        <p:spPr>
          <a:xfrm>
            <a:off x="1402275" y="1120988"/>
            <a:ext cx="5039265" cy="646331"/>
          </a:xfrm>
          <a:prstGeom prst="rect">
            <a:avLst/>
          </a:prstGeom>
          <a:noFill/>
        </p:spPr>
        <p:txBody>
          <a:bodyPr wrap="square" lIns="91440" tIns="45720" rIns="91440" bIns="45720">
            <a:spAutoFit/>
          </a:bodyPr>
          <a:lstStyle/>
          <a:p>
            <a:r>
              <a:rPr lang="en-US" sz="3600" b="0" cap="none" spc="0" dirty="0" smtClean="0">
                <a:ln w="0"/>
                <a:effectLst/>
                <a:latin typeface="Futura Md BT" panose="020B0602020204020303" pitchFamily="34" charset="0"/>
              </a:rPr>
              <a:t>Company Details. </a:t>
            </a:r>
            <a:endParaRPr lang="en-US" sz="3600" b="0" cap="none" spc="0" dirty="0">
              <a:ln w="0"/>
              <a:effectLst/>
              <a:latin typeface="Futura Md BT" panose="020B0602020204020303" pitchFamily="34" charset="0"/>
            </a:endParaRPr>
          </a:p>
        </p:txBody>
      </p:sp>
      <p:sp>
        <p:nvSpPr>
          <p:cNvPr id="5" name="Rectangle 4">
            <a:hlinkClick r:id="rId3" action="ppaction://hlinksldjump"/>
          </p:cNvPr>
          <p:cNvSpPr/>
          <p:nvPr/>
        </p:nvSpPr>
        <p:spPr>
          <a:xfrm>
            <a:off x="1436700" y="1624764"/>
            <a:ext cx="3432350"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Project Profile.</a:t>
            </a:r>
            <a:endParaRPr lang="en-US" sz="3600" b="0" cap="none" spc="0" dirty="0">
              <a:ln w="0"/>
              <a:effectLst/>
              <a:latin typeface="Futura Md BT" panose="020B0602020204020303" pitchFamily="34" charset="0"/>
            </a:endParaRPr>
          </a:p>
        </p:txBody>
      </p:sp>
      <p:sp>
        <p:nvSpPr>
          <p:cNvPr id="6" name="Rectangle 5">
            <a:hlinkClick r:id="rId4" action="ppaction://hlinksldjump"/>
          </p:cNvPr>
          <p:cNvSpPr/>
          <p:nvPr/>
        </p:nvSpPr>
        <p:spPr>
          <a:xfrm>
            <a:off x="1436700" y="2195318"/>
            <a:ext cx="3845926" cy="646331"/>
          </a:xfrm>
          <a:prstGeom prst="rect">
            <a:avLst/>
          </a:prstGeom>
          <a:noFill/>
        </p:spPr>
        <p:txBody>
          <a:bodyPr wrap="none" lIns="91440" tIns="45720" rIns="91440" bIns="45720">
            <a:spAutoFit/>
          </a:bodyPr>
          <a:lstStyle/>
          <a:p>
            <a:pPr algn="ctr"/>
            <a:r>
              <a:rPr lang="en-US" sz="3600" dirty="0" smtClean="0">
                <a:ln w="0"/>
                <a:effectLst/>
                <a:latin typeface="Futura Md BT" panose="020B0602020204020303" pitchFamily="34" charset="0"/>
              </a:rPr>
              <a:t>Existing System.</a:t>
            </a:r>
            <a:endParaRPr lang="en-US" sz="3600" dirty="0">
              <a:ln w="0"/>
              <a:effectLst/>
              <a:latin typeface="Futura Md BT" panose="020B0602020204020303" pitchFamily="34" charset="0"/>
            </a:endParaRPr>
          </a:p>
        </p:txBody>
      </p:sp>
      <p:sp>
        <p:nvSpPr>
          <p:cNvPr id="8" name="Rectangle 7">
            <a:hlinkClick r:id="rId5" action="ppaction://hlinksldjump"/>
          </p:cNvPr>
          <p:cNvSpPr/>
          <p:nvPr/>
        </p:nvSpPr>
        <p:spPr>
          <a:xfrm>
            <a:off x="1425041" y="2735108"/>
            <a:ext cx="4145687"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Proposed System.</a:t>
            </a:r>
            <a:endParaRPr lang="en-US" sz="3600" b="0" cap="none" spc="0" dirty="0">
              <a:ln w="0"/>
              <a:effectLst/>
              <a:latin typeface="Futura Md BT" panose="020B0602020204020303" pitchFamily="34" charset="0"/>
            </a:endParaRPr>
          </a:p>
        </p:txBody>
      </p:sp>
      <p:sp>
        <p:nvSpPr>
          <p:cNvPr id="9" name="Rectangle 8">
            <a:hlinkClick r:id="rId6" action="ppaction://hlinksldjump"/>
          </p:cNvPr>
          <p:cNvSpPr/>
          <p:nvPr/>
        </p:nvSpPr>
        <p:spPr>
          <a:xfrm>
            <a:off x="1349263" y="3305662"/>
            <a:ext cx="4761240"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Tools &amp; Technology.</a:t>
            </a:r>
            <a:endParaRPr lang="en-US" sz="3600" b="0" cap="none" spc="0" dirty="0">
              <a:ln w="0"/>
              <a:effectLst/>
              <a:latin typeface="Futura Md BT" panose="020B0602020204020303" pitchFamily="34" charset="0"/>
            </a:endParaRPr>
          </a:p>
        </p:txBody>
      </p:sp>
      <p:sp>
        <p:nvSpPr>
          <p:cNvPr id="10" name="Rectangle 9">
            <a:hlinkClick r:id="rId7" action="ppaction://hlinksldjump"/>
          </p:cNvPr>
          <p:cNvSpPr/>
          <p:nvPr/>
        </p:nvSpPr>
        <p:spPr>
          <a:xfrm>
            <a:off x="1402275" y="3847869"/>
            <a:ext cx="3634015" cy="646331"/>
          </a:xfrm>
          <a:prstGeom prst="rect">
            <a:avLst/>
          </a:prstGeom>
          <a:noFill/>
        </p:spPr>
        <p:txBody>
          <a:bodyPr wrap="square" lIns="91440" tIns="45720" rIns="91440" bIns="45720">
            <a:spAutoFit/>
          </a:bodyPr>
          <a:lstStyle/>
          <a:p>
            <a:pPr algn="ctr"/>
            <a:r>
              <a:rPr lang="en-US" sz="3600" b="0" cap="none" spc="0" dirty="0" smtClean="0">
                <a:ln w="0"/>
                <a:effectLst/>
                <a:latin typeface="Futura Md BT" panose="020B0602020204020303" pitchFamily="34" charset="0"/>
              </a:rPr>
              <a:t>List of Modules</a:t>
            </a:r>
            <a:endParaRPr lang="en-US" sz="3600" b="0" cap="none" spc="0" dirty="0">
              <a:ln w="0"/>
              <a:effectLst/>
              <a:latin typeface="Futura Md BT" panose="020B0602020204020303" pitchFamily="34" charset="0"/>
            </a:endParaRPr>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4999" y="1284485"/>
            <a:ext cx="306486" cy="306486"/>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3882" y="2429396"/>
            <a:ext cx="295381" cy="295381"/>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9785" y="3543887"/>
            <a:ext cx="296915" cy="325946"/>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997" y="4086132"/>
            <a:ext cx="278160" cy="278160"/>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7730" y="1854178"/>
            <a:ext cx="373115" cy="373115"/>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5537" y="2914306"/>
            <a:ext cx="308620" cy="308620"/>
          </a:xfrm>
          <a:prstGeom prst="rect">
            <a:avLst/>
          </a:prstGeo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7953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8241" y="2387084"/>
            <a:ext cx="6407523"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Activity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3854657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52"/>
            <a:ext cx="9144000" cy="5158752"/>
          </a:xfrm>
          <a:prstGeom prst="rect">
            <a:avLst/>
          </a:prstGeom>
        </p:spPr>
      </p:pic>
    </p:spTree>
    <p:extLst>
      <p:ext uri="{BB962C8B-B14F-4D97-AF65-F5344CB8AC3E}">
        <p14:creationId xmlns:p14="http://schemas.microsoft.com/office/powerpoint/2010/main" val="70185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407" y="2387084"/>
            <a:ext cx="5375189"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Class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115595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5" y="0"/>
            <a:ext cx="9114469" cy="5143500"/>
          </a:xfrm>
          <a:prstGeom prst="rect">
            <a:avLst/>
          </a:prstGeom>
        </p:spPr>
      </p:pic>
    </p:spTree>
    <p:extLst>
      <p:ext uri="{BB962C8B-B14F-4D97-AF65-F5344CB8AC3E}">
        <p14:creationId xmlns:p14="http://schemas.microsoft.com/office/powerpoint/2010/main" val="328629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111" y="2387084"/>
            <a:ext cx="7617791"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State Chart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417329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38655"/>
          </a:xfrm>
          <a:prstGeom prst="rect">
            <a:avLst/>
          </a:prstGeom>
        </p:spPr>
      </p:pic>
    </p:spTree>
    <p:extLst>
      <p:ext uri="{BB962C8B-B14F-4D97-AF65-F5344CB8AC3E}">
        <p14:creationId xmlns:p14="http://schemas.microsoft.com/office/powerpoint/2010/main" val="2273643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1475418" y="2110085"/>
            <a:ext cx="6193170" cy="1446550"/>
          </a:xfrm>
          <a:prstGeom prst="rect">
            <a:avLst/>
          </a:prstGeom>
          <a:noFill/>
        </p:spPr>
        <p:txBody>
          <a:bodyPr wrap="none" lIns="91440" tIns="45720" rIns="91440" bIns="45720">
            <a:spAutoFit/>
          </a:bodyPr>
          <a:lstStyle/>
          <a:p>
            <a:pPr algn="ctr"/>
            <a:r>
              <a:rPr lang="en-US" sz="8800" b="1" cap="none" spc="50" dirty="0" smtClean="0">
                <a:ln w="0"/>
                <a:solidFill>
                  <a:srgbClr val="FF0000"/>
                </a:solidFill>
                <a:effectLst>
                  <a:innerShdw blurRad="63500" dist="50800" dir="13500000">
                    <a:srgbClr val="000000">
                      <a:alpha val="50000"/>
                    </a:srgbClr>
                  </a:innerShdw>
                  <a:reflection blurRad="6350" stA="60000" endA="900" endPos="60000" dist="29997" dir="5400000" sy="-100000" algn="bl" rotWithShape="0"/>
                </a:effectLst>
              </a:rPr>
              <a:t>Thank You….</a:t>
            </a:r>
            <a:endParaRPr lang="en-US" sz="8800" b="1" cap="none" spc="50" dirty="0">
              <a:ln w="0"/>
              <a:solidFill>
                <a:srgbClr val="FF0000"/>
              </a:solidFill>
              <a:effectLst>
                <a:innerShdw blurRad="63500" dist="50800" dir="13500000">
                  <a:srgbClr val="000000">
                    <a:alpha val="50000"/>
                  </a:srgbClr>
                </a:innerShdw>
                <a:reflection blurRad="6350" stA="60000" endA="900" endPos="60000" dist="29997" dir="5400000" sy="-100000" algn="bl" rotWithShape="0"/>
              </a:effectLst>
            </a:endParaRPr>
          </a:p>
        </p:txBody>
      </p:sp>
    </p:spTree>
    <p:extLst>
      <p:ext uri="{BB962C8B-B14F-4D97-AF65-F5344CB8AC3E}">
        <p14:creationId xmlns:p14="http://schemas.microsoft.com/office/powerpoint/2010/main" val="339753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Company Details</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2" name="Content Placeholder 1"/>
          <p:cNvSpPr>
            <a:spLocks noGrp="1"/>
          </p:cNvSpPr>
          <p:nvPr>
            <p:ph idx="1"/>
          </p:nvPr>
        </p:nvSpPr>
        <p:spPr>
          <a:xfrm>
            <a:off x="1" y="1020465"/>
            <a:ext cx="8695036" cy="3994565"/>
          </a:xfrm>
        </p:spPr>
        <p:txBody>
          <a:bodyPr>
            <a:normAutofit fontScale="62500" lnSpcReduction="20000"/>
          </a:bodyPr>
          <a:lstStyle/>
          <a:p>
            <a:pPr marL="0" indent="0">
              <a:buNone/>
            </a:pPr>
            <a:r>
              <a:rPr lang="en-IN" sz="4000" b="1" dirty="0" err="1" smtClean="0"/>
              <a:t>Akash</a:t>
            </a:r>
            <a:r>
              <a:rPr lang="en-IN" sz="4000" b="1" dirty="0" smtClean="0"/>
              <a:t> </a:t>
            </a:r>
            <a:r>
              <a:rPr lang="en-IN" sz="4000" b="1" dirty="0" err="1" smtClean="0"/>
              <a:t>Technolabs</a:t>
            </a:r>
            <a:endParaRPr lang="en-IN" sz="4000" b="1" dirty="0" smtClean="0"/>
          </a:p>
          <a:p>
            <a:pPr>
              <a:buFont typeface="Wingdings" panose="05000000000000000000" pitchFamily="2" charset="2"/>
              <a:buChar char="Ø"/>
            </a:pPr>
            <a:r>
              <a:rPr lang="en-IN" sz="3200" dirty="0" err="1"/>
              <a:t>Akash</a:t>
            </a:r>
            <a:r>
              <a:rPr lang="en-IN" sz="3200" dirty="0"/>
              <a:t> </a:t>
            </a:r>
            <a:r>
              <a:rPr lang="en-IN" sz="3200" dirty="0" err="1"/>
              <a:t>Technolabs</a:t>
            </a:r>
            <a:r>
              <a:rPr lang="en-IN" sz="3200" dirty="0"/>
              <a:t> offers experienced and comprehensive help for a wide range of business needs and can help you to work smarter and reach your </a:t>
            </a:r>
            <a:r>
              <a:rPr lang="en-IN" sz="3200" dirty="0" smtClean="0"/>
              <a:t>goals.</a:t>
            </a:r>
          </a:p>
          <a:p>
            <a:pPr>
              <a:buFont typeface="Wingdings" panose="05000000000000000000" pitchFamily="2" charset="2"/>
              <a:buChar char="Ø"/>
            </a:pPr>
            <a:r>
              <a:rPr lang="en-IN" sz="3200" dirty="0" smtClean="0"/>
              <a:t>They have </a:t>
            </a:r>
            <a:r>
              <a:rPr lang="en-IN" sz="3200" dirty="0"/>
              <a:t>rich experience of 7+ years in offering Website Design, Web Development, CMS, Ecommerce Solutions, Mobile Apps and Digital Marketing Services to business of all statures whether you are a small business or a corporate company</a:t>
            </a:r>
            <a:r>
              <a:rPr lang="en-IN" sz="3200" dirty="0" smtClean="0"/>
              <a:t>.</a:t>
            </a:r>
          </a:p>
          <a:p>
            <a:pPr marL="0" indent="0">
              <a:buNone/>
            </a:pPr>
            <a:endParaRPr lang="en-IN" sz="3200" dirty="0"/>
          </a:p>
          <a:p>
            <a:pPr marL="0" indent="0">
              <a:buNone/>
            </a:pPr>
            <a:r>
              <a:rPr lang="en-IN" dirty="0" smtClean="0"/>
              <a:t>Website::www.akashtechnolabs.com</a:t>
            </a:r>
          </a:p>
          <a:p>
            <a:pPr marL="0" indent="0">
              <a:buNone/>
            </a:pPr>
            <a:r>
              <a:rPr lang="en-IN" dirty="0" smtClean="0"/>
              <a:t>Phone Number::</a:t>
            </a:r>
            <a:r>
              <a:rPr lang="en-IN" dirty="0"/>
              <a:t>+91 99786 </a:t>
            </a:r>
            <a:r>
              <a:rPr lang="en-IN" dirty="0" smtClean="0"/>
              <a:t>21654</a:t>
            </a:r>
          </a:p>
          <a:p>
            <a:pPr marL="0" indent="0">
              <a:buNone/>
            </a:pPr>
            <a:r>
              <a:rPr lang="en-IN" dirty="0" smtClean="0"/>
              <a:t>Address::</a:t>
            </a:r>
            <a:r>
              <a:rPr lang="en-IN" dirty="0"/>
              <a:t>K/6,Shree Krishna </a:t>
            </a:r>
            <a:r>
              <a:rPr lang="en-IN" dirty="0" err="1"/>
              <a:t>Center</a:t>
            </a:r>
            <a:r>
              <a:rPr lang="en-IN" dirty="0"/>
              <a:t> Above </a:t>
            </a:r>
            <a:br>
              <a:rPr lang="en-IN" dirty="0"/>
            </a:br>
            <a:r>
              <a:rPr lang="en-IN" dirty="0"/>
              <a:t>Crossword </a:t>
            </a:r>
            <a:r>
              <a:rPr lang="en-IN" dirty="0" err="1"/>
              <a:t>Mithakhali</a:t>
            </a:r>
            <a:r>
              <a:rPr lang="en-IN" dirty="0"/>
              <a:t> Six Road, </a:t>
            </a:r>
            <a:br>
              <a:rPr lang="en-IN" dirty="0"/>
            </a:br>
            <a:r>
              <a:rPr lang="en-IN" dirty="0" err="1"/>
              <a:t>Navrangpura</a:t>
            </a:r>
            <a:r>
              <a:rPr lang="en-IN" dirty="0"/>
              <a:t> </a:t>
            </a:r>
            <a:r>
              <a:rPr lang="en-IN" dirty="0" smtClean="0"/>
              <a:t>Ahmedabad,Gujarat-380009 </a:t>
            </a:r>
          </a:p>
          <a:p>
            <a:pPr marL="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3681351"/>
            <a:ext cx="2564329" cy="417449"/>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roject Profile</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6" name="Content Placeholder 5"/>
          <p:cNvSpPr>
            <a:spLocks noGrp="1"/>
          </p:cNvSpPr>
          <p:nvPr>
            <p:ph idx="1"/>
          </p:nvPr>
        </p:nvSpPr>
        <p:spPr/>
        <p:txBody>
          <a:bodyPr/>
          <a:lstStyle/>
          <a:p>
            <a:pPr>
              <a:buBlip>
                <a:blip r:embed="rId2"/>
              </a:buBlip>
            </a:pPr>
            <a:r>
              <a:rPr lang="en-IN" dirty="0">
                <a:solidFill>
                  <a:schemeClr val="tx1"/>
                </a:solidFill>
              </a:rPr>
              <a:t>Generic Application is useful to customer who want to search generic medicine for their prescribed </a:t>
            </a:r>
            <a:r>
              <a:rPr lang="en-IN" dirty="0" smtClean="0">
                <a:solidFill>
                  <a:schemeClr val="tx1"/>
                </a:solidFill>
              </a:rPr>
              <a:t>medicine.</a:t>
            </a:r>
          </a:p>
          <a:p>
            <a:pPr>
              <a:buBlip>
                <a:blip r:embed="rId2"/>
              </a:buBlip>
            </a:pPr>
            <a:r>
              <a:rPr lang="en-IN" dirty="0" smtClean="0">
                <a:solidFill>
                  <a:schemeClr val="tx1"/>
                </a:solidFill>
              </a:rPr>
              <a:t>The customer can also </a:t>
            </a:r>
            <a:r>
              <a:rPr lang="en-IN" dirty="0">
                <a:solidFill>
                  <a:schemeClr val="tx1"/>
                </a:solidFill>
              </a:rPr>
              <a:t>buy the generic medicine they want</a:t>
            </a:r>
            <a:r>
              <a:rPr lang="en-IN" dirty="0" smtClean="0">
                <a:solidFill>
                  <a:schemeClr val="tx1"/>
                </a:solidFill>
              </a:rPr>
              <a:t>.</a:t>
            </a:r>
            <a:endParaRPr lang="en-US" dirty="0">
              <a:solidFill>
                <a:schemeClr val="tx1"/>
              </a:solidFill>
            </a:endParaRPr>
          </a:p>
          <a:p>
            <a:pPr>
              <a:buBlip>
                <a:blip r:embed="rId2"/>
              </a:buBlip>
            </a:pPr>
            <a:r>
              <a:rPr lang="en-US" dirty="0" smtClean="0">
                <a:solidFill>
                  <a:schemeClr val="tx1"/>
                </a:solidFill>
              </a:rPr>
              <a:t>They can also search medicines for specific symptoms.</a:t>
            </a:r>
            <a:endParaRPr lang="en-IN" dirty="0">
              <a:solidFill>
                <a:schemeClr val="tx1"/>
              </a:solidFill>
            </a:endParaRP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E</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xisting System</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5" name="Content Placeholder 3"/>
          <p:cNvSpPr>
            <a:spLocks noGrp="1"/>
          </p:cNvSpPr>
          <p:nvPr>
            <p:ph idx="1"/>
          </p:nvPr>
        </p:nvSpPr>
        <p:spPr>
          <a:xfrm>
            <a:off x="143555" y="1197406"/>
            <a:ext cx="8856890" cy="3664920"/>
          </a:xfrm>
        </p:spPr>
        <p:txBody>
          <a:bodyPr>
            <a:noAutofit/>
          </a:bodyPr>
          <a:lstStyle/>
          <a:p>
            <a:pPr>
              <a:buBlip>
                <a:blip r:embed="rId2"/>
              </a:buBlip>
            </a:pPr>
            <a:r>
              <a:rPr lang="en-IN" sz="2300" dirty="0" smtClean="0">
                <a:solidFill>
                  <a:schemeClr val="tx1"/>
                </a:solidFill>
              </a:rPr>
              <a:t>Currently there are application that offers generic medicines. But there are currently no </a:t>
            </a:r>
            <a:r>
              <a:rPr lang="en-IN" sz="2300" dirty="0">
                <a:solidFill>
                  <a:schemeClr val="tx1"/>
                </a:solidFill>
              </a:rPr>
              <a:t>application where </a:t>
            </a:r>
            <a:r>
              <a:rPr lang="en-IN" sz="2300" dirty="0" smtClean="0">
                <a:solidFill>
                  <a:schemeClr val="tx1"/>
                </a:solidFill>
              </a:rPr>
              <a:t>you can </a:t>
            </a:r>
            <a:r>
              <a:rPr lang="en-IN" sz="2300" dirty="0">
                <a:solidFill>
                  <a:schemeClr val="tx1"/>
                </a:solidFill>
              </a:rPr>
              <a:t>search the prescribed medicines and get their respective generic medicines, or search the generic medicines by their symptoms</a:t>
            </a:r>
            <a:r>
              <a:rPr lang="en-IN" sz="2300" dirty="0" smtClean="0">
                <a:solidFill>
                  <a:schemeClr val="tx1"/>
                </a:solidFill>
              </a:rPr>
              <a:t>.</a:t>
            </a:r>
            <a:endParaRPr lang="en-IN" sz="2300" dirty="0">
              <a:solidFill>
                <a:schemeClr val="tx1"/>
              </a:solidFill>
            </a:endParaRPr>
          </a:p>
          <a:p>
            <a:pPr>
              <a:buBlip>
                <a:blip r:embed="rId2"/>
              </a:buBlip>
            </a:pPr>
            <a:r>
              <a:rPr lang="en-IN" sz="2300" dirty="0" smtClean="0">
                <a:solidFill>
                  <a:schemeClr val="tx1"/>
                </a:solidFill>
              </a:rPr>
              <a:t>In some application we can search the medicine through prescription but they only show us the name of the generic medicine, we are not able to buy the medicine through the application.</a:t>
            </a:r>
          </a:p>
          <a:p>
            <a:pPr>
              <a:buBlip>
                <a:blip r:embed="rId2"/>
              </a:buBlip>
            </a:pPr>
            <a:r>
              <a:rPr lang="en-IN" sz="2300" dirty="0" smtClean="0">
                <a:solidFill>
                  <a:schemeClr val="tx1"/>
                </a:solidFill>
              </a:rPr>
              <a:t>Some application just shows from which shop we can get the medicine and where the store is located.</a:t>
            </a:r>
            <a:endParaRPr lang="en-IN" sz="2300" dirty="0">
              <a:solidFill>
                <a:schemeClr val="tx1"/>
              </a:solidFill>
            </a:endParaRPr>
          </a:p>
        </p:txBody>
      </p:sp>
    </p:spTree>
    <p:extLst>
      <p:ext uri="{BB962C8B-B14F-4D97-AF65-F5344CB8AC3E}">
        <p14:creationId xmlns:p14="http://schemas.microsoft.com/office/powerpoint/2010/main" val="2708380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roposed System</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fontScale="92500" lnSpcReduction="20000"/>
          </a:bodyPr>
          <a:lstStyle/>
          <a:p>
            <a:pPr>
              <a:buBlip>
                <a:blip r:embed="rId2"/>
              </a:buBlip>
            </a:pPr>
            <a:r>
              <a:rPr lang="en-IN" sz="3000" dirty="0" smtClean="0">
                <a:solidFill>
                  <a:schemeClr val="tx1"/>
                </a:solidFill>
              </a:rPr>
              <a:t>Users can search </a:t>
            </a:r>
            <a:r>
              <a:rPr lang="en-IN" sz="3000" smtClean="0">
                <a:solidFill>
                  <a:schemeClr val="tx1"/>
                </a:solidFill>
              </a:rPr>
              <a:t>the </a:t>
            </a:r>
            <a:r>
              <a:rPr lang="en-IN" sz="3000" smtClean="0">
                <a:solidFill>
                  <a:schemeClr val="tx1"/>
                </a:solidFill>
              </a:rPr>
              <a:t>application</a:t>
            </a:r>
            <a:r>
              <a:rPr lang="en-IN" sz="3000" smtClean="0">
                <a:solidFill>
                  <a:schemeClr val="tx1"/>
                </a:solidFill>
              </a:rPr>
              <a:t> </a:t>
            </a:r>
            <a:r>
              <a:rPr lang="en-IN" sz="3000" dirty="0" smtClean="0">
                <a:solidFill>
                  <a:schemeClr val="tx1"/>
                </a:solidFill>
              </a:rPr>
              <a:t>for the generic medicines according to their symptoms, or search by the prescribed medicines to find their respective generic medicines.</a:t>
            </a:r>
          </a:p>
          <a:p>
            <a:pPr>
              <a:buBlip>
                <a:blip r:embed="rId2"/>
              </a:buBlip>
            </a:pPr>
            <a:r>
              <a:rPr lang="en-IN" sz="3000" dirty="0">
                <a:solidFill>
                  <a:schemeClr val="tx1"/>
                </a:solidFill>
              </a:rPr>
              <a:t>User will be able to add those medicines in their </a:t>
            </a:r>
            <a:r>
              <a:rPr lang="en-IN" sz="3000" dirty="0" err="1" smtClean="0">
                <a:solidFill>
                  <a:schemeClr val="tx1"/>
                </a:solidFill>
              </a:rPr>
              <a:t>wishlist</a:t>
            </a:r>
            <a:r>
              <a:rPr lang="en-IN" sz="3000" dirty="0" smtClean="0">
                <a:solidFill>
                  <a:schemeClr val="tx1"/>
                </a:solidFill>
              </a:rPr>
              <a:t> </a:t>
            </a:r>
            <a:r>
              <a:rPr lang="en-IN" sz="3000" dirty="0">
                <a:solidFill>
                  <a:schemeClr val="tx1"/>
                </a:solidFill>
              </a:rPr>
              <a:t>or in the cart or even buy those medicines from the store if they want.</a:t>
            </a:r>
          </a:p>
          <a:p>
            <a:pPr marL="0" indent="0">
              <a:buNone/>
            </a:pPr>
            <a:endParaRPr lang="en-IN" sz="2400" dirty="0" smtClean="0"/>
          </a:p>
          <a:p>
            <a:pPr marL="0" indent="0">
              <a:buNone/>
            </a:pPr>
            <a:r>
              <a:rPr lang="en-IN" sz="2400" dirty="0"/>
              <a:t> </a:t>
            </a:r>
            <a:r>
              <a:rPr lang="en-IN" sz="2400" dirty="0" smtClean="0"/>
              <a:t>    </a:t>
            </a:r>
            <a:endParaRPr lang="en-IN" dirty="0" smtClean="0"/>
          </a:p>
        </p:txBody>
      </p:sp>
    </p:spTree>
    <p:extLst>
      <p:ext uri="{BB962C8B-B14F-4D97-AF65-F5344CB8AC3E}">
        <p14:creationId xmlns:p14="http://schemas.microsoft.com/office/powerpoint/2010/main" val="3222435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448965" y="128470"/>
            <a:ext cx="8246070" cy="816509"/>
          </a:xfrm>
        </p:spPr>
        <p:txBody>
          <a:bodyPr>
            <a:noAutofit/>
          </a:bodyPr>
          <a:lstStyle/>
          <a:p>
            <a:r>
              <a:rPr lang="en-IN" sz="42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Tools And Technology</a:t>
            </a:r>
            <a:endParaRPr lang="en-IN" sz="42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16" name="Content Placeholder 1"/>
          <p:cNvSpPr>
            <a:spLocks noGrp="1"/>
          </p:cNvSpPr>
          <p:nvPr>
            <p:ph idx="1"/>
          </p:nvPr>
        </p:nvSpPr>
        <p:spPr>
          <a:xfrm>
            <a:off x="2586835" y="3988498"/>
            <a:ext cx="3970330" cy="808087"/>
          </a:xfrm>
        </p:spPr>
        <p:txBody>
          <a:bodyPr>
            <a:normAutofit fontScale="85000" lnSpcReduction="10000"/>
          </a:bodyPr>
          <a:lstStyle/>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Word 2016 (For Documentation)</a:t>
            </a:r>
            <a:endParaRPr lang="en-US" sz="1400" dirty="0">
              <a:solidFill>
                <a:schemeClr val="tx1"/>
              </a:solidFill>
              <a:latin typeface="Futura Md BT" panose="020B0602020204020303" pitchFamily="34" charset="0"/>
            </a:endParaRPr>
          </a:p>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PowerPoint 2016 (For Presentation)</a:t>
            </a:r>
            <a:endParaRPr lang="en-US" sz="1400" dirty="0">
              <a:solidFill>
                <a:schemeClr val="tx1"/>
              </a:solidFill>
              <a:latin typeface="Futura Md BT" panose="020B0602020204020303" pitchFamily="34" charset="0"/>
            </a:endParaRPr>
          </a:p>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Visio 2016 (For Diagrams)</a:t>
            </a:r>
            <a:endParaRPr lang="en-US" sz="1400" dirty="0">
              <a:solidFill>
                <a:schemeClr val="tx1"/>
              </a:solidFill>
              <a:latin typeface="Futura Md BT" panose="020B0602020204020303" pitchFamily="34" charset="0"/>
            </a:endParaRPr>
          </a:p>
        </p:txBody>
      </p:sp>
      <p:sp>
        <p:nvSpPr>
          <p:cNvPr id="17" name="Content Placeholder 1"/>
          <p:cNvSpPr>
            <a:spLocks noGrp="1"/>
          </p:cNvSpPr>
          <p:nvPr>
            <p:ph idx="4294967295"/>
          </p:nvPr>
        </p:nvSpPr>
        <p:spPr>
          <a:xfrm>
            <a:off x="-619970" y="3600411"/>
            <a:ext cx="2281425" cy="403225"/>
          </a:xfrm>
        </p:spPr>
        <p:txBody>
          <a:bodyPr>
            <a:normAutofit fontScale="77500" lnSpcReduction="20000"/>
          </a:bodyPr>
          <a:lstStyle/>
          <a:p>
            <a:pPr marL="914400" lvl="2" indent="0">
              <a:buNone/>
            </a:pPr>
            <a:r>
              <a:rPr lang="en-IN" sz="2000" b="1" dirty="0" smtClean="0">
                <a:latin typeface="Futura Md BT" panose="020B0602020204020303" pitchFamily="34" charset="0"/>
              </a:rPr>
              <a:t>Other tools</a:t>
            </a:r>
            <a:endParaRPr lang="en-US" sz="2000" dirty="0">
              <a:latin typeface="Futura Md BT" panose="020B0602020204020303" pitchFamily="34" charset="0"/>
            </a:endParaRPr>
          </a:p>
        </p:txBody>
      </p:sp>
      <p:sp>
        <p:nvSpPr>
          <p:cNvPr id="19" name="Content Placeholder 1"/>
          <p:cNvSpPr>
            <a:spLocks noGrp="1"/>
          </p:cNvSpPr>
          <p:nvPr>
            <p:ph idx="4294967295"/>
          </p:nvPr>
        </p:nvSpPr>
        <p:spPr>
          <a:xfrm>
            <a:off x="-3430" y="1133476"/>
            <a:ext cx="1331913" cy="371475"/>
          </a:xfrm>
        </p:spPr>
        <p:txBody>
          <a:bodyPr>
            <a:normAutofit fontScale="85000" lnSpcReduction="10000"/>
          </a:bodyPr>
          <a:lstStyle/>
          <a:p>
            <a:pPr lvl="0"/>
            <a:r>
              <a:rPr lang="en-US" sz="1400" b="1" dirty="0" smtClean="0">
                <a:solidFill>
                  <a:schemeClr val="tx1"/>
                </a:solidFill>
                <a:latin typeface="Futura Md BT" panose="020B0602020204020303" pitchFamily="34" charset="0"/>
              </a:rPr>
              <a:t>Front End</a:t>
            </a:r>
            <a:endParaRPr lang="en-US" sz="1400" dirty="0">
              <a:solidFill>
                <a:schemeClr val="tx1"/>
              </a:solidFill>
              <a:latin typeface="Futura Md BT" panose="020B0602020204020303" pitchFamily="34" charset="0"/>
            </a:endParaRPr>
          </a:p>
        </p:txBody>
      </p:sp>
      <p:sp>
        <p:nvSpPr>
          <p:cNvPr id="20" name="Content Placeholder 1"/>
          <p:cNvSpPr>
            <a:spLocks noGrp="1"/>
          </p:cNvSpPr>
          <p:nvPr>
            <p:ph idx="4294967295"/>
          </p:nvPr>
        </p:nvSpPr>
        <p:spPr>
          <a:xfrm>
            <a:off x="0" y="1429167"/>
            <a:ext cx="1331913" cy="371475"/>
          </a:xfrm>
        </p:spPr>
        <p:txBody>
          <a:bodyPr>
            <a:normAutofit fontScale="92500"/>
          </a:bodyPr>
          <a:lstStyle/>
          <a:p>
            <a:pPr lvl="0"/>
            <a:r>
              <a:rPr lang="en-US" sz="1400" b="1" dirty="0" smtClean="0">
                <a:solidFill>
                  <a:schemeClr val="tx1"/>
                </a:solidFill>
                <a:latin typeface="Futura Md BT" panose="020B0602020204020303" pitchFamily="34" charset="0"/>
              </a:rPr>
              <a:t>Back End</a:t>
            </a:r>
            <a:endParaRPr lang="en-US" sz="1400" dirty="0">
              <a:solidFill>
                <a:schemeClr val="tx1"/>
              </a:solidFill>
              <a:latin typeface="Futura Md BT" panose="020B0602020204020303" pitchFamily="34" charset="0"/>
            </a:endParaRPr>
          </a:p>
        </p:txBody>
      </p:sp>
      <p:sp>
        <p:nvSpPr>
          <p:cNvPr id="21" name="Content Placeholder 1"/>
          <p:cNvSpPr>
            <a:spLocks noGrp="1"/>
          </p:cNvSpPr>
          <p:nvPr>
            <p:ph idx="4294967295"/>
          </p:nvPr>
        </p:nvSpPr>
        <p:spPr>
          <a:xfrm>
            <a:off x="0" y="1760538"/>
            <a:ext cx="1582738" cy="371475"/>
          </a:xfrm>
        </p:spPr>
        <p:txBody>
          <a:bodyPr>
            <a:normAutofit fontScale="77500" lnSpcReduction="20000"/>
          </a:bodyPr>
          <a:lstStyle/>
          <a:p>
            <a:pPr lvl="0"/>
            <a:r>
              <a:rPr lang="en-US" sz="1400" b="1" dirty="0" smtClean="0">
                <a:solidFill>
                  <a:schemeClr val="tx1"/>
                </a:solidFill>
                <a:latin typeface="Futura Md BT" panose="020B0602020204020303" pitchFamily="34" charset="0"/>
              </a:rPr>
              <a:t>Reporting Tool</a:t>
            </a:r>
            <a:endParaRPr lang="en-US" sz="1400" dirty="0">
              <a:solidFill>
                <a:schemeClr val="tx1"/>
              </a:solidFill>
              <a:latin typeface="Futura Md BT" panose="020B0602020204020303" pitchFamily="34" charset="0"/>
            </a:endParaRPr>
          </a:p>
        </p:txBody>
      </p:sp>
      <p:sp>
        <p:nvSpPr>
          <p:cNvPr id="22" name="Content Placeholder 1"/>
          <p:cNvSpPr>
            <a:spLocks noGrp="1"/>
          </p:cNvSpPr>
          <p:nvPr>
            <p:ph idx="4294967295"/>
          </p:nvPr>
        </p:nvSpPr>
        <p:spPr>
          <a:xfrm>
            <a:off x="0" y="2203450"/>
            <a:ext cx="1404938" cy="296863"/>
          </a:xfrm>
        </p:spPr>
        <p:txBody>
          <a:bodyPr>
            <a:normAutofit lnSpcReduction="10000"/>
          </a:bodyPr>
          <a:lstStyle/>
          <a:p>
            <a:pPr lvl="0"/>
            <a:r>
              <a:rPr lang="en-US" sz="1400" b="1" dirty="0" smtClean="0">
                <a:solidFill>
                  <a:schemeClr val="tx1"/>
                </a:solidFill>
                <a:latin typeface="Futura Md BT" panose="020B0602020204020303" pitchFamily="34" charset="0"/>
              </a:rPr>
              <a:t>IDE</a:t>
            </a:r>
            <a:endParaRPr lang="en-US" sz="1400" dirty="0">
              <a:solidFill>
                <a:schemeClr val="tx1"/>
              </a:solidFill>
              <a:latin typeface="Futura Md BT" panose="020B0602020204020303" pitchFamily="34" charset="0"/>
            </a:endParaRPr>
          </a:p>
        </p:txBody>
      </p:sp>
      <p:sp>
        <p:nvSpPr>
          <p:cNvPr id="35" name="Content Placeholder 1"/>
          <p:cNvSpPr>
            <a:spLocks noGrp="1"/>
          </p:cNvSpPr>
          <p:nvPr>
            <p:ph idx="4294967295"/>
          </p:nvPr>
        </p:nvSpPr>
        <p:spPr>
          <a:xfrm>
            <a:off x="0" y="2619375"/>
            <a:ext cx="1403350" cy="295275"/>
          </a:xfrm>
        </p:spPr>
        <p:txBody>
          <a:bodyPr>
            <a:normAutofit lnSpcReduction="10000"/>
          </a:bodyPr>
          <a:lstStyle/>
          <a:p>
            <a:pPr lvl="0"/>
            <a:r>
              <a:rPr lang="en-US" sz="1400" b="1" dirty="0" smtClean="0">
                <a:solidFill>
                  <a:schemeClr val="tx1"/>
                </a:solidFill>
                <a:latin typeface="Futura Md BT" panose="020B0602020204020303" pitchFamily="34" charset="0"/>
              </a:rPr>
              <a:t>Server</a:t>
            </a:r>
            <a:endParaRPr lang="en-US" sz="1400" dirty="0">
              <a:solidFill>
                <a:schemeClr val="tx1"/>
              </a:solidFill>
              <a:latin typeface="Futura Md BT" panose="020B0602020204020303" pitchFamily="34" charset="0"/>
            </a:endParaRPr>
          </a:p>
        </p:txBody>
      </p:sp>
      <p:sp>
        <p:nvSpPr>
          <p:cNvPr id="37" name="Content Placeholder 1"/>
          <p:cNvSpPr>
            <a:spLocks noGrp="1"/>
          </p:cNvSpPr>
          <p:nvPr>
            <p:ph idx="4294967295"/>
          </p:nvPr>
        </p:nvSpPr>
        <p:spPr>
          <a:xfrm>
            <a:off x="0" y="3033713"/>
            <a:ext cx="1403350" cy="295275"/>
          </a:xfrm>
        </p:spPr>
        <p:txBody>
          <a:bodyPr>
            <a:normAutofit lnSpcReduction="10000"/>
          </a:bodyPr>
          <a:lstStyle/>
          <a:p>
            <a:pPr lvl="0"/>
            <a:r>
              <a:rPr lang="en-US" sz="1400" b="1" dirty="0" smtClean="0">
                <a:solidFill>
                  <a:schemeClr val="tx1"/>
                </a:solidFill>
                <a:latin typeface="Futura Md BT" panose="020B0602020204020303" pitchFamily="34" charset="0"/>
              </a:rPr>
              <a:t>Software</a:t>
            </a:r>
            <a:endParaRPr lang="en-US" sz="1400" dirty="0">
              <a:solidFill>
                <a:schemeClr val="tx1"/>
              </a:solidFill>
              <a:latin typeface="Futura Md BT" panose="020B0602020204020303"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65" y="4003636"/>
            <a:ext cx="1343634" cy="720080"/>
          </a:xfrm>
          <a:prstGeom prst="rect">
            <a:avLst/>
          </a:prstGeom>
          <a:effectLst>
            <a:outerShdw blurRad="50800" dist="38100" dir="18900000" algn="bl" rotWithShape="0">
              <a:prstClr val="black">
                <a:alpha val="40000"/>
              </a:prstClr>
            </a:out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573" y="1500126"/>
            <a:ext cx="432048" cy="296749"/>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8314" y="2228932"/>
            <a:ext cx="368565" cy="368565"/>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3302" y="1840453"/>
            <a:ext cx="432048" cy="374067"/>
          </a:xfrm>
          <a:prstGeom prst="rect">
            <a:avLst/>
          </a:prstGeom>
        </p:spPr>
      </p:pic>
      <p:sp>
        <p:nvSpPr>
          <p:cNvPr id="8" name="Rectangle 7"/>
          <p:cNvSpPr/>
          <p:nvPr/>
        </p:nvSpPr>
        <p:spPr>
          <a:xfrm>
            <a:off x="3546142" y="1084241"/>
            <a:ext cx="880369" cy="307777"/>
          </a:xfrm>
          <a:prstGeom prst="rect">
            <a:avLst/>
          </a:prstGeom>
        </p:spPr>
        <p:txBody>
          <a:bodyPr wrap="none">
            <a:spAutoFit/>
          </a:bodyPr>
          <a:lstStyle/>
          <a:p>
            <a:r>
              <a:rPr lang="en-US" sz="1400" dirty="0" smtClean="0">
                <a:latin typeface="Futura Md BT" panose="020B0602020204020303" pitchFamily="34" charset="0"/>
              </a:rPr>
              <a:t>Android</a:t>
            </a:r>
            <a:endParaRPr lang="en-IN" sz="1400" dirty="0">
              <a:latin typeface="Futura Md BT" panose="020B0602020204020303" pitchFamily="34" charset="0"/>
            </a:endParaRPr>
          </a:p>
        </p:txBody>
      </p:sp>
      <p:sp>
        <p:nvSpPr>
          <p:cNvPr id="28" name="Rectangle 27"/>
          <p:cNvSpPr/>
          <p:nvPr/>
        </p:nvSpPr>
        <p:spPr>
          <a:xfrm>
            <a:off x="3546142" y="1414955"/>
            <a:ext cx="1104790" cy="307777"/>
          </a:xfrm>
          <a:prstGeom prst="rect">
            <a:avLst/>
          </a:prstGeom>
        </p:spPr>
        <p:txBody>
          <a:bodyPr wrap="none">
            <a:spAutoFit/>
          </a:bodyPr>
          <a:lstStyle/>
          <a:p>
            <a:pPr lvl="0"/>
            <a:r>
              <a:rPr lang="en-US" sz="1400" dirty="0" smtClean="0">
                <a:latin typeface="Futura Md BT" panose="020B0602020204020303" pitchFamily="34" charset="0"/>
              </a:rPr>
              <a:t>MySQL 5.5</a:t>
            </a:r>
            <a:endParaRPr lang="en-US" sz="1400" dirty="0">
              <a:latin typeface="Futura Md BT" panose="020B0602020204020303" pitchFamily="34" charset="0"/>
            </a:endParaRPr>
          </a:p>
        </p:txBody>
      </p:sp>
      <p:sp>
        <p:nvSpPr>
          <p:cNvPr id="29" name="Rectangle 28"/>
          <p:cNvSpPr/>
          <p:nvPr/>
        </p:nvSpPr>
        <p:spPr>
          <a:xfrm>
            <a:off x="3525474" y="1796875"/>
            <a:ext cx="1765227" cy="307777"/>
          </a:xfrm>
          <a:prstGeom prst="rect">
            <a:avLst/>
          </a:prstGeom>
        </p:spPr>
        <p:txBody>
          <a:bodyPr wrap="none">
            <a:spAutoFit/>
          </a:bodyPr>
          <a:lstStyle/>
          <a:p>
            <a:pPr lvl="0"/>
            <a:r>
              <a:rPr lang="en-US" sz="1400" dirty="0" smtClean="0">
                <a:latin typeface="Futura Md BT" panose="020B0602020204020303" pitchFamily="34" charset="0"/>
              </a:rPr>
              <a:t>PHP report maker </a:t>
            </a:r>
            <a:endParaRPr lang="en-US" sz="1400" dirty="0">
              <a:latin typeface="Futura Md BT" panose="020B0602020204020303" pitchFamily="34" charset="0"/>
            </a:endParaRPr>
          </a:p>
        </p:txBody>
      </p:sp>
      <p:sp>
        <p:nvSpPr>
          <p:cNvPr id="30" name="Rectangle 29"/>
          <p:cNvSpPr/>
          <p:nvPr/>
        </p:nvSpPr>
        <p:spPr>
          <a:xfrm>
            <a:off x="3546142" y="2197169"/>
            <a:ext cx="1311578" cy="307777"/>
          </a:xfrm>
          <a:prstGeom prst="rect">
            <a:avLst/>
          </a:prstGeom>
        </p:spPr>
        <p:txBody>
          <a:bodyPr wrap="none">
            <a:spAutoFit/>
          </a:bodyPr>
          <a:lstStyle/>
          <a:p>
            <a:r>
              <a:rPr lang="en-US" sz="1400" dirty="0">
                <a:latin typeface="Futura Md BT" panose="020B0602020204020303" pitchFamily="34" charset="0"/>
              </a:rPr>
              <a:t>NetBeans 8.2</a:t>
            </a:r>
            <a:endParaRPr lang="en-IN" sz="1400" dirty="0">
              <a:latin typeface="Futura Md BT" panose="020B0602020204020303" pitchFamily="34" charset="0"/>
            </a:endParaRPr>
          </a:p>
        </p:txBody>
      </p:sp>
      <p:sp>
        <p:nvSpPr>
          <p:cNvPr id="31" name="Rectangle 30"/>
          <p:cNvSpPr/>
          <p:nvPr/>
        </p:nvSpPr>
        <p:spPr>
          <a:xfrm>
            <a:off x="2446126" y="988590"/>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2" name="Rectangle 31"/>
          <p:cNvSpPr/>
          <p:nvPr/>
        </p:nvSpPr>
        <p:spPr>
          <a:xfrm>
            <a:off x="2446126" y="1389628"/>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3" name="Rectangle 32"/>
          <p:cNvSpPr/>
          <p:nvPr/>
        </p:nvSpPr>
        <p:spPr>
          <a:xfrm>
            <a:off x="2449556" y="1762293"/>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4" name="Rectangle 33"/>
          <p:cNvSpPr/>
          <p:nvPr/>
        </p:nvSpPr>
        <p:spPr>
          <a:xfrm>
            <a:off x="2446126" y="2130462"/>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6" name="Rectangle 35"/>
          <p:cNvSpPr/>
          <p:nvPr/>
        </p:nvSpPr>
        <p:spPr>
          <a:xfrm>
            <a:off x="2446126" y="2582728"/>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8" name="Rectangle 37"/>
          <p:cNvSpPr/>
          <p:nvPr/>
        </p:nvSpPr>
        <p:spPr>
          <a:xfrm>
            <a:off x="2459410" y="2994506"/>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9" name="Rectangle 38"/>
          <p:cNvSpPr/>
          <p:nvPr/>
        </p:nvSpPr>
        <p:spPr>
          <a:xfrm>
            <a:off x="3546142" y="2911557"/>
            <a:ext cx="184731" cy="307777"/>
          </a:xfrm>
          <a:prstGeom prst="rect">
            <a:avLst/>
          </a:prstGeom>
        </p:spPr>
        <p:txBody>
          <a:bodyPr wrap="none">
            <a:spAutoFit/>
          </a:bodyPr>
          <a:lstStyle/>
          <a:p>
            <a:endParaRPr lang="en-IN" sz="1400" dirty="0">
              <a:latin typeface="Futura Md BT" panose="020B0602020204020303" pitchFamily="34" charset="0"/>
            </a:endParaRPr>
          </a:p>
        </p:txBody>
      </p:sp>
      <p:sp>
        <p:nvSpPr>
          <p:cNvPr id="40" name="Rectangle 39"/>
          <p:cNvSpPr/>
          <p:nvPr/>
        </p:nvSpPr>
        <p:spPr>
          <a:xfrm>
            <a:off x="3546142" y="2619558"/>
            <a:ext cx="1311578" cy="307777"/>
          </a:xfrm>
          <a:prstGeom prst="rect">
            <a:avLst/>
          </a:prstGeom>
        </p:spPr>
        <p:txBody>
          <a:bodyPr wrap="square">
            <a:spAutoFit/>
          </a:bodyPr>
          <a:lstStyle/>
          <a:p>
            <a:r>
              <a:rPr lang="en-US" sz="1400" dirty="0" smtClean="0">
                <a:latin typeface="Futura Md BT" panose="020B0602020204020303" pitchFamily="34" charset="0"/>
              </a:rPr>
              <a:t>Apache 2</a:t>
            </a:r>
            <a:endParaRPr lang="en-IN" sz="1400" dirty="0">
              <a:latin typeface="Futura Md BT" panose="020B0602020204020303" pitchFamily="34" charset="0"/>
            </a:endParaRPr>
          </a:p>
        </p:txBody>
      </p:sp>
      <p:sp>
        <p:nvSpPr>
          <p:cNvPr id="41" name="Rectangle 40"/>
          <p:cNvSpPr/>
          <p:nvPr/>
        </p:nvSpPr>
        <p:spPr>
          <a:xfrm>
            <a:off x="3566178" y="3006883"/>
            <a:ext cx="4462206" cy="338554"/>
          </a:xfrm>
          <a:prstGeom prst="rect">
            <a:avLst/>
          </a:prstGeom>
        </p:spPr>
        <p:txBody>
          <a:bodyPr wrap="square">
            <a:spAutoFit/>
          </a:bodyPr>
          <a:lstStyle/>
          <a:p>
            <a:r>
              <a:rPr lang="en-US" sz="1400" dirty="0" smtClean="0">
                <a:latin typeface="Futura Md BT" panose="020B0602020204020303" pitchFamily="34" charset="0"/>
              </a:rPr>
              <a:t>XAMPP 3.2.2 </a:t>
            </a:r>
            <a:r>
              <a:rPr lang="en-US" sz="1200" dirty="0" smtClean="0">
                <a:latin typeface="Futura Md BT" panose="020B0602020204020303" pitchFamily="34" charset="0"/>
              </a:rPr>
              <a:t>(Cross-platform</a:t>
            </a:r>
            <a:r>
              <a:rPr lang="en-US" sz="1600" dirty="0">
                <a:latin typeface="Futura Md BT" panose="020B0602020204020303" pitchFamily="34" charset="0"/>
              </a:rPr>
              <a:t> </a:t>
            </a:r>
            <a:r>
              <a:rPr lang="en-US" sz="1200" dirty="0" smtClean="0">
                <a:latin typeface="Futura Md BT" panose="020B0602020204020303" pitchFamily="34" charset="0"/>
              </a:rPr>
              <a:t>Apache MySQL PHP</a:t>
            </a:r>
            <a:r>
              <a:rPr lang="en-US" sz="1200" dirty="0">
                <a:latin typeface="Futura Md BT" panose="020B0602020204020303" pitchFamily="34" charset="0"/>
              </a:rPr>
              <a:t> </a:t>
            </a:r>
            <a:r>
              <a:rPr lang="en-US" sz="1200" dirty="0" smtClean="0">
                <a:latin typeface="Futura Md BT" panose="020B0602020204020303" pitchFamily="34" charset="0"/>
              </a:rPr>
              <a:t>Perl</a:t>
            </a:r>
            <a:r>
              <a:rPr lang="en-US" sz="1600" dirty="0">
                <a:latin typeface="Futura Md BT" panose="020B0602020204020303" pitchFamily="34" charset="0"/>
              </a:rPr>
              <a:t>)</a:t>
            </a:r>
            <a:endParaRPr lang="en-IN" sz="1200" dirty="0">
              <a:latin typeface="Futura Md BT" panose="020B0602020204020303" pitchFamily="34" charset="0"/>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0007" y="3049955"/>
            <a:ext cx="338758" cy="338758"/>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5955" y="2544182"/>
            <a:ext cx="565811" cy="565811"/>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3302" y="1108906"/>
            <a:ext cx="357893" cy="357893"/>
          </a:xfrm>
          <a:prstGeom prst="rect">
            <a:avLst/>
          </a:prstGeom>
        </p:spPr>
      </p:pic>
    </p:spTree>
    <p:extLst>
      <p:ext uri="{BB962C8B-B14F-4D97-AF65-F5344CB8AC3E}">
        <p14:creationId xmlns:p14="http://schemas.microsoft.com/office/powerpoint/2010/main" val="2723140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List Of Modules</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25" name="Content Placeholder 24"/>
          <p:cNvSpPr>
            <a:spLocks noGrp="1"/>
          </p:cNvSpPr>
          <p:nvPr>
            <p:ph idx="1"/>
          </p:nvPr>
        </p:nvSpPr>
        <p:spPr>
          <a:xfrm>
            <a:off x="1670604" y="1236823"/>
            <a:ext cx="7024431" cy="3206801"/>
          </a:xfrm>
        </p:spPr>
        <p:txBody>
          <a:bodyPr>
            <a:noAutofit/>
          </a:bodyPr>
          <a:lstStyle/>
          <a:p>
            <a:pPr marL="0" lvl="0" indent="0">
              <a:buNone/>
            </a:pPr>
            <a:r>
              <a:rPr lang="en-IN" sz="2000" dirty="0" smtClean="0">
                <a:solidFill>
                  <a:schemeClr val="tx1"/>
                </a:solidFill>
                <a:latin typeface="Futura Md BT" panose="020B0602020204020303" pitchFamily="34" charset="0"/>
              </a:rPr>
              <a:t>Search</a:t>
            </a:r>
          </a:p>
          <a:p>
            <a:pPr marL="0" lvl="0" indent="0">
              <a:buNone/>
            </a:pPr>
            <a:r>
              <a:rPr lang="en-IN" sz="2000" dirty="0" smtClean="0">
                <a:solidFill>
                  <a:schemeClr val="tx1"/>
                </a:solidFill>
                <a:latin typeface="Futura Md BT" panose="020B0602020204020303" pitchFamily="34" charset="0"/>
              </a:rPr>
              <a:t>Prescription</a:t>
            </a:r>
          </a:p>
          <a:p>
            <a:pPr marL="0" lvl="0" indent="0">
              <a:buNone/>
            </a:pPr>
            <a:r>
              <a:rPr lang="en-IN" sz="2000" dirty="0">
                <a:solidFill>
                  <a:schemeClr val="tx1"/>
                </a:solidFill>
                <a:latin typeface="Futura Md BT" panose="020B0602020204020303" pitchFamily="34" charset="0"/>
              </a:rPr>
              <a:t>S</a:t>
            </a:r>
            <a:r>
              <a:rPr lang="en-IN" sz="2000" dirty="0" smtClean="0">
                <a:solidFill>
                  <a:schemeClr val="tx1"/>
                </a:solidFill>
                <a:latin typeface="Futura Md BT" panose="020B0602020204020303" pitchFamily="34" charset="0"/>
              </a:rPr>
              <a:t>ymptoms</a:t>
            </a:r>
          </a:p>
          <a:p>
            <a:pPr marL="0" lvl="0" indent="0">
              <a:buNone/>
            </a:pPr>
            <a:r>
              <a:rPr lang="en-IN" sz="2000" dirty="0" smtClean="0">
                <a:solidFill>
                  <a:schemeClr val="tx1"/>
                </a:solidFill>
                <a:latin typeface="Futura Md BT" panose="020B0602020204020303" pitchFamily="34" charset="0"/>
              </a:rPr>
              <a:t>Notification</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Cart</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Previous buyer record</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Complaint, Feedback</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Inventory</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Order</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Order </a:t>
            </a:r>
            <a:r>
              <a:rPr lang="en-IN" sz="2000" dirty="0" smtClean="0">
                <a:solidFill>
                  <a:schemeClr val="tx1"/>
                </a:solidFill>
                <a:latin typeface="Futura Md BT" panose="020B0602020204020303" pitchFamily="34" charset="0"/>
              </a:rPr>
              <a:t>Tracking</a:t>
            </a:r>
            <a:endParaRPr lang="en-IN" sz="2000" dirty="0">
              <a:latin typeface="Futura Md BT" panose="020B06020202040203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16" y="3096604"/>
            <a:ext cx="319113" cy="319113"/>
          </a:xfrm>
          <a:prstGeom prst="rect">
            <a:avLst/>
          </a:prstGeom>
          <a:effectLst>
            <a:outerShdw blurRad="76200" dir="13500000" sy="23000" kx="1200000" algn="br" rotWithShape="0">
              <a:prstClr val="black">
                <a:alpha val="20000"/>
              </a:prst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2467" y="3473138"/>
            <a:ext cx="308180" cy="308180"/>
          </a:xfrm>
          <a:prstGeom prst="rect">
            <a:avLst/>
          </a:prstGeom>
          <a:effectLst>
            <a:outerShdw blurRad="76200" dir="13500000" sy="23000" kx="1200000" algn="br" rotWithShape="0">
              <a:prstClr val="black">
                <a:alpha val="2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333" y="3833601"/>
            <a:ext cx="360040" cy="360040"/>
          </a:xfrm>
          <a:prstGeom prst="rect">
            <a:avLst/>
          </a:prstGeom>
          <a:effectLst>
            <a:outerShdw blurRad="76200" dir="13500000" sy="23000" kx="1200000" algn="br" rotWithShape="0">
              <a:prstClr val="black">
                <a:alpha val="20000"/>
              </a:prstClr>
            </a:outerShdw>
          </a:effec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8216" y="2367552"/>
            <a:ext cx="311168" cy="311168"/>
          </a:xfrm>
          <a:prstGeom prst="rect">
            <a:avLst/>
          </a:prstGeom>
          <a:effectLst>
            <a:outerShdw blurRad="76200" dir="13500000" sy="23000" kx="1200000" algn="br" rotWithShape="0">
              <a:prstClr val="black">
                <a:alpha val="20000"/>
              </a:prstClr>
            </a:outerShdw>
          </a:effec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0395" y="4584807"/>
            <a:ext cx="316934" cy="316934"/>
          </a:xfrm>
          <a:prstGeom prst="rect">
            <a:avLst/>
          </a:prstGeom>
          <a:effectLst>
            <a:outerShdw blurRad="76200" dir="13500000" sy="23000" kx="1200000" algn="br" rotWithShape="0">
              <a:prstClr val="black">
                <a:alpha val="20000"/>
              </a:prstClr>
            </a:outerShdw>
          </a:effectLst>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2467" y="4231180"/>
            <a:ext cx="279475" cy="279475"/>
          </a:xfrm>
          <a:prstGeom prst="rect">
            <a:avLst/>
          </a:prstGeom>
          <a:effectLst>
            <a:outerShdw blurRad="76200" dir="13500000" sy="23000" kx="1200000" algn="br" rotWithShape="0">
              <a:prstClr val="black">
                <a:alpha val="20000"/>
              </a:prstClr>
            </a:outerShdw>
          </a:effectLst>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6009" y="1324144"/>
            <a:ext cx="305705" cy="288525"/>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61641" y="1663989"/>
            <a:ext cx="301125" cy="300530"/>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49992" y="2001595"/>
            <a:ext cx="311652" cy="323449"/>
          </a:xfrm>
          <a:prstGeom prst="rect">
            <a:avLst/>
          </a:prstGeom>
        </p:spPr>
      </p:pic>
      <p:pic>
        <p:nvPicPr>
          <p:cNvPr id="15"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81749" y="2742928"/>
            <a:ext cx="302970" cy="311439"/>
          </a:xfrm>
          <a:prstGeom prst="rect">
            <a:avLst/>
          </a:prstGeom>
        </p:spPr>
      </p:pic>
    </p:spTree>
    <p:extLst>
      <p:ext uri="{BB962C8B-B14F-4D97-AF65-F5344CB8AC3E}">
        <p14:creationId xmlns:p14="http://schemas.microsoft.com/office/powerpoint/2010/main" val="3843684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1888</TotalTime>
  <Words>1628</Words>
  <Application>Microsoft Office PowerPoint</Application>
  <PresentationFormat>On-screen Show (16:9)</PresentationFormat>
  <Paragraphs>565</Paragraphs>
  <Slides>37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맑은 고딕</vt:lpstr>
      <vt:lpstr>Arial</vt:lpstr>
      <vt:lpstr>Book Antiqua</vt:lpstr>
      <vt:lpstr>Calibri</vt:lpstr>
      <vt:lpstr>Californian FB</vt:lpstr>
      <vt:lpstr>Futura Md BT</vt:lpstr>
      <vt:lpstr>Wingdings</vt:lpstr>
      <vt:lpstr>Office Theme</vt:lpstr>
      <vt:lpstr>PowerPoint Presentation</vt:lpstr>
      <vt:lpstr>GenDrug</vt:lpstr>
      <vt:lpstr>Index</vt:lpstr>
      <vt:lpstr>Company Details</vt:lpstr>
      <vt:lpstr>Project Profile</vt:lpstr>
      <vt:lpstr>Existing System</vt:lpstr>
      <vt:lpstr>Proposed System</vt:lpstr>
      <vt:lpstr>Tools And Technology</vt:lpstr>
      <vt:lpstr>List Of Modules</vt:lpstr>
      <vt:lpstr>Brief Description</vt:lpstr>
      <vt:lpstr>Brief Description</vt:lpstr>
      <vt:lpstr>Brief Description</vt:lpstr>
      <vt:lpstr>Table List</vt:lpstr>
      <vt:lpstr>Category Details</vt:lpstr>
      <vt:lpstr>Brand</vt:lpstr>
      <vt:lpstr>User Details</vt:lpstr>
      <vt:lpstr>Medicine Details</vt:lpstr>
      <vt:lpstr>Prescription</vt:lpstr>
      <vt:lpstr>Symptoms</vt:lpstr>
      <vt:lpstr>Supplier Details</vt:lpstr>
      <vt:lpstr>Supply Details</vt:lpstr>
      <vt:lpstr>Delivery Man</vt:lpstr>
      <vt:lpstr>Order Details</vt:lpstr>
      <vt:lpstr>Area Details</vt:lpstr>
      <vt:lpstr>Shipping Details</vt:lpstr>
      <vt:lpstr>Feedback</vt:lpstr>
      <vt:lpstr>PowerPoint Presentation</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vrajesh trivedi</cp:lastModifiedBy>
  <cp:revision>237</cp:revision>
  <dcterms:created xsi:type="dcterms:W3CDTF">2013-08-21T19:17:07Z</dcterms:created>
  <dcterms:modified xsi:type="dcterms:W3CDTF">2018-08-09T05:43:56Z</dcterms:modified>
</cp:coreProperties>
</file>