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hqWoiatXIyPehOKkot5V1N3c/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e07dae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ae07dae2d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6"/>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6"/>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6"/>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5"/>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5"/>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6"/>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7"/>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27"/>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27"/>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7"/>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8"/>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9"/>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29"/>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29"/>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9"/>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30"/>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30"/>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1"/>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2"/>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pic>
        <p:nvPicPr>
          <p:cNvPr descr="Celestia-R1---OverlayContentHD.png" id="26" name="Google Shape;26;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descr="Celestia-R1---OverlayContentHD.png" id="32" name="Google Shape;32;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3" name="Google Shape;33;p19"/>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5" name="Google Shape;35;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pic>
        <p:nvPicPr>
          <p:cNvPr descr="Celestia-R1---OverlayContentHD.png" id="39" name="Google Shape;39;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0" name="Google Shape;40;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20"/>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3" name="Google Shape;43;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21"/>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21"/>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1" name="Google Shape;51;p21"/>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2" name="Google Shape;52;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3"/>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3"/>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4"/>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4"/>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8.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3962399" y="869523"/>
            <a:ext cx="7197726" cy="16763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lang="en-US"/>
              <a:t>ADVANCES IN DATA SCIENCE AND ARCHITECTURE</a:t>
            </a:r>
            <a:endParaRPr/>
          </a:p>
        </p:txBody>
      </p:sp>
      <p:sp>
        <p:nvSpPr>
          <p:cNvPr id="145" name="Google Shape;145;p1"/>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r">
              <a:spcBef>
                <a:spcPts val="0"/>
              </a:spcBef>
              <a:spcAft>
                <a:spcPts val="0"/>
              </a:spcAft>
              <a:buSzPct val="100000"/>
              <a:buNone/>
            </a:pPr>
            <a:r>
              <a:rPr lang="en-US"/>
              <a:t>PROJECT BY-</a:t>
            </a:r>
            <a:endParaRPr/>
          </a:p>
          <a:p>
            <a:pPr indent="0" lvl="0" marL="0" rtl="0" algn="r">
              <a:spcBef>
                <a:spcPts val="1000"/>
              </a:spcBef>
              <a:spcAft>
                <a:spcPts val="0"/>
              </a:spcAft>
              <a:buSzPct val="100000"/>
              <a:buNone/>
            </a:pPr>
            <a:r>
              <a:rPr lang="en-US"/>
              <a:t>MANSI ZOPE (001581273)</a:t>
            </a:r>
            <a:endParaRPr/>
          </a:p>
          <a:p>
            <a:pPr indent="0" lvl="0" marL="0" rtl="0" algn="r">
              <a:spcBef>
                <a:spcPts val="1000"/>
              </a:spcBef>
              <a:spcAft>
                <a:spcPts val="0"/>
              </a:spcAft>
              <a:buSzPct val="100000"/>
              <a:buNone/>
            </a:pPr>
            <a:r>
              <a:rPr lang="en-US"/>
              <a:t>NEERAJA DIXIT (001584742)</a:t>
            </a:r>
            <a:endParaRPr/>
          </a:p>
          <a:p>
            <a:pPr indent="0" lvl="0" marL="0" rtl="0" algn="r">
              <a:spcBef>
                <a:spcPts val="1000"/>
              </a:spcBef>
              <a:spcAft>
                <a:spcPts val="0"/>
              </a:spcAft>
              <a:buSzPct val="100000"/>
              <a:buNone/>
            </a:pPr>
            <a:r>
              <a:rPr lang="en-US"/>
              <a:t>VRAJ MASHRUWALA (001004658)</a:t>
            </a:r>
            <a:endParaRPr/>
          </a:p>
        </p:txBody>
      </p:sp>
      <p:sp>
        <p:nvSpPr>
          <p:cNvPr id="146" name="Google Shape;146;p1"/>
          <p:cNvSpPr txBox="1"/>
          <p:nvPr/>
        </p:nvSpPr>
        <p:spPr>
          <a:xfrm>
            <a:off x="3962399" y="2871257"/>
            <a:ext cx="7197726" cy="118914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G</a:t>
            </a:r>
            <a:r>
              <a:rPr lang="en-US" sz="2800">
                <a:solidFill>
                  <a:schemeClr val="lt1"/>
                </a:solidFill>
                <a:latin typeface="Calibri"/>
                <a:ea typeface="Calibri"/>
                <a:cs typeface="Calibri"/>
                <a:sym typeface="Calibri"/>
              </a:rPr>
              <a:t>ROUP 10</a:t>
            </a:r>
            <a:endParaRPr/>
          </a:p>
          <a:p>
            <a:pPr indent="0" lvl="0" marL="0" marR="0" rtl="0" algn="r">
              <a:spcBef>
                <a:spcPts val="0"/>
              </a:spcBef>
              <a:spcAft>
                <a:spcPts val="0"/>
              </a:spcAft>
              <a:buClr>
                <a:schemeClr val="lt1"/>
              </a:buClr>
              <a:buSzPts val="2800"/>
              <a:buFont typeface="Calibri"/>
              <a:buNone/>
            </a:pPr>
            <a:r>
              <a:rPr b="0" i="0" lang="en-US" sz="2800" u="none" cap="none" strike="noStrike">
                <a:solidFill>
                  <a:schemeClr val="lt1"/>
                </a:solidFill>
                <a:latin typeface="Calibri"/>
                <a:ea typeface="Calibri"/>
                <a:cs typeface="Calibri"/>
                <a:sym typeface="Calibri"/>
              </a:rPr>
              <a:t>STROKE PREDICTION USING </a:t>
            </a:r>
            <a:r>
              <a:rPr lang="en-US" sz="2800">
                <a:solidFill>
                  <a:schemeClr val="lt1"/>
                </a:solidFill>
                <a:latin typeface="Calibri"/>
                <a:ea typeface="Calibri"/>
                <a:cs typeface="Calibri"/>
                <a:sym typeface="Calibri"/>
              </a:rPr>
              <a:t>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type="title"/>
          </p:nvPr>
        </p:nvSpPr>
        <p:spPr>
          <a:xfrm>
            <a:off x="685801" y="372094"/>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MODEL TRAINING &amp; HYPERPARAMETER TUNING</a:t>
            </a:r>
            <a:endParaRPr/>
          </a:p>
        </p:txBody>
      </p:sp>
      <p:sp>
        <p:nvSpPr>
          <p:cNvPr id="207" name="Google Shape;207;p9"/>
          <p:cNvSpPr txBox="1"/>
          <p:nvPr>
            <p:ph idx="1" type="body"/>
          </p:nvPr>
        </p:nvSpPr>
        <p:spPr>
          <a:xfrm>
            <a:off x="685801" y="2142067"/>
            <a:ext cx="10131425" cy="4448738"/>
          </a:xfrm>
          <a:prstGeom prst="rect">
            <a:avLst/>
          </a:prstGeom>
          <a:noFill/>
          <a:ln>
            <a:noFill/>
          </a:ln>
        </p:spPr>
        <p:txBody>
          <a:bodyPr anchorCtr="0" anchor="ctr" bIns="45700" lIns="91425" spcFirstLastPara="1" rIns="91425" wrap="square" tIns="45700">
            <a:normAutofit lnSpcReduction="20000"/>
          </a:bodyPr>
          <a:lstStyle/>
          <a:p>
            <a:pPr indent="-285750" lvl="0" marL="285750" rtl="0" algn="l">
              <a:spcBef>
                <a:spcPts val="0"/>
              </a:spcBef>
              <a:spcAft>
                <a:spcPts val="0"/>
              </a:spcAft>
              <a:buSzPts val="1800"/>
              <a:buChar char="•"/>
            </a:pPr>
            <a:r>
              <a:rPr lang="en-US"/>
              <a:t>Three different algorithms are used RandomForest classifier, Logistic regression and SVM</a:t>
            </a:r>
            <a:endParaRPr/>
          </a:p>
          <a:p>
            <a:pPr indent="-285750" lvl="0" marL="285750" rtl="0" algn="l">
              <a:spcBef>
                <a:spcPts val="1000"/>
              </a:spcBef>
              <a:spcAft>
                <a:spcPts val="0"/>
              </a:spcAft>
              <a:buSzPts val="1800"/>
              <a:buChar char="•"/>
            </a:pPr>
            <a:r>
              <a:rPr lang="en-US"/>
              <a:t>The dataset for stroke detection is imbalanced, with an unequal distribution of classes within the dataset</a:t>
            </a:r>
            <a:endParaRPr/>
          </a:p>
          <a:p>
            <a:pPr indent="-285750" lvl="0" marL="285750" rtl="0" algn="l">
              <a:spcBef>
                <a:spcPts val="1000"/>
              </a:spcBef>
              <a:spcAft>
                <a:spcPts val="0"/>
              </a:spcAft>
              <a:buSzPts val="1800"/>
              <a:buChar char="•"/>
            </a:pPr>
            <a:r>
              <a:rPr lang="en-US"/>
              <a:t>The number of people not suffering the stroke is 4861 and the ones suffering a stroke are 249</a:t>
            </a:r>
            <a:endParaRPr/>
          </a:p>
          <a:p>
            <a:pPr indent="-285750" lvl="0" marL="285750" rtl="0" algn="l">
              <a:spcBef>
                <a:spcPts val="1000"/>
              </a:spcBef>
              <a:spcAft>
                <a:spcPts val="0"/>
              </a:spcAft>
              <a:buSzPts val="1800"/>
              <a:buChar char="•"/>
            </a:pPr>
            <a:r>
              <a:rPr lang="en-US"/>
              <a:t>To overcome this skewness, different resampling techniques are used in order to improve the accuracy and quantify the parameters</a:t>
            </a:r>
            <a:endParaRPr/>
          </a:p>
          <a:p>
            <a:pPr indent="-285750" lvl="0" marL="285750" rtl="0" algn="l">
              <a:spcBef>
                <a:spcPts val="1000"/>
              </a:spcBef>
              <a:spcAft>
                <a:spcPts val="0"/>
              </a:spcAft>
              <a:buSzPts val="1800"/>
              <a:buChar char="•"/>
            </a:pPr>
            <a:r>
              <a:rPr lang="en-US"/>
              <a:t>To understand which resampling technique is better, we have compared the ROC-AUC for them</a:t>
            </a:r>
            <a:endParaRPr/>
          </a:p>
          <a:p>
            <a:pPr indent="-285750" lvl="0" marL="285750" rtl="0" algn="l">
              <a:spcBef>
                <a:spcPts val="1000"/>
              </a:spcBef>
              <a:spcAft>
                <a:spcPts val="0"/>
              </a:spcAft>
              <a:buSzPts val="1800"/>
              <a:buChar char="•"/>
            </a:pPr>
            <a:r>
              <a:rPr lang="en-US"/>
              <a:t>ROC curve is to assess the overall diagnostic performance and AUC stands for area under the ROC curve</a:t>
            </a:r>
            <a:endParaRPr/>
          </a:p>
          <a:p>
            <a:pPr indent="-285750" lvl="0" marL="285750" rtl="0" algn="l">
              <a:spcBef>
                <a:spcPts val="1000"/>
              </a:spcBef>
              <a:spcAft>
                <a:spcPts val="0"/>
              </a:spcAft>
              <a:buSzPts val="1800"/>
              <a:buChar char="•"/>
            </a:pPr>
            <a:r>
              <a:rPr lang="en-US"/>
              <a:t>We have trained the RandomForest algorithm with two dataset, one with undersampling and other with synthetic minority oversampling technique (SMOTE)</a:t>
            </a:r>
            <a:endParaRPr/>
          </a:p>
          <a:p>
            <a:pPr indent="-285750" lvl="0" marL="285750" rtl="0" algn="l">
              <a:spcBef>
                <a:spcPts val="1000"/>
              </a:spcBef>
              <a:spcAft>
                <a:spcPts val="0"/>
              </a:spcAft>
              <a:buSzPts val="1800"/>
              <a:buChar char="•"/>
            </a:pPr>
            <a:r>
              <a:rPr lang="en-US"/>
              <a:t>Hyperparameter tuning is performed to optimize the model and get the best possible accuracy</a:t>
            </a:r>
            <a:endParaRPr/>
          </a:p>
          <a:p>
            <a:pPr indent="-285750" lvl="0" marL="285750" rtl="0" algn="l">
              <a:spcBef>
                <a:spcPts val="1000"/>
              </a:spcBef>
              <a:spcAft>
                <a:spcPts val="0"/>
              </a:spcAft>
              <a:buSzPts val="1800"/>
              <a:buChar char="•"/>
            </a:pPr>
            <a:r>
              <a:rPr lang="en-US"/>
              <a:t>To achieve this, Random search cross validation is used which works by splitting the dataset into random groups to find the best parameters to train the model</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0"/>
          <p:cNvSpPr txBox="1"/>
          <p:nvPr>
            <p:ph type="title"/>
          </p:nvPr>
        </p:nvSpPr>
        <p:spPr>
          <a:xfrm>
            <a:off x="685801" y="1030289"/>
            <a:ext cx="6814749" cy="103557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RANDOM FOREST CLASSIFIER</a:t>
            </a:r>
            <a:endParaRPr/>
          </a:p>
        </p:txBody>
      </p:sp>
      <p:sp>
        <p:nvSpPr>
          <p:cNvPr id="213" name="Google Shape;213;p10"/>
          <p:cNvSpPr txBox="1"/>
          <p:nvPr>
            <p:ph idx="1" type="body"/>
          </p:nvPr>
        </p:nvSpPr>
        <p:spPr>
          <a:xfrm>
            <a:off x="685801" y="2142067"/>
            <a:ext cx="6380017" cy="3649133"/>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1700"/>
              <a:buChar char="•"/>
            </a:pPr>
            <a:r>
              <a:rPr lang="en-US" sz="1700"/>
              <a:t>A random forest is a meta estimator that fits decision tree classifiers on subsets of the data</a:t>
            </a:r>
            <a:endParaRPr/>
          </a:p>
          <a:p>
            <a:pPr indent="-285750" lvl="0" marL="285750" rtl="0" algn="l">
              <a:lnSpc>
                <a:spcPct val="90000"/>
              </a:lnSpc>
              <a:spcBef>
                <a:spcPts val="1000"/>
              </a:spcBef>
              <a:spcAft>
                <a:spcPts val="0"/>
              </a:spcAft>
              <a:buSzPts val="1700"/>
              <a:buChar char="•"/>
            </a:pPr>
            <a:r>
              <a:rPr lang="en-US" sz="1700"/>
              <a:t>It can perform both the regression and classification tasks and handles large datasets efficiently</a:t>
            </a:r>
            <a:endParaRPr/>
          </a:p>
          <a:p>
            <a:pPr indent="-285750" lvl="0" marL="285750" rtl="0" algn="l">
              <a:lnSpc>
                <a:spcPct val="90000"/>
              </a:lnSpc>
              <a:spcBef>
                <a:spcPts val="1000"/>
              </a:spcBef>
              <a:spcAft>
                <a:spcPts val="0"/>
              </a:spcAft>
              <a:buSzPts val="1700"/>
              <a:buChar char="•"/>
            </a:pPr>
            <a:r>
              <a:rPr lang="en-US" sz="1700"/>
              <a:t>Random forest classifier is trained with two datasets with undersampling and oversampling</a:t>
            </a:r>
            <a:endParaRPr/>
          </a:p>
          <a:p>
            <a:pPr indent="-285750" lvl="0" marL="285750" rtl="0" algn="l">
              <a:lnSpc>
                <a:spcPct val="90000"/>
              </a:lnSpc>
              <a:spcBef>
                <a:spcPts val="1000"/>
              </a:spcBef>
              <a:spcAft>
                <a:spcPts val="0"/>
              </a:spcAft>
              <a:buSzPts val="1700"/>
              <a:buChar char="•"/>
            </a:pPr>
            <a:r>
              <a:rPr lang="en-US" sz="1700"/>
              <a:t>The ROC and AUC score of undersampling (0.8) is better than SMOTE oversampling (0.74)</a:t>
            </a:r>
            <a:endParaRPr/>
          </a:p>
          <a:p>
            <a:pPr indent="-285750" lvl="0" marL="285750" rtl="0" algn="l">
              <a:lnSpc>
                <a:spcPct val="90000"/>
              </a:lnSpc>
              <a:spcBef>
                <a:spcPts val="1000"/>
              </a:spcBef>
              <a:spcAft>
                <a:spcPts val="0"/>
              </a:spcAft>
              <a:buSzPts val="1700"/>
              <a:buChar char="•"/>
            </a:pPr>
            <a:r>
              <a:rPr lang="en-US" sz="1700"/>
              <a:t>In our next algorithms, we will be using undersampled dataset to train the model</a:t>
            </a:r>
            <a:endParaRPr/>
          </a:p>
          <a:p>
            <a:pPr indent="-285750" lvl="0" marL="285750" rtl="0" algn="l">
              <a:lnSpc>
                <a:spcPct val="90000"/>
              </a:lnSpc>
              <a:spcBef>
                <a:spcPts val="1000"/>
              </a:spcBef>
              <a:spcAft>
                <a:spcPts val="0"/>
              </a:spcAft>
              <a:buSzPts val="1700"/>
              <a:buChar char="•"/>
            </a:pPr>
            <a:r>
              <a:rPr lang="en-US" sz="1700"/>
              <a:t>The ROC AUC score for the random forest classifier is 0.8, the accuracy is 0.69 and recall is 0.66</a:t>
            </a:r>
            <a:endParaRPr/>
          </a:p>
        </p:txBody>
      </p:sp>
      <p:pic>
        <p:nvPicPr>
          <p:cNvPr descr="Chart, treemap chart&#10;&#10;Description automatically generated" id="214" name="Google Shape;214;p10"/>
          <p:cNvPicPr preferRelativeResize="0"/>
          <p:nvPr/>
        </p:nvPicPr>
        <p:blipFill rotWithShape="1">
          <a:blip r:embed="rId4">
            <a:alphaModFix/>
          </a:blip>
          <a:srcRect b="0" l="0" r="0" t="0"/>
          <a:stretch/>
        </p:blipFill>
        <p:spPr>
          <a:xfrm>
            <a:off x="7849590" y="274596"/>
            <a:ext cx="3329186" cy="3154404"/>
          </a:xfrm>
          <a:prstGeom prst="roundRect">
            <a:avLst>
              <a:gd fmla="val 730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descr="Chart, scatter chart&#10;&#10;Description automatically generated" id="215" name="Google Shape;215;p10"/>
          <p:cNvPicPr preferRelativeResize="0"/>
          <p:nvPr/>
        </p:nvPicPr>
        <p:blipFill rotWithShape="1">
          <a:blip r:embed="rId5">
            <a:alphaModFix/>
          </a:blip>
          <a:srcRect b="0" l="0" r="0" t="0"/>
          <a:stretch/>
        </p:blipFill>
        <p:spPr>
          <a:xfrm>
            <a:off x="7712457" y="3734007"/>
            <a:ext cx="3608823" cy="2914124"/>
          </a:xfrm>
          <a:prstGeom prst="roundRect">
            <a:avLst>
              <a:gd fmla="val 730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11"/>
          <p:cNvSpPr txBox="1"/>
          <p:nvPr>
            <p:ph type="title"/>
          </p:nvPr>
        </p:nvSpPr>
        <p:spPr>
          <a:xfrm>
            <a:off x="769114" y="381923"/>
            <a:ext cx="4099947" cy="1035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300"/>
              <a:buFont typeface="Calibri"/>
              <a:buNone/>
            </a:pPr>
            <a:r>
              <a:rPr lang="en-US" sz="3300"/>
              <a:t>LOGISTIC REGRESSION</a:t>
            </a:r>
            <a:endParaRPr/>
          </a:p>
        </p:txBody>
      </p:sp>
      <p:sp>
        <p:nvSpPr>
          <p:cNvPr id="221" name="Google Shape;221;p11"/>
          <p:cNvSpPr txBox="1"/>
          <p:nvPr>
            <p:ph idx="1" type="body"/>
          </p:nvPr>
        </p:nvSpPr>
        <p:spPr>
          <a:xfrm>
            <a:off x="852241" y="1417502"/>
            <a:ext cx="9537492" cy="7913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sz="1800"/>
              <a:t>Logistic regression algorithm has ROC AUC score of 0.84, Accuracy of 0.73 and recall is 0.73 </a:t>
            </a:r>
            <a:endParaRPr/>
          </a:p>
        </p:txBody>
      </p:sp>
      <p:pic>
        <p:nvPicPr>
          <p:cNvPr id="222" name="Google Shape;222;p11"/>
          <p:cNvPicPr preferRelativeResize="0"/>
          <p:nvPr/>
        </p:nvPicPr>
        <p:blipFill rotWithShape="1">
          <a:blip r:embed="rId4">
            <a:alphaModFix/>
          </a:blip>
          <a:srcRect b="0" l="0" r="0" t="0"/>
          <a:stretch/>
        </p:blipFill>
        <p:spPr>
          <a:xfrm>
            <a:off x="1327254" y="2510257"/>
            <a:ext cx="4402033" cy="4115900"/>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23" name="Google Shape;223;p11"/>
          <p:cNvPicPr preferRelativeResize="0"/>
          <p:nvPr/>
        </p:nvPicPr>
        <p:blipFill rotWithShape="1">
          <a:blip r:embed="rId5">
            <a:alphaModFix/>
          </a:blip>
          <a:srcRect b="0" l="0" r="0" t="0"/>
          <a:stretch/>
        </p:blipFill>
        <p:spPr>
          <a:xfrm>
            <a:off x="6319837" y="2428638"/>
            <a:ext cx="5195888" cy="4156709"/>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12"/>
          <p:cNvSpPr txBox="1"/>
          <p:nvPr>
            <p:ph type="title"/>
          </p:nvPr>
        </p:nvSpPr>
        <p:spPr>
          <a:xfrm>
            <a:off x="685801" y="651141"/>
            <a:ext cx="6814749" cy="75829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SVM	</a:t>
            </a:r>
            <a:endParaRPr/>
          </a:p>
        </p:txBody>
      </p:sp>
      <p:sp>
        <p:nvSpPr>
          <p:cNvPr id="229" name="Google Shape;229;p12"/>
          <p:cNvSpPr txBox="1"/>
          <p:nvPr/>
        </p:nvSpPr>
        <p:spPr>
          <a:xfrm>
            <a:off x="685800" y="1429281"/>
            <a:ext cx="10152004" cy="758296"/>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1800"/>
              <a:buFont typeface="Arial"/>
              <a:buNone/>
            </a:pPr>
            <a:r>
              <a:rPr b="0" i="0" lang="en-US" sz="1800" u="none" cap="none" strike="noStrike">
                <a:solidFill>
                  <a:schemeClr val="lt1"/>
                </a:solidFill>
                <a:latin typeface="Calibri"/>
                <a:ea typeface="Calibri"/>
                <a:cs typeface="Calibri"/>
                <a:sym typeface="Calibri"/>
              </a:rPr>
              <a:t>SVM algorithm has ROC AUC score of 0.83, Accuracy of 0.73 and recall of 0.71  </a:t>
            </a:r>
            <a:endParaRPr/>
          </a:p>
        </p:txBody>
      </p:sp>
      <p:pic>
        <p:nvPicPr>
          <p:cNvPr id="230" name="Google Shape;230;p12"/>
          <p:cNvPicPr preferRelativeResize="0"/>
          <p:nvPr/>
        </p:nvPicPr>
        <p:blipFill rotWithShape="1">
          <a:blip r:embed="rId4">
            <a:alphaModFix/>
          </a:blip>
          <a:srcRect b="0" l="0" r="0" t="0"/>
          <a:stretch/>
        </p:blipFill>
        <p:spPr>
          <a:xfrm>
            <a:off x="1417530" y="2426435"/>
            <a:ext cx="4203457" cy="3930232"/>
          </a:xfrm>
          <a:prstGeom prst="roundRect">
            <a:avLst>
              <a:gd fmla="val 730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id="231" name="Google Shape;231;p12"/>
          <p:cNvPicPr preferRelativeResize="0"/>
          <p:nvPr/>
        </p:nvPicPr>
        <p:blipFill rotWithShape="1">
          <a:blip r:embed="rId5">
            <a:alphaModFix/>
          </a:blip>
          <a:srcRect b="0" l="0" r="0" t="0"/>
          <a:stretch/>
        </p:blipFill>
        <p:spPr>
          <a:xfrm>
            <a:off x="6571015" y="2426435"/>
            <a:ext cx="4853048" cy="3846039"/>
          </a:xfrm>
          <a:prstGeom prst="roundRect">
            <a:avLst>
              <a:gd fmla="val 7306"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13"/>
          <p:cNvSpPr txBox="1"/>
          <p:nvPr>
            <p:ph type="title"/>
          </p:nvPr>
        </p:nvSpPr>
        <p:spPr>
          <a:xfrm>
            <a:off x="495796" y="326791"/>
            <a:ext cx="6282266"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CLOSING REMARKS</a:t>
            </a:r>
            <a:endParaRPr/>
          </a:p>
        </p:txBody>
      </p:sp>
      <p:sp>
        <p:nvSpPr>
          <p:cNvPr id="237" name="Google Shape;237;p13"/>
          <p:cNvSpPr txBox="1"/>
          <p:nvPr>
            <p:ph idx="1" type="body"/>
          </p:nvPr>
        </p:nvSpPr>
        <p:spPr>
          <a:xfrm>
            <a:off x="495796" y="1837706"/>
            <a:ext cx="5714999" cy="4076206"/>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SzPts val="1700"/>
              <a:buChar char="•"/>
            </a:pPr>
            <a:r>
              <a:rPr lang="en-US" sz="1700"/>
              <a:t>Multiple models were trained using Random Forest Classification, Logistic Regression and SVM</a:t>
            </a:r>
            <a:endParaRPr/>
          </a:p>
          <a:p>
            <a:pPr indent="-285750" lvl="0" marL="285750" rtl="0" algn="l">
              <a:lnSpc>
                <a:spcPct val="90000"/>
              </a:lnSpc>
              <a:spcBef>
                <a:spcPts val="1000"/>
              </a:spcBef>
              <a:spcAft>
                <a:spcPts val="0"/>
              </a:spcAft>
              <a:buSzPts val="1700"/>
              <a:buChar char="•"/>
            </a:pPr>
            <a:r>
              <a:rPr lang="en-US" sz="1700"/>
              <a:t>Since this was an imbalanced dataset it doesn't make sense to consider accuracy as a performance metric as models that are only capable of making accurate predictions for the majority class will appear to be very effective</a:t>
            </a:r>
            <a:endParaRPr/>
          </a:p>
          <a:p>
            <a:pPr indent="-285750" lvl="0" marL="285750" rtl="0" algn="l">
              <a:lnSpc>
                <a:spcPct val="90000"/>
              </a:lnSpc>
              <a:spcBef>
                <a:spcPts val="1000"/>
              </a:spcBef>
              <a:spcAft>
                <a:spcPts val="0"/>
              </a:spcAft>
              <a:buSzPts val="1700"/>
              <a:buChar char="•"/>
            </a:pPr>
            <a:r>
              <a:rPr lang="en-US" sz="1700"/>
              <a:t>We will use ROC AUC score and Recall as our performance metric</a:t>
            </a:r>
            <a:endParaRPr/>
          </a:p>
          <a:p>
            <a:pPr indent="-285750" lvl="0" marL="285750" rtl="0" algn="l">
              <a:lnSpc>
                <a:spcPct val="90000"/>
              </a:lnSpc>
              <a:spcBef>
                <a:spcPts val="1000"/>
              </a:spcBef>
              <a:spcAft>
                <a:spcPts val="0"/>
              </a:spcAft>
              <a:buSzPts val="1700"/>
              <a:buChar char="•"/>
            </a:pPr>
            <a:r>
              <a:rPr lang="en-US" sz="1700"/>
              <a:t>From the comparison, we can see that logistic regression and SVM ROC AUC score is nearly similar, but logistic regression has higher recall. Higher recall means that model returns most of the relevant results. Hence, the tuned logistic regression model is the best model for our use case</a:t>
            </a:r>
            <a:endParaRPr sz="1700"/>
          </a:p>
        </p:txBody>
      </p:sp>
      <p:pic>
        <p:nvPicPr>
          <p:cNvPr descr="Chart, bar chart&#10;&#10;Description automatically generated" id="238" name="Google Shape;238;p13"/>
          <p:cNvPicPr preferRelativeResize="0"/>
          <p:nvPr/>
        </p:nvPicPr>
        <p:blipFill rotWithShape="1">
          <a:blip r:embed="rId4">
            <a:alphaModFix/>
          </a:blip>
          <a:srcRect b="0" l="0" r="0" t="0"/>
          <a:stretch/>
        </p:blipFill>
        <p:spPr>
          <a:xfrm>
            <a:off x="6662057" y="1488014"/>
            <a:ext cx="5226074" cy="3881972"/>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4"/>
          <p:cNvSpPr txBox="1"/>
          <p:nvPr>
            <p:ph type="title"/>
          </p:nvPr>
        </p:nvSpPr>
        <p:spPr>
          <a:xfrm>
            <a:off x="1030287" y="2700866"/>
            <a:ext cx="10131425" cy="14562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title"/>
          </p:nvPr>
        </p:nvSpPr>
        <p:spPr>
          <a:xfrm>
            <a:off x="685801" y="609600"/>
            <a:ext cx="10131425" cy="126670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PROBLEM STATEMENT &amp; IMPORTANCE</a:t>
            </a:r>
            <a:endParaRPr/>
          </a:p>
        </p:txBody>
      </p:sp>
      <p:sp>
        <p:nvSpPr>
          <p:cNvPr id="152" name="Google Shape;152;p2"/>
          <p:cNvSpPr txBox="1"/>
          <p:nvPr>
            <p:ph idx="1" type="body"/>
          </p:nvPr>
        </p:nvSpPr>
        <p:spPr>
          <a:xfrm>
            <a:off x="685801" y="2213319"/>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Worldwide, stroke is 2</a:t>
            </a:r>
            <a:r>
              <a:rPr baseline="30000" lang="en-US"/>
              <a:t>nd</a:t>
            </a:r>
            <a:r>
              <a:rPr lang="en-US"/>
              <a:t> major reason of death with an annual mortality rate of 5.5 million (11% of total deaths)</a:t>
            </a:r>
            <a:endParaRPr/>
          </a:p>
          <a:p>
            <a:pPr indent="-285750" lvl="0" marL="285750" rtl="0" algn="l">
              <a:spcBef>
                <a:spcPts val="1000"/>
              </a:spcBef>
              <a:spcAft>
                <a:spcPts val="0"/>
              </a:spcAft>
              <a:buSzPts val="1800"/>
              <a:buChar char="•"/>
            </a:pPr>
            <a:r>
              <a:rPr lang="en-US"/>
              <a:t>A stroke is generally result of disregarding the healthy lifestyle and good eating habits</a:t>
            </a:r>
            <a:endParaRPr/>
          </a:p>
          <a:p>
            <a:pPr indent="-285750" lvl="0" marL="285750" rtl="0" algn="l">
              <a:spcBef>
                <a:spcPts val="1000"/>
              </a:spcBef>
              <a:spcAft>
                <a:spcPts val="0"/>
              </a:spcAft>
              <a:buSzPts val="1800"/>
              <a:buChar char="•"/>
            </a:pPr>
            <a:r>
              <a:rPr lang="en-US"/>
              <a:t>However, heart strokes are preventable in up to 80% of the cases</a:t>
            </a:r>
            <a:endParaRPr/>
          </a:p>
          <a:p>
            <a:pPr indent="-285750" lvl="0" marL="285750" rtl="0" algn="l">
              <a:spcBef>
                <a:spcPts val="1000"/>
              </a:spcBef>
              <a:spcAft>
                <a:spcPts val="0"/>
              </a:spcAft>
              <a:buSzPts val="1800"/>
              <a:buChar char="•"/>
            </a:pPr>
            <a:r>
              <a:rPr lang="en-US"/>
              <a:t>Stroke prediction in such cases becomes important to prevent any permanent damage it will cause</a:t>
            </a:r>
            <a:endParaRPr/>
          </a:p>
          <a:p>
            <a:pPr indent="-285750" lvl="0" marL="285750" rtl="0" algn="l">
              <a:spcBef>
                <a:spcPts val="1000"/>
              </a:spcBef>
              <a:spcAft>
                <a:spcPts val="0"/>
              </a:spcAft>
              <a:buSzPts val="1800"/>
              <a:buChar char="•"/>
            </a:pPr>
            <a:r>
              <a:rPr lang="en-US"/>
              <a:t>The dataset being used contains factors that highlight the lifestyle of the patient which can be indicative of probability of a stroke</a:t>
            </a:r>
            <a:endParaRPr/>
          </a:p>
          <a:p>
            <a:pPr indent="-285750" lvl="0" marL="285750" rtl="0" algn="l">
              <a:spcBef>
                <a:spcPts val="1000"/>
              </a:spcBef>
              <a:spcAft>
                <a:spcPts val="0"/>
              </a:spcAft>
              <a:buSzPts val="1800"/>
              <a:buChar char="•"/>
            </a:pPr>
            <a:r>
              <a:rPr lang="en-US"/>
              <a:t>Stroke prediction is done by building AI based machine learning models on this dataset</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685801" y="609600"/>
            <a:ext cx="10131425" cy="13142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SOLUTION</a:t>
            </a:r>
            <a:endParaRPr/>
          </a:p>
        </p:txBody>
      </p:sp>
      <p:sp>
        <p:nvSpPr>
          <p:cNvPr id="158" name="Google Shape;158;p3"/>
          <p:cNvSpPr txBox="1"/>
          <p:nvPr>
            <p:ph idx="1" type="body"/>
          </p:nvPr>
        </p:nvSpPr>
        <p:spPr>
          <a:xfrm>
            <a:off x="685801" y="1686296"/>
            <a:ext cx="10131425" cy="4104905"/>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In order to build a stroke prediction model, we have tried 3 different algorithms and did hyperparameter tuning to get the best possible model. </a:t>
            </a:r>
            <a:endParaRPr/>
          </a:p>
          <a:p>
            <a:pPr indent="-285750" lvl="0" marL="285750" rtl="0" algn="l">
              <a:spcBef>
                <a:spcPts val="1000"/>
              </a:spcBef>
              <a:spcAft>
                <a:spcPts val="0"/>
              </a:spcAft>
              <a:buSzPts val="1800"/>
              <a:buChar char="•"/>
            </a:pPr>
            <a:r>
              <a:rPr lang="en-US"/>
              <a:t>The steps we followed for model training are-</a:t>
            </a:r>
            <a:endParaRPr/>
          </a:p>
          <a:p>
            <a:pPr indent="0" lvl="1" marL="457200" rtl="0" algn="l">
              <a:spcBef>
                <a:spcPts val="1000"/>
              </a:spcBef>
              <a:spcAft>
                <a:spcPts val="0"/>
              </a:spcAft>
              <a:buSzPts val="1600"/>
              <a:buNone/>
            </a:pPr>
            <a:r>
              <a:rPr lang="en-US"/>
              <a:t>1. Imported libraries &amp; dataset</a:t>
            </a:r>
            <a:endParaRPr/>
          </a:p>
          <a:p>
            <a:pPr indent="0" lvl="1" marL="457200" rtl="0" algn="l">
              <a:spcBef>
                <a:spcPts val="1000"/>
              </a:spcBef>
              <a:spcAft>
                <a:spcPts val="0"/>
              </a:spcAft>
              <a:buSzPts val="1600"/>
              <a:buNone/>
            </a:pPr>
            <a:r>
              <a:rPr lang="en-US"/>
              <a:t>2. Data Exploration to find out insights on the data</a:t>
            </a:r>
            <a:endParaRPr/>
          </a:p>
          <a:p>
            <a:pPr indent="0" lvl="1" marL="457200" rtl="0" algn="l">
              <a:spcBef>
                <a:spcPts val="1000"/>
              </a:spcBef>
              <a:spcAft>
                <a:spcPts val="0"/>
              </a:spcAft>
              <a:buSzPts val="1600"/>
              <a:buNone/>
            </a:pPr>
            <a:r>
              <a:rPr lang="en-US"/>
              <a:t>3. Data Preprocessing to get the dataset ready for model training</a:t>
            </a:r>
            <a:endParaRPr/>
          </a:p>
          <a:p>
            <a:pPr indent="0" lvl="1" marL="457200" rtl="0" algn="l">
              <a:spcBef>
                <a:spcPts val="1000"/>
              </a:spcBef>
              <a:spcAft>
                <a:spcPts val="0"/>
              </a:spcAft>
              <a:buSzPts val="1600"/>
              <a:buNone/>
            </a:pPr>
            <a:r>
              <a:rPr lang="en-US"/>
              <a:t>4. Model Training &amp; Hyperparameter tuning using RandomForest classifier, Logistic regression and SVM algorithms</a:t>
            </a:r>
            <a:endParaRPr/>
          </a:p>
          <a:p>
            <a:pPr indent="0" lvl="1" marL="457200" rtl="0" algn="l">
              <a:spcBef>
                <a:spcPts val="1000"/>
              </a:spcBef>
              <a:spcAft>
                <a:spcPts val="0"/>
              </a:spcAft>
              <a:buSzPts val="1600"/>
              <a:buNone/>
            </a:pPr>
            <a:r>
              <a:rPr lang="en-US"/>
              <a:t>5. Model Evaluation of the above three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685801" y="609601"/>
            <a:ext cx="10131425" cy="118357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DATASET INFORMATION</a:t>
            </a:r>
            <a:endParaRPr/>
          </a:p>
        </p:txBody>
      </p:sp>
      <p:sp>
        <p:nvSpPr>
          <p:cNvPr id="164" name="Google Shape;164;p4"/>
          <p:cNvSpPr txBox="1"/>
          <p:nvPr>
            <p:ph idx="1" type="body"/>
          </p:nvPr>
        </p:nvSpPr>
        <p:spPr>
          <a:xfrm>
            <a:off x="685801" y="1923803"/>
            <a:ext cx="10131425" cy="4476997"/>
          </a:xfrm>
          <a:prstGeom prst="rect">
            <a:avLst/>
          </a:prstGeom>
          <a:noFill/>
          <a:ln>
            <a:noFill/>
          </a:ln>
        </p:spPr>
        <p:txBody>
          <a:bodyPr anchorCtr="0" anchor="ctr" bIns="45700" lIns="91425" spcFirstLastPara="1" rIns="91425" wrap="square" tIns="45700">
            <a:normAutofit fontScale="40000" lnSpcReduction="20000"/>
          </a:bodyPr>
          <a:lstStyle/>
          <a:p>
            <a:pPr indent="-285750" lvl="0" marL="285750" rtl="0" algn="l">
              <a:spcBef>
                <a:spcPts val="0"/>
              </a:spcBef>
              <a:spcAft>
                <a:spcPts val="0"/>
              </a:spcAft>
              <a:buSzPct val="100000"/>
              <a:buChar char="•"/>
            </a:pPr>
            <a:r>
              <a:rPr lang="en-US" sz="4000"/>
              <a:t>Attributes of the dataset are as follows:</a:t>
            </a:r>
            <a:endParaRPr/>
          </a:p>
          <a:p>
            <a:pPr indent="0" lvl="1" marL="457200" rtl="0" algn="l">
              <a:spcBef>
                <a:spcPts val="1000"/>
              </a:spcBef>
              <a:spcAft>
                <a:spcPts val="0"/>
              </a:spcAft>
              <a:buSzPct val="100000"/>
              <a:buNone/>
            </a:pPr>
            <a:r>
              <a:rPr lang="en-US" sz="3800"/>
              <a:t>1.	id : unique identifier</a:t>
            </a:r>
            <a:endParaRPr/>
          </a:p>
          <a:p>
            <a:pPr indent="0" lvl="1" marL="457200" rtl="0" algn="l">
              <a:spcBef>
                <a:spcPts val="1000"/>
              </a:spcBef>
              <a:spcAft>
                <a:spcPts val="0"/>
              </a:spcAft>
              <a:buSzPct val="100000"/>
              <a:buNone/>
            </a:pPr>
            <a:r>
              <a:rPr lang="en-US" sz="3800"/>
              <a:t>2.	gender : "Male", "Female" or "Other"</a:t>
            </a:r>
            <a:endParaRPr/>
          </a:p>
          <a:p>
            <a:pPr indent="0" lvl="1" marL="457200" rtl="0" algn="l">
              <a:spcBef>
                <a:spcPts val="1000"/>
              </a:spcBef>
              <a:spcAft>
                <a:spcPts val="0"/>
              </a:spcAft>
              <a:buSzPct val="100000"/>
              <a:buNone/>
            </a:pPr>
            <a:r>
              <a:rPr lang="en-US" sz="3800"/>
              <a:t>3.	age : age of the patient</a:t>
            </a:r>
            <a:endParaRPr/>
          </a:p>
          <a:p>
            <a:pPr indent="0" lvl="1" marL="457200" rtl="0" algn="l">
              <a:spcBef>
                <a:spcPts val="1000"/>
              </a:spcBef>
              <a:spcAft>
                <a:spcPts val="0"/>
              </a:spcAft>
              <a:buSzPct val="100000"/>
              <a:buNone/>
            </a:pPr>
            <a:r>
              <a:rPr lang="en-US" sz="3800"/>
              <a:t>4.	hypertension : 0 if the patient doesn't have hypertension, 1 if the patient has hypertension</a:t>
            </a:r>
            <a:endParaRPr/>
          </a:p>
          <a:p>
            <a:pPr indent="0" lvl="1" marL="457200" rtl="0" algn="l">
              <a:spcBef>
                <a:spcPts val="1000"/>
              </a:spcBef>
              <a:spcAft>
                <a:spcPts val="0"/>
              </a:spcAft>
              <a:buSzPct val="100000"/>
              <a:buNone/>
            </a:pPr>
            <a:r>
              <a:rPr lang="en-US" sz="3800"/>
              <a:t>5.	heart_disease : 0 if the patient doesn't have any heart diseases, 1 if the patient has a heart disease</a:t>
            </a:r>
            <a:endParaRPr/>
          </a:p>
          <a:p>
            <a:pPr indent="0" lvl="1" marL="457200" rtl="0" algn="l">
              <a:spcBef>
                <a:spcPts val="1000"/>
              </a:spcBef>
              <a:spcAft>
                <a:spcPts val="0"/>
              </a:spcAft>
              <a:buSzPct val="100000"/>
              <a:buNone/>
            </a:pPr>
            <a:r>
              <a:rPr lang="en-US" sz="3800"/>
              <a:t>6.	ever_married : "No" or "Yes"</a:t>
            </a:r>
            <a:endParaRPr/>
          </a:p>
          <a:p>
            <a:pPr indent="0" lvl="1" marL="457200" rtl="0" algn="l">
              <a:spcBef>
                <a:spcPts val="1000"/>
              </a:spcBef>
              <a:spcAft>
                <a:spcPts val="0"/>
              </a:spcAft>
              <a:buSzPct val="100000"/>
              <a:buNone/>
            </a:pPr>
            <a:r>
              <a:rPr lang="en-US" sz="3800"/>
              <a:t>7.	work_type : "children", "Govt_jov", "Never_worked", "Private" or "Self-employed"</a:t>
            </a:r>
            <a:endParaRPr/>
          </a:p>
          <a:p>
            <a:pPr indent="0" lvl="1" marL="457200" rtl="0" algn="l">
              <a:spcBef>
                <a:spcPts val="1000"/>
              </a:spcBef>
              <a:spcAft>
                <a:spcPts val="0"/>
              </a:spcAft>
              <a:buSzPct val="100000"/>
              <a:buNone/>
            </a:pPr>
            <a:r>
              <a:rPr lang="en-US" sz="3800"/>
              <a:t>8.	Residence_type : "Rural" or "Urban"</a:t>
            </a:r>
            <a:endParaRPr/>
          </a:p>
          <a:p>
            <a:pPr indent="0" lvl="1" marL="457200" rtl="0" algn="l">
              <a:spcBef>
                <a:spcPts val="1000"/>
              </a:spcBef>
              <a:spcAft>
                <a:spcPts val="0"/>
              </a:spcAft>
              <a:buSzPct val="100000"/>
              <a:buNone/>
            </a:pPr>
            <a:r>
              <a:rPr lang="en-US" sz="3800"/>
              <a:t>9.	avg_glucose_level : average glucose level in blood</a:t>
            </a:r>
            <a:endParaRPr/>
          </a:p>
          <a:p>
            <a:pPr indent="0" lvl="1" marL="457200" rtl="0" algn="l">
              <a:spcBef>
                <a:spcPts val="1000"/>
              </a:spcBef>
              <a:spcAft>
                <a:spcPts val="0"/>
              </a:spcAft>
              <a:buSzPct val="100000"/>
              <a:buNone/>
            </a:pPr>
            <a:r>
              <a:rPr lang="en-US" sz="3800"/>
              <a:t>10.	bmi : body mass index</a:t>
            </a:r>
            <a:endParaRPr/>
          </a:p>
          <a:p>
            <a:pPr indent="0" lvl="1" marL="457200" rtl="0" algn="l">
              <a:spcBef>
                <a:spcPts val="1000"/>
              </a:spcBef>
              <a:spcAft>
                <a:spcPts val="0"/>
              </a:spcAft>
              <a:buSzPct val="100000"/>
              <a:buNone/>
            </a:pPr>
            <a:r>
              <a:rPr lang="en-US" sz="3800"/>
              <a:t>11.	smoking_status : "formerly smoked", "never smoked", "smokes" or "Unknown"*</a:t>
            </a:r>
            <a:endParaRPr/>
          </a:p>
          <a:p>
            <a:pPr indent="0" lvl="1" marL="457200" rtl="0" algn="l">
              <a:spcBef>
                <a:spcPts val="1000"/>
              </a:spcBef>
              <a:spcAft>
                <a:spcPts val="0"/>
              </a:spcAft>
              <a:buSzPct val="100000"/>
              <a:buNone/>
            </a:pPr>
            <a:r>
              <a:rPr lang="en-US" sz="3800"/>
              <a:t>12.	stroke : 1 if the patient had a stroke or 0 if not</a:t>
            </a:r>
            <a:endParaRPr/>
          </a:p>
          <a:p>
            <a:pPr indent="-240030" lvl="0" marL="285750" rtl="0" algn="l">
              <a:spcBef>
                <a:spcPts val="10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85801" y="609600"/>
            <a:ext cx="10131425" cy="113607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EXPLORATION INSIGHTS</a:t>
            </a:r>
            <a:endParaRPr/>
          </a:p>
        </p:txBody>
      </p:sp>
      <p:sp>
        <p:nvSpPr>
          <p:cNvPr id="170" name="Google Shape;170;p5"/>
          <p:cNvSpPr txBox="1"/>
          <p:nvPr>
            <p:ph idx="1" type="body"/>
          </p:nvPr>
        </p:nvSpPr>
        <p:spPr>
          <a:xfrm>
            <a:off x="685801" y="1745673"/>
            <a:ext cx="10131425" cy="46670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900"/>
              <a:buNone/>
            </a:pPr>
            <a:r>
              <a:rPr lang="en-US" sz="1900"/>
              <a:t>Insights gained from the data exploration are-</a:t>
            </a:r>
            <a:endParaRPr/>
          </a:p>
          <a:p>
            <a:pPr indent="-285750" lvl="0" marL="285750" rtl="0" algn="l">
              <a:lnSpc>
                <a:spcPct val="90000"/>
              </a:lnSpc>
              <a:spcBef>
                <a:spcPts val="1000"/>
              </a:spcBef>
              <a:spcAft>
                <a:spcPts val="0"/>
              </a:spcAft>
              <a:buSzPts val="1900"/>
              <a:buChar char="•"/>
            </a:pPr>
            <a:r>
              <a:rPr lang="en-US" sz="1900"/>
              <a:t>4 categorical features need to be dealt with before proceeding to modeling</a:t>
            </a:r>
            <a:endParaRPr/>
          </a:p>
          <a:p>
            <a:pPr indent="-285750" lvl="0" marL="285750" rtl="0" algn="l">
              <a:lnSpc>
                <a:spcPct val="90000"/>
              </a:lnSpc>
              <a:spcBef>
                <a:spcPts val="1000"/>
              </a:spcBef>
              <a:spcAft>
                <a:spcPts val="0"/>
              </a:spcAft>
              <a:buSzPts val="1900"/>
              <a:buChar char="•"/>
            </a:pPr>
            <a:r>
              <a:rPr lang="en-US" sz="1900"/>
              <a:t>BMI column has 201 rows of missing data</a:t>
            </a:r>
            <a:endParaRPr/>
          </a:p>
          <a:p>
            <a:pPr indent="-285750" lvl="0" marL="285750" rtl="0" algn="l">
              <a:lnSpc>
                <a:spcPct val="90000"/>
              </a:lnSpc>
              <a:spcBef>
                <a:spcPts val="1000"/>
              </a:spcBef>
              <a:spcAft>
                <a:spcPts val="0"/>
              </a:spcAft>
              <a:buSzPts val="1900"/>
              <a:buChar char="•"/>
            </a:pPr>
            <a:r>
              <a:rPr lang="en-US" sz="1900"/>
              <a:t>Stroke, hypertension and heart_disease have discrete values</a:t>
            </a:r>
            <a:endParaRPr/>
          </a:p>
          <a:p>
            <a:pPr indent="-285750" lvl="0" marL="285750" rtl="0" algn="l">
              <a:lnSpc>
                <a:spcPct val="90000"/>
              </a:lnSpc>
              <a:spcBef>
                <a:spcPts val="1000"/>
              </a:spcBef>
              <a:spcAft>
                <a:spcPts val="0"/>
              </a:spcAft>
              <a:buSzPts val="1900"/>
              <a:buChar char="•"/>
            </a:pPr>
            <a:r>
              <a:rPr lang="en-US" sz="1900"/>
              <a:t>Most people in the dataset are between 30 and 60 years of age</a:t>
            </a:r>
            <a:endParaRPr/>
          </a:p>
          <a:p>
            <a:pPr indent="-285750" lvl="0" marL="285750" rtl="0" algn="l">
              <a:lnSpc>
                <a:spcPct val="90000"/>
              </a:lnSpc>
              <a:spcBef>
                <a:spcPts val="1000"/>
              </a:spcBef>
              <a:spcAft>
                <a:spcPts val="0"/>
              </a:spcAft>
              <a:buSzPts val="1900"/>
              <a:buChar char="•"/>
            </a:pPr>
            <a:r>
              <a:rPr lang="en-US" sz="1900"/>
              <a:t>Majority people in the dataset have an average glucose level of 75 to 110</a:t>
            </a:r>
            <a:endParaRPr/>
          </a:p>
          <a:p>
            <a:pPr indent="-285750" lvl="0" marL="285750" rtl="0" algn="l">
              <a:lnSpc>
                <a:spcPct val="90000"/>
              </a:lnSpc>
              <a:spcBef>
                <a:spcPts val="1000"/>
              </a:spcBef>
              <a:spcAft>
                <a:spcPts val="0"/>
              </a:spcAft>
              <a:buSzPts val="1900"/>
              <a:buChar char="•"/>
            </a:pPr>
            <a:r>
              <a:rPr lang="en-US" sz="1900"/>
              <a:t>Most people in the dataset have a BMI between 25 and 35 </a:t>
            </a:r>
            <a:endParaRPr/>
          </a:p>
          <a:p>
            <a:pPr indent="-285750" lvl="0" marL="285750" rtl="0" algn="l">
              <a:lnSpc>
                <a:spcPct val="90000"/>
              </a:lnSpc>
              <a:spcBef>
                <a:spcPts val="1000"/>
              </a:spcBef>
              <a:spcAft>
                <a:spcPts val="0"/>
              </a:spcAft>
              <a:buSzPts val="1900"/>
              <a:buChar char="•"/>
            </a:pPr>
            <a:r>
              <a:rPr lang="en-US" sz="1900"/>
              <a:t>avg_glucose_level and bmi have a relatively high number of outliers</a:t>
            </a:r>
            <a:endParaRPr/>
          </a:p>
          <a:p>
            <a:pPr indent="-285750" lvl="0" marL="285750" rtl="0" algn="l">
              <a:lnSpc>
                <a:spcPct val="90000"/>
              </a:lnSpc>
              <a:spcBef>
                <a:spcPts val="1000"/>
              </a:spcBef>
              <a:spcAft>
                <a:spcPts val="0"/>
              </a:spcAft>
              <a:buSzPts val="1900"/>
              <a:buChar char="•"/>
            </a:pPr>
            <a:r>
              <a:rPr lang="en-US" sz="1900"/>
              <a:t>There is a significant difference of target variable class between positive (stroke) and negative (No Stroke) - 1 person with stroke for every 20 people without stroke: we have an imbalanced dataset</a:t>
            </a:r>
            <a:endParaRPr/>
          </a:p>
          <a:p>
            <a:pPr indent="-285750" lvl="0" marL="285750" rtl="0" algn="l">
              <a:lnSpc>
                <a:spcPct val="90000"/>
              </a:lnSpc>
              <a:spcBef>
                <a:spcPts val="1000"/>
              </a:spcBef>
              <a:spcAft>
                <a:spcPts val="0"/>
              </a:spcAft>
              <a:buSzPts val="1900"/>
              <a:buChar char="•"/>
            </a:pPr>
            <a:r>
              <a:rPr lang="en-US" sz="1900"/>
              <a:t>All features have relatively low correlation</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685801" y="492826"/>
            <a:ext cx="10131425" cy="11479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EXPLORATION INSIGHTS</a:t>
            </a:r>
            <a:endParaRPr/>
          </a:p>
        </p:txBody>
      </p:sp>
      <p:sp>
        <p:nvSpPr>
          <p:cNvPr id="176" name="Google Shape;176;p6"/>
          <p:cNvSpPr txBox="1"/>
          <p:nvPr>
            <p:ph idx="1" type="body"/>
          </p:nvPr>
        </p:nvSpPr>
        <p:spPr>
          <a:xfrm>
            <a:off x="685801" y="1640774"/>
            <a:ext cx="10131425" cy="11479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Plot for the target variable-</a:t>
            </a:r>
            <a:endParaRPr/>
          </a:p>
          <a:p>
            <a:pPr indent="-171450" lvl="0" marL="285750" rtl="0" algn="l">
              <a:spcBef>
                <a:spcPts val="1000"/>
              </a:spcBef>
              <a:spcAft>
                <a:spcPts val="0"/>
              </a:spcAft>
              <a:buSzPts val="1800"/>
              <a:buNone/>
            </a:pPr>
            <a:r>
              <a:t/>
            </a:r>
            <a:endParaRPr/>
          </a:p>
        </p:txBody>
      </p:sp>
      <p:pic>
        <p:nvPicPr>
          <p:cNvPr id="177" name="Google Shape;177;p6"/>
          <p:cNvPicPr preferRelativeResize="0"/>
          <p:nvPr/>
        </p:nvPicPr>
        <p:blipFill rotWithShape="1">
          <a:blip r:embed="rId3">
            <a:alphaModFix/>
          </a:blip>
          <a:srcRect b="0" l="0" r="0" t="0"/>
          <a:stretch/>
        </p:blipFill>
        <p:spPr>
          <a:xfrm>
            <a:off x="350860" y="2613890"/>
            <a:ext cx="5305650" cy="3442525"/>
          </a:xfrm>
          <a:prstGeom prst="rect">
            <a:avLst/>
          </a:prstGeom>
          <a:noFill/>
          <a:ln>
            <a:noFill/>
          </a:ln>
        </p:spPr>
      </p:pic>
      <p:pic>
        <p:nvPicPr>
          <p:cNvPr id="178" name="Google Shape;178;p6"/>
          <p:cNvPicPr preferRelativeResize="0"/>
          <p:nvPr/>
        </p:nvPicPr>
        <p:blipFill rotWithShape="1">
          <a:blip r:embed="rId4">
            <a:alphaModFix/>
          </a:blip>
          <a:srcRect b="0" l="0" r="0" t="0"/>
          <a:stretch/>
        </p:blipFill>
        <p:spPr>
          <a:xfrm>
            <a:off x="6096000" y="2613890"/>
            <a:ext cx="5847936" cy="344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pic>
        <p:nvPicPr>
          <p:cNvPr id="183" name="Google Shape;183;p7"/>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184" name="Google Shape;184;p7"/>
          <p:cNvSpPr txBox="1"/>
          <p:nvPr>
            <p:ph type="title"/>
          </p:nvPr>
        </p:nvSpPr>
        <p:spPr>
          <a:xfrm>
            <a:off x="7469579" y="3063834"/>
            <a:ext cx="4235545" cy="129332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3600"/>
              <a:buFont typeface="Calibri"/>
              <a:buNone/>
            </a:pPr>
            <a:r>
              <a:rPr lang="en-US"/>
              <a:t>DATA EXPLORATION INSIGHTS</a:t>
            </a:r>
            <a:endParaRPr/>
          </a:p>
        </p:txBody>
      </p:sp>
      <p:sp>
        <p:nvSpPr>
          <p:cNvPr id="185" name="Google Shape;185;p7"/>
          <p:cNvSpPr txBox="1"/>
          <p:nvPr>
            <p:ph idx="1" type="body"/>
          </p:nvPr>
        </p:nvSpPr>
        <p:spPr>
          <a:xfrm>
            <a:off x="7778337" y="4357159"/>
            <a:ext cx="3926787" cy="914403"/>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rPr lang="en-US" cap="none"/>
              <a:t>FEATURES WITH RESPECT TO EACH CLASS OF TARGET VARIABLE</a:t>
            </a:r>
            <a:endParaRPr/>
          </a:p>
        </p:txBody>
      </p:sp>
      <p:pic>
        <p:nvPicPr>
          <p:cNvPr descr="Chart&#10;&#10;Description automatically generated" id="186" name="Google Shape;186;p7"/>
          <p:cNvPicPr preferRelativeResize="0"/>
          <p:nvPr/>
        </p:nvPicPr>
        <p:blipFill rotWithShape="1">
          <a:blip r:embed="rId5">
            <a:alphaModFix/>
          </a:blip>
          <a:srcRect b="0" l="0" r="0" t="0"/>
          <a:stretch/>
        </p:blipFill>
        <p:spPr>
          <a:xfrm>
            <a:off x="344566" y="583378"/>
            <a:ext cx="3512007" cy="2748144"/>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descr="Chart, bar chart&#10;&#10;Description automatically generated" id="187" name="Google Shape;187;p7"/>
          <p:cNvPicPr preferRelativeResize="0"/>
          <p:nvPr/>
        </p:nvPicPr>
        <p:blipFill rotWithShape="1">
          <a:blip r:embed="rId6">
            <a:alphaModFix/>
          </a:blip>
          <a:srcRect b="0" l="0" r="0" t="0"/>
          <a:stretch/>
        </p:blipFill>
        <p:spPr>
          <a:xfrm>
            <a:off x="4077279" y="595882"/>
            <a:ext cx="3523262" cy="2748144"/>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descr="Chart, bar chart&#10;&#10;Description automatically generated" id="188" name="Google Shape;188;p7"/>
          <p:cNvPicPr preferRelativeResize="0"/>
          <p:nvPr/>
        </p:nvPicPr>
        <p:blipFill rotWithShape="1">
          <a:blip r:embed="rId7">
            <a:alphaModFix/>
          </a:blip>
          <a:srcRect b="0" l="0" r="0" t="0"/>
          <a:stretch/>
        </p:blipFill>
        <p:spPr>
          <a:xfrm>
            <a:off x="406498" y="3501871"/>
            <a:ext cx="3388145" cy="2642753"/>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pic>
        <p:nvPicPr>
          <p:cNvPr descr="Chart, bar chart&#10;&#10;Description automatically generated" id="189" name="Google Shape;189;p7"/>
          <p:cNvPicPr preferRelativeResize="0"/>
          <p:nvPr/>
        </p:nvPicPr>
        <p:blipFill rotWithShape="1">
          <a:blip r:embed="rId8">
            <a:alphaModFix/>
          </a:blip>
          <a:srcRect b="0" l="0" r="0" t="0"/>
          <a:stretch/>
        </p:blipFill>
        <p:spPr>
          <a:xfrm>
            <a:off x="4077279" y="3501871"/>
            <a:ext cx="3523261" cy="2739334"/>
          </a:xfrm>
          <a:prstGeom prst="roundRect">
            <a:avLst>
              <a:gd fmla="val 6267"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ae07dae2dc_0_0"/>
          <p:cNvSpPr txBox="1"/>
          <p:nvPr>
            <p:ph type="title"/>
          </p:nvPr>
        </p:nvSpPr>
        <p:spPr>
          <a:xfrm>
            <a:off x="685801" y="492826"/>
            <a:ext cx="10131300" cy="1147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EXPLORATION INSIGHTS</a:t>
            </a:r>
            <a:endParaRPr/>
          </a:p>
        </p:txBody>
      </p:sp>
      <p:pic>
        <p:nvPicPr>
          <p:cNvPr id="195" name="Google Shape;195;g1ae07dae2dc_0_0"/>
          <p:cNvPicPr preferRelativeResize="0"/>
          <p:nvPr/>
        </p:nvPicPr>
        <p:blipFill>
          <a:blip r:embed="rId3">
            <a:alphaModFix/>
          </a:blip>
          <a:stretch>
            <a:fillRect/>
          </a:stretch>
        </p:blipFill>
        <p:spPr>
          <a:xfrm>
            <a:off x="915451" y="2490075"/>
            <a:ext cx="10361100" cy="2445600"/>
          </a:xfrm>
          <a:prstGeom prst="roundRect">
            <a:avLst>
              <a:gd fmla="val 16667" name="adj"/>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685801" y="609600"/>
            <a:ext cx="10131425" cy="11954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DATA PREPROCESSING</a:t>
            </a:r>
            <a:endParaRPr/>
          </a:p>
        </p:txBody>
      </p:sp>
      <p:sp>
        <p:nvSpPr>
          <p:cNvPr id="201" name="Google Shape;201;p8"/>
          <p:cNvSpPr txBox="1"/>
          <p:nvPr>
            <p:ph idx="1" type="body"/>
          </p:nvPr>
        </p:nvSpPr>
        <p:spPr>
          <a:xfrm>
            <a:off x="685801" y="1923803"/>
            <a:ext cx="10131425" cy="38673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900"/>
              <a:buNone/>
            </a:pPr>
            <a:r>
              <a:rPr lang="en-US" sz="1900"/>
              <a:t>Data preprocessing is done to get the data ready for training the model. Following are the steps taken to do that-</a:t>
            </a:r>
            <a:endParaRPr/>
          </a:p>
          <a:p>
            <a:pPr indent="-285750" lvl="0" marL="285750" rtl="0" algn="l">
              <a:spcBef>
                <a:spcPts val="1000"/>
              </a:spcBef>
              <a:spcAft>
                <a:spcPts val="0"/>
              </a:spcAft>
              <a:buSzPts val="1900"/>
              <a:buChar char="•"/>
            </a:pPr>
            <a:r>
              <a:rPr lang="en-US" sz="1900"/>
              <a:t>Replace missing values</a:t>
            </a:r>
            <a:endParaRPr/>
          </a:p>
          <a:p>
            <a:pPr indent="-285750" lvl="0" marL="285750" rtl="0" algn="l">
              <a:spcBef>
                <a:spcPts val="1000"/>
              </a:spcBef>
              <a:spcAft>
                <a:spcPts val="0"/>
              </a:spcAft>
              <a:buSzPts val="1900"/>
              <a:buChar char="•"/>
            </a:pPr>
            <a:r>
              <a:rPr lang="en-US" sz="1900"/>
              <a:t>Deal with the outliers/extreme values </a:t>
            </a:r>
            <a:endParaRPr/>
          </a:p>
          <a:p>
            <a:pPr indent="-285750" lvl="0" marL="285750" rtl="0" algn="l">
              <a:spcBef>
                <a:spcPts val="1000"/>
              </a:spcBef>
              <a:spcAft>
                <a:spcPts val="0"/>
              </a:spcAft>
              <a:buSzPts val="1900"/>
              <a:buChar char="•"/>
            </a:pPr>
            <a:r>
              <a:rPr lang="en-US" sz="1900"/>
              <a:t>Perform label/one hot encoding</a:t>
            </a:r>
            <a:endParaRPr/>
          </a:p>
          <a:p>
            <a:pPr indent="-285750" lvl="0" marL="285750" rtl="0" algn="l">
              <a:spcBef>
                <a:spcPts val="1000"/>
              </a:spcBef>
              <a:spcAft>
                <a:spcPts val="0"/>
              </a:spcAft>
              <a:buSzPts val="1900"/>
              <a:buChar char="•"/>
            </a:pPr>
            <a:r>
              <a:rPr lang="en-US" sz="1900"/>
              <a:t>Split dataset into test and train</a:t>
            </a:r>
            <a:endParaRPr/>
          </a:p>
          <a:p>
            <a:pPr indent="-285750" lvl="0" marL="285750" rtl="0" algn="l">
              <a:spcBef>
                <a:spcPts val="1000"/>
              </a:spcBef>
              <a:spcAft>
                <a:spcPts val="0"/>
              </a:spcAft>
              <a:buSzPts val="1900"/>
              <a:buChar char="•"/>
            </a:pPr>
            <a:r>
              <a:rPr lang="en-US" sz="1900"/>
              <a:t>Perform class balancing operations - most crucial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2022-12-08T15:37:24Z</dcterms:created>
  <dc:creator>Neeraja Dixit</dc:creator>
</cp:coreProperties>
</file>