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9144000" cy="5143500" type="screen16x9"/>
  <p:notesSz cx="6858000" cy="9144000"/>
  <p:embeddedFontLst>
    <p:embeddedFont>
      <p:font typeface="Asap"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DM Sans" pitchFamily="2"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Red Hat Display" panose="020B0604020202020204" charset="0"/>
      <p:regular r:id="rId43"/>
      <p:bold r:id="rId44"/>
      <p:italic r:id="rId45"/>
      <p:boldItalic r:id="rId46"/>
    </p:embeddedFont>
    <p:embeddedFont>
      <p:font typeface="Red Hat Display SemiBold"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seFQYpuVXlBKWANHmtbDwXhtD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09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a2936f9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a2936f9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
        <p:cNvGrpSpPr/>
        <p:nvPr/>
      </p:nvGrpSpPr>
      <p:grpSpPr>
        <a:xfrm>
          <a:off x="0" y="0"/>
          <a:ext cx="0" cy="0"/>
          <a:chOff x="0" y="0"/>
          <a:chExt cx="0" cy="0"/>
        </a:xfrm>
      </p:grpSpPr>
      <p:pic>
        <p:nvPicPr>
          <p:cNvPr id="9" name="Google Shape;9;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0"/>
          <p:cNvSpPr txBox="1">
            <a:spLocks noGrp="1"/>
          </p:cNvSpPr>
          <p:nvPr>
            <p:ph type="title"/>
          </p:nvPr>
        </p:nvSpPr>
        <p:spPr>
          <a:xfrm>
            <a:off x="2135550" y="539488"/>
            <a:ext cx="4872900" cy="116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100"/>
              <a:buNone/>
              <a:defRPr sz="6500"/>
            </a:lvl1pPr>
            <a:lvl2pPr lvl="1" algn="ctr">
              <a:lnSpc>
                <a:spcPct val="100000"/>
              </a:lnSpc>
              <a:spcBef>
                <a:spcPts val="0"/>
              </a:spcBef>
              <a:spcAft>
                <a:spcPts val="0"/>
              </a:spcAft>
              <a:buSzPts val="3100"/>
              <a:buNone/>
              <a:defRPr/>
            </a:lvl2pPr>
            <a:lvl3pPr lvl="2" algn="ctr">
              <a:lnSpc>
                <a:spcPct val="100000"/>
              </a:lnSpc>
              <a:spcBef>
                <a:spcPts val="0"/>
              </a:spcBef>
              <a:spcAft>
                <a:spcPts val="0"/>
              </a:spcAft>
              <a:buSzPts val="3100"/>
              <a:buNone/>
              <a:defRPr/>
            </a:lvl3pPr>
            <a:lvl4pPr lvl="3" algn="ctr">
              <a:lnSpc>
                <a:spcPct val="100000"/>
              </a:lnSpc>
              <a:spcBef>
                <a:spcPts val="0"/>
              </a:spcBef>
              <a:spcAft>
                <a:spcPts val="0"/>
              </a:spcAft>
              <a:buSzPts val="3100"/>
              <a:buNone/>
              <a:defRPr/>
            </a:lvl4pPr>
            <a:lvl5pPr lvl="4" algn="ctr">
              <a:lnSpc>
                <a:spcPct val="100000"/>
              </a:lnSpc>
              <a:spcBef>
                <a:spcPts val="0"/>
              </a:spcBef>
              <a:spcAft>
                <a:spcPts val="0"/>
              </a:spcAft>
              <a:buSzPts val="3100"/>
              <a:buNone/>
              <a:defRPr/>
            </a:lvl5pPr>
            <a:lvl6pPr lvl="5" algn="ctr">
              <a:lnSpc>
                <a:spcPct val="100000"/>
              </a:lnSpc>
              <a:spcBef>
                <a:spcPts val="0"/>
              </a:spcBef>
              <a:spcAft>
                <a:spcPts val="0"/>
              </a:spcAft>
              <a:buSzPts val="3100"/>
              <a:buNone/>
              <a:defRPr/>
            </a:lvl6pPr>
            <a:lvl7pPr lvl="6" algn="ctr">
              <a:lnSpc>
                <a:spcPct val="100000"/>
              </a:lnSpc>
              <a:spcBef>
                <a:spcPts val="0"/>
              </a:spcBef>
              <a:spcAft>
                <a:spcPts val="0"/>
              </a:spcAft>
              <a:buSzPts val="3100"/>
              <a:buNone/>
              <a:defRPr/>
            </a:lvl7pPr>
            <a:lvl8pPr lvl="7" algn="ctr">
              <a:lnSpc>
                <a:spcPct val="100000"/>
              </a:lnSpc>
              <a:spcBef>
                <a:spcPts val="0"/>
              </a:spcBef>
              <a:spcAft>
                <a:spcPts val="0"/>
              </a:spcAft>
              <a:buSzPts val="3100"/>
              <a:buNone/>
              <a:defRPr/>
            </a:lvl8pPr>
            <a:lvl9pPr lvl="8" algn="ctr">
              <a:lnSpc>
                <a:spcPct val="100000"/>
              </a:lnSpc>
              <a:spcBef>
                <a:spcPts val="0"/>
              </a:spcBef>
              <a:spcAft>
                <a:spcPts val="0"/>
              </a:spcAft>
              <a:buSzPts val="3100"/>
              <a:buNone/>
              <a:defRPr/>
            </a:lvl9pPr>
          </a:lstStyle>
          <a:p>
            <a:endParaRPr/>
          </a:p>
        </p:txBody>
      </p:sp>
      <p:sp>
        <p:nvSpPr>
          <p:cNvPr id="11" name="Google Shape;11;p20"/>
          <p:cNvSpPr txBox="1">
            <a:spLocks noGrp="1"/>
          </p:cNvSpPr>
          <p:nvPr>
            <p:ph type="subTitle" idx="1"/>
          </p:nvPr>
        </p:nvSpPr>
        <p:spPr>
          <a:xfrm>
            <a:off x="2135550" y="1700913"/>
            <a:ext cx="4872900" cy="67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21"/>
          <p:cNvSpPr txBox="1">
            <a:spLocks noGrp="1"/>
          </p:cNvSpPr>
          <p:nvPr>
            <p:ph type="title"/>
          </p:nvPr>
        </p:nvSpPr>
        <p:spPr>
          <a:xfrm>
            <a:off x="872400" y="2173700"/>
            <a:ext cx="4050000" cy="1511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1"/>
          <p:cNvSpPr txBox="1">
            <a:spLocks noGrp="1"/>
          </p:cNvSpPr>
          <p:nvPr>
            <p:ph type="title" idx="2"/>
          </p:nvPr>
        </p:nvSpPr>
        <p:spPr>
          <a:xfrm>
            <a:off x="872400" y="1189466"/>
            <a:ext cx="1652100" cy="9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6000">
                <a:solidFill>
                  <a:schemeClr val="accent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6" name="Google Shape;16;p21"/>
          <p:cNvSpPr txBox="1">
            <a:spLocks noGrp="1"/>
          </p:cNvSpPr>
          <p:nvPr>
            <p:ph type="subTitle" idx="1"/>
          </p:nvPr>
        </p:nvSpPr>
        <p:spPr>
          <a:xfrm>
            <a:off x="872400" y="3572803"/>
            <a:ext cx="4050000" cy="3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7" name="Google Shape;17;p21"/>
          <p:cNvGrpSpPr/>
          <p:nvPr/>
        </p:nvGrpSpPr>
        <p:grpSpPr>
          <a:xfrm>
            <a:off x="85763" y="-253275"/>
            <a:ext cx="5920437" cy="5639225"/>
            <a:chOff x="85763" y="-253275"/>
            <a:chExt cx="5920437" cy="5639225"/>
          </a:xfrm>
        </p:grpSpPr>
        <p:sp>
          <p:nvSpPr>
            <p:cNvPr id="18" name="Google Shape;18;p21"/>
            <p:cNvSpPr/>
            <p:nvPr/>
          </p:nvSpPr>
          <p:spPr>
            <a:xfrm>
              <a:off x="128825" y="-253275"/>
              <a:ext cx="5877375" cy="5639225"/>
            </a:xfrm>
            <a:custGeom>
              <a:avLst/>
              <a:gdLst/>
              <a:ahLst/>
              <a:cxnLst/>
              <a:rect l="l" t="t" r="r" b="b"/>
              <a:pathLst>
                <a:path w="235095" h="225569" extrusionOk="0">
                  <a:moveTo>
                    <a:pt x="235095" y="225569"/>
                  </a:moveTo>
                  <a:lnTo>
                    <a:pt x="220833" y="201737"/>
                  </a:lnTo>
                  <a:lnTo>
                    <a:pt x="128155" y="211715"/>
                  </a:lnTo>
                  <a:lnTo>
                    <a:pt x="65216" y="201737"/>
                  </a:lnTo>
                  <a:lnTo>
                    <a:pt x="13422" y="212148"/>
                  </a:lnTo>
                  <a:lnTo>
                    <a:pt x="0" y="168852"/>
                  </a:lnTo>
                  <a:lnTo>
                    <a:pt x="12286" y="77123"/>
                  </a:lnTo>
                  <a:lnTo>
                    <a:pt x="866" y="25112"/>
                  </a:lnTo>
                  <a:lnTo>
                    <a:pt x="27276" y="0"/>
                  </a:lnTo>
                </a:path>
              </a:pathLst>
            </a:custGeom>
            <a:noFill/>
            <a:ln w="9525" cap="flat" cmpd="sng">
              <a:solidFill>
                <a:schemeClr val="dk1"/>
              </a:solidFill>
              <a:prstDash val="solid"/>
              <a:round/>
              <a:headEnd type="none" w="sm" len="sm"/>
              <a:tailEnd type="none" w="sm" len="sm"/>
            </a:ln>
          </p:spPr>
        </p:sp>
        <p:sp>
          <p:nvSpPr>
            <p:cNvPr id="19" name="Google Shape;19;p21"/>
            <p:cNvSpPr/>
            <p:nvPr/>
          </p:nvSpPr>
          <p:spPr>
            <a:xfrm rot="-5400000" flipH="1">
              <a:off x="109750" y="33216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0" name="Google Shape;20;p21"/>
            <p:cNvSpPr/>
            <p:nvPr/>
          </p:nvSpPr>
          <p:spPr>
            <a:xfrm rot="-5400000" flipH="1">
              <a:off x="3288538" y="499683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 name="Google Shape;21;p21"/>
            <p:cNvSpPr/>
            <p:nvPr/>
          </p:nvSpPr>
          <p:spPr>
            <a:xfrm rot="-5400000" flipH="1">
              <a:off x="85763" y="392651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 name="Google Shape;22;p21"/>
            <p:cNvSpPr/>
            <p:nvPr/>
          </p:nvSpPr>
          <p:spPr>
            <a:xfrm rot="-5400000" flipH="1">
              <a:off x="390063" y="162936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3" name="Google Shape;23;p21"/>
            <p:cNvSpPr/>
            <p:nvPr/>
          </p:nvSpPr>
          <p:spPr>
            <a:xfrm rot="-5400000" flipH="1">
              <a:off x="1711013" y="474756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4" name="Google Shape;24;p21"/>
            <p:cNvSpPr/>
            <p:nvPr/>
          </p:nvSpPr>
          <p:spPr>
            <a:xfrm rot="-5400000" flipH="1">
              <a:off x="418638" y="499683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5" name="Google Shape;25;p21"/>
            <p:cNvSpPr/>
            <p:nvPr/>
          </p:nvSpPr>
          <p:spPr>
            <a:xfrm rot="-5400000" flipH="1">
              <a:off x="5598263" y="474756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
        <p:cNvGrpSpPr/>
        <p:nvPr/>
      </p:nvGrpSpPr>
      <p:grpSpPr>
        <a:xfrm>
          <a:off x="0" y="0"/>
          <a:ext cx="0" cy="0"/>
          <a:chOff x="0" y="0"/>
          <a:chExt cx="0" cy="0"/>
        </a:xfrm>
      </p:grpSpPr>
      <p:pic>
        <p:nvPicPr>
          <p:cNvPr id="28" name="Google Shape;28;p23"/>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9" name="Google Shape;29;p23"/>
          <p:cNvGrpSpPr/>
          <p:nvPr/>
        </p:nvGrpSpPr>
        <p:grpSpPr>
          <a:xfrm>
            <a:off x="-152750" y="2565250"/>
            <a:ext cx="7676400" cy="2679975"/>
            <a:chOff x="-152750" y="2565250"/>
            <a:chExt cx="7676400" cy="2679975"/>
          </a:xfrm>
        </p:grpSpPr>
        <p:sp>
          <p:nvSpPr>
            <p:cNvPr id="30" name="Google Shape;30;p23"/>
            <p:cNvSpPr/>
            <p:nvPr/>
          </p:nvSpPr>
          <p:spPr>
            <a:xfrm>
              <a:off x="-152750" y="2565250"/>
              <a:ext cx="7676400" cy="2679975"/>
            </a:xfrm>
            <a:custGeom>
              <a:avLst/>
              <a:gdLst/>
              <a:ahLst/>
              <a:cxnLst/>
              <a:rect l="l" t="t" r="r" b="b"/>
              <a:pathLst>
                <a:path w="307056" h="107199" extrusionOk="0">
                  <a:moveTo>
                    <a:pt x="0" y="0"/>
                  </a:moveTo>
                  <a:lnTo>
                    <a:pt x="21729" y="16605"/>
                  </a:lnTo>
                  <a:lnTo>
                    <a:pt x="27656" y="37349"/>
                  </a:lnTo>
                  <a:lnTo>
                    <a:pt x="9876" y="54282"/>
                  </a:lnTo>
                  <a:lnTo>
                    <a:pt x="23846" y="100425"/>
                  </a:lnTo>
                  <a:lnTo>
                    <a:pt x="152539" y="83915"/>
                  </a:lnTo>
                  <a:lnTo>
                    <a:pt x="245249" y="99155"/>
                  </a:lnTo>
                  <a:lnTo>
                    <a:pt x="292663" y="88995"/>
                  </a:lnTo>
                  <a:lnTo>
                    <a:pt x="307056" y="107199"/>
                  </a:lnTo>
                </a:path>
              </a:pathLst>
            </a:custGeom>
            <a:noFill/>
            <a:ln w="9525" cap="flat" cmpd="sng">
              <a:solidFill>
                <a:schemeClr val="dk1"/>
              </a:solidFill>
              <a:prstDash val="solid"/>
              <a:round/>
              <a:headEnd type="none" w="sm" len="sm"/>
              <a:tailEnd type="none" w="sm" len="sm"/>
            </a:ln>
          </p:spPr>
        </p:sp>
        <p:sp>
          <p:nvSpPr>
            <p:cNvPr id="31" name="Google Shape;31;p23"/>
            <p:cNvSpPr/>
            <p:nvPr/>
          </p:nvSpPr>
          <p:spPr>
            <a:xfrm rot="10800000" flipH="1">
              <a:off x="336375" y="293417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2" name="Google Shape;32;p23"/>
            <p:cNvSpPr/>
            <p:nvPr/>
          </p:nvSpPr>
          <p:spPr>
            <a:xfrm rot="10800000" flipH="1">
              <a:off x="502525" y="3447697"/>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3" name="Google Shape;33;p23"/>
            <p:cNvSpPr/>
            <p:nvPr/>
          </p:nvSpPr>
          <p:spPr>
            <a:xfrm rot="10800000" flipH="1">
              <a:off x="46750" y="3882550"/>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4" name="Google Shape;34;p23"/>
            <p:cNvSpPr/>
            <p:nvPr/>
          </p:nvSpPr>
          <p:spPr>
            <a:xfrm rot="10800000" flipH="1">
              <a:off x="3620850" y="462962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5" name="Google Shape;35;p23"/>
            <p:cNvSpPr/>
            <p:nvPr/>
          </p:nvSpPr>
          <p:spPr>
            <a:xfrm rot="10800000" flipH="1">
              <a:off x="7129350" y="474782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 name="Google Shape;36;p23"/>
            <p:cNvSpPr/>
            <p:nvPr/>
          </p:nvSpPr>
          <p:spPr>
            <a:xfrm rot="10800000" flipH="1">
              <a:off x="5939575" y="4995450"/>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7" name="Google Shape;37;p23"/>
            <p:cNvSpPr/>
            <p:nvPr/>
          </p:nvSpPr>
          <p:spPr>
            <a:xfrm rot="10800000" flipH="1">
              <a:off x="401225" y="5015650"/>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grpSp>
        <p:nvGrpSpPr>
          <p:cNvPr id="38" name="Google Shape;38;p23"/>
          <p:cNvGrpSpPr/>
          <p:nvPr/>
        </p:nvGrpSpPr>
        <p:grpSpPr>
          <a:xfrm rot="5400000" flipH="1">
            <a:off x="6018531" y="-2310819"/>
            <a:ext cx="1212813" cy="4953700"/>
            <a:chOff x="113725" y="128375"/>
            <a:chExt cx="1212813" cy="4953700"/>
          </a:xfrm>
        </p:grpSpPr>
        <p:sp>
          <p:nvSpPr>
            <p:cNvPr id="39" name="Google Shape;39;p23"/>
            <p:cNvSpPr/>
            <p:nvPr/>
          </p:nvSpPr>
          <p:spPr>
            <a:xfrm>
              <a:off x="170863" y="167513"/>
              <a:ext cx="1155675" cy="4877250"/>
            </a:xfrm>
            <a:custGeom>
              <a:avLst/>
              <a:gdLst/>
              <a:ahLst/>
              <a:cxnLst/>
              <a:rect l="l" t="t" r="r" b="b"/>
              <a:pathLst>
                <a:path w="46227" h="195090" extrusionOk="0">
                  <a:moveTo>
                    <a:pt x="46227" y="1146"/>
                  </a:moveTo>
                  <a:lnTo>
                    <a:pt x="36263" y="10557"/>
                  </a:lnTo>
                  <a:lnTo>
                    <a:pt x="1836" y="0"/>
                  </a:lnTo>
                  <a:lnTo>
                    <a:pt x="17902" y="59674"/>
                  </a:lnTo>
                  <a:lnTo>
                    <a:pt x="0" y="143678"/>
                  </a:lnTo>
                  <a:lnTo>
                    <a:pt x="20656" y="195090"/>
                  </a:lnTo>
                  <a:lnTo>
                    <a:pt x="33692" y="179891"/>
                  </a:lnTo>
                  <a:lnTo>
                    <a:pt x="37021" y="185069"/>
                  </a:lnTo>
                  <a:lnTo>
                    <a:pt x="41008" y="182480"/>
                  </a:lnTo>
                </a:path>
              </a:pathLst>
            </a:custGeom>
            <a:noFill/>
            <a:ln w="9525" cap="flat" cmpd="sng">
              <a:solidFill>
                <a:schemeClr val="dk1"/>
              </a:solidFill>
              <a:prstDash val="solid"/>
              <a:round/>
              <a:headEnd type="none" w="sm" len="sm"/>
              <a:tailEnd type="none" w="sm" len="sm"/>
            </a:ln>
          </p:spPr>
        </p:sp>
        <p:sp>
          <p:nvSpPr>
            <p:cNvPr id="40" name="Google Shape;40;p23"/>
            <p:cNvSpPr/>
            <p:nvPr/>
          </p:nvSpPr>
          <p:spPr>
            <a:xfrm flipH="1">
              <a:off x="1044900" y="38552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1" name="Google Shape;41;p23"/>
            <p:cNvSpPr/>
            <p:nvPr/>
          </p:nvSpPr>
          <p:spPr>
            <a:xfrm flipH="1">
              <a:off x="113725" y="371872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2" name="Google Shape;42;p23"/>
            <p:cNvSpPr/>
            <p:nvPr/>
          </p:nvSpPr>
          <p:spPr>
            <a:xfrm flipH="1">
              <a:off x="170875" y="12837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3" name="Google Shape;43;p23"/>
            <p:cNvSpPr/>
            <p:nvPr/>
          </p:nvSpPr>
          <p:spPr>
            <a:xfrm flipH="1">
              <a:off x="569250" y="1609650"/>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44" name="Google Shape;44;p23"/>
            <p:cNvSpPr/>
            <p:nvPr/>
          </p:nvSpPr>
          <p:spPr>
            <a:xfrm flipH="1">
              <a:off x="654150" y="4997175"/>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
        <p:cNvGrpSpPr/>
        <p:nvPr/>
      </p:nvGrpSpPr>
      <p:grpSpPr>
        <a:xfrm>
          <a:off x="0" y="0"/>
          <a:ext cx="0" cy="0"/>
          <a:chOff x="0" y="0"/>
          <a:chExt cx="0" cy="0"/>
        </a:xfrm>
      </p:grpSpPr>
      <p:pic>
        <p:nvPicPr>
          <p:cNvPr id="46" name="Google Shape;46;p24"/>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47" name="Google Shape;47;p24"/>
          <p:cNvGrpSpPr/>
          <p:nvPr/>
        </p:nvGrpSpPr>
        <p:grpSpPr>
          <a:xfrm>
            <a:off x="312375" y="-99675"/>
            <a:ext cx="7330650" cy="582263"/>
            <a:chOff x="312375" y="-99675"/>
            <a:chExt cx="7330650" cy="582263"/>
          </a:xfrm>
        </p:grpSpPr>
        <p:sp>
          <p:nvSpPr>
            <p:cNvPr id="48" name="Google Shape;48;p24"/>
            <p:cNvSpPr/>
            <p:nvPr/>
          </p:nvSpPr>
          <p:spPr>
            <a:xfrm>
              <a:off x="312375" y="-99675"/>
              <a:ext cx="7330650" cy="549375"/>
            </a:xfrm>
            <a:custGeom>
              <a:avLst/>
              <a:gdLst/>
              <a:ahLst/>
              <a:cxnLst/>
              <a:rect l="l" t="t" r="r" b="b"/>
              <a:pathLst>
                <a:path w="293226" h="21975" extrusionOk="0">
                  <a:moveTo>
                    <a:pt x="293226" y="0"/>
                  </a:moveTo>
                  <a:lnTo>
                    <a:pt x="287314" y="17463"/>
                  </a:lnTo>
                  <a:lnTo>
                    <a:pt x="226763" y="9737"/>
                  </a:lnTo>
                  <a:lnTo>
                    <a:pt x="145027" y="21975"/>
                  </a:lnTo>
                  <a:lnTo>
                    <a:pt x="73516" y="9313"/>
                  </a:lnTo>
                  <a:lnTo>
                    <a:pt x="57793" y="20818"/>
                  </a:lnTo>
                  <a:lnTo>
                    <a:pt x="49285" y="10830"/>
                  </a:lnTo>
                  <a:lnTo>
                    <a:pt x="28941" y="18228"/>
                  </a:lnTo>
                  <a:lnTo>
                    <a:pt x="0" y="880"/>
                  </a:lnTo>
                </a:path>
              </a:pathLst>
            </a:custGeom>
            <a:noFill/>
            <a:ln w="9525" cap="flat" cmpd="sng">
              <a:solidFill>
                <a:schemeClr val="dk1"/>
              </a:solidFill>
              <a:prstDash val="solid"/>
              <a:round/>
              <a:headEnd type="none" w="sm" len="sm"/>
              <a:tailEnd type="none" w="sm" len="sm"/>
            </a:ln>
          </p:spPr>
        </p:sp>
        <p:sp>
          <p:nvSpPr>
            <p:cNvPr id="49" name="Google Shape;49;p24"/>
            <p:cNvSpPr/>
            <p:nvPr/>
          </p:nvSpPr>
          <p:spPr>
            <a:xfrm rot="-5400000">
              <a:off x="1701325" y="37558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0" name="Google Shape;50;p24"/>
            <p:cNvSpPr/>
            <p:nvPr/>
          </p:nvSpPr>
          <p:spPr>
            <a:xfrm rot="-5400000">
              <a:off x="2114063" y="8661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1" name="Google Shape;51;p24"/>
            <p:cNvSpPr/>
            <p:nvPr/>
          </p:nvSpPr>
          <p:spPr>
            <a:xfrm rot="-5400000">
              <a:off x="1495913" y="133513"/>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2" name="Google Shape;52;p24"/>
            <p:cNvSpPr/>
            <p:nvPr/>
          </p:nvSpPr>
          <p:spPr>
            <a:xfrm rot="-5400000">
              <a:off x="992713" y="31278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3" name="Google Shape;53;p24"/>
            <p:cNvSpPr/>
            <p:nvPr/>
          </p:nvSpPr>
          <p:spPr>
            <a:xfrm rot="-5400000">
              <a:off x="3891163" y="39768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4" name="Google Shape;54;p24"/>
            <p:cNvSpPr/>
            <p:nvPr/>
          </p:nvSpPr>
          <p:spPr>
            <a:xfrm rot="-5400000">
              <a:off x="5915838" y="10713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55" name="Google Shape;55;p24"/>
            <p:cNvSpPr/>
            <p:nvPr/>
          </p:nvSpPr>
          <p:spPr>
            <a:xfrm rot="-5400000">
              <a:off x="7463988" y="290688"/>
              <a:ext cx="84900" cy="849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56"/>
        <p:cNvGrpSpPr/>
        <p:nvPr/>
      </p:nvGrpSpPr>
      <p:grpSpPr>
        <a:xfrm>
          <a:off x="0" y="0"/>
          <a:ext cx="0" cy="0"/>
          <a:chOff x="0" y="0"/>
          <a:chExt cx="0" cy="0"/>
        </a:xfrm>
      </p:grpSpPr>
      <p:pic>
        <p:nvPicPr>
          <p:cNvPr id="57" name="Google Shape;57;p25"/>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8" name="Google Shape;58;p25"/>
          <p:cNvGrpSpPr/>
          <p:nvPr/>
        </p:nvGrpSpPr>
        <p:grpSpPr>
          <a:xfrm>
            <a:off x="8429426" y="2039100"/>
            <a:ext cx="975524" cy="2989674"/>
            <a:chOff x="8429426" y="2039100"/>
            <a:chExt cx="975524" cy="2989674"/>
          </a:xfrm>
        </p:grpSpPr>
        <p:sp>
          <p:nvSpPr>
            <p:cNvPr id="59" name="Google Shape;59;p25"/>
            <p:cNvSpPr/>
            <p:nvPr/>
          </p:nvSpPr>
          <p:spPr>
            <a:xfrm>
              <a:off x="8489000" y="2039100"/>
              <a:ext cx="915950" cy="2940925"/>
            </a:xfrm>
            <a:custGeom>
              <a:avLst/>
              <a:gdLst/>
              <a:ahLst/>
              <a:cxnLst/>
              <a:rect l="l" t="t" r="r" b="b"/>
              <a:pathLst>
                <a:path w="36638" h="117637" extrusionOk="0">
                  <a:moveTo>
                    <a:pt x="32898" y="117547"/>
                  </a:moveTo>
                  <a:lnTo>
                    <a:pt x="17930" y="105499"/>
                  </a:lnTo>
                  <a:lnTo>
                    <a:pt x="5866" y="117637"/>
                  </a:lnTo>
                  <a:lnTo>
                    <a:pt x="0" y="57812"/>
                  </a:lnTo>
                  <a:lnTo>
                    <a:pt x="15025" y="59842"/>
                  </a:lnTo>
                  <a:lnTo>
                    <a:pt x="9261" y="31856"/>
                  </a:lnTo>
                  <a:lnTo>
                    <a:pt x="31089" y="4808"/>
                  </a:lnTo>
                  <a:lnTo>
                    <a:pt x="32939" y="0"/>
                  </a:lnTo>
                  <a:lnTo>
                    <a:pt x="36638" y="1479"/>
                  </a:lnTo>
                </a:path>
              </a:pathLst>
            </a:custGeom>
            <a:noFill/>
            <a:ln w="9525" cap="flat" cmpd="sng">
              <a:solidFill>
                <a:schemeClr val="dk1"/>
              </a:solidFill>
              <a:prstDash val="solid"/>
              <a:round/>
              <a:headEnd type="none" w="sm" len="sm"/>
              <a:tailEnd type="none" w="sm" len="sm"/>
            </a:ln>
          </p:spPr>
        </p:sp>
        <p:sp>
          <p:nvSpPr>
            <p:cNvPr id="60" name="Google Shape;60;p25"/>
            <p:cNvSpPr/>
            <p:nvPr/>
          </p:nvSpPr>
          <p:spPr>
            <a:xfrm rot="1723542">
              <a:off x="8444603" y="3450816"/>
              <a:ext cx="84897" cy="8489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1" name="Google Shape;61;p25"/>
            <p:cNvSpPr/>
            <p:nvPr/>
          </p:nvSpPr>
          <p:spPr>
            <a:xfrm rot="1723542">
              <a:off x="8892718" y="4633880"/>
              <a:ext cx="84897" cy="8489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2" name="Google Shape;62;p25"/>
            <p:cNvSpPr/>
            <p:nvPr/>
          </p:nvSpPr>
          <p:spPr>
            <a:xfrm rot="1723542">
              <a:off x="8676436" y="2800616"/>
              <a:ext cx="84897" cy="8489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3" name="Google Shape;63;p25"/>
            <p:cNvSpPr/>
            <p:nvPr/>
          </p:nvSpPr>
          <p:spPr>
            <a:xfrm rot="1724388">
              <a:off x="8600666" y="4928747"/>
              <a:ext cx="84853" cy="84853"/>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4" name="Google Shape;64;p25"/>
            <p:cNvSpPr/>
            <p:nvPr/>
          </p:nvSpPr>
          <p:spPr>
            <a:xfrm rot="1723542">
              <a:off x="8819005" y="3492378"/>
              <a:ext cx="84897" cy="84897"/>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1pPr>
            <a:lvl2pPr marR="0" lvl="1"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3100"/>
              <a:buFont typeface="Red Hat Display"/>
              <a:buNone/>
              <a:defRPr sz="3100" b="1" i="0" u="none" strike="noStrike" cap="none">
                <a:solidFill>
                  <a:schemeClr val="dk1"/>
                </a:solidFill>
                <a:latin typeface="Red Hat Display"/>
                <a:ea typeface="Red Hat Display"/>
                <a:cs typeface="Red Hat Display"/>
                <a:sym typeface="Red Hat Display"/>
              </a:defRPr>
            </a:lvl9pPr>
          </a:lstStyle>
          <a:p>
            <a:endParaRPr/>
          </a:p>
        </p:txBody>
      </p:sp>
      <p:sp>
        <p:nvSpPr>
          <p:cNvPr id="7" name="Google Shape;7;p1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1pPr>
            <a:lvl2pPr marL="914400" marR="0" lvl="1"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2pPr>
            <a:lvl3pPr marL="1371600" marR="0" lvl="2"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3pPr>
            <a:lvl4pPr marL="1828800" marR="0" lvl="3"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4pPr>
            <a:lvl5pPr marL="2286000" marR="0" lvl="4"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5pPr>
            <a:lvl6pPr marL="2743200" marR="0" lvl="5"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6pPr>
            <a:lvl7pPr marL="3200400" marR="0" lvl="6"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7pPr>
            <a:lvl8pPr marL="3657600" marR="0" lvl="7"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8pPr>
            <a:lvl9pPr marL="4114800" marR="0" lvl="8" indent="-317500" algn="l" rtl="0">
              <a:lnSpc>
                <a:spcPct val="115000"/>
              </a:lnSpc>
              <a:spcBef>
                <a:spcPts val="0"/>
              </a:spcBef>
              <a:spcAft>
                <a:spcPts val="0"/>
              </a:spcAft>
              <a:buClr>
                <a:schemeClr val="dk1"/>
              </a:buClr>
              <a:buSzPts val="1400"/>
              <a:buFont typeface="Asap"/>
              <a:buChar char="■"/>
              <a:defRPr sz="1400" b="0" i="0" u="none" strike="noStrike" cap="none">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hyperlink" Target="https://www.emerald.com/insight/content/doi/10.1108/AJEB-03-2022-0031/full/pdf" TargetMode="External"/><Relationship Id="rId3" Type="http://schemas.openxmlformats.org/officeDocument/2006/relationships/hyperlink" Target="https://www.calculemus.org/lect/L-I-MNS/06/exp-ut1.html#:~:text=The%20solution%3A%20Expected%20utility%20theory,quantify%20the%20amount%20of" TargetMode="External"/><Relationship Id="rId7" Type="http://schemas.openxmlformats.org/officeDocument/2006/relationships/hyperlink" Target="https://www.studysmarter.co.uk/explanations/microeconomics/consumer-choice/utility-function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tgmstat.wordpress.com/2014/01/22/declining-marginal-utility-and-the-logarithmic-utility-function/#:~:text=,notion%20of%20declining%20marginal%20utility" TargetMode="External"/><Relationship Id="rId5" Type="http://schemas.openxmlformats.org/officeDocument/2006/relationships/hyperlink" Target="https://eintalu.medium.com/some-simple-utility-functions-cc04c545ce02" TargetMode="External"/><Relationship Id="rId4" Type="http://schemas.openxmlformats.org/officeDocument/2006/relationships/hyperlink" Target="https://doi.org/10.1016/j.artint.2021.103525" TargetMode="External"/><Relationship Id="rId9" Type="http://schemas.openxmlformats.org/officeDocument/2006/relationships/hyperlink" Target="https://arxiv.org/pdf/2306.09445.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3461657" y="-334737"/>
            <a:ext cx="5502729" cy="3233058"/>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chemeClr val="dk1"/>
              </a:buClr>
              <a:buSzPts val="3100"/>
              <a:buFont typeface="Red Hat Display"/>
              <a:buNone/>
            </a:pPr>
            <a:r>
              <a:rPr lang="en-CA" sz="4000" b="1" i="0" u="none" strike="noStrike" cap="none">
                <a:solidFill>
                  <a:schemeClr val="dk1"/>
                </a:solidFill>
                <a:latin typeface="Red Hat Display"/>
                <a:ea typeface="Red Hat Display"/>
                <a:cs typeface="Red Hat Display"/>
                <a:sym typeface="Red Hat Display"/>
              </a:rPr>
              <a:t>The Use of Utility Theory in Artificial Intelligence</a:t>
            </a:r>
            <a:endParaRPr/>
          </a:p>
        </p:txBody>
      </p:sp>
      <p:sp>
        <p:nvSpPr>
          <p:cNvPr id="70" name="Google Shape;70;p1"/>
          <p:cNvSpPr txBox="1"/>
          <p:nvPr/>
        </p:nvSpPr>
        <p:spPr>
          <a:xfrm>
            <a:off x="6327321" y="4269921"/>
            <a:ext cx="2637065" cy="64633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CA" sz="1800" b="0" i="0" u="none" strike="noStrike" cap="none">
                <a:solidFill>
                  <a:srgbClr val="000000"/>
                </a:solidFill>
                <a:latin typeface="Arial"/>
                <a:ea typeface="Arial"/>
                <a:cs typeface="Arial"/>
                <a:sym typeface="Arial"/>
              </a:rPr>
              <a:t>Vraj Patel</a:t>
            </a:r>
            <a:endParaRPr/>
          </a:p>
          <a:p>
            <a:pPr marL="0" marR="0" lvl="0" indent="0" algn="r" rtl="0">
              <a:lnSpc>
                <a:spcPct val="100000"/>
              </a:lnSpc>
              <a:spcBef>
                <a:spcPts val="0"/>
              </a:spcBef>
              <a:spcAft>
                <a:spcPts val="0"/>
              </a:spcAft>
              <a:buNone/>
            </a:pPr>
            <a:r>
              <a:rPr lang="en-CA" sz="1800" b="0" i="0" u="none" strike="noStrike" cap="none">
                <a:solidFill>
                  <a:srgbClr val="000000"/>
                </a:solidFill>
                <a:latin typeface="Arial"/>
                <a:ea typeface="Arial"/>
                <a:cs typeface="Arial"/>
                <a:sym typeface="Arial"/>
              </a:rPr>
              <a:t>Dhruv Patel</a:t>
            </a:r>
            <a:endParaRPr/>
          </a:p>
        </p:txBody>
      </p:sp>
      <p:sp>
        <p:nvSpPr>
          <p:cNvPr id="71" name="Google Shape;71;p1"/>
          <p:cNvSpPr txBox="1"/>
          <p:nvPr/>
        </p:nvSpPr>
        <p:spPr>
          <a:xfrm>
            <a:off x="5821136" y="3233057"/>
            <a:ext cx="3143250" cy="40011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CA" sz="2000" b="0" i="0" u="none" strike="noStrike" cap="none">
                <a:solidFill>
                  <a:srgbClr val="000000"/>
                </a:solidFill>
                <a:latin typeface="Arial"/>
                <a:ea typeface="Arial"/>
                <a:cs typeface="Arial"/>
                <a:sym typeface="Arial"/>
              </a:rPr>
              <a:t>Math 301 – Game Theory</a:t>
            </a:r>
            <a:endParaRPr/>
          </a:p>
        </p:txBody>
      </p:sp>
      <p:pic>
        <p:nvPicPr>
          <p:cNvPr id="72" name="Google Shape;72;p1" descr="A blue and white drawing of a human head&#10;&#10;Description automatically generated"/>
          <p:cNvPicPr preferRelativeResize="0"/>
          <p:nvPr/>
        </p:nvPicPr>
        <p:blipFill rotWithShape="1">
          <a:blip r:embed="rId3">
            <a:alphaModFix/>
          </a:blip>
          <a:srcRect/>
          <a:stretch/>
        </p:blipFill>
        <p:spPr>
          <a:xfrm>
            <a:off x="352737" y="727983"/>
            <a:ext cx="4088634" cy="41297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657227" y="298966"/>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000"/>
              <a:t>Self-Driving Cars: Navigating the Road with Utility-Driven Decisions</a:t>
            </a:r>
            <a:endParaRPr sz="3000"/>
          </a:p>
        </p:txBody>
      </p:sp>
      <p:sp>
        <p:nvSpPr>
          <p:cNvPr id="149" name="Google Shape;149;p10"/>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10"/>
          <p:cNvSpPr txBox="1"/>
          <p:nvPr/>
        </p:nvSpPr>
        <p:spPr>
          <a:xfrm>
            <a:off x="574150" y="1466450"/>
            <a:ext cx="4657200" cy="311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Self-driving cars utilize utility functions to evaluate the potential consequences of various actions, such as changing lanes, overtaking, or maintaining a steady speed. </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These utility functions carefully consider factors such as the risk of collisions, the time it takes to reach the destination, and the comfort of passengers. </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By maximizing the expected utility, self-driving cars can navigate roads safely and efficiently, reducing accidents and improving traffic flow.</a:t>
            </a:r>
            <a:endParaRPr>
              <a:solidFill>
                <a:schemeClr val="dk1"/>
              </a:solidFill>
              <a:latin typeface="Century Gothic"/>
              <a:ea typeface="Century Gothic"/>
              <a:cs typeface="Century Gothic"/>
              <a:sym typeface="Century Gothic"/>
            </a:endParaRPr>
          </a:p>
        </p:txBody>
      </p:sp>
      <p:pic>
        <p:nvPicPr>
          <p:cNvPr id="151" name="Google Shape;151;p10"/>
          <p:cNvPicPr preferRelativeResize="0"/>
          <p:nvPr/>
        </p:nvPicPr>
        <p:blipFill>
          <a:blip r:embed="rId3">
            <a:alphaModFix/>
          </a:blip>
          <a:stretch>
            <a:fillRect/>
          </a:stretch>
        </p:blipFill>
        <p:spPr>
          <a:xfrm>
            <a:off x="5314275" y="1629775"/>
            <a:ext cx="3139926" cy="188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657227" y="298966"/>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000"/>
              <a:t>Recommendation Systems: Personalized Suggestions Guided by Utility</a:t>
            </a:r>
            <a:endParaRPr sz="3000"/>
          </a:p>
        </p:txBody>
      </p:sp>
      <p:sp>
        <p:nvSpPr>
          <p:cNvPr id="157" name="Google Shape;157;p11"/>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11"/>
          <p:cNvSpPr txBox="1"/>
          <p:nvPr/>
        </p:nvSpPr>
        <p:spPr>
          <a:xfrm>
            <a:off x="657225" y="1434550"/>
            <a:ext cx="4322100" cy="2935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Recommendation systems employ utility functions to quantify the desirability of different items for each user.</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These utility functions consider factors such as the user's past purchases, ratings, and browsing history, as well as the popularity of the items and their relevance to the user's current interests.</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By maximizing the expected utility, recommendation systems can provide personalized suggestions that are likely to appeal to each user's unique tastes and preferences.</a:t>
            </a:r>
            <a:endParaRPr>
              <a:solidFill>
                <a:schemeClr val="dk1"/>
              </a:solidFill>
              <a:latin typeface="Century Gothic"/>
              <a:ea typeface="Century Gothic"/>
              <a:cs typeface="Century Gothic"/>
              <a:sym typeface="Century Gothic"/>
            </a:endParaRPr>
          </a:p>
        </p:txBody>
      </p:sp>
      <p:pic>
        <p:nvPicPr>
          <p:cNvPr id="159" name="Google Shape;159;p11"/>
          <p:cNvPicPr preferRelativeResize="0"/>
          <p:nvPr/>
        </p:nvPicPr>
        <p:blipFill>
          <a:blip r:embed="rId3">
            <a:alphaModFix/>
          </a:blip>
          <a:stretch>
            <a:fillRect/>
          </a:stretch>
        </p:blipFill>
        <p:spPr>
          <a:xfrm>
            <a:off x="4979325" y="1634750"/>
            <a:ext cx="3776300" cy="217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657227" y="298966"/>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000"/>
              <a:t>Reinforcement Learning: Learning Optimal Strategies through Utility Maximization</a:t>
            </a:r>
            <a:endParaRPr sz="3000"/>
          </a:p>
        </p:txBody>
      </p:sp>
      <p:sp>
        <p:nvSpPr>
          <p:cNvPr id="165" name="Google Shape;165;p12"/>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2"/>
          <p:cNvSpPr txBox="1"/>
          <p:nvPr/>
        </p:nvSpPr>
        <p:spPr>
          <a:xfrm>
            <a:off x="582125" y="1466450"/>
            <a:ext cx="4752900" cy="2520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Reinforcement learning algorithms use utility functions to guide the agent's interactions with its environment. </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The agent receives rewards or penalties for its actions, and over time, it learns to select actions that maximize its expected cumulative reward. For instance, a reinforcement learning algorithm might be used to train a robotic arm to perform a complex task, such as assembling a product. </a:t>
            </a:r>
            <a:endParaRPr>
              <a:solidFill>
                <a:schemeClr val="dk1"/>
              </a:solidFill>
              <a:latin typeface="Century Gothic"/>
              <a:ea typeface="Century Gothic"/>
              <a:cs typeface="Century Gothic"/>
              <a:sym typeface="Century Gothic"/>
            </a:endParaRPr>
          </a:p>
          <a:p>
            <a:pPr marL="457200" lvl="0" indent="0" algn="l" rtl="0">
              <a:spcBef>
                <a:spcPts val="0"/>
              </a:spcBef>
              <a:spcAft>
                <a:spcPts val="0"/>
              </a:spcAft>
              <a:buNone/>
            </a:pP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dk1"/>
              </a:solidFill>
              <a:latin typeface="Century Gothic"/>
              <a:ea typeface="Century Gothic"/>
              <a:cs typeface="Century Gothic"/>
              <a:sym typeface="Century Gothic"/>
            </a:endParaRPr>
          </a:p>
        </p:txBody>
      </p:sp>
      <p:pic>
        <p:nvPicPr>
          <p:cNvPr id="167" name="Google Shape;167;p12"/>
          <p:cNvPicPr preferRelativeResize="0"/>
          <p:nvPr/>
        </p:nvPicPr>
        <p:blipFill>
          <a:blip r:embed="rId3">
            <a:alphaModFix/>
          </a:blip>
          <a:stretch>
            <a:fillRect/>
          </a:stretch>
        </p:blipFill>
        <p:spPr>
          <a:xfrm>
            <a:off x="5289825" y="1658675"/>
            <a:ext cx="3556176" cy="1962763"/>
          </a:xfrm>
          <a:prstGeom prst="rect">
            <a:avLst/>
          </a:prstGeom>
          <a:noFill/>
          <a:ln>
            <a:noFill/>
          </a:ln>
        </p:spPr>
      </p:pic>
      <p:sp>
        <p:nvSpPr>
          <p:cNvPr id="168" name="Google Shape;168;p12"/>
          <p:cNvSpPr txBox="1"/>
          <p:nvPr/>
        </p:nvSpPr>
        <p:spPr>
          <a:xfrm>
            <a:off x="582125" y="3923550"/>
            <a:ext cx="7695300" cy="701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entury Gothic"/>
              <a:buChar char="●"/>
            </a:pPr>
            <a:r>
              <a:rPr lang="en-CA">
                <a:solidFill>
                  <a:schemeClr val="dk1"/>
                </a:solidFill>
                <a:latin typeface="Century Gothic"/>
                <a:ea typeface="Century Gothic"/>
                <a:cs typeface="Century Gothic"/>
                <a:sym typeface="Century Gothic"/>
              </a:rPr>
              <a:t>The agent would learn to manipulate the arm's movements to achieve the desired outcome, guided by the utility function that represents the successful completion of the task.</a:t>
            </a: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dk1"/>
              </a:solidFill>
              <a:latin typeface="Asap"/>
              <a:ea typeface="Asap"/>
              <a:cs typeface="Asap"/>
              <a:sym typeface="As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872399" y="2247179"/>
            <a:ext cx="4458880" cy="2235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CA" sz="4400"/>
              <a:t>Practical Implementation</a:t>
            </a:r>
            <a:endParaRPr sz="4400" b="0">
              <a:solidFill>
                <a:schemeClr val="accent3"/>
              </a:solidFill>
              <a:latin typeface="Red Hat Display SemiBold"/>
              <a:ea typeface="Red Hat Display SemiBold"/>
              <a:cs typeface="Red Hat Display SemiBold"/>
              <a:sym typeface="Red Hat Display SemiBold"/>
            </a:endParaRPr>
          </a:p>
        </p:txBody>
      </p:sp>
      <p:sp>
        <p:nvSpPr>
          <p:cNvPr id="174" name="Google Shape;174;p13"/>
          <p:cNvSpPr txBox="1">
            <a:spLocks noGrp="1"/>
          </p:cNvSpPr>
          <p:nvPr>
            <p:ph type="title" idx="2"/>
          </p:nvPr>
        </p:nvSpPr>
        <p:spPr>
          <a:xfrm>
            <a:off x="872400" y="1189466"/>
            <a:ext cx="1652100" cy="91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CA"/>
              <a:t>04</a:t>
            </a:r>
            <a:endParaRPr/>
          </a:p>
        </p:txBody>
      </p:sp>
      <p:pic>
        <p:nvPicPr>
          <p:cNvPr id="175" name="Google Shape;175;p13"/>
          <p:cNvPicPr preferRelativeResize="0"/>
          <p:nvPr/>
        </p:nvPicPr>
        <p:blipFill rotWithShape="1">
          <a:blip r:embed="rId3">
            <a:alphaModFix/>
          </a:blip>
          <a:srcRect/>
          <a:stretch/>
        </p:blipFill>
        <p:spPr>
          <a:xfrm>
            <a:off x="5419599" y="618875"/>
            <a:ext cx="3110277" cy="295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649062" y="400050"/>
            <a:ext cx="8188779" cy="76744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a:t>Best route Algorithm</a:t>
            </a:r>
            <a:endParaRPr/>
          </a:p>
        </p:txBody>
      </p:sp>
      <p:sp>
        <p:nvSpPr>
          <p:cNvPr id="181" name="Google Shape;181;p14"/>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14"/>
          <p:cNvSpPr txBox="1"/>
          <p:nvPr/>
        </p:nvSpPr>
        <p:spPr>
          <a:xfrm>
            <a:off x="947056" y="1714500"/>
            <a:ext cx="7274379" cy="3077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In this example, we provide a simple code written in Python specifically for choosing the best route amongst several options.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It incorporates different utility functions (linear and logarithmic) to evaluate the desirability of routes based on factors like:</a:t>
            </a:r>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Road quality</a:t>
            </a:r>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Distance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We first calculate the expected utility under varying traffic conditions and visually compare the utilities.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477609" y="372941"/>
            <a:ext cx="8188779" cy="76744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a:t>Functions</a:t>
            </a:r>
            <a:endParaRPr/>
          </a:p>
        </p:txBody>
      </p:sp>
      <p:sp>
        <p:nvSpPr>
          <p:cNvPr id="188" name="Google Shape;188;p15"/>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15"/>
          <p:cNvSpPr txBox="1"/>
          <p:nvPr/>
        </p:nvSpPr>
        <p:spPr>
          <a:xfrm>
            <a:off x="934810" y="1327130"/>
            <a:ext cx="7274379"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We use five various functions in our program to calculate the best route from utility functions: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utility_function_linear(distance, road_quality)</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utility_function_logarithmic(distance, road_quality)</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calculate_expected_utility(route, utility_function)</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choose_best_route(routes, utility_function)</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entury Gothic"/>
              <a:ea typeface="Century Gothic"/>
              <a:cs typeface="Century Gothic"/>
              <a:sym typeface="Century Gothic"/>
            </a:endParaRPr>
          </a:p>
          <a:p>
            <a:pPr marL="285750" marR="0" lvl="0"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plot_utilities(routes, utility_functions)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649062" y="400050"/>
            <a:ext cx="8188779" cy="76744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a:t>Linear vs Logarithmic</a:t>
            </a:r>
            <a:endParaRPr/>
          </a:p>
        </p:txBody>
      </p:sp>
      <p:sp>
        <p:nvSpPr>
          <p:cNvPr id="195" name="Google Shape;195;p16"/>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6" name="Google Shape;196;p16" descr="A graph of utility function&#10;&#10;Description automatically generated"/>
          <p:cNvPicPr preferRelativeResize="0"/>
          <p:nvPr/>
        </p:nvPicPr>
        <p:blipFill rotWithShape="1">
          <a:blip r:embed="rId3">
            <a:alphaModFix/>
          </a:blip>
          <a:srcRect/>
          <a:stretch/>
        </p:blipFill>
        <p:spPr>
          <a:xfrm>
            <a:off x="2000594" y="1292652"/>
            <a:ext cx="5485714" cy="3657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477609" y="372941"/>
            <a:ext cx="8188779" cy="76744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dirty="0"/>
              <a:t>How Linear vs Log Functions vary?</a:t>
            </a:r>
            <a:endParaRPr sz="3500" dirty="0"/>
          </a:p>
        </p:txBody>
      </p:sp>
      <p:sp>
        <p:nvSpPr>
          <p:cNvPr id="188" name="Google Shape;188;p15"/>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15"/>
          <p:cNvSpPr txBox="1"/>
          <p:nvPr/>
        </p:nvSpPr>
        <p:spPr>
          <a:xfrm>
            <a:off x="934810" y="1327130"/>
            <a:ext cx="7274379" cy="38471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Century Gothic" panose="020B0502020202020204" pitchFamily="34" charset="0"/>
              </a:rPr>
              <a:t>In a linear utility model, changes in input (like distance or road quality) have a constant effect on utility.</a:t>
            </a:r>
          </a:p>
          <a:p>
            <a:pPr marL="285750" marR="0" lvl="0" indent="-285750" algn="l" rtl="0">
              <a:lnSpc>
                <a:spcPct val="100000"/>
              </a:lnSpc>
              <a:spcBef>
                <a:spcPts val="0"/>
              </a:spcBef>
              <a:spcAft>
                <a:spcPts val="0"/>
              </a:spcAft>
              <a:buFont typeface="Arial" panose="020B0604020202020204" pitchFamily="34" charset="0"/>
              <a:buChar char="•"/>
            </a:pPr>
            <a:endParaRPr lang="en-US" sz="1800" dirty="0">
              <a:latin typeface="Century Gothic" panose="020B0502020202020204" pitchFamily="34" charset="0"/>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Century Gothic" panose="020B0502020202020204" pitchFamily="34" charset="0"/>
              </a:rPr>
              <a:t>In a logarithmic model, the utility decreases more rapidly for initial increases in distance and then levels off.</a:t>
            </a:r>
          </a:p>
          <a:p>
            <a:pPr marL="285750" marR="0" lvl="0" indent="-285750" algn="l" rtl="0">
              <a:lnSpc>
                <a:spcPct val="100000"/>
              </a:lnSpc>
              <a:spcBef>
                <a:spcPts val="0"/>
              </a:spcBef>
              <a:spcAft>
                <a:spcPts val="0"/>
              </a:spcAft>
              <a:buFont typeface="Arial" panose="020B0604020202020204" pitchFamily="34" charset="0"/>
              <a:buChar char="•"/>
            </a:pPr>
            <a:endParaRPr lang="en-US" sz="1800" dirty="0">
              <a:latin typeface="Century Gothic" panose="020B0502020202020204" pitchFamily="34" charset="0"/>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entury Gothic" panose="020B0502020202020204" pitchFamily="34" charset="0"/>
              </a:rPr>
              <a:t>T</a:t>
            </a:r>
            <a:r>
              <a:rPr lang="en-US" sz="1800" b="0" i="0" u="none" strike="noStrike" dirty="0">
                <a:solidFill>
                  <a:srgbClr val="000000"/>
                </a:solidFill>
                <a:effectLst/>
                <a:latin typeface="Century Gothic" panose="020B0502020202020204" pitchFamily="34" charset="0"/>
              </a:rPr>
              <a:t>he choice between these two depends on how the decision-maker values changes in the attributes.</a:t>
            </a:r>
          </a:p>
          <a:p>
            <a:pPr marL="285750" marR="0" lvl="0" indent="-285750" algn="l" rtl="0">
              <a:lnSpc>
                <a:spcPct val="100000"/>
              </a:lnSpc>
              <a:spcBef>
                <a:spcPts val="0"/>
              </a:spcBef>
              <a:spcAft>
                <a:spcPts val="0"/>
              </a:spcAft>
              <a:buFont typeface="Arial" panose="020B0604020202020204" pitchFamily="34" charset="0"/>
              <a:buChar char="•"/>
            </a:pPr>
            <a:endParaRPr lang="en-US" sz="1800" dirty="0">
              <a:latin typeface="Century Gothic" panose="020B0502020202020204" pitchFamily="34" charset="0"/>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entury Gothic" panose="020B0502020202020204" pitchFamily="34" charset="0"/>
              </a:rPr>
              <a:t>T</a:t>
            </a:r>
            <a:r>
              <a:rPr lang="en-US" sz="1800" b="0" i="0" u="none" strike="noStrike" dirty="0">
                <a:solidFill>
                  <a:srgbClr val="000000"/>
                </a:solidFill>
                <a:effectLst/>
                <a:latin typeface="Century Gothic" panose="020B0502020202020204" pitchFamily="34" charset="0"/>
              </a:rPr>
              <a:t>he linear utility function implies a consistent valuation of changes, while the logarithmic function implies a diminishing sensitivity to changes as values increase.</a:t>
            </a:r>
            <a:endParaRPr lang="en-US" b="0" dirty="0">
              <a:effectLst/>
            </a:endParaRPr>
          </a:p>
          <a:p>
            <a:br>
              <a:rPr lang="en-US" dirty="0"/>
            </a:br>
            <a:endParaRPr dirty="0"/>
          </a:p>
        </p:txBody>
      </p:sp>
    </p:spTree>
    <p:extLst>
      <p:ext uri="{BB962C8B-B14F-4D97-AF65-F5344CB8AC3E}">
        <p14:creationId xmlns:p14="http://schemas.microsoft.com/office/powerpoint/2010/main" val="174849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txBox="1">
            <a:spLocks noGrp="1"/>
          </p:cNvSpPr>
          <p:nvPr>
            <p:ph type="title"/>
          </p:nvPr>
        </p:nvSpPr>
        <p:spPr>
          <a:xfrm>
            <a:off x="577287" y="1723800"/>
            <a:ext cx="8188800" cy="76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a:t>Questions</a:t>
            </a:r>
            <a:endParaRPr/>
          </a:p>
        </p:txBody>
      </p:sp>
      <p:sp>
        <p:nvSpPr>
          <p:cNvPr id="202" name="Google Shape;202;p17"/>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 name="Google Shape;208;p18"/>
          <p:cNvSpPr txBox="1">
            <a:spLocks noGrp="1"/>
          </p:cNvSpPr>
          <p:nvPr>
            <p:ph type="title"/>
          </p:nvPr>
        </p:nvSpPr>
        <p:spPr>
          <a:xfrm>
            <a:off x="816429" y="1860471"/>
            <a:ext cx="7511142" cy="116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1848817" y="202791"/>
            <a:ext cx="5695168" cy="116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4000"/>
              <a:t>Table of Content</a:t>
            </a:r>
            <a:endParaRPr/>
          </a:p>
        </p:txBody>
      </p:sp>
      <p:sp>
        <p:nvSpPr>
          <p:cNvPr id="78" name="Google Shape;78;p2"/>
          <p:cNvSpPr/>
          <p:nvPr/>
        </p:nvSpPr>
        <p:spPr>
          <a:xfrm rot="-5400000">
            <a:off x="1414365" y="3060828"/>
            <a:ext cx="921043" cy="931084"/>
          </a:xfrm>
          <a:custGeom>
            <a:avLst/>
            <a:gdLst/>
            <a:ahLst/>
            <a:cxnLst/>
            <a:rect l="l" t="t" r="r" b="b"/>
            <a:pathLst>
              <a:path w="1400715" h="1400715" extrusionOk="0">
                <a:moveTo>
                  <a:pt x="0" y="0"/>
                </a:moveTo>
                <a:lnTo>
                  <a:pt x="1400715" y="0"/>
                </a:lnTo>
                <a:lnTo>
                  <a:pt x="1400715" y="1400715"/>
                </a:lnTo>
                <a:lnTo>
                  <a:pt x="0" y="140071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700" b="0" i="0" u="none" strike="noStrike" cap="none">
              <a:solidFill>
                <a:srgbClr val="000000"/>
              </a:solidFill>
              <a:latin typeface="Arial"/>
              <a:ea typeface="Arial"/>
              <a:cs typeface="Arial"/>
              <a:sym typeface="Arial"/>
            </a:endParaRPr>
          </a:p>
        </p:txBody>
      </p:sp>
      <p:sp>
        <p:nvSpPr>
          <p:cNvPr id="79" name="Google Shape;79;p2"/>
          <p:cNvSpPr/>
          <p:nvPr/>
        </p:nvSpPr>
        <p:spPr>
          <a:xfrm rot="-5400000">
            <a:off x="3135658" y="2163064"/>
            <a:ext cx="921600" cy="932400"/>
          </a:xfrm>
          <a:custGeom>
            <a:avLst/>
            <a:gdLst/>
            <a:ahLst/>
            <a:cxnLst/>
            <a:rect l="l" t="t" r="r" b="b"/>
            <a:pathLst>
              <a:path w="1400715" h="1400715" extrusionOk="0">
                <a:moveTo>
                  <a:pt x="0" y="0"/>
                </a:moveTo>
                <a:lnTo>
                  <a:pt x="1400715" y="0"/>
                </a:lnTo>
                <a:lnTo>
                  <a:pt x="1400715" y="1400716"/>
                </a:lnTo>
                <a:lnTo>
                  <a:pt x="0" y="1400716"/>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700" b="0" i="0" u="none" strike="noStrike" cap="none">
              <a:solidFill>
                <a:srgbClr val="000000"/>
              </a:solidFill>
              <a:latin typeface="Arial"/>
              <a:ea typeface="Arial"/>
              <a:cs typeface="Arial"/>
              <a:sym typeface="Arial"/>
            </a:endParaRPr>
          </a:p>
        </p:txBody>
      </p:sp>
      <p:sp>
        <p:nvSpPr>
          <p:cNvPr id="80" name="Google Shape;80;p2"/>
          <p:cNvSpPr/>
          <p:nvPr/>
        </p:nvSpPr>
        <p:spPr>
          <a:xfrm rot="-5400000">
            <a:off x="5170840" y="2781807"/>
            <a:ext cx="921600" cy="932400"/>
          </a:xfrm>
          <a:custGeom>
            <a:avLst/>
            <a:gdLst/>
            <a:ahLst/>
            <a:cxnLst/>
            <a:rect l="l" t="t" r="r" b="b"/>
            <a:pathLst>
              <a:path w="1400715" h="1400715" extrusionOk="0">
                <a:moveTo>
                  <a:pt x="0" y="0"/>
                </a:moveTo>
                <a:lnTo>
                  <a:pt x="1400715" y="0"/>
                </a:lnTo>
                <a:lnTo>
                  <a:pt x="1400715" y="1400715"/>
                </a:lnTo>
                <a:lnTo>
                  <a:pt x="0" y="1400715"/>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700" b="0" i="0" u="none" strike="noStrike" cap="none">
              <a:solidFill>
                <a:srgbClr val="000000"/>
              </a:solidFill>
              <a:latin typeface="Arial"/>
              <a:ea typeface="Arial"/>
              <a:cs typeface="Arial"/>
              <a:sym typeface="Arial"/>
            </a:endParaRPr>
          </a:p>
        </p:txBody>
      </p:sp>
      <p:sp>
        <p:nvSpPr>
          <p:cNvPr id="81" name="Google Shape;81;p2"/>
          <p:cNvSpPr/>
          <p:nvPr/>
        </p:nvSpPr>
        <p:spPr>
          <a:xfrm rot="-5400000">
            <a:off x="7086914" y="1969828"/>
            <a:ext cx="921600" cy="932400"/>
          </a:xfrm>
          <a:custGeom>
            <a:avLst/>
            <a:gdLst/>
            <a:ahLst/>
            <a:cxnLst/>
            <a:rect l="l" t="t" r="r" b="b"/>
            <a:pathLst>
              <a:path w="1400715" h="1400715" extrusionOk="0">
                <a:moveTo>
                  <a:pt x="0" y="0"/>
                </a:moveTo>
                <a:lnTo>
                  <a:pt x="1400716" y="0"/>
                </a:lnTo>
                <a:lnTo>
                  <a:pt x="1400716" y="1400716"/>
                </a:lnTo>
                <a:lnTo>
                  <a:pt x="0" y="1400716"/>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700" b="0" i="0" u="none" strike="noStrike" cap="none">
              <a:solidFill>
                <a:srgbClr val="000000"/>
              </a:solidFill>
              <a:latin typeface="Arial"/>
              <a:ea typeface="Arial"/>
              <a:cs typeface="Arial"/>
              <a:sym typeface="Arial"/>
            </a:endParaRPr>
          </a:p>
        </p:txBody>
      </p:sp>
      <p:sp>
        <p:nvSpPr>
          <p:cNvPr id="82" name="Google Shape;82;p2"/>
          <p:cNvSpPr txBox="1"/>
          <p:nvPr/>
        </p:nvSpPr>
        <p:spPr>
          <a:xfrm>
            <a:off x="1409344" y="2705444"/>
            <a:ext cx="1021161" cy="261097"/>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CA" sz="1350" b="1" i="0" u="none" strike="noStrike" cap="none">
                <a:solidFill>
                  <a:srgbClr val="545454"/>
                </a:solidFill>
                <a:latin typeface="DM Sans"/>
                <a:ea typeface="DM Sans"/>
                <a:cs typeface="DM Sans"/>
                <a:sym typeface="DM Sans"/>
              </a:rPr>
              <a:t>1</a:t>
            </a:r>
            <a:endParaRPr/>
          </a:p>
        </p:txBody>
      </p:sp>
      <p:sp>
        <p:nvSpPr>
          <p:cNvPr id="83" name="Google Shape;83;p2"/>
          <p:cNvSpPr txBox="1"/>
          <p:nvPr/>
        </p:nvSpPr>
        <p:spPr>
          <a:xfrm>
            <a:off x="1364305" y="4153355"/>
            <a:ext cx="1021161" cy="502445"/>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None/>
            </a:pPr>
            <a:r>
              <a:rPr lang="en-CA" sz="1200" b="0" i="0" u="none" strike="noStrike" cap="none">
                <a:solidFill>
                  <a:srgbClr val="545454"/>
                </a:solidFill>
                <a:latin typeface="DM Sans"/>
                <a:ea typeface="DM Sans"/>
                <a:cs typeface="DM Sans"/>
                <a:sym typeface="DM Sans"/>
              </a:rPr>
              <a:t>Introduction to Utility Theory</a:t>
            </a:r>
            <a:endParaRPr/>
          </a:p>
        </p:txBody>
      </p:sp>
      <p:sp>
        <p:nvSpPr>
          <p:cNvPr id="84" name="Google Shape;84;p2"/>
          <p:cNvSpPr txBox="1"/>
          <p:nvPr/>
        </p:nvSpPr>
        <p:spPr>
          <a:xfrm>
            <a:off x="5146647" y="2481942"/>
            <a:ext cx="1021161" cy="261097"/>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CA" sz="1350" b="1" i="0" u="none" strike="noStrike" cap="none">
                <a:solidFill>
                  <a:srgbClr val="545454"/>
                </a:solidFill>
                <a:latin typeface="DM Sans"/>
                <a:ea typeface="DM Sans"/>
                <a:cs typeface="DM Sans"/>
                <a:sym typeface="DM Sans"/>
              </a:rPr>
              <a:t>3</a:t>
            </a:r>
            <a:endParaRPr/>
          </a:p>
        </p:txBody>
      </p:sp>
      <p:sp>
        <p:nvSpPr>
          <p:cNvPr id="85" name="Google Shape;85;p2"/>
          <p:cNvSpPr txBox="1"/>
          <p:nvPr/>
        </p:nvSpPr>
        <p:spPr>
          <a:xfrm>
            <a:off x="3085877" y="3218317"/>
            <a:ext cx="1021161" cy="335733"/>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None/>
            </a:pPr>
            <a:r>
              <a:rPr lang="en-CA" sz="1200" b="0" i="0" u="none" strike="noStrike" cap="none">
                <a:solidFill>
                  <a:srgbClr val="545454"/>
                </a:solidFill>
                <a:latin typeface="DM Sans"/>
                <a:ea typeface="DM Sans"/>
                <a:cs typeface="DM Sans"/>
                <a:sym typeface="DM Sans"/>
              </a:rPr>
              <a:t>Mathematical Framework</a:t>
            </a:r>
            <a:endParaRPr/>
          </a:p>
        </p:txBody>
      </p:sp>
      <p:sp>
        <p:nvSpPr>
          <p:cNvPr id="86" name="Google Shape;86;p2"/>
          <p:cNvSpPr txBox="1"/>
          <p:nvPr/>
        </p:nvSpPr>
        <p:spPr>
          <a:xfrm>
            <a:off x="3132486" y="1816214"/>
            <a:ext cx="1021161" cy="261097"/>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CA" sz="1350" b="1" i="0" u="none" strike="noStrike" cap="none">
                <a:solidFill>
                  <a:srgbClr val="545454"/>
                </a:solidFill>
                <a:latin typeface="DM Sans"/>
                <a:ea typeface="DM Sans"/>
                <a:cs typeface="DM Sans"/>
                <a:sym typeface="DM Sans"/>
              </a:rPr>
              <a:t>2</a:t>
            </a:r>
            <a:endParaRPr/>
          </a:p>
        </p:txBody>
      </p:sp>
      <p:sp>
        <p:nvSpPr>
          <p:cNvPr id="87" name="Google Shape;87;p2"/>
          <p:cNvSpPr txBox="1"/>
          <p:nvPr/>
        </p:nvSpPr>
        <p:spPr>
          <a:xfrm>
            <a:off x="5146647" y="3788481"/>
            <a:ext cx="1021161" cy="502445"/>
          </a:xfrm>
          <a:prstGeom prst="rect">
            <a:avLst/>
          </a:prstGeom>
          <a:noFill/>
          <a:ln>
            <a:noFill/>
          </a:ln>
        </p:spPr>
        <p:txBody>
          <a:bodyPr spcFirstLastPara="1" wrap="square" lIns="0" tIns="0" rIns="0" bIns="0" anchor="t" anchorCtr="0">
            <a:spAutoFit/>
          </a:bodyPr>
          <a:lstStyle/>
          <a:p>
            <a:pPr marL="0" marR="0" lvl="0" indent="0" algn="ctr" rtl="0">
              <a:lnSpc>
                <a:spcPct val="104999"/>
              </a:lnSpc>
              <a:spcBef>
                <a:spcPts val="0"/>
              </a:spcBef>
              <a:spcAft>
                <a:spcPts val="0"/>
              </a:spcAft>
              <a:buNone/>
            </a:pPr>
            <a:r>
              <a:rPr lang="en-CA" sz="1200" b="0" i="0" u="none" strike="noStrike" cap="none">
                <a:solidFill>
                  <a:srgbClr val="545454"/>
                </a:solidFill>
                <a:latin typeface="DM Sans"/>
                <a:ea typeface="DM Sans"/>
                <a:cs typeface="DM Sans"/>
                <a:sym typeface="DM Sans"/>
              </a:rPr>
              <a:t>Utility Theory in AI Applications</a:t>
            </a:r>
            <a:endParaRPr/>
          </a:p>
        </p:txBody>
      </p:sp>
      <p:sp>
        <p:nvSpPr>
          <p:cNvPr id="88" name="Google Shape;88;p2"/>
          <p:cNvSpPr txBox="1"/>
          <p:nvPr/>
        </p:nvSpPr>
        <p:spPr>
          <a:xfrm>
            <a:off x="6855939" y="3090064"/>
            <a:ext cx="1453518" cy="333874"/>
          </a:xfrm>
          <a:prstGeom prst="rect">
            <a:avLst/>
          </a:prstGeom>
          <a:noFill/>
          <a:ln>
            <a:noFill/>
          </a:ln>
        </p:spPr>
        <p:txBody>
          <a:bodyPr spcFirstLastPara="1" wrap="square" lIns="0" tIns="0" rIns="0" bIns="0" anchor="t" anchorCtr="0">
            <a:spAutoFit/>
          </a:bodyPr>
          <a:lstStyle/>
          <a:p>
            <a:pPr marL="0" marR="0" lvl="0" indent="0" algn="ctr" rtl="0">
              <a:lnSpc>
                <a:spcPct val="109565"/>
              </a:lnSpc>
              <a:spcBef>
                <a:spcPts val="0"/>
              </a:spcBef>
              <a:spcAft>
                <a:spcPts val="0"/>
              </a:spcAft>
              <a:buNone/>
            </a:pPr>
            <a:r>
              <a:rPr lang="en-CA" sz="1150" b="0" i="0" u="none" strike="noStrike" cap="none">
                <a:solidFill>
                  <a:srgbClr val="545454"/>
                </a:solidFill>
                <a:latin typeface="DM Sans"/>
                <a:ea typeface="DM Sans"/>
                <a:cs typeface="DM Sans"/>
                <a:sym typeface="DM Sans"/>
              </a:rPr>
              <a:t>Practical Implementation</a:t>
            </a:r>
            <a:endParaRPr/>
          </a:p>
        </p:txBody>
      </p:sp>
      <p:cxnSp>
        <p:nvCxnSpPr>
          <p:cNvPr id="89" name="Google Shape;89;p2"/>
          <p:cNvCxnSpPr/>
          <p:nvPr/>
        </p:nvCxnSpPr>
        <p:spPr>
          <a:xfrm rot="10800000" flipH="1">
            <a:off x="2282994" y="2741552"/>
            <a:ext cx="880667" cy="608524"/>
          </a:xfrm>
          <a:prstGeom prst="straightConnector1">
            <a:avLst/>
          </a:prstGeom>
          <a:noFill/>
          <a:ln w="38100" cap="flat" cmpd="sng">
            <a:solidFill>
              <a:srgbClr val="A6A6A6"/>
            </a:solidFill>
            <a:prstDash val="solid"/>
            <a:round/>
            <a:headEnd type="none" w="sm" len="sm"/>
            <a:tailEnd type="none" w="sm" len="sm"/>
          </a:ln>
        </p:spPr>
      </p:cxnSp>
      <p:cxnSp>
        <p:nvCxnSpPr>
          <p:cNvPr id="90" name="Google Shape;90;p2"/>
          <p:cNvCxnSpPr/>
          <p:nvPr/>
        </p:nvCxnSpPr>
        <p:spPr>
          <a:xfrm rot="10800000" flipH="1">
            <a:off x="6091528" y="2645197"/>
            <a:ext cx="1059954" cy="502445"/>
          </a:xfrm>
          <a:prstGeom prst="straightConnector1">
            <a:avLst/>
          </a:prstGeom>
          <a:noFill/>
          <a:ln w="38100" cap="flat" cmpd="sng">
            <a:solidFill>
              <a:srgbClr val="A6A6A6"/>
            </a:solidFill>
            <a:prstDash val="solid"/>
            <a:round/>
            <a:headEnd type="none" w="sm" len="sm"/>
            <a:tailEnd type="none" w="sm" len="sm"/>
          </a:ln>
        </p:spPr>
      </p:cxnSp>
      <p:cxnSp>
        <p:nvCxnSpPr>
          <p:cNvPr id="91" name="Google Shape;91;p2"/>
          <p:cNvCxnSpPr/>
          <p:nvPr/>
        </p:nvCxnSpPr>
        <p:spPr>
          <a:xfrm>
            <a:off x="4069075" y="2616632"/>
            <a:ext cx="1096365" cy="449215"/>
          </a:xfrm>
          <a:prstGeom prst="straightConnector1">
            <a:avLst/>
          </a:prstGeom>
          <a:noFill/>
          <a:ln w="38100" cap="flat" cmpd="sng">
            <a:solidFill>
              <a:srgbClr val="A6A6A6"/>
            </a:solidFill>
            <a:prstDash val="solid"/>
            <a:round/>
            <a:headEnd type="none" w="sm" len="sm"/>
            <a:tailEnd type="none" w="sm" len="sm"/>
          </a:ln>
        </p:spPr>
      </p:cxnSp>
      <p:sp>
        <p:nvSpPr>
          <p:cNvPr id="92" name="Google Shape;92;p2"/>
          <p:cNvSpPr txBox="1"/>
          <p:nvPr/>
        </p:nvSpPr>
        <p:spPr>
          <a:xfrm>
            <a:off x="7072117" y="1632502"/>
            <a:ext cx="1021161" cy="261097"/>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CA" sz="1350" b="1" i="0" u="none" strike="noStrike" cap="none">
                <a:solidFill>
                  <a:srgbClr val="545454"/>
                </a:solidFill>
                <a:latin typeface="DM Sans"/>
                <a:ea typeface="DM Sans"/>
                <a:cs typeface="DM Sans"/>
                <a:sym typeface="DM Sans"/>
              </a:rPr>
              <a:t>4</a:t>
            </a:r>
            <a:endParaRPr/>
          </a:p>
        </p:txBody>
      </p:sp>
      <p:pic>
        <p:nvPicPr>
          <p:cNvPr id="93" name="Google Shape;93;p2"/>
          <p:cNvPicPr preferRelativeResize="0"/>
          <p:nvPr/>
        </p:nvPicPr>
        <p:blipFill rotWithShape="1">
          <a:blip r:embed="rId7">
            <a:alphaModFix/>
          </a:blip>
          <a:srcRect/>
          <a:stretch/>
        </p:blipFill>
        <p:spPr>
          <a:xfrm>
            <a:off x="1700991" y="3374386"/>
            <a:ext cx="347787" cy="347787"/>
          </a:xfrm>
          <a:prstGeom prst="rect">
            <a:avLst/>
          </a:prstGeom>
          <a:noFill/>
          <a:ln>
            <a:noFill/>
          </a:ln>
        </p:spPr>
      </p:pic>
      <p:pic>
        <p:nvPicPr>
          <p:cNvPr id="94" name="Google Shape;94;p2"/>
          <p:cNvPicPr preferRelativeResize="0"/>
          <p:nvPr/>
        </p:nvPicPr>
        <p:blipFill rotWithShape="1">
          <a:blip r:embed="rId8">
            <a:alphaModFix/>
          </a:blip>
          <a:srcRect/>
          <a:stretch/>
        </p:blipFill>
        <p:spPr>
          <a:xfrm>
            <a:off x="3387566" y="2473324"/>
            <a:ext cx="436931" cy="436931"/>
          </a:xfrm>
          <a:prstGeom prst="rect">
            <a:avLst/>
          </a:prstGeom>
          <a:noFill/>
          <a:ln>
            <a:noFill/>
          </a:ln>
        </p:spPr>
      </p:pic>
      <p:pic>
        <p:nvPicPr>
          <p:cNvPr id="95" name="Google Shape;95;p2"/>
          <p:cNvPicPr preferRelativeResize="0"/>
          <p:nvPr/>
        </p:nvPicPr>
        <p:blipFill rotWithShape="1">
          <a:blip r:embed="rId9">
            <a:alphaModFix/>
          </a:blip>
          <a:srcRect/>
          <a:stretch/>
        </p:blipFill>
        <p:spPr>
          <a:xfrm>
            <a:off x="5359220" y="3001182"/>
            <a:ext cx="544840" cy="544840"/>
          </a:xfrm>
          <a:prstGeom prst="rect">
            <a:avLst/>
          </a:prstGeom>
          <a:noFill/>
          <a:ln>
            <a:noFill/>
          </a:ln>
        </p:spPr>
      </p:pic>
      <p:pic>
        <p:nvPicPr>
          <p:cNvPr id="96" name="Google Shape;96;p2"/>
          <p:cNvPicPr preferRelativeResize="0"/>
          <p:nvPr/>
        </p:nvPicPr>
        <p:blipFill rotWithShape="1">
          <a:blip r:embed="rId10">
            <a:alphaModFix/>
          </a:blip>
          <a:srcRect/>
          <a:stretch/>
        </p:blipFill>
        <p:spPr>
          <a:xfrm>
            <a:off x="7331474" y="2240609"/>
            <a:ext cx="502445" cy="5024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a2936f9345_0_0"/>
          <p:cNvSpPr txBox="1">
            <a:spLocks noGrp="1"/>
          </p:cNvSpPr>
          <p:nvPr>
            <p:ph type="title"/>
          </p:nvPr>
        </p:nvSpPr>
        <p:spPr>
          <a:xfrm>
            <a:off x="615950" y="99525"/>
            <a:ext cx="8188800" cy="49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500"/>
              <a:t>References</a:t>
            </a:r>
            <a:endParaRPr/>
          </a:p>
        </p:txBody>
      </p:sp>
      <p:sp>
        <p:nvSpPr>
          <p:cNvPr id="214" name="Google Shape;214;g2a2936f9345_0_0"/>
          <p:cNvSpPr txBox="1"/>
          <p:nvPr/>
        </p:nvSpPr>
        <p:spPr>
          <a:xfrm>
            <a:off x="3192236" y="2441121"/>
            <a:ext cx="3380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g2a2936f9345_0_0"/>
          <p:cNvSpPr txBox="1"/>
          <p:nvPr/>
        </p:nvSpPr>
        <p:spPr>
          <a:xfrm>
            <a:off x="577200" y="217950"/>
            <a:ext cx="7989600" cy="2985600"/>
          </a:xfrm>
          <a:prstGeom prst="rect">
            <a:avLst/>
          </a:prstGeom>
          <a:noFill/>
          <a:ln>
            <a:noFill/>
          </a:ln>
        </p:spPr>
        <p:txBody>
          <a:bodyPr spcFirstLastPara="1" wrap="square" lIns="91425" tIns="91425" rIns="91425" bIns="91425" anchor="t" anchorCtr="0">
            <a:noAutofit/>
          </a:bodyPr>
          <a:lstStyle/>
          <a:p>
            <a:pPr marL="0" marR="47625" lvl="0" indent="0" algn="l" rtl="0">
              <a:lnSpc>
                <a:spcPct val="150000"/>
              </a:lnSpc>
              <a:spcBef>
                <a:spcPts val="0"/>
              </a:spcBef>
              <a:spcAft>
                <a:spcPts val="0"/>
              </a:spcAft>
              <a:buNone/>
            </a:pP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Calculemus. (n.d.). </a:t>
            </a:r>
            <a:r>
              <a:rPr lang="en-CA" sz="1100" i="1">
                <a:latin typeface="Times New Roman"/>
                <a:ea typeface="Times New Roman"/>
                <a:cs typeface="Times New Roman"/>
                <a:sym typeface="Times New Roman"/>
              </a:rPr>
              <a:t>Expected value, expected utility and multi-attribute utility theory</a:t>
            </a:r>
            <a:r>
              <a:rPr lang="en-CA" sz="1100">
                <a:latin typeface="Times New Roman"/>
                <a:ea typeface="Times New Roman"/>
                <a:cs typeface="Times New Roman"/>
                <a:sym typeface="Times New Roman"/>
              </a:rPr>
              <a:t>. </a:t>
            </a:r>
            <a:r>
              <a:rPr lang="en-CA" sz="1100" u="sng">
                <a:latin typeface="Times New Roman"/>
                <a:ea typeface="Times New Roman"/>
                <a:cs typeface="Times New Roman"/>
                <a:sym typeface="Times New Roman"/>
                <a:hlinkClick r:id="rId3"/>
              </a:rPr>
              <a:t>https://www.calculemus.org/lect/L-I-MNS/06/exp-ut1.html#:~:text=The%20solution%3A%20Expected%20utility%20theory,quantify%20the%20amount%20of</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Dazeley, R., Vamplew, P., Foale, C., Young, C., Aryal, S., &amp; Cruz, F. (2021). Levels of explainable artificial intelligence for human-aligned conversational explanations. </a:t>
            </a:r>
            <a:r>
              <a:rPr lang="en-CA" sz="1100" i="1">
                <a:latin typeface="Times New Roman"/>
                <a:ea typeface="Times New Roman"/>
                <a:cs typeface="Times New Roman"/>
                <a:sym typeface="Times New Roman"/>
              </a:rPr>
              <a:t>Artificial Intelligence</a:t>
            </a:r>
            <a:r>
              <a:rPr lang="en-CA" sz="1100">
                <a:latin typeface="Times New Roman"/>
                <a:ea typeface="Times New Roman"/>
                <a:cs typeface="Times New Roman"/>
                <a:sym typeface="Times New Roman"/>
              </a:rPr>
              <a:t>, </a:t>
            </a:r>
            <a:r>
              <a:rPr lang="en-CA" sz="1100" i="1">
                <a:latin typeface="Times New Roman"/>
                <a:ea typeface="Times New Roman"/>
                <a:cs typeface="Times New Roman"/>
                <a:sym typeface="Times New Roman"/>
              </a:rPr>
              <a:t>299</a:t>
            </a:r>
            <a:r>
              <a:rPr lang="en-CA" sz="1100">
                <a:latin typeface="Times New Roman"/>
                <a:ea typeface="Times New Roman"/>
                <a:cs typeface="Times New Roman"/>
                <a:sym typeface="Times New Roman"/>
              </a:rPr>
              <a:t>, 103525. </a:t>
            </a:r>
            <a:r>
              <a:rPr lang="en-CA" sz="1100" u="sng">
                <a:latin typeface="Times New Roman"/>
                <a:ea typeface="Times New Roman"/>
                <a:cs typeface="Times New Roman"/>
                <a:sym typeface="Times New Roman"/>
                <a:hlinkClick r:id="rId4"/>
              </a:rPr>
              <a:t>https://doi.org/10.1016/j.artint.2021.103525</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Eintalu, J. (2019, December 9). </a:t>
            </a:r>
            <a:r>
              <a:rPr lang="en-CA" sz="1100" i="1">
                <a:latin typeface="Times New Roman"/>
                <a:ea typeface="Times New Roman"/>
                <a:cs typeface="Times New Roman"/>
                <a:sym typeface="Times New Roman"/>
              </a:rPr>
              <a:t>Some simple utility functions</a:t>
            </a:r>
            <a:r>
              <a:rPr lang="en-CA" sz="1100">
                <a:latin typeface="Times New Roman"/>
                <a:ea typeface="Times New Roman"/>
                <a:cs typeface="Times New Roman"/>
                <a:sym typeface="Times New Roman"/>
              </a:rPr>
              <a:t>. Medium. </a:t>
            </a:r>
            <a:r>
              <a:rPr lang="en-CA" sz="1100" u="sng">
                <a:latin typeface="Times New Roman"/>
                <a:ea typeface="Times New Roman"/>
                <a:cs typeface="Times New Roman"/>
                <a:sym typeface="Times New Roman"/>
                <a:hlinkClick r:id="rId5"/>
              </a:rPr>
              <a:t>https://eintalu.medium.com/some-simple-utility-functions-cc04c545ce02</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Martins, T. G. (2014, January 22). </a:t>
            </a:r>
            <a:r>
              <a:rPr lang="en-CA" sz="1100" i="1">
                <a:latin typeface="Times New Roman"/>
                <a:ea typeface="Times New Roman"/>
                <a:cs typeface="Times New Roman"/>
                <a:sym typeface="Times New Roman"/>
              </a:rPr>
              <a:t>Declining marginal utility and the logarithmic utility function</a:t>
            </a:r>
            <a:r>
              <a:rPr lang="en-CA" sz="1100">
                <a:latin typeface="Times New Roman"/>
                <a:ea typeface="Times New Roman"/>
                <a:cs typeface="Times New Roman"/>
                <a:sym typeface="Times New Roman"/>
              </a:rPr>
              <a:t>. Wordpress. </a:t>
            </a:r>
            <a:r>
              <a:rPr lang="en-CA" sz="1100" u="sng">
                <a:latin typeface="Times New Roman"/>
                <a:ea typeface="Times New Roman"/>
                <a:cs typeface="Times New Roman"/>
                <a:sym typeface="Times New Roman"/>
                <a:hlinkClick r:id="rId6"/>
              </a:rPr>
              <a:t>https://tgmstat.wordpress.com/2014/01/22/declining-marginal-utility-and-the-logarithmic-utility-function/#:~:text=,notion%20of%20declining%20marginal%20utility</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Russell, S., &amp; Norvig, P. (2021). </a:t>
            </a:r>
            <a:r>
              <a:rPr lang="en-CA" sz="1100" i="1">
                <a:latin typeface="Times New Roman"/>
                <a:ea typeface="Times New Roman"/>
                <a:cs typeface="Times New Roman"/>
                <a:sym typeface="Times New Roman"/>
              </a:rPr>
              <a:t>Artificial intelligence: A modern approach</a:t>
            </a:r>
            <a:r>
              <a:rPr lang="en-CA" sz="1100">
                <a:latin typeface="Times New Roman"/>
                <a:ea typeface="Times New Roman"/>
                <a:cs typeface="Times New Roman"/>
                <a:sym typeface="Times New Roman"/>
              </a:rPr>
              <a:t>. Pearson Higher Ed.</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StudySmarter. (2023). </a:t>
            </a:r>
            <a:r>
              <a:rPr lang="en-CA" sz="1100" i="1">
                <a:latin typeface="Times New Roman"/>
                <a:ea typeface="Times New Roman"/>
                <a:cs typeface="Times New Roman"/>
                <a:sym typeface="Times New Roman"/>
              </a:rPr>
              <a:t>Utility functions</a:t>
            </a:r>
            <a:r>
              <a:rPr lang="en-CA" sz="1100">
                <a:latin typeface="Times New Roman"/>
                <a:ea typeface="Times New Roman"/>
                <a:cs typeface="Times New Roman"/>
                <a:sym typeface="Times New Roman"/>
              </a:rPr>
              <a:t>. </a:t>
            </a:r>
            <a:r>
              <a:rPr lang="en-CA" sz="1100" u="sng">
                <a:latin typeface="Times New Roman"/>
                <a:ea typeface="Times New Roman"/>
                <a:cs typeface="Times New Roman"/>
                <a:sym typeface="Times New Roman"/>
                <a:hlinkClick r:id="rId7"/>
              </a:rPr>
              <a:t>https://www.studysmarter.co.uk/explanations/microeconomics/consumer-choice/utility-functions/</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Tansuchat, R., &amp; Kosheleva, O. (2022). How to make recommendation systems fair: An adequate utility-based approach. </a:t>
            </a:r>
            <a:r>
              <a:rPr lang="en-CA" sz="1100" i="1">
                <a:latin typeface="Times New Roman"/>
                <a:ea typeface="Times New Roman"/>
                <a:cs typeface="Times New Roman"/>
                <a:sym typeface="Times New Roman"/>
              </a:rPr>
              <a:t>Asian Journal of Economics and Banking</a:t>
            </a:r>
            <a:r>
              <a:rPr lang="en-CA" sz="1100">
                <a:latin typeface="Times New Roman"/>
                <a:ea typeface="Times New Roman"/>
                <a:cs typeface="Times New Roman"/>
                <a:sym typeface="Times New Roman"/>
              </a:rPr>
              <a:t>, </a:t>
            </a:r>
            <a:r>
              <a:rPr lang="en-CA" sz="1100" i="1">
                <a:latin typeface="Times New Roman"/>
                <a:ea typeface="Times New Roman"/>
                <a:cs typeface="Times New Roman"/>
                <a:sym typeface="Times New Roman"/>
              </a:rPr>
              <a:t>6</a:t>
            </a:r>
            <a:r>
              <a:rPr lang="en-CA" sz="1100">
                <a:latin typeface="Times New Roman"/>
                <a:ea typeface="Times New Roman"/>
                <a:cs typeface="Times New Roman"/>
                <a:sym typeface="Times New Roman"/>
              </a:rPr>
              <a:t>(3), 308-313. </a:t>
            </a:r>
            <a:r>
              <a:rPr lang="en-CA" sz="1100" u="sng">
                <a:latin typeface="Times New Roman"/>
                <a:ea typeface="Times New Roman"/>
                <a:cs typeface="Times New Roman"/>
                <a:sym typeface="Times New Roman"/>
                <a:hlinkClick r:id="rId8"/>
              </a:rPr>
              <a:t>https://www.emerald.com/insight/content/doi/10.1108/AJEB-03-2022-0031/full/pdf</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Von Neumann, J., &amp; Morgenstern, O. (2007). Theory of games and economic behavior (60th Anniversary Commemorative Edition). Princeton university press.</a:t>
            </a:r>
            <a:endParaRPr sz="1100">
              <a:latin typeface="Times New Roman"/>
              <a:ea typeface="Times New Roman"/>
              <a:cs typeface="Times New Roman"/>
              <a:sym typeface="Times New Roman"/>
            </a:endParaRPr>
          </a:p>
          <a:p>
            <a:pPr marL="457200" marR="47625" lvl="0" indent="-457200" algn="l" rtl="0">
              <a:lnSpc>
                <a:spcPct val="150000"/>
              </a:lnSpc>
              <a:spcBef>
                <a:spcPts val="0"/>
              </a:spcBef>
              <a:spcAft>
                <a:spcPts val="0"/>
              </a:spcAft>
              <a:buNone/>
            </a:pPr>
            <a:r>
              <a:rPr lang="en-CA" sz="1100">
                <a:latin typeface="Times New Roman"/>
                <a:ea typeface="Times New Roman"/>
                <a:cs typeface="Times New Roman"/>
                <a:sym typeface="Times New Roman"/>
              </a:rPr>
              <a:t>Yang, Q., &amp; Liu, R. (2023). Understanding the application of utility theory in robotics and artificial. </a:t>
            </a:r>
            <a:r>
              <a:rPr lang="en-CA" sz="1100" u="sng">
                <a:latin typeface="Times New Roman"/>
                <a:ea typeface="Times New Roman"/>
                <a:cs typeface="Times New Roman"/>
                <a:sym typeface="Times New Roman"/>
                <a:hlinkClick r:id="rId9"/>
              </a:rPr>
              <a:t>https://arxiv.org/pdf/2306.09445.pdf</a:t>
            </a:r>
            <a:endParaRPr sz="1100">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Asap"/>
              <a:ea typeface="Asap"/>
              <a:cs typeface="Asap"/>
              <a:sym typeface="As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72400" y="2247179"/>
            <a:ext cx="4050000" cy="2235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CA" sz="4400"/>
              <a:t>Introduction to Utility Theory</a:t>
            </a:r>
            <a:endParaRPr sz="4400" b="0">
              <a:solidFill>
                <a:schemeClr val="accent3"/>
              </a:solidFill>
              <a:latin typeface="Red Hat Display SemiBold"/>
              <a:ea typeface="Red Hat Display SemiBold"/>
              <a:cs typeface="Red Hat Display SemiBold"/>
              <a:sym typeface="Red Hat Display SemiBold"/>
            </a:endParaRPr>
          </a:p>
        </p:txBody>
      </p:sp>
      <p:sp>
        <p:nvSpPr>
          <p:cNvPr id="102" name="Google Shape;102;p3"/>
          <p:cNvSpPr txBox="1">
            <a:spLocks noGrp="1"/>
          </p:cNvSpPr>
          <p:nvPr>
            <p:ph type="title" idx="2"/>
          </p:nvPr>
        </p:nvSpPr>
        <p:spPr>
          <a:xfrm>
            <a:off x="872400" y="1189466"/>
            <a:ext cx="1652100" cy="91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CA"/>
              <a:t>01</a:t>
            </a:r>
            <a:endParaRPr/>
          </a:p>
        </p:txBody>
      </p:sp>
      <p:pic>
        <p:nvPicPr>
          <p:cNvPr id="103" name="Google Shape;103;p3"/>
          <p:cNvPicPr preferRelativeResize="0"/>
          <p:nvPr/>
        </p:nvPicPr>
        <p:blipFill rotWithShape="1">
          <a:blip r:embed="rId3">
            <a:alphaModFix/>
          </a:blip>
          <a:srcRect/>
          <a:stretch/>
        </p:blipFill>
        <p:spPr>
          <a:xfrm>
            <a:off x="5419599" y="618875"/>
            <a:ext cx="3110277" cy="295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85799" y="122464"/>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4400"/>
              <a:t>What is Utility Theory?</a:t>
            </a:r>
            <a:endParaRPr/>
          </a:p>
        </p:txBody>
      </p:sp>
      <p:sp>
        <p:nvSpPr>
          <p:cNvPr id="109" name="Google Shape;109;p4"/>
          <p:cNvSpPr txBox="1"/>
          <p:nvPr/>
        </p:nvSpPr>
        <p:spPr>
          <a:xfrm>
            <a:off x="800100" y="1575707"/>
            <a:ext cx="7805057"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Utility Theory in AI is a framework that is used to model decision making under uncertainty.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We rank our choices depending on:</a:t>
            </a:r>
            <a:endParaRPr/>
          </a:p>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	</a:t>
            </a:r>
            <a:endParaRPr sz="1800" b="0" i="0" u="none" strike="noStrike" cap="none">
              <a:solidFill>
                <a:srgbClr val="000000"/>
              </a:solidFill>
              <a:latin typeface="Century Gothic"/>
              <a:ea typeface="Century Gothic"/>
              <a:cs typeface="Century Gothic"/>
              <a:sym typeface="Century Gothic"/>
            </a:endParaRPr>
          </a:p>
          <a:p>
            <a:pPr marL="285750" marR="0" lvl="8"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Our needs</a:t>
            </a:r>
            <a:endParaRPr/>
          </a:p>
          <a:p>
            <a:pPr marL="285750" marR="0" lvl="3" indent="-285750" algn="l" rtl="0">
              <a:lnSpc>
                <a:spcPct val="100000"/>
              </a:lnSpc>
              <a:spcBef>
                <a:spcPts val="0"/>
              </a:spcBef>
              <a:spcAft>
                <a:spcPts val="0"/>
              </a:spcAft>
              <a:buClr>
                <a:srgbClr val="000000"/>
              </a:buClr>
              <a:buSzPts val="1800"/>
              <a:buFont typeface="Arial"/>
              <a:buChar char="•"/>
            </a:pPr>
            <a:r>
              <a:rPr lang="en-CA" sz="1800" b="0" i="0" u="none" strike="noStrike" cap="none">
                <a:solidFill>
                  <a:srgbClr val="000000"/>
                </a:solidFill>
                <a:latin typeface="Century Gothic"/>
                <a:ea typeface="Century Gothic"/>
                <a:cs typeface="Century Gothic"/>
                <a:sym typeface="Century Gothic"/>
              </a:rPr>
              <a:t>Preferences</a:t>
            </a: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8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800" b="0" i="0" u="none" strike="noStrike" cap="none">
                <a:solidFill>
                  <a:srgbClr val="000000"/>
                </a:solidFill>
                <a:latin typeface="Century Gothic"/>
                <a:ea typeface="Century Gothic"/>
                <a:cs typeface="Century Gothic"/>
                <a:sym typeface="Century Gothic"/>
              </a:rPr>
              <a:t>An agent has a specific goal that it needs to maximize, known as the </a:t>
            </a:r>
            <a:r>
              <a:rPr lang="en-CA" sz="1800" b="1" i="0" u="none" strike="noStrike" cap="none">
                <a:solidFill>
                  <a:srgbClr val="000000"/>
                </a:solidFill>
                <a:latin typeface="Century Gothic"/>
                <a:ea typeface="Century Gothic"/>
                <a:cs typeface="Century Gothic"/>
                <a:sym typeface="Century Gothic"/>
              </a:rPr>
              <a:t>utility.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685799" y="122464"/>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4400"/>
              <a:t>What is a Utility Function?</a:t>
            </a:r>
            <a:endParaRPr/>
          </a:p>
        </p:txBody>
      </p:sp>
      <p:sp>
        <p:nvSpPr>
          <p:cNvPr id="115" name="Google Shape;115;p5"/>
          <p:cNvSpPr txBox="1"/>
          <p:nvPr/>
        </p:nvSpPr>
        <p:spPr>
          <a:xfrm>
            <a:off x="800100" y="1575707"/>
            <a:ext cx="7805057"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600" b="0" i="0" u="none" strike="noStrike" cap="none">
                <a:solidFill>
                  <a:srgbClr val="000000"/>
                </a:solidFill>
                <a:latin typeface="Century Gothic"/>
                <a:ea typeface="Century Gothic"/>
                <a:cs typeface="Century Gothic"/>
                <a:sym typeface="Century Gothic"/>
              </a:rPr>
              <a:t>A utility function for a given player assigns a number of every possible outcomes with the probability that a higher number suggests the outcome that is preferred. </a:t>
            </a:r>
            <a:endParaRPr/>
          </a:p>
          <a:p>
            <a:pPr marL="0" marR="0" lvl="0" indent="0" algn="l" rtl="0">
              <a:lnSpc>
                <a:spcPct val="100000"/>
              </a:lnSpc>
              <a:spcBef>
                <a:spcPts val="0"/>
              </a:spcBef>
              <a:spcAft>
                <a:spcPts val="0"/>
              </a:spcAft>
              <a:buNone/>
            </a:pPr>
            <a:endParaRPr sz="16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600" b="0" i="0" u="none" strike="noStrike" cap="none">
                <a:solidFill>
                  <a:srgbClr val="000000"/>
                </a:solidFill>
                <a:latin typeface="Century Gothic"/>
                <a:ea typeface="Century Gothic"/>
                <a:cs typeface="Century Gothic"/>
                <a:sym typeface="Century Gothic"/>
              </a:rPr>
              <a:t>In AI, an agent has preferences captured where a single number is assigned to express the desired outcome of a state.</a:t>
            </a:r>
            <a:endParaRPr/>
          </a:p>
          <a:p>
            <a:pPr marL="0" marR="0" lvl="0" indent="0" algn="l" rtl="0">
              <a:lnSpc>
                <a:spcPct val="100000"/>
              </a:lnSpc>
              <a:spcBef>
                <a:spcPts val="0"/>
              </a:spcBef>
              <a:spcAft>
                <a:spcPts val="0"/>
              </a:spcAft>
              <a:buNone/>
            </a:pPr>
            <a:endParaRPr sz="16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600" b="0" i="0" u="none" strike="noStrike" cap="none">
                <a:solidFill>
                  <a:srgbClr val="000000"/>
                </a:solidFill>
                <a:latin typeface="Century Gothic"/>
                <a:ea typeface="Century Gothic"/>
                <a:cs typeface="Century Gothic"/>
                <a:sym typeface="Century Gothic"/>
              </a:rPr>
              <a:t>If there is a level of uncertainty in the preferences made by the agent, the utility is known as the </a:t>
            </a:r>
            <a:r>
              <a:rPr lang="en-CA" sz="1600" b="1" i="0" u="none" strike="noStrike" cap="none">
                <a:solidFill>
                  <a:srgbClr val="000000"/>
                </a:solidFill>
                <a:latin typeface="Century Gothic"/>
                <a:ea typeface="Century Gothic"/>
                <a:cs typeface="Century Gothic"/>
                <a:sym typeface="Century Gothic"/>
              </a:rPr>
              <a:t>expected value.</a:t>
            </a:r>
            <a:endParaRPr/>
          </a:p>
          <a:p>
            <a:pPr marL="0" marR="0" lvl="0" indent="0" algn="l" rtl="0">
              <a:lnSpc>
                <a:spcPct val="100000"/>
              </a:lnSpc>
              <a:spcBef>
                <a:spcPts val="0"/>
              </a:spcBef>
              <a:spcAft>
                <a:spcPts val="0"/>
              </a:spcAft>
              <a:buNone/>
            </a:pPr>
            <a:endParaRPr sz="1600" b="1"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n-CA" sz="1600" b="0" i="0" u="none" strike="noStrike" cap="none">
                <a:solidFill>
                  <a:srgbClr val="000000"/>
                </a:solidFill>
                <a:latin typeface="Century Gothic"/>
                <a:ea typeface="Century Gothic"/>
                <a:cs typeface="Century Gothic"/>
                <a:sym typeface="Century Gothic"/>
              </a:rPr>
              <a:t>When a rational agent chooses a method that gives the maximum outcome based on the agent’s expected utility, it is known as MEU.</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685797" y="-204108"/>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4400"/>
              <a:t>Example of Lottery</a:t>
            </a:r>
            <a:endParaRPr/>
          </a:p>
        </p:txBody>
      </p:sp>
      <p:sp>
        <p:nvSpPr>
          <p:cNvPr id="121" name="Google Shape;121;p6"/>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6"/>
          <p:cNvSpPr txBox="1"/>
          <p:nvPr/>
        </p:nvSpPr>
        <p:spPr>
          <a:xfrm>
            <a:off x="1073600" y="1020536"/>
            <a:ext cx="7413300" cy="606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300" b="0" i="0" u="none" strike="noStrike" cap="none">
                <a:solidFill>
                  <a:srgbClr val="000000"/>
                </a:solidFill>
                <a:latin typeface="Century Gothic"/>
                <a:ea typeface="Century Gothic"/>
                <a:cs typeface="Century Gothic"/>
                <a:sym typeface="Century Gothic"/>
              </a:rPr>
              <a:t>Suppose we have two choices:</a:t>
            </a:r>
            <a:endParaRPr sz="1300"/>
          </a:p>
          <a:p>
            <a:pPr marL="0" marR="0" lvl="0" indent="0" algn="l" rtl="0">
              <a:lnSpc>
                <a:spcPct val="100000"/>
              </a:lnSpc>
              <a:spcBef>
                <a:spcPts val="0"/>
              </a:spcBef>
              <a:spcAft>
                <a:spcPts val="0"/>
              </a:spcAft>
              <a:buNone/>
            </a:pPr>
            <a:endParaRPr sz="1300" b="0" i="0" u="none" strike="noStrike" cap="none">
              <a:solidFill>
                <a:srgbClr val="000000"/>
              </a:solidFill>
              <a:latin typeface="Century Gothic"/>
              <a:ea typeface="Century Gothic"/>
              <a:cs typeface="Century Gothic"/>
              <a:sym typeface="Century Gothic"/>
            </a:endParaRPr>
          </a:p>
          <a:p>
            <a:pPr marL="342900" marR="0" lvl="0" indent="-336550" algn="l" rtl="0">
              <a:lnSpc>
                <a:spcPct val="100000"/>
              </a:lnSpc>
              <a:spcBef>
                <a:spcPts val="0"/>
              </a:spcBef>
              <a:spcAft>
                <a:spcPts val="0"/>
              </a:spcAft>
              <a:buClr>
                <a:srgbClr val="000000"/>
              </a:buClr>
              <a:buSzPts val="1300"/>
              <a:buFont typeface="Arial"/>
              <a:buAutoNum type="arabicPeriod"/>
            </a:pPr>
            <a:r>
              <a:rPr lang="en-CA" sz="1300" b="0" i="0" u="none" strike="noStrike" cap="none">
                <a:solidFill>
                  <a:srgbClr val="000000"/>
                </a:solidFill>
                <a:latin typeface="Century Gothic"/>
                <a:ea typeface="Century Gothic"/>
                <a:cs typeface="Century Gothic"/>
                <a:sym typeface="Century Gothic"/>
              </a:rPr>
              <a:t>$1000</a:t>
            </a:r>
            <a:endParaRPr sz="1300" b="0" i="0" u="none" strike="noStrike" cap="none">
              <a:solidFill>
                <a:srgbClr val="000000"/>
              </a:solidFill>
              <a:latin typeface="Calibri"/>
              <a:ea typeface="Calibri"/>
              <a:cs typeface="Calibri"/>
              <a:sym typeface="Calibri"/>
            </a:endParaRPr>
          </a:p>
          <a:p>
            <a:pPr marL="342900" marR="0" lvl="0" indent="-336550" algn="l" rtl="0">
              <a:lnSpc>
                <a:spcPct val="100000"/>
              </a:lnSpc>
              <a:spcBef>
                <a:spcPts val="800"/>
              </a:spcBef>
              <a:spcAft>
                <a:spcPts val="0"/>
              </a:spcAft>
              <a:buClr>
                <a:srgbClr val="000000"/>
              </a:buClr>
              <a:buSzPts val="1300"/>
              <a:buFont typeface="Arial"/>
              <a:buAutoNum type="arabicPeriod"/>
            </a:pPr>
            <a:r>
              <a:rPr lang="en-CA" sz="1300" b="0" i="0" u="none" strike="noStrike" cap="none">
                <a:solidFill>
                  <a:srgbClr val="000000"/>
                </a:solidFill>
                <a:latin typeface="Century Gothic"/>
                <a:ea typeface="Century Gothic"/>
                <a:cs typeface="Century Gothic"/>
                <a:sym typeface="Century Gothic"/>
              </a:rPr>
              <a:t>50% chance of $3000</a:t>
            </a: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r>
              <a:rPr lang="en-CA" sz="1300" b="0" i="0" u="none" strike="noStrike" cap="none">
                <a:solidFill>
                  <a:srgbClr val="000000"/>
                </a:solidFill>
                <a:latin typeface="Century Gothic"/>
                <a:ea typeface="Century Gothic"/>
                <a:cs typeface="Century Gothic"/>
                <a:sym typeface="Century Gothic"/>
              </a:rPr>
              <a:t>Which option would we choose?</a:t>
            </a:r>
            <a:endParaRPr sz="1300"/>
          </a:p>
          <a:p>
            <a:pPr marL="285750" marR="0" lvl="0" indent="-279400" algn="l" rtl="0">
              <a:lnSpc>
                <a:spcPct val="100000"/>
              </a:lnSpc>
              <a:spcBef>
                <a:spcPts val="800"/>
              </a:spcBef>
              <a:spcAft>
                <a:spcPts val="0"/>
              </a:spcAft>
              <a:buClr>
                <a:srgbClr val="000000"/>
              </a:buClr>
              <a:buSzPts val="1300"/>
              <a:buFont typeface="Arial"/>
              <a:buChar char="•"/>
            </a:pPr>
            <a:r>
              <a:rPr lang="en-CA" sz="1300" b="0" i="0" u="none" strike="noStrike" cap="none">
                <a:solidFill>
                  <a:srgbClr val="000000"/>
                </a:solidFill>
                <a:latin typeface="Century Gothic"/>
                <a:ea typeface="Century Gothic"/>
                <a:cs typeface="Century Gothic"/>
                <a:sym typeface="Century Gothic"/>
              </a:rPr>
              <a:t>Let’s say we assign 0 to winning nothing, 100 to winning $3000, and 80 to $1000.</a:t>
            </a:r>
            <a:endParaRPr sz="1300"/>
          </a:p>
          <a:p>
            <a:pPr marL="285750" marR="0" lvl="0" indent="-279400" algn="l" rtl="0">
              <a:lnSpc>
                <a:spcPct val="100000"/>
              </a:lnSpc>
              <a:spcBef>
                <a:spcPts val="800"/>
              </a:spcBef>
              <a:spcAft>
                <a:spcPts val="0"/>
              </a:spcAft>
              <a:buClr>
                <a:srgbClr val="000000"/>
              </a:buClr>
              <a:buSzPts val="1300"/>
              <a:buFont typeface="Arial"/>
              <a:buChar char="•"/>
            </a:pPr>
            <a:r>
              <a:rPr lang="en-CA" sz="1300" b="0" i="0" u="none" strike="noStrike" cap="none">
                <a:solidFill>
                  <a:srgbClr val="000000"/>
                </a:solidFill>
                <a:latin typeface="Century Gothic"/>
                <a:ea typeface="Century Gothic"/>
                <a:cs typeface="Century Gothic"/>
                <a:sym typeface="Century Gothic"/>
              </a:rPr>
              <a:t>The difference between what we have now and $1000 is four times greater than the difference between $1000 and $3000.</a:t>
            </a:r>
            <a:endParaRPr sz="1300"/>
          </a:p>
          <a:p>
            <a:pPr marL="285750" marR="0" lvl="0" indent="-279400" algn="l" rtl="0">
              <a:lnSpc>
                <a:spcPct val="100000"/>
              </a:lnSpc>
              <a:spcBef>
                <a:spcPts val="800"/>
              </a:spcBef>
              <a:spcAft>
                <a:spcPts val="0"/>
              </a:spcAft>
              <a:buClr>
                <a:srgbClr val="000000"/>
              </a:buClr>
              <a:buSzPts val="1300"/>
              <a:buFont typeface="Arial"/>
              <a:buChar char="•"/>
            </a:pPr>
            <a:r>
              <a:rPr lang="en-CA" sz="1300" b="0" i="0" u="none" strike="noStrike" cap="none">
                <a:solidFill>
                  <a:srgbClr val="000000"/>
                </a:solidFill>
                <a:latin typeface="Century Gothic"/>
                <a:ea typeface="Century Gothic"/>
                <a:cs typeface="Century Gothic"/>
                <a:sym typeface="Century Gothic"/>
              </a:rPr>
              <a:t>For option A, 80% utilities is guaranteed. For option B, it 50% chance of the 100 utilities.</a:t>
            </a:r>
            <a:endParaRPr sz="1300"/>
          </a:p>
          <a:p>
            <a:pPr marL="0" marR="0" lvl="0" indent="0" algn="l" rtl="0">
              <a:lnSpc>
                <a:spcPct val="100000"/>
              </a:lnSpc>
              <a:spcBef>
                <a:spcPts val="800"/>
              </a:spcBef>
              <a:spcAft>
                <a:spcPts val="0"/>
              </a:spcAft>
              <a:buNone/>
            </a:pP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r>
              <a:rPr lang="en-CA" sz="1300" b="0" i="0" u="none" strike="noStrike" cap="none">
                <a:solidFill>
                  <a:srgbClr val="000000"/>
                </a:solidFill>
                <a:latin typeface="Century Gothic"/>
                <a:ea typeface="Century Gothic"/>
                <a:cs typeface="Century Gothic"/>
                <a:sym typeface="Century Gothic"/>
              </a:rPr>
              <a:t>Our decision would be based on risk, finance and a personal preference. This is the same way an agent uses to base its options mathematically using utility theory.</a:t>
            </a: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1300">
              <a:latin typeface="Century Gothic"/>
              <a:ea typeface="Century Gothic"/>
              <a:cs typeface="Century Gothic"/>
              <a:sym typeface="Century Gothic"/>
            </a:endParaRPr>
          </a:p>
          <a:p>
            <a:pPr marL="0" lvl="0" indent="0" algn="l" rtl="0">
              <a:lnSpc>
                <a:spcPct val="107916"/>
              </a:lnSpc>
              <a:spcBef>
                <a:spcPts val="0"/>
              </a:spcBef>
              <a:spcAft>
                <a:spcPts val="0"/>
              </a:spcAft>
              <a:buNone/>
            </a:pPr>
            <a:r>
              <a:rPr lang="en-CA" sz="1300">
                <a:latin typeface="Century Gothic"/>
                <a:ea typeface="Century Gothic"/>
                <a:cs typeface="Century Gothic"/>
                <a:sym typeface="Century Gothic"/>
              </a:rPr>
              <a:t>A lottery L with possible outcomes S</a:t>
            </a:r>
            <a:r>
              <a:rPr lang="en-CA" sz="1300" baseline="-25000">
                <a:latin typeface="Century Gothic"/>
                <a:ea typeface="Century Gothic"/>
                <a:cs typeface="Century Gothic"/>
                <a:sym typeface="Century Gothic"/>
              </a:rPr>
              <a:t>1</a:t>
            </a:r>
            <a:r>
              <a:rPr lang="en-CA" sz="1300">
                <a:latin typeface="Century Gothic"/>
                <a:ea typeface="Century Gothic"/>
                <a:cs typeface="Century Gothic"/>
                <a:sym typeface="Century Gothic"/>
              </a:rPr>
              <a:t>, … S</a:t>
            </a:r>
            <a:r>
              <a:rPr lang="en-CA" sz="1300" baseline="-25000">
                <a:latin typeface="Century Gothic"/>
                <a:ea typeface="Century Gothic"/>
                <a:cs typeface="Century Gothic"/>
                <a:sym typeface="Century Gothic"/>
              </a:rPr>
              <a:t>n</a:t>
            </a:r>
            <a:r>
              <a:rPr lang="en-CA" sz="1300">
                <a:latin typeface="Century Gothic"/>
                <a:ea typeface="Century Gothic"/>
                <a:cs typeface="Century Gothic"/>
                <a:sym typeface="Century Gothic"/>
              </a:rPr>
              <a:t>. with probabilities p</a:t>
            </a:r>
            <a:r>
              <a:rPr lang="en-CA" sz="1300" baseline="-25000">
                <a:latin typeface="Century Gothic"/>
                <a:ea typeface="Century Gothic"/>
                <a:cs typeface="Century Gothic"/>
                <a:sym typeface="Century Gothic"/>
              </a:rPr>
              <a:t>1</a:t>
            </a:r>
            <a:r>
              <a:rPr lang="en-CA" sz="1300">
                <a:latin typeface="Century Gothic"/>
                <a:ea typeface="Century Gothic"/>
                <a:cs typeface="Century Gothic"/>
                <a:sym typeface="Century Gothic"/>
              </a:rPr>
              <a:t>, … p</a:t>
            </a:r>
            <a:r>
              <a:rPr lang="en-CA" sz="1300" baseline="-25000">
                <a:latin typeface="Century Gothic"/>
                <a:ea typeface="Century Gothic"/>
                <a:cs typeface="Century Gothic"/>
                <a:sym typeface="Century Gothic"/>
              </a:rPr>
              <a:t>n</a:t>
            </a:r>
            <a:r>
              <a:rPr lang="en-CA" sz="1300">
                <a:latin typeface="Century Gothic"/>
                <a:ea typeface="Century Gothic"/>
                <a:cs typeface="Century Gothic"/>
                <a:sym typeface="Century Gothic"/>
              </a:rPr>
              <a:t> is represented as L = [p</a:t>
            </a:r>
            <a:r>
              <a:rPr lang="en-CA" sz="1300" baseline="-25000">
                <a:latin typeface="Century Gothic"/>
                <a:ea typeface="Century Gothic"/>
                <a:cs typeface="Century Gothic"/>
                <a:sym typeface="Century Gothic"/>
              </a:rPr>
              <a:t>1</a:t>
            </a:r>
            <a:r>
              <a:rPr lang="en-CA" sz="1300">
                <a:latin typeface="Century Gothic"/>
                <a:ea typeface="Century Gothic"/>
                <a:cs typeface="Century Gothic"/>
                <a:sym typeface="Century Gothic"/>
              </a:rPr>
              <a:t>, S</a:t>
            </a:r>
            <a:r>
              <a:rPr lang="en-CA" sz="1300" baseline="-25000">
                <a:latin typeface="Century Gothic"/>
                <a:ea typeface="Century Gothic"/>
                <a:cs typeface="Century Gothic"/>
                <a:sym typeface="Century Gothic"/>
              </a:rPr>
              <a:t>1</a:t>
            </a:r>
            <a:r>
              <a:rPr lang="en-CA" sz="1300">
                <a:latin typeface="Century Gothic"/>
                <a:ea typeface="Century Gothic"/>
                <a:cs typeface="Century Gothic"/>
                <a:sym typeface="Century Gothic"/>
              </a:rPr>
              <a:t>; p</a:t>
            </a:r>
            <a:r>
              <a:rPr lang="en-CA" sz="1300" baseline="-25000">
                <a:latin typeface="Century Gothic"/>
                <a:ea typeface="Century Gothic"/>
                <a:cs typeface="Century Gothic"/>
                <a:sym typeface="Century Gothic"/>
              </a:rPr>
              <a:t>2</a:t>
            </a:r>
            <a:r>
              <a:rPr lang="en-CA" sz="1300">
                <a:latin typeface="Century Gothic"/>
                <a:ea typeface="Century Gothic"/>
                <a:cs typeface="Century Gothic"/>
                <a:sym typeface="Century Gothic"/>
              </a:rPr>
              <a:t>, S</a:t>
            </a:r>
            <a:r>
              <a:rPr lang="en-CA" sz="1300" baseline="-25000">
                <a:latin typeface="Century Gothic"/>
                <a:ea typeface="Century Gothic"/>
                <a:cs typeface="Century Gothic"/>
                <a:sym typeface="Century Gothic"/>
              </a:rPr>
              <a:t>2</a:t>
            </a:r>
            <a:r>
              <a:rPr lang="en-CA" sz="1300">
                <a:latin typeface="Century Gothic"/>
                <a:ea typeface="Century Gothic"/>
                <a:cs typeface="Century Gothic"/>
                <a:sym typeface="Century Gothic"/>
              </a:rPr>
              <a:t>; …. ; p</a:t>
            </a:r>
            <a:r>
              <a:rPr lang="en-CA" sz="1300" baseline="-25000">
                <a:latin typeface="Century Gothic"/>
                <a:ea typeface="Century Gothic"/>
                <a:cs typeface="Century Gothic"/>
                <a:sym typeface="Century Gothic"/>
              </a:rPr>
              <a:t>n</a:t>
            </a:r>
            <a:r>
              <a:rPr lang="en-CA" sz="1300">
                <a:latin typeface="Century Gothic"/>
                <a:ea typeface="Century Gothic"/>
                <a:cs typeface="Century Gothic"/>
                <a:sym typeface="Century Gothic"/>
              </a:rPr>
              <a:t>, S</a:t>
            </a:r>
            <a:r>
              <a:rPr lang="en-CA" sz="1300" baseline="-25000">
                <a:latin typeface="Century Gothic"/>
                <a:ea typeface="Century Gothic"/>
                <a:cs typeface="Century Gothic"/>
                <a:sym typeface="Century Gothic"/>
              </a:rPr>
              <a:t>n</a:t>
            </a:r>
            <a:r>
              <a:rPr lang="en-CA" sz="1300">
                <a:latin typeface="Century Gothic"/>
                <a:ea typeface="Century Gothic"/>
                <a:cs typeface="Century Gothic"/>
                <a:sym typeface="Century Gothic"/>
              </a:rPr>
              <a:t>]</a:t>
            </a:r>
            <a:endParaRPr sz="1300" b="0" i="0" u="none" strike="noStrike" cap="none">
              <a:solidFill>
                <a:srgbClr val="000000"/>
              </a:solidFill>
              <a:latin typeface="Century Gothic"/>
              <a:ea typeface="Century Gothic"/>
              <a:cs typeface="Century Gothic"/>
              <a:sym typeface="Century Gothic"/>
            </a:endParaRPr>
          </a:p>
          <a:p>
            <a:pPr marL="285750" marR="0" lvl="0" indent="-184150" algn="l" rtl="0">
              <a:lnSpc>
                <a:spcPct val="100000"/>
              </a:lnSpc>
              <a:spcBef>
                <a:spcPts val="800"/>
              </a:spcBef>
              <a:spcAft>
                <a:spcPts val="0"/>
              </a:spcAft>
              <a:buClr>
                <a:srgbClr val="000000"/>
              </a:buClr>
              <a:buSzPts val="1600"/>
              <a:buFont typeface="Arial"/>
              <a:buNone/>
            </a:pP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13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800"/>
              </a:spcBef>
              <a:spcAft>
                <a:spcPts val="0"/>
              </a:spcAft>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endParaRPr sz="13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800"/>
              </a:spcBef>
              <a:spcAft>
                <a:spcPts val="0"/>
              </a:spcAft>
              <a:buClr>
                <a:srgbClr val="000000"/>
              </a:buClr>
              <a:buSzPts val="1800"/>
              <a:buFont typeface="Arial"/>
              <a:buNone/>
            </a:pPr>
            <a:endParaRPr sz="13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872399" y="2247179"/>
            <a:ext cx="4458880" cy="2235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CA" sz="4400"/>
              <a:t>Mathematical Framework</a:t>
            </a:r>
            <a:endParaRPr sz="4400" b="0">
              <a:solidFill>
                <a:schemeClr val="accent3"/>
              </a:solidFill>
              <a:latin typeface="Red Hat Display SemiBold"/>
              <a:ea typeface="Red Hat Display SemiBold"/>
              <a:cs typeface="Red Hat Display SemiBold"/>
              <a:sym typeface="Red Hat Display SemiBold"/>
            </a:endParaRPr>
          </a:p>
        </p:txBody>
      </p:sp>
      <p:sp>
        <p:nvSpPr>
          <p:cNvPr id="128" name="Google Shape;128;p7"/>
          <p:cNvSpPr txBox="1">
            <a:spLocks noGrp="1"/>
          </p:cNvSpPr>
          <p:nvPr>
            <p:ph type="title" idx="2"/>
          </p:nvPr>
        </p:nvSpPr>
        <p:spPr>
          <a:xfrm>
            <a:off x="872400" y="1189466"/>
            <a:ext cx="1652100" cy="91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CA"/>
              <a:t>02</a:t>
            </a:r>
            <a:endParaRPr/>
          </a:p>
        </p:txBody>
      </p:sp>
      <p:pic>
        <p:nvPicPr>
          <p:cNvPr id="129" name="Google Shape;129;p7"/>
          <p:cNvPicPr preferRelativeResize="0"/>
          <p:nvPr/>
        </p:nvPicPr>
        <p:blipFill rotWithShape="1">
          <a:blip r:embed="rId3">
            <a:alphaModFix/>
          </a:blip>
          <a:srcRect/>
          <a:stretch/>
        </p:blipFill>
        <p:spPr>
          <a:xfrm>
            <a:off x="5419599" y="618875"/>
            <a:ext cx="3110277" cy="295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657227" y="298966"/>
            <a:ext cx="8188779" cy="116749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100"/>
              <a:buNone/>
            </a:pPr>
            <a:r>
              <a:rPr lang="en-CA" sz="3800"/>
              <a:t>Von Neumann-Morgenstern Utility Theorem</a:t>
            </a:r>
            <a:endParaRPr/>
          </a:p>
        </p:txBody>
      </p:sp>
      <p:sp>
        <p:nvSpPr>
          <p:cNvPr id="135" name="Google Shape;135;p8"/>
          <p:cNvSpPr txBox="1"/>
          <p:nvPr/>
        </p:nvSpPr>
        <p:spPr>
          <a:xfrm>
            <a:off x="3192236" y="2441121"/>
            <a:ext cx="3380014" cy="10015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8"/>
          <p:cNvSpPr txBox="1"/>
          <p:nvPr/>
        </p:nvSpPr>
        <p:spPr>
          <a:xfrm>
            <a:off x="622000" y="1466450"/>
            <a:ext cx="7982400" cy="330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CA">
                <a:latin typeface="Century Gothic"/>
                <a:ea typeface="Century Gothic"/>
                <a:cs typeface="Century Gothic"/>
                <a:sym typeface="Century Gothic"/>
              </a:rPr>
              <a:t>The VNM theorem states that decision-makers choosing between risky options will behave as if they are maximizing an underlying utility function, and there are four conditions that must be met for this to be valid. These conditions include:</a:t>
            </a:r>
            <a:endParaRPr>
              <a:latin typeface="Century Gothic"/>
              <a:ea typeface="Century Gothic"/>
              <a:cs typeface="Century Gothic"/>
              <a:sym typeface="Century Gothic"/>
            </a:endParaRPr>
          </a:p>
          <a:p>
            <a:pPr marL="0" lvl="0" indent="0" algn="l" rtl="0">
              <a:lnSpc>
                <a:spcPct val="115000"/>
              </a:lnSpc>
              <a:spcBef>
                <a:spcPts val="1200"/>
              </a:spcBef>
              <a:spcAft>
                <a:spcPts val="0"/>
              </a:spcAft>
              <a:buNone/>
            </a:pPr>
            <a:r>
              <a:rPr lang="en-CA" b="1">
                <a:latin typeface="Century Gothic"/>
                <a:ea typeface="Century Gothic"/>
                <a:cs typeface="Century Gothic"/>
                <a:sym typeface="Century Gothic"/>
              </a:rPr>
              <a:t>i)</a:t>
            </a:r>
            <a:r>
              <a:rPr lang="en-CA">
                <a:latin typeface="Century Gothic"/>
                <a:ea typeface="Century Gothic"/>
                <a:cs typeface="Century Gothic"/>
                <a:sym typeface="Century Gothic"/>
              </a:rPr>
              <a:t> Completeness: For all outcomes, A &amp; B players have preferences i.e.,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&gt;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 or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&lt;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a:t>
            </a:r>
            <a:endParaRPr>
              <a:latin typeface="Century Gothic"/>
              <a:ea typeface="Century Gothic"/>
              <a:cs typeface="Century Gothic"/>
              <a:sym typeface="Century Gothic"/>
            </a:endParaRPr>
          </a:p>
          <a:p>
            <a:pPr marL="0" lvl="0" indent="0" algn="l" rtl="0">
              <a:lnSpc>
                <a:spcPct val="115000"/>
              </a:lnSpc>
              <a:spcBef>
                <a:spcPts val="1200"/>
              </a:spcBef>
              <a:spcAft>
                <a:spcPts val="0"/>
              </a:spcAft>
              <a:buNone/>
            </a:pPr>
            <a:r>
              <a:rPr lang="en-CA" b="1">
                <a:latin typeface="Century Gothic"/>
                <a:ea typeface="Century Gothic"/>
                <a:cs typeface="Century Gothic"/>
                <a:sym typeface="Century Gothic"/>
              </a:rPr>
              <a:t>ii)</a:t>
            </a:r>
            <a:r>
              <a:rPr lang="en-CA">
                <a:latin typeface="Century Gothic"/>
                <a:ea typeface="Century Gothic"/>
                <a:cs typeface="Century Gothic"/>
                <a:sym typeface="Century Gothic"/>
              </a:rPr>
              <a:t> Transitivity: If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&gt;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 and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 &gt;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(C), then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&gt;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(C)</a:t>
            </a:r>
            <a:endParaRPr>
              <a:latin typeface="Century Gothic"/>
              <a:ea typeface="Century Gothic"/>
              <a:cs typeface="Century Gothic"/>
              <a:sym typeface="Century Gothic"/>
            </a:endParaRPr>
          </a:p>
          <a:p>
            <a:pPr marL="0" lvl="0" indent="0" algn="l" rtl="0">
              <a:lnSpc>
                <a:spcPct val="115000"/>
              </a:lnSpc>
              <a:spcBef>
                <a:spcPts val="1200"/>
              </a:spcBef>
              <a:spcAft>
                <a:spcPts val="0"/>
              </a:spcAft>
              <a:buNone/>
            </a:pPr>
            <a:r>
              <a:rPr lang="en-CA" b="1">
                <a:latin typeface="Century Gothic"/>
                <a:ea typeface="Century Gothic"/>
                <a:cs typeface="Century Gothic"/>
                <a:sym typeface="Century Gothic"/>
              </a:rPr>
              <a:t>iii)</a:t>
            </a:r>
            <a:r>
              <a:rPr lang="en-CA">
                <a:latin typeface="Century Gothic"/>
                <a:ea typeface="Century Gothic"/>
                <a:cs typeface="Century Gothic"/>
                <a:sym typeface="Century Gothic"/>
              </a:rPr>
              <a:t> Continuity: For all A, B, C, preferred in that order, there must be a probability p (between 0 and 1) such that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(B) = p * 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(A) + (1-p)*U</a:t>
            </a:r>
            <a:r>
              <a:rPr lang="en-CA" baseline="-25000">
                <a:latin typeface="Century Gothic"/>
                <a:ea typeface="Century Gothic"/>
                <a:cs typeface="Century Gothic"/>
                <a:sym typeface="Century Gothic"/>
              </a:rPr>
              <a:t>i</a:t>
            </a:r>
            <a:r>
              <a:rPr lang="en-CA">
                <a:latin typeface="Century Gothic"/>
                <a:ea typeface="Century Gothic"/>
                <a:cs typeface="Century Gothic"/>
                <a:sym typeface="Century Gothic"/>
              </a:rPr>
              <a:t>(C)</a:t>
            </a:r>
            <a:endParaRPr>
              <a:latin typeface="Century Gothic"/>
              <a:ea typeface="Century Gothic"/>
              <a:cs typeface="Century Gothic"/>
              <a:sym typeface="Century Gothic"/>
            </a:endParaRPr>
          </a:p>
          <a:p>
            <a:pPr marL="0" lvl="0" indent="0" algn="l" rtl="0">
              <a:lnSpc>
                <a:spcPct val="115000"/>
              </a:lnSpc>
              <a:spcBef>
                <a:spcPts val="1200"/>
              </a:spcBef>
              <a:spcAft>
                <a:spcPts val="0"/>
              </a:spcAft>
              <a:buNone/>
            </a:pPr>
            <a:r>
              <a:rPr lang="en-CA" sz="1300" b="1">
                <a:latin typeface="Century Gothic"/>
                <a:ea typeface="Century Gothic"/>
                <a:cs typeface="Century Gothic"/>
                <a:sym typeface="Century Gothic"/>
              </a:rPr>
              <a:t>iv)</a:t>
            </a:r>
            <a:r>
              <a:rPr lang="en-CA" sz="1300">
                <a:latin typeface="Century Gothic"/>
                <a:ea typeface="Century Gothic"/>
                <a:cs typeface="Century Gothic"/>
                <a:sym typeface="Century Gothic"/>
              </a:rPr>
              <a:t> Independence (of Irrelevant Alternatives): Preferences over lotteries must remain consistent regardless of the choices.If one is indifferent over A or 50% Chance of B, and indifferent between B and C, then the player should be indifferent over lottery of A or 50% chance of C.</a:t>
            </a:r>
            <a:endParaRPr sz="1600">
              <a:solidFill>
                <a:schemeClr val="dk1"/>
              </a:solidFill>
              <a:latin typeface="Century Gothic"/>
              <a:ea typeface="Century Gothic"/>
              <a:cs typeface="Century Gothic"/>
              <a:sym typeface="Century Gothic"/>
            </a:endParaRPr>
          </a:p>
          <a:p>
            <a:pPr marL="0" lvl="0" indent="0" algn="l" rtl="0">
              <a:spcBef>
                <a:spcPts val="1200"/>
              </a:spcBef>
              <a:spcAft>
                <a:spcPts val="0"/>
              </a:spcAft>
              <a:buNone/>
            </a:pPr>
            <a:endParaRPr>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72399" y="2247179"/>
            <a:ext cx="4458880" cy="22350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CA" sz="4400"/>
              <a:t>Utility Theory In AI Applications</a:t>
            </a:r>
            <a:endParaRPr sz="4400" b="0">
              <a:solidFill>
                <a:schemeClr val="accent3"/>
              </a:solidFill>
              <a:latin typeface="Red Hat Display SemiBold"/>
              <a:ea typeface="Red Hat Display SemiBold"/>
              <a:cs typeface="Red Hat Display SemiBold"/>
              <a:sym typeface="Red Hat Display SemiBold"/>
            </a:endParaRPr>
          </a:p>
        </p:txBody>
      </p:sp>
      <p:sp>
        <p:nvSpPr>
          <p:cNvPr id="142" name="Google Shape;142;p9"/>
          <p:cNvSpPr txBox="1">
            <a:spLocks noGrp="1"/>
          </p:cNvSpPr>
          <p:nvPr>
            <p:ph type="title" idx="2"/>
          </p:nvPr>
        </p:nvSpPr>
        <p:spPr>
          <a:xfrm>
            <a:off x="872400" y="1189466"/>
            <a:ext cx="1652100" cy="915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CA"/>
              <a:t>03</a:t>
            </a:r>
            <a:endParaRPr/>
          </a:p>
        </p:txBody>
      </p:sp>
      <p:pic>
        <p:nvPicPr>
          <p:cNvPr id="143" name="Google Shape;143;p9"/>
          <p:cNvPicPr preferRelativeResize="0"/>
          <p:nvPr/>
        </p:nvPicPr>
        <p:blipFill rotWithShape="1">
          <a:blip r:embed="rId3">
            <a:alphaModFix/>
          </a:blip>
          <a:srcRect/>
          <a:stretch/>
        </p:blipFill>
        <p:spPr>
          <a:xfrm>
            <a:off x="5419599" y="618875"/>
            <a:ext cx="3110277" cy="2953925"/>
          </a:xfrm>
          <a:prstGeom prst="rect">
            <a:avLst/>
          </a:prstGeom>
          <a:noFill/>
          <a:ln>
            <a:noFill/>
          </a:ln>
        </p:spPr>
      </p:pic>
    </p:spTree>
  </p:cSld>
  <p:clrMapOvr>
    <a:masterClrMapping/>
  </p:clrMapOvr>
</p:sld>
</file>

<file path=ppt/theme/theme1.xml><?xml version="1.0" encoding="utf-8"?>
<a:theme xmlns:a="http://schemas.openxmlformats.org/drawingml/2006/main" name="Advanced Topics in Geometry - Doctor of Philosophy (Ph.D.) in Mathematics by Slidesgo">
  <a:themeElements>
    <a:clrScheme name="Simple Light">
      <a:dk1>
        <a:srgbClr val="131313"/>
      </a:dk1>
      <a:lt1>
        <a:srgbClr val="F3F3F3"/>
      </a:lt1>
      <a:dk2>
        <a:srgbClr val="E7E7E7"/>
      </a:dk2>
      <a:lt2>
        <a:srgbClr val="D4D4D4"/>
      </a:lt2>
      <a:accent1>
        <a:srgbClr val="C8C8C8"/>
      </a:accent1>
      <a:accent2>
        <a:srgbClr val="535252"/>
      </a:accent2>
      <a:accent3>
        <a:srgbClr val="A00202"/>
      </a:accent3>
      <a:accent4>
        <a:srgbClr val="FFFFFF"/>
      </a:accent4>
      <a:accent5>
        <a:srgbClr val="FFFFFF"/>
      </a:accent5>
      <a:accent6>
        <a:srgbClr val="FFFFFF"/>
      </a:accent6>
      <a:hlink>
        <a:srgbClr val="1313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1471</Words>
  <Application>Microsoft Office PowerPoint</Application>
  <PresentationFormat>On-screen Show (16:9)</PresentationFormat>
  <Paragraphs>122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Red Hat Display SemiBold</vt:lpstr>
      <vt:lpstr>Lato</vt:lpstr>
      <vt:lpstr>Asap</vt:lpstr>
      <vt:lpstr>DM Sans</vt:lpstr>
      <vt:lpstr>Red Hat Display</vt:lpstr>
      <vt:lpstr>Calibri</vt:lpstr>
      <vt:lpstr>Arial</vt:lpstr>
      <vt:lpstr>Century Gothic</vt:lpstr>
      <vt:lpstr>Times New Roman</vt:lpstr>
      <vt:lpstr>Advanced Topics in Geometry - Doctor of Philosophy (Ph.D.) in Mathematics by Slidesgo</vt:lpstr>
      <vt:lpstr>PowerPoint Presentation</vt:lpstr>
      <vt:lpstr>Table of Content</vt:lpstr>
      <vt:lpstr>Introduction to Utility Theory</vt:lpstr>
      <vt:lpstr>What is Utility Theory?</vt:lpstr>
      <vt:lpstr>What is a Utility Function?</vt:lpstr>
      <vt:lpstr>Example of Lottery</vt:lpstr>
      <vt:lpstr>Mathematical Framework</vt:lpstr>
      <vt:lpstr>Von Neumann-Morgenstern Utility Theorem</vt:lpstr>
      <vt:lpstr>Utility Theory In AI Applications</vt:lpstr>
      <vt:lpstr>Self-Driving Cars: Navigating the Road with Utility-Driven Decisions</vt:lpstr>
      <vt:lpstr>Recommendation Systems: Personalized Suggestions Guided by Utility</vt:lpstr>
      <vt:lpstr>Reinforcement Learning: Learning Optimal Strategies through Utility Maximization</vt:lpstr>
      <vt:lpstr>Practical Implementation</vt:lpstr>
      <vt:lpstr>Best route Algorithm</vt:lpstr>
      <vt:lpstr>Functions</vt:lpstr>
      <vt:lpstr>Linear vs Logarithmic</vt:lpstr>
      <vt:lpstr>How Linear vs Log Functions vary?</vt:lpstr>
      <vt:lpstr>Questions</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vrajp</cp:lastModifiedBy>
  <cp:revision>1</cp:revision>
  <dcterms:modified xsi:type="dcterms:W3CDTF">2023-12-05T23:09:43Z</dcterms:modified>
</cp:coreProperties>
</file>