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handoutMasterIdLst>
    <p:handoutMasterId r:id="rId111"/>
  </p:handoutMasterIdLst>
  <p:sldIdLst>
    <p:sldId id="256" r:id="rId2"/>
    <p:sldId id="461" r:id="rId3"/>
    <p:sldId id="462" r:id="rId4"/>
    <p:sldId id="463" r:id="rId5"/>
    <p:sldId id="464" r:id="rId6"/>
    <p:sldId id="465" r:id="rId7"/>
    <p:sldId id="466" r:id="rId8"/>
    <p:sldId id="467" r:id="rId9"/>
    <p:sldId id="468" r:id="rId10"/>
    <p:sldId id="469" r:id="rId11"/>
    <p:sldId id="470" r:id="rId12"/>
    <p:sldId id="330" r:id="rId13"/>
    <p:sldId id="327" r:id="rId14"/>
    <p:sldId id="329" r:id="rId15"/>
    <p:sldId id="320" r:id="rId16"/>
    <p:sldId id="321" r:id="rId17"/>
    <p:sldId id="323" r:id="rId18"/>
    <p:sldId id="391" r:id="rId19"/>
    <p:sldId id="392" r:id="rId20"/>
    <p:sldId id="427" r:id="rId21"/>
    <p:sldId id="393" r:id="rId22"/>
    <p:sldId id="394" r:id="rId23"/>
    <p:sldId id="395" r:id="rId24"/>
    <p:sldId id="402" r:id="rId25"/>
    <p:sldId id="396" r:id="rId26"/>
    <p:sldId id="397" r:id="rId27"/>
    <p:sldId id="398" r:id="rId28"/>
    <p:sldId id="404" r:id="rId29"/>
    <p:sldId id="399" r:id="rId30"/>
    <p:sldId id="400" r:id="rId31"/>
    <p:sldId id="401" r:id="rId32"/>
    <p:sldId id="411" r:id="rId33"/>
    <p:sldId id="431" r:id="rId34"/>
    <p:sldId id="403" r:id="rId35"/>
    <p:sldId id="413" r:id="rId36"/>
    <p:sldId id="405" r:id="rId37"/>
    <p:sldId id="333" r:id="rId38"/>
    <p:sldId id="406" r:id="rId39"/>
    <p:sldId id="407" r:id="rId40"/>
    <p:sldId id="412" r:id="rId41"/>
    <p:sldId id="408" r:id="rId42"/>
    <p:sldId id="334" r:id="rId43"/>
    <p:sldId id="409" r:id="rId44"/>
    <p:sldId id="410" r:id="rId45"/>
    <p:sldId id="335" r:id="rId46"/>
    <p:sldId id="414" r:id="rId47"/>
    <p:sldId id="415" r:id="rId48"/>
    <p:sldId id="349" r:id="rId49"/>
    <p:sldId id="350" r:id="rId50"/>
    <p:sldId id="424" r:id="rId51"/>
    <p:sldId id="425" r:id="rId52"/>
    <p:sldId id="426" r:id="rId53"/>
    <p:sldId id="416" r:id="rId54"/>
    <p:sldId id="428" r:id="rId55"/>
    <p:sldId id="417" r:id="rId56"/>
    <p:sldId id="418" r:id="rId57"/>
    <p:sldId id="419" r:id="rId58"/>
    <p:sldId id="422" r:id="rId59"/>
    <p:sldId id="423" r:id="rId60"/>
    <p:sldId id="360" r:id="rId61"/>
    <p:sldId id="429" r:id="rId62"/>
    <p:sldId id="430" r:id="rId63"/>
    <p:sldId id="434" r:id="rId64"/>
    <p:sldId id="362" r:id="rId65"/>
    <p:sldId id="363" r:id="rId66"/>
    <p:sldId id="364" r:id="rId67"/>
    <p:sldId id="365" r:id="rId68"/>
    <p:sldId id="366" r:id="rId69"/>
    <p:sldId id="367" r:id="rId70"/>
    <p:sldId id="439" r:id="rId71"/>
    <p:sldId id="438" r:id="rId72"/>
    <p:sldId id="440" r:id="rId73"/>
    <p:sldId id="435" r:id="rId74"/>
    <p:sldId id="441" r:id="rId75"/>
    <p:sldId id="436" r:id="rId76"/>
    <p:sldId id="442" r:id="rId77"/>
    <p:sldId id="437" r:id="rId78"/>
    <p:sldId id="369" r:id="rId79"/>
    <p:sldId id="370" r:id="rId80"/>
    <p:sldId id="371" r:id="rId81"/>
    <p:sldId id="443" r:id="rId82"/>
    <p:sldId id="372" r:id="rId83"/>
    <p:sldId id="373" r:id="rId84"/>
    <p:sldId id="374" r:id="rId85"/>
    <p:sldId id="375" r:id="rId86"/>
    <p:sldId id="376" r:id="rId87"/>
    <p:sldId id="377" r:id="rId88"/>
    <p:sldId id="378" r:id="rId89"/>
    <p:sldId id="379" r:id="rId90"/>
    <p:sldId id="380" r:id="rId91"/>
    <p:sldId id="444" r:id="rId92"/>
    <p:sldId id="445" r:id="rId93"/>
    <p:sldId id="446" r:id="rId94"/>
    <p:sldId id="381" r:id="rId95"/>
    <p:sldId id="382" r:id="rId96"/>
    <p:sldId id="448" r:id="rId97"/>
    <p:sldId id="449" r:id="rId98"/>
    <p:sldId id="451" r:id="rId99"/>
    <p:sldId id="450" r:id="rId100"/>
    <p:sldId id="452" r:id="rId101"/>
    <p:sldId id="455" r:id="rId102"/>
    <p:sldId id="453" r:id="rId103"/>
    <p:sldId id="458" r:id="rId104"/>
    <p:sldId id="454" r:id="rId105"/>
    <p:sldId id="459" r:id="rId106"/>
    <p:sldId id="457" r:id="rId107"/>
    <p:sldId id="456" r:id="rId108"/>
    <p:sldId id="259" r:id="rId109"/>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FFCC"/>
    <a:srgbClr val="FFFF66"/>
    <a:srgbClr val="DDDDDD"/>
    <a:srgbClr val="0000CC"/>
    <a:srgbClr val="008000"/>
    <a:srgbClr val="FF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4110" autoAdjust="0"/>
  </p:normalViewPr>
  <p:slideViewPr>
    <p:cSldViewPr>
      <p:cViewPr varScale="1">
        <p:scale>
          <a:sx n="87" d="100"/>
          <a:sy n="87" d="100"/>
        </p:scale>
        <p:origin x="1512" y="78"/>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2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defRPr>
            </a:lvl1pPr>
          </a:lstStyle>
          <a:p>
            <a:pPr>
              <a:defRPr/>
            </a:pPr>
            <a:endParaRPr lang="en-US" altLang="zh-TW"/>
          </a:p>
        </p:txBody>
      </p:sp>
      <p:sp>
        <p:nvSpPr>
          <p:cNvPr id="2048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defRPr>
            </a:lvl1pPr>
          </a:lstStyle>
          <a:p>
            <a:pPr>
              <a:defRPr/>
            </a:pPr>
            <a:endParaRPr lang="en-US" altLang="zh-TW"/>
          </a:p>
        </p:txBody>
      </p:sp>
      <p:sp>
        <p:nvSpPr>
          <p:cNvPr id="2048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defRPr>
            </a:lvl1pPr>
          </a:lstStyle>
          <a:p>
            <a:pPr>
              <a:defRPr/>
            </a:pPr>
            <a:endParaRPr lang="en-US" altLang="zh-TW"/>
          </a:p>
        </p:txBody>
      </p:sp>
      <p:sp>
        <p:nvSpPr>
          <p:cNvPr id="2048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4F197A1F-A4C7-4A0F-85D5-C8690B7951F6}" type="slidenum">
              <a:rPr lang="en-US" altLang="zh-TW"/>
              <a:pPr/>
              <a:t>‹#›</a:t>
            </a:fld>
            <a:endParaRPr lang="en-US" altLang="zh-TW"/>
          </a:p>
        </p:txBody>
      </p:sp>
    </p:spTree>
    <p:extLst>
      <p:ext uri="{BB962C8B-B14F-4D97-AF65-F5344CB8AC3E}">
        <p14:creationId xmlns:p14="http://schemas.microsoft.com/office/powerpoint/2010/main" val="2194186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defRPr>
            </a:lvl1pPr>
          </a:lstStyle>
          <a:p>
            <a:pPr>
              <a:defRPr/>
            </a:pPr>
            <a:endParaRPr lang="en-US" altLang="zh-TW"/>
          </a:p>
        </p:txBody>
      </p:sp>
      <p:sp>
        <p:nvSpPr>
          <p:cNvPr id="32870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defRPr>
            </a:lvl1pPr>
          </a:lstStyle>
          <a:p>
            <a:pPr>
              <a:defRPr/>
            </a:pPr>
            <a:endParaRPr lang="en-US" altLang="zh-TW"/>
          </a:p>
        </p:txBody>
      </p:sp>
      <p:sp>
        <p:nvSpPr>
          <p:cNvPr id="1054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2871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defRPr>
            </a:lvl1pPr>
          </a:lstStyle>
          <a:p>
            <a:pPr>
              <a:defRPr/>
            </a:pPr>
            <a:endParaRPr lang="en-US" altLang="zh-TW"/>
          </a:p>
        </p:txBody>
      </p:sp>
      <p:sp>
        <p:nvSpPr>
          <p:cNvPr id="32871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6709A59A-E605-43DA-BB1B-F31339BF9FF0}" type="slidenum">
              <a:rPr lang="en-US" altLang="zh-TW"/>
              <a:pPr/>
              <a:t>‹#›</a:t>
            </a:fld>
            <a:endParaRPr lang="en-US" altLang="zh-TW"/>
          </a:p>
        </p:txBody>
      </p:sp>
    </p:spTree>
    <p:extLst>
      <p:ext uri="{BB962C8B-B14F-4D97-AF65-F5344CB8AC3E}">
        <p14:creationId xmlns:p14="http://schemas.microsoft.com/office/powerpoint/2010/main" val="3170641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48A406F5-54F0-439C-A2AD-0D20C351F827}" type="slidenum">
              <a:rPr lang="en-US" altLang="zh-TW"/>
              <a:pPr eaLnBrk="1" hangingPunct="1"/>
              <a:t>1</a:t>
            </a:fld>
            <a:endParaRPr lang="en-US" altLang="zh-TW"/>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174484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C90C17F1-C4FC-4428-ADBA-87606509A1C6}" type="slidenum">
              <a:rPr lang="en-US" altLang="zh-TW"/>
              <a:pPr eaLnBrk="1" hangingPunct="1"/>
              <a:t>19</a:t>
            </a:fld>
            <a:endParaRPr lang="en-US" altLang="zh-TW"/>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47933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06698234-B5A3-4581-9E5B-84642E1F937D}" type="slidenum">
              <a:rPr lang="en-US" altLang="zh-TW"/>
              <a:pPr eaLnBrk="1" hangingPunct="1"/>
              <a:t>20</a:t>
            </a:fld>
            <a:endParaRPr lang="en-US" altLang="zh-TW"/>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18204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045CA8EB-EAD4-4BEE-A27D-BADF9B6FD62A}" type="slidenum">
              <a:rPr lang="en-US" altLang="zh-TW"/>
              <a:pPr eaLnBrk="1" hangingPunct="1"/>
              <a:t>22</a:t>
            </a:fld>
            <a:endParaRPr lang="en-US" altLang="zh-TW"/>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910742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55965326-2614-4239-9609-3C4788BE4678}" type="slidenum">
              <a:rPr lang="en-US" altLang="zh-TW"/>
              <a:pPr eaLnBrk="1" hangingPunct="1"/>
              <a:t>23</a:t>
            </a:fld>
            <a:endParaRPr lang="en-US" altLang="zh-TW"/>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405144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C9CE177F-E373-4564-8BA0-F6E3AC60A2DD}" type="slidenum">
              <a:rPr lang="en-US" altLang="zh-TW"/>
              <a:pPr eaLnBrk="1" hangingPunct="1"/>
              <a:t>25</a:t>
            </a:fld>
            <a:endParaRPr lang="en-US" altLang="zh-TW"/>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989381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0895CD87-DCCD-4424-ADA1-4E8041C6763B}" type="slidenum">
              <a:rPr lang="en-US" altLang="zh-TW"/>
              <a:pPr eaLnBrk="1" hangingPunct="1"/>
              <a:t>26</a:t>
            </a:fld>
            <a:endParaRPr lang="en-US" altLang="zh-TW"/>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683236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E39460E7-4162-4164-84CD-AEBBAA8696EB}" type="slidenum">
              <a:rPr lang="en-US" altLang="zh-TW"/>
              <a:pPr eaLnBrk="1" hangingPunct="1"/>
              <a:t>27</a:t>
            </a:fld>
            <a:endParaRPr lang="en-US" altLang="zh-TW"/>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146926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7722990A-279C-45B8-9CC9-5BC6FACAE66B}" type="slidenum">
              <a:rPr lang="en-US" altLang="zh-TW"/>
              <a:pPr eaLnBrk="1" hangingPunct="1"/>
              <a:t>28</a:t>
            </a:fld>
            <a:endParaRPr lang="en-US" altLang="zh-TW"/>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827624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2F09492D-4D2B-4A07-BDB0-34C419511429}" type="slidenum">
              <a:rPr lang="en-US" altLang="zh-TW"/>
              <a:pPr eaLnBrk="1" hangingPunct="1"/>
              <a:t>29</a:t>
            </a:fld>
            <a:endParaRPr lang="en-US" altLang="zh-TW"/>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673726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AD054DE3-C82D-4127-89A6-A44867B4AAED}" type="slidenum">
              <a:rPr lang="en-US" altLang="zh-TW"/>
              <a:pPr eaLnBrk="1" hangingPunct="1"/>
              <a:t>30</a:t>
            </a:fld>
            <a:endParaRPr lang="en-US" altLang="zh-TW"/>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53220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t>A load/store model of data-operations can only operate on registers and not directly on memory. This requires that all data be loaded into registers before an operation can be preformed, the result can then be used for further processing or stored back into memory. </a:t>
            </a:r>
            <a:endParaRPr lang="en-US" dirty="0"/>
          </a:p>
        </p:txBody>
      </p:sp>
      <p:sp>
        <p:nvSpPr>
          <p:cNvPr id="4" name="Slide Number Placeholder 3"/>
          <p:cNvSpPr>
            <a:spLocks noGrp="1"/>
          </p:cNvSpPr>
          <p:nvPr>
            <p:ph type="sldNum" sz="quarter" idx="10"/>
          </p:nvPr>
        </p:nvSpPr>
        <p:spPr/>
        <p:txBody>
          <a:bodyPr/>
          <a:lstStyle/>
          <a:p>
            <a:fld id="{43D5479D-45AF-4321-9037-DF6F3F9FA304}" type="slidenum">
              <a:rPr lang="en-US" smtClean="0"/>
              <a:t>3</a:t>
            </a:fld>
            <a:endParaRPr lang="en-US"/>
          </a:p>
        </p:txBody>
      </p:sp>
    </p:spTree>
    <p:extLst>
      <p:ext uri="{BB962C8B-B14F-4D97-AF65-F5344CB8AC3E}">
        <p14:creationId xmlns:p14="http://schemas.microsoft.com/office/powerpoint/2010/main" val="3253835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13FFFF89-38BE-4C90-AFED-A90CAD4E1EBE}" type="slidenum">
              <a:rPr lang="en-US" altLang="zh-TW"/>
              <a:pPr eaLnBrk="1" hangingPunct="1"/>
              <a:t>31</a:t>
            </a:fld>
            <a:endParaRPr lang="en-US" altLang="zh-TW"/>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439951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D4C4113C-1EF8-4CF4-9AFF-9DB9CA643A32}" type="slidenum">
              <a:rPr lang="en-US" altLang="zh-TW"/>
              <a:pPr eaLnBrk="1" hangingPunct="1"/>
              <a:t>64</a:t>
            </a:fld>
            <a:endParaRPr lang="en-US" altLang="zh-TW"/>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067698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B9ACC990-30E2-4928-857F-06D35DC993A9}" type="slidenum">
              <a:rPr lang="en-US" altLang="zh-TW"/>
              <a:pPr eaLnBrk="1" hangingPunct="1"/>
              <a:t>65</a:t>
            </a:fld>
            <a:endParaRPr lang="en-US" altLang="zh-TW"/>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22245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942F200D-3240-414A-ADE4-C06A97F2279D}" type="slidenum">
              <a:rPr lang="en-US" altLang="zh-TW"/>
              <a:pPr eaLnBrk="1" hangingPunct="1"/>
              <a:t>66</a:t>
            </a:fld>
            <a:endParaRPr lang="en-US" altLang="zh-TW"/>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22637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E9DB47E4-DF56-4BD5-B376-9B4251A7AD93}" type="slidenum">
              <a:rPr lang="en-US" altLang="zh-TW"/>
              <a:pPr eaLnBrk="1" hangingPunct="1"/>
              <a:t>67</a:t>
            </a:fld>
            <a:endParaRPr lang="en-US" altLang="zh-TW"/>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234022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160DC6FC-EC3E-4079-8BA5-3C82E3FE6D5A}" type="slidenum">
              <a:rPr lang="en-US" altLang="zh-TW"/>
              <a:pPr eaLnBrk="1" hangingPunct="1"/>
              <a:t>68</a:t>
            </a:fld>
            <a:endParaRPr lang="en-US" altLang="zh-TW"/>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273662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C5D63A27-18B4-47B4-9E06-42F78FF2A3A7}" type="slidenum">
              <a:rPr lang="en-US" altLang="zh-TW"/>
              <a:pPr eaLnBrk="1" hangingPunct="1"/>
              <a:t>69</a:t>
            </a:fld>
            <a:endParaRPr lang="en-US" altLang="zh-TW"/>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633460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4998DE03-BD7F-4605-AC8F-471EE25DCB44}" type="slidenum">
              <a:rPr lang="en-US" altLang="zh-TW"/>
              <a:pPr eaLnBrk="1" hangingPunct="1"/>
              <a:t>80</a:t>
            </a:fld>
            <a:endParaRPr lang="en-US" altLang="zh-TW"/>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323213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50A60582-2BDC-4EF7-B590-BA24BE850286}" type="slidenum">
              <a:rPr lang="en-US" altLang="zh-TW"/>
              <a:pPr eaLnBrk="1" hangingPunct="1"/>
              <a:t>82</a:t>
            </a:fld>
            <a:endParaRPr lang="en-US" altLang="zh-TW"/>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629689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21B81DAE-8680-41FC-BC32-EC38C5B4BCD2}" type="slidenum">
              <a:rPr lang="en-US" altLang="zh-TW"/>
              <a:pPr eaLnBrk="1" hangingPunct="1"/>
              <a:t>83</a:t>
            </a:fld>
            <a:endParaRPr lang="en-US" altLang="zh-TW"/>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50315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5479D-45AF-4321-9037-DF6F3F9FA304}" type="slidenum">
              <a:rPr lang="en-US" smtClean="0"/>
              <a:t>6</a:t>
            </a:fld>
            <a:endParaRPr lang="en-US"/>
          </a:p>
        </p:txBody>
      </p:sp>
    </p:spTree>
    <p:extLst>
      <p:ext uri="{BB962C8B-B14F-4D97-AF65-F5344CB8AC3E}">
        <p14:creationId xmlns:p14="http://schemas.microsoft.com/office/powerpoint/2010/main" val="1490486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3EFA0061-D0A9-4E1B-BBD9-0B1C18D3602E}" type="slidenum">
              <a:rPr lang="en-US" altLang="zh-TW"/>
              <a:pPr eaLnBrk="1" hangingPunct="1"/>
              <a:t>84</a:t>
            </a:fld>
            <a:endParaRPr lang="en-US" altLang="zh-TW"/>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396384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B432AA46-666F-40D1-BE92-B95EC2302668}" type="slidenum">
              <a:rPr lang="en-US" altLang="zh-TW"/>
              <a:pPr eaLnBrk="1" hangingPunct="1"/>
              <a:t>85</a:t>
            </a:fld>
            <a:endParaRPr lang="en-US" altLang="zh-TW"/>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979645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42C57B8D-8BBA-4279-92AE-C96CF3A25C66}" type="slidenum">
              <a:rPr lang="en-US" altLang="zh-TW"/>
              <a:pPr eaLnBrk="1" hangingPunct="1"/>
              <a:t>86</a:t>
            </a:fld>
            <a:endParaRPr lang="en-US" altLang="zh-TW"/>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531954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B97FE298-B5A8-4583-81E6-56321068C461}" type="slidenum">
              <a:rPr lang="en-US" altLang="zh-TW"/>
              <a:pPr eaLnBrk="1" hangingPunct="1"/>
              <a:t>87</a:t>
            </a:fld>
            <a:endParaRPr lang="en-US" altLang="zh-TW"/>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011373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A069AA6A-2E67-4CF2-88FD-0B2961FD7A8E}" type="slidenum">
              <a:rPr lang="en-US" altLang="zh-TW"/>
              <a:pPr eaLnBrk="1" hangingPunct="1"/>
              <a:t>88</a:t>
            </a:fld>
            <a:endParaRPr lang="en-US" altLang="zh-TW"/>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095348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B5248E45-037C-4936-9684-0D197D4A24A6}" type="slidenum">
              <a:rPr lang="en-US" altLang="zh-TW"/>
              <a:pPr eaLnBrk="1" hangingPunct="1"/>
              <a:t>89</a:t>
            </a:fld>
            <a:endParaRPr lang="en-US" altLang="zh-TW"/>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2215866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6C1A3B97-2075-416D-B1CE-052DC767B0F6}" type="slidenum">
              <a:rPr lang="en-US" altLang="zh-TW"/>
              <a:pPr eaLnBrk="1" hangingPunct="1"/>
              <a:t>90</a:t>
            </a:fld>
            <a:endParaRPr lang="en-US" altLang="zh-TW"/>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774060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投影片圖像版面配置區 1"/>
          <p:cNvSpPr>
            <a:spLocks noGrp="1" noRot="1" noChangeAspect="1" noTextEdit="1"/>
          </p:cNvSpPr>
          <p:nvPr>
            <p:ph type="sldImg"/>
          </p:nvPr>
        </p:nvSpPr>
        <p:spPr>
          <a:ln/>
        </p:spPr>
      </p:sp>
      <p:sp>
        <p:nvSpPr>
          <p:cNvPr id="1402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02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ACBD1E7E-08B5-4A4D-ABC1-C8A90E4BED12}" type="slidenum">
              <a:rPr lang="en-US" altLang="zh-TW"/>
              <a:pPr eaLnBrk="1" hangingPunct="1"/>
              <a:t>99</a:t>
            </a:fld>
            <a:endParaRPr lang="en-US" altLang="zh-TW"/>
          </a:p>
        </p:txBody>
      </p:sp>
    </p:spTree>
    <p:extLst>
      <p:ext uri="{BB962C8B-B14F-4D97-AF65-F5344CB8AC3E}">
        <p14:creationId xmlns:p14="http://schemas.microsoft.com/office/powerpoint/2010/main" val="2609908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投影片圖像版面配置區 1"/>
          <p:cNvSpPr>
            <a:spLocks noGrp="1" noRot="1" noChangeAspect="1" noTextEdit="1"/>
          </p:cNvSpPr>
          <p:nvPr>
            <p:ph type="sldImg"/>
          </p:nvPr>
        </p:nvSpPr>
        <p:spPr>
          <a:ln/>
        </p:spPr>
      </p:sp>
      <p:sp>
        <p:nvSpPr>
          <p:cNvPr id="1413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1413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883031CB-006A-4FAB-A12E-25DB67074CD7}" type="slidenum">
              <a:rPr lang="en-US" altLang="zh-TW"/>
              <a:pPr eaLnBrk="1" hangingPunct="1"/>
              <a:t>104</a:t>
            </a:fld>
            <a:endParaRPr lang="en-US" altLang="zh-TW"/>
          </a:p>
        </p:txBody>
      </p:sp>
    </p:spTree>
    <p:extLst>
      <p:ext uri="{BB962C8B-B14F-4D97-AF65-F5344CB8AC3E}">
        <p14:creationId xmlns:p14="http://schemas.microsoft.com/office/powerpoint/2010/main" val="18609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260F36C1-B6AC-406B-8F22-D5AD62A41251}" type="slidenum">
              <a:rPr lang="en-US" altLang="zh-TW"/>
              <a:pPr eaLnBrk="1" hangingPunct="1"/>
              <a:t>108</a:t>
            </a:fld>
            <a:endParaRPr lang="en-US" altLang="zh-TW"/>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89561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391140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6347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E2474A3B-D01C-4766-883E-1D5F13009E8A}" type="slidenum">
              <a:rPr lang="en-US" altLang="zh-TW"/>
              <a:pPr eaLnBrk="1" hangingPunct="1"/>
              <a:t>12</a:t>
            </a:fld>
            <a:endParaRPr lang="en-US" altLang="zh-TW"/>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89067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2F570F77-E5FC-4214-86E1-581C7CBF56DE}" type="slidenum">
              <a:rPr lang="en-US" altLang="zh-TW"/>
              <a:pPr eaLnBrk="1" hangingPunct="1"/>
              <a:t>13</a:t>
            </a:fld>
            <a:endParaRPr lang="en-US" altLang="zh-TW"/>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3397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CBB6AFB4-2BAD-495C-AA88-71AF8380F181}" type="slidenum">
              <a:rPr lang="en-US" altLang="zh-TW"/>
              <a:pPr eaLnBrk="1" hangingPunct="1"/>
              <a:t>14</a:t>
            </a:fld>
            <a:endParaRPr lang="en-US" altLang="zh-TW"/>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921499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fld id="{69C30D08-406C-4C8D-9C4B-8FE3D4AA16C7}" type="slidenum">
              <a:rPr lang="en-US" altLang="zh-TW"/>
              <a:pPr eaLnBrk="1" hangingPunct="1"/>
              <a:t>17</a:t>
            </a:fld>
            <a:endParaRPr lang="en-US" altLang="zh-TW"/>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054010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130425"/>
            <a:ext cx="7772400" cy="1470025"/>
          </a:xfrm>
        </p:spPr>
        <p:txBody>
          <a:bodyPr/>
          <a:lstStyle>
            <a:lvl1pPr>
              <a:defRPr sz="4000">
                <a:latin typeface="Garamond" pitchFamily="18" charset="0"/>
              </a:defRPr>
            </a:lvl1pPr>
          </a:lstStyle>
          <a:p>
            <a:r>
              <a:rPr lang="en-US" altLang="zh-TW"/>
              <a:t>Course Title</a:t>
            </a:r>
          </a:p>
        </p:txBody>
      </p:sp>
      <p:sp>
        <p:nvSpPr>
          <p:cNvPr id="18435" name="Rectangle 3"/>
          <p:cNvSpPr>
            <a:spLocks noGrp="1" noChangeArrowheads="1"/>
          </p:cNvSpPr>
          <p:nvPr>
            <p:ph type="subTitle" idx="1"/>
          </p:nvPr>
        </p:nvSpPr>
        <p:spPr>
          <a:xfrm>
            <a:off x="684213" y="3886200"/>
            <a:ext cx="7775575" cy="1752600"/>
          </a:xfrm>
        </p:spPr>
        <p:txBody>
          <a:bodyPr/>
          <a:lstStyle>
            <a:lvl1pPr marL="0" indent="0">
              <a:buFontTx/>
              <a:buNone/>
              <a:defRPr>
                <a:latin typeface="Garamond" pitchFamily="18" charset="0"/>
              </a:defRPr>
            </a:lvl1pPr>
          </a:lstStyle>
          <a:p>
            <a:r>
              <a:rPr lang="en-US" altLang="zh-TW"/>
              <a:t>Who teach this course</a:t>
            </a:r>
          </a:p>
        </p:txBody>
      </p:sp>
    </p:spTree>
    <p:extLst>
      <p:ext uri="{BB962C8B-B14F-4D97-AF65-F5344CB8AC3E}">
        <p14:creationId xmlns:p14="http://schemas.microsoft.com/office/powerpoint/2010/main" val="54088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82293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624998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62499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3645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77847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190125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052513"/>
            <a:ext cx="403860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052513"/>
            <a:ext cx="403860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6715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30599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53298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53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04234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32857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85113" y="260350"/>
            <a:ext cx="8270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Title</a:t>
            </a:r>
          </a:p>
        </p:txBody>
      </p:sp>
      <p:sp>
        <p:nvSpPr>
          <p:cNvPr id="1028" name="Rectangle 3"/>
          <p:cNvSpPr>
            <a:spLocks noGrp="1" noChangeArrowheads="1"/>
          </p:cNvSpPr>
          <p:nvPr>
            <p:ph type="body" idx="1"/>
          </p:nvPr>
        </p:nvSpPr>
        <p:spPr bwMode="auto">
          <a:xfrm>
            <a:off x="457200" y="1052513"/>
            <a:ext cx="82296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Level 1</a:t>
            </a:r>
          </a:p>
          <a:p>
            <a:pPr lvl="1"/>
            <a:r>
              <a:rPr lang="en-US" altLang="zh-TW" smtClean="0"/>
              <a:t>Level 2</a:t>
            </a:r>
          </a:p>
          <a:p>
            <a:pPr lvl="2"/>
            <a:r>
              <a:rPr lang="en-US" altLang="zh-TW" smtClean="0"/>
              <a:t>Level 3</a:t>
            </a:r>
          </a:p>
          <a:p>
            <a:pPr lvl="3"/>
            <a:r>
              <a:rPr lang="en-US" altLang="zh-TW" smtClean="0"/>
              <a:t>Level4 </a:t>
            </a:r>
          </a:p>
          <a:p>
            <a:pPr lvl="4"/>
            <a:r>
              <a:rPr lang="en-US" altLang="zh-TW" smtClean="0"/>
              <a:t>level5</a:t>
            </a:r>
          </a:p>
        </p:txBody>
      </p:sp>
      <p:sp>
        <p:nvSpPr>
          <p:cNvPr id="1031" name="Line 7"/>
          <p:cNvSpPr>
            <a:spLocks noChangeShapeType="1"/>
          </p:cNvSpPr>
          <p:nvPr userDrawn="1"/>
        </p:nvSpPr>
        <p:spPr bwMode="auto">
          <a:xfrm>
            <a:off x="468313" y="981075"/>
            <a:ext cx="8207375" cy="0"/>
          </a:xfrm>
          <a:prstGeom prst="line">
            <a:avLst/>
          </a:prstGeom>
          <a:noFill/>
          <a:ln w="38100">
            <a:solidFill>
              <a:srgbClr val="4D4D4D"/>
            </a:solidFill>
            <a:round/>
            <a:headEnd/>
            <a:tailEnd/>
          </a:ln>
          <a:effectLst/>
        </p:spPr>
        <p:txBody>
          <a:bodyPr/>
          <a:lstStyle/>
          <a:p>
            <a:pPr>
              <a:defRPr/>
            </a:pPr>
            <a:endParaRPr lang="zh-TW" altLang="en-US">
              <a:latin typeface="Arial" charset="0"/>
            </a:endParaRPr>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0" fontAlgn="base" hangingPunct="0">
        <a:spcBef>
          <a:spcPct val="0"/>
        </a:spcBef>
        <a:spcAft>
          <a:spcPct val="0"/>
        </a:spcAft>
        <a:defRPr kumimoji="1" sz="3200" b="1">
          <a:solidFill>
            <a:schemeClr val="tx2"/>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Trebuchet MS" pitchFamily="34" charset="0"/>
          <a:ea typeface="新細明體" pitchFamily="18" charset="-120"/>
        </a:defRPr>
      </a:lvl2pPr>
      <a:lvl3pPr algn="l" rtl="0" eaLnBrk="0" fontAlgn="base" hangingPunct="0">
        <a:spcBef>
          <a:spcPct val="0"/>
        </a:spcBef>
        <a:spcAft>
          <a:spcPct val="0"/>
        </a:spcAft>
        <a:defRPr kumimoji="1" sz="3200" b="1">
          <a:solidFill>
            <a:schemeClr val="tx2"/>
          </a:solidFill>
          <a:latin typeface="Trebuchet MS" pitchFamily="34" charset="0"/>
          <a:ea typeface="新細明體" pitchFamily="18" charset="-120"/>
        </a:defRPr>
      </a:lvl3pPr>
      <a:lvl4pPr algn="l" rtl="0" eaLnBrk="0" fontAlgn="base" hangingPunct="0">
        <a:spcBef>
          <a:spcPct val="0"/>
        </a:spcBef>
        <a:spcAft>
          <a:spcPct val="0"/>
        </a:spcAft>
        <a:defRPr kumimoji="1" sz="3200" b="1">
          <a:solidFill>
            <a:schemeClr val="tx2"/>
          </a:solidFill>
          <a:latin typeface="Trebuchet MS" pitchFamily="34" charset="0"/>
          <a:ea typeface="新細明體" pitchFamily="18" charset="-120"/>
        </a:defRPr>
      </a:lvl4pPr>
      <a:lvl5pPr algn="l" rtl="0" eaLnBrk="0" fontAlgn="base" hangingPunct="0">
        <a:spcBef>
          <a:spcPct val="0"/>
        </a:spcBef>
        <a:spcAft>
          <a:spcPct val="0"/>
        </a:spcAft>
        <a:defRPr kumimoji="1" sz="3200" b="1">
          <a:solidFill>
            <a:schemeClr val="tx2"/>
          </a:solidFill>
          <a:latin typeface="Trebuchet MS" pitchFamily="34" charset="0"/>
          <a:ea typeface="新細明體" pitchFamily="18" charset="-120"/>
        </a:defRPr>
      </a:lvl5pPr>
      <a:lvl6pPr marL="457200" algn="l" rtl="0" fontAlgn="base">
        <a:spcBef>
          <a:spcPct val="0"/>
        </a:spcBef>
        <a:spcAft>
          <a:spcPct val="0"/>
        </a:spcAft>
        <a:defRPr kumimoji="1" sz="3200" b="1">
          <a:solidFill>
            <a:schemeClr val="tx2"/>
          </a:solidFill>
          <a:latin typeface="Trebuchet MS" pitchFamily="34" charset="0"/>
          <a:ea typeface="新細明體" pitchFamily="18" charset="-120"/>
        </a:defRPr>
      </a:lvl6pPr>
      <a:lvl7pPr marL="914400" algn="l" rtl="0" fontAlgn="base">
        <a:spcBef>
          <a:spcPct val="0"/>
        </a:spcBef>
        <a:spcAft>
          <a:spcPct val="0"/>
        </a:spcAft>
        <a:defRPr kumimoji="1" sz="3200" b="1">
          <a:solidFill>
            <a:schemeClr val="tx2"/>
          </a:solidFill>
          <a:latin typeface="Trebuchet MS" pitchFamily="34" charset="0"/>
          <a:ea typeface="新細明體" pitchFamily="18" charset="-120"/>
        </a:defRPr>
      </a:lvl7pPr>
      <a:lvl8pPr marL="1371600" algn="l" rtl="0" fontAlgn="base">
        <a:spcBef>
          <a:spcPct val="0"/>
        </a:spcBef>
        <a:spcAft>
          <a:spcPct val="0"/>
        </a:spcAft>
        <a:defRPr kumimoji="1" sz="3200" b="1">
          <a:solidFill>
            <a:schemeClr val="tx2"/>
          </a:solidFill>
          <a:latin typeface="Trebuchet MS" pitchFamily="34" charset="0"/>
          <a:ea typeface="新細明體" pitchFamily="18" charset="-120"/>
        </a:defRPr>
      </a:lvl8pPr>
      <a:lvl9pPr marL="1828800" algn="l" rtl="0" fontAlgn="base">
        <a:spcBef>
          <a:spcPct val="0"/>
        </a:spcBef>
        <a:spcAft>
          <a:spcPct val="0"/>
        </a:spcAft>
        <a:defRPr kumimoji="1" sz="3200" b="1">
          <a:solidFill>
            <a:schemeClr val="tx2"/>
          </a:solidFill>
          <a:latin typeface="Trebuchet MS"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9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990656" cy="1470025"/>
          </a:xfrm>
        </p:spPr>
        <p:txBody>
          <a:bodyPr/>
          <a:lstStyle/>
          <a:p>
            <a:pPr eaLnBrk="1" hangingPunct="1"/>
            <a:r>
              <a:rPr lang="en-US" altLang="zh-TW" dirty="0" smtClean="0"/>
              <a:t>ARM </a:t>
            </a:r>
            <a:r>
              <a:rPr lang="en-US" altLang="zh-TW" dirty="0" smtClean="0"/>
              <a:t>Architecture &amp; Instruction </a:t>
            </a:r>
            <a:r>
              <a:rPr lang="en-US" altLang="zh-TW" dirty="0" smtClean="0"/>
              <a:t>Set</a:t>
            </a:r>
          </a:p>
        </p:txBody>
      </p:sp>
      <p:sp>
        <p:nvSpPr>
          <p:cNvPr id="3" name="Subtitle 2"/>
          <p:cNvSpPr>
            <a:spLocks noGrp="1"/>
          </p:cNvSpPr>
          <p:nvPr>
            <p:ph type="subTitle" idx="1"/>
          </p:nvPr>
        </p:nvSpPr>
        <p:spPr>
          <a:xfrm>
            <a:off x="684213" y="3886200"/>
            <a:ext cx="7775575" cy="1752600"/>
          </a:xfrm>
        </p:spPr>
        <p:txBody>
          <a:bodyPr/>
          <a:lstStyle/>
          <a:p>
            <a:r>
              <a:rPr lang="en-US" dirty="0" err="1" smtClean="0"/>
              <a:t>Subhasis</a:t>
            </a:r>
            <a:r>
              <a:rPr lang="en-US" dirty="0" smtClean="0"/>
              <a:t> </a:t>
            </a:r>
            <a:r>
              <a:rPr lang="en-US" dirty="0" err="1" smtClean="0"/>
              <a:t>Bhattacharjee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Generic Format</a:t>
            </a:r>
          </a:p>
        </p:txBody>
      </p:sp>
      <p:sp>
        <p:nvSpPr>
          <p:cNvPr id="3" name="Text Placeholder 2"/>
          <p:cNvSpPr txBox="1">
            <a:spLocks noGrp="1"/>
          </p:cNvSpPr>
          <p:nvPr>
            <p:ph type="body" idx="4294967295"/>
          </p:nvPr>
        </p:nvSpPr>
        <p:spPr>
          <a:xfrm>
            <a:off x="1066800" y="1758950"/>
            <a:ext cx="7416800" cy="631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Format</a:t>
            </a:r>
          </a:p>
        </p:txBody>
      </p:sp>
      <p:sp>
        <p:nvSpPr>
          <p:cNvPr id="5" name="Text Placeholder 4"/>
          <p:cNvSpPr txBox="1">
            <a:spLocks noGrp="1"/>
          </p:cNvSpPr>
          <p:nvPr>
            <p:ph type="body" idx="4294967295"/>
          </p:nvPr>
        </p:nvSpPr>
        <p:spPr>
          <a:xfrm>
            <a:off x="1068388" y="4160838"/>
            <a:ext cx="7415212" cy="117316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fr-FR" dirty="0" err="1">
                <a:solidFill>
                  <a:srgbClr val="DC2300"/>
                </a:solidFill>
                <a:latin typeface="Calibri" panose="020F0502020204030204" pitchFamily="34" charset="0"/>
              </a:rPr>
              <a:t>cond</a:t>
            </a:r>
            <a:r>
              <a:rPr lang="fr-FR" dirty="0">
                <a:latin typeface="Calibri" panose="020F0502020204030204" pitchFamily="34" charset="0"/>
              </a:rPr>
              <a:t> → instruction condition (</a:t>
            </a:r>
            <a:r>
              <a:rPr lang="fr-FR" dirty="0" err="1">
                <a:latin typeface="Calibri" panose="020F0502020204030204" pitchFamily="34" charset="0"/>
              </a:rPr>
              <a:t>eq</a:t>
            </a:r>
            <a:r>
              <a:rPr lang="fr-FR" dirty="0">
                <a:latin typeface="Calibri" panose="020F0502020204030204" pitchFamily="34" charset="0"/>
              </a:rPr>
              <a:t>, ne, … )</a:t>
            </a:r>
          </a:p>
          <a:p>
            <a:pPr lvl="0">
              <a:buSzPct val="100000"/>
              <a:buFont typeface="Symbol" panose="05050102010706020507" pitchFamily="18" charset="2"/>
              <a:buChar char="*"/>
            </a:pPr>
            <a:r>
              <a:rPr lang="fr-FR" dirty="0">
                <a:solidFill>
                  <a:srgbClr val="2300DC"/>
                </a:solidFill>
                <a:latin typeface="Calibri" panose="020F0502020204030204" pitchFamily="34" charset="0"/>
              </a:rPr>
              <a:t>type</a:t>
            </a:r>
            <a:r>
              <a:rPr lang="fr-FR" dirty="0">
                <a:latin typeface="Calibri" panose="020F0502020204030204" pitchFamily="34" charset="0"/>
              </a:rPr>
              <a:t> → instruction type</a:t>
            </a:r>
          </a:p>
        </p:txBody>
      </p:sp>
      <p:grpSp>
        <p:nvGrpSpPr>
          <p:cNvPr id="27" name="Group 26"/>
          <p:cNvGrpSpPr/>
          <p:nvPr/>
        </p:nvGrpSpPr>
        <p:grpSpPr>
          <a:xfrm>
            <a:off x="1905000" y="2514600"/>
            <a:ext cx="5486400" cy="1371600"/>
            <a:chOff x="2514600" y="2032000"/>
            <a:chExt cx="5486400" cy="1371600"/>
          </a:xfrm>
        </p:grpSpPr>
        <p:sp>
          <p:nvSpPr>
            <p:cNvPr id="10" name="AutoShape 3"/>
            <p:cNvSpPr>
              <a:spLocks noChangeAspect="1" noChangeArrowheads="1" noTextEdit="1"/>
            </p:cNvSpPr>
            <p:nvPr/>
          </p:nvSpPr>
          <p:spPr bwMode="auto">
            <a:xfrm>
              <a:off x="2514600" y="2032000"/>
              <a:ext cx="54864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641600" y="2632075"/>
              <a:ext cx="1239838"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887788" y="2632075"/>
              <a:ext cx="800100"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4686300" y="2632075"/>
              <a:ext cx="3228975"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852738" y="2590800"/>
              <a:ext cx="8509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rgbClr val="000000"/>
                  </a:solidFill>
                  <a:effectLst/>
                  <a:latin typeface="Bitstream Vera Sans"/>
                </a:rPr>
                <a:t>cond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Rectangle 12"/>
            <p:cNvSpPr>
              <a:spLocks noChangeArrowheads="1"/>
            </p:cNvSpPr>
            <p:nvPr/>
          </p:nvSpPr>
          <p:spPr bwMode="auto">
            <a:xfrm>
              <a:off x="2554288"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3"/>
            <p:cNvSpPr>
              <a:spLocks noChangeArrowheads="1"/>
            </p:cNvSpPr>
            <p:nvPr/>
          </p:nvSpPr>
          <p:spPr bwMode="auto">
            <a:xfrm>
              <a:off x="3605213"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4"/>
            <p:cNvSpPr>
              <a:spLocks noChangeArrowheads="1"/>
            </p:cNvSpPr>
            <p:nvPr/>
          </p:nvSpPr>
          <p:spPr bwMode="auto">
            <a:xfrm>
              <a:off x="3921125" y="2590800"/>
              <a:ext cx="758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type</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Rectangle 15"/>
            <p:cNvSpPr>
              <a:spLocks noChangeArrowheads="1"/>
            </p:cNvSpPr>
            <p:nvPr/>
          </p:nvSpPr>
          <p:spPr bwMode="auto">
            <a:xfrm>
              <a:off x="4446588"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6"/>
            <p:cNvSpPr>
              <a:spLocks noChangeArrowheads="1"/>
            </p:cNvSpPr>
            <p:nvPr/>
          </p:nvSpPr>
          <p:spPr bwMode="auto">
            <a:xfrm>
              <a:off x="3960813"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28</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17"/>
            <p:cNvSpPr>
              <a:spLocks/>
            </p:cNvSpPr>
            <p:nvPr/>
          </p:nvSpPr>
          <p:spPr bwMode="auto">
            <a:xfrm>
              <a:off x="2643188" y="2381250"/>
              <a:ext cx="1201738" cy="182563"/>
            </a:xfrm>
            <a:custGeom>
              <a:avLst/>
              <a:gdLst>
                <a:gd name="T0" fmla="*/ 0 w 1322"/>
                <a:gd name="T1" fmla="*/ 184 h 199"/>
                <a:gd name="T2" fmla="*/ 50 w 1322"/>
                <a:gd name="T3" fmla="*/ 98 h 199"/>
                <a:gd name="T4" fmla="*/ 615 w 1322"/>
                <a:gd name="T5" fmla="*/ 98 h 199"/>
                <a:gd name="T6" fmla="*/ 713 w 1322"/>
                <a:gd name="T7" fmla="*/ 0 h 199"/>
                <a:gd name="T8" fmla="*/ 776 w 1322"/>
                <a:gd name="T9" fmla="*/ 110 h 199"/>
                <a:gd name="T10" fmla="*/ 1270 w 1322"/>
                <a:gd name="T11" fmla="*/ 110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8"/>
                  </a:lnTo>
                  <a:lnTo>
                    <a:pt x="615" y="98"/>
                  </a:lnTo>
                  <a:lnTo>
                    <a:pt x="713" y="0"/>
                  </a:lnTo>
                  <a:lnTo>
                    <a:pt x="776" y="110"/>
                  </a:lnTo>
                  <a:lnTo>
                    <a:pt x="1270" y="110"/>
                  </a:lnTo>
                  <a:lnTo>
                    <a:pt x="1322" y="199"/>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919538" y="2381250"/>
              <a:ext cx="738188" cy="188913"/>
            </a:xfrm>
            <a:custGeom>
              <a:avLst/>
              <a:gdLst>
                <a:gd name="T0" fmla="*/ 0 w 813"/>
                <a:gd name="T1" fmla="*/ 190 h 205"/>
                <a:gd name="T2" fmla="*/ 30 w 813"/>
                <a:gd name="T3" fmla="*/ 101 h 205"/>
                <a:gd name="T4" fmla="*/ 378 w 813"/>
                <a:gd name="T5" fmla="*/ 101 h 205"/>
                <a:gd name="T6" fmla="*/ 438 w 813"/>
                <a:gd name="T7" fmla="*/ 0 h 205"/>
                <a:gd name="T8" fmla="*/ 477 w 813"/>
                <a:gd name="T9" fmla="*/ 113 h 205"/>
                <a:gd name="T10" fmla="*/ 781 w 813"/>
                <a:gd name="T11" fmla="*/ 113 h 205"/>
                <a:gd name="T12" fmla="*/ 813 w 813"/>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813" h="205">
                  <a:moveTo>
                    <a:pt x="0" y="190"/>
                  </a:moveTo>
                  <a:lnTo>
                    <a:pt x="30" y="101"/>
                  </a:lnTo>
                  <a:lnTo>
                    <a:pt x="378" y="101"/>
                  </a:lnTo>
                  <a:lnTo>
                    <a:pt x="438" y="0"/>
                  </a:lnTo>
                  <a:lnTo>
                    <a:pt x="477" y="113"/>
                  </a:lnTo>
                  <a:lnTo>
                    <a:pt x="781" y="113"/>
                  </a:lnTo>
                  <a:lnTo>
                    <a:pt x="813" y="205"/>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189288" y="2051050"/>
              <a:ext cx="27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0"/>
            <p:cNvSpPr>
              <a:spLocks noChangeArrowheads="1"/>
            </p:cNvSpPr>
            <p:nvPr/>
          </p:nvSpPr>
          <p:spPr bwMode="auto">
            <a:xfrm>
              <a:off x="4203700" y="2055812"/>
              <a:ext cx="27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2</a:t>
              </a:r>
              <a:endParaRPr kumimoji="0" 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2713929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標題 1"/>
          <p:cNvSpPr>
            <a:spLocks noGrp="1"/>
          </p:cNvSpPr>
          <p:nvPr>
            <p:ph type="title"/>
          </p:nvPr>
        </p:nvSpPr>
        <p:spPr/>
        <p:txBody>
          <a:bodyPr/>
          <a:lstStyle/>
          <a:p>
            <a:r>
              <a:rPr lang="en-US" altLang="zh-TW" smtClean="0"/>
              <a:t>Software interrupt</a:t>
            </a:r>
            <a:endParaRPr lang="zh-TW" altLang="en-US" smtClean="0"/>
          </a:p>
        </p:txBody>
      </p:sp>
      <p:sp>
        <p:nvSpPr>
          <p:cNvPr id="96259" name="內容版面配置區 2"/>
          <p:cNvSpPr>
            <a:spLocks noGrp="1"/>
          </p:cNvSpPr>
          <p:nvPr>
            <p:ph idx="1"/>
          </p:nvPr>
        </p:nvSpPr>
        <p:spPr/>
        <p:txBody>
          <a:bodyPr/>
          <a:lstStyle/>
          <a:p>
            <a:r>
              <a:rPr lang="en-US" altLang="zh-TW" smtClean="0"/>
              <a:t>A software interrupt instruction causes a software interrupt exception, which provides a mechanism for applications to call OS routines.</a:t>
            </a:r>
            <a:endParaRPr lang="zh-TW" altLang="en-US" smtClean="0"/>
          </a:p>
        </p:txBody>
      </p:sp>
      <p:pic>
        <p:nvPicPr>
          <p:cNvPr id="962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2571750"/>
            <a:ext cx="8504238"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標題 1"/>
          <p:cNvSpPr>
            <a:spLocks noGrp="1"/>
          </p:cNvSpPr>
          <p:nvPr>
            <p:ph type="title"/>
          </p:nvPr>
        </p:nvSpPr>
        <p:spPr/>
        <p:txBody>
          <a:bodyPr/>
          <a:lstStyle/>
          <a:p>
            <a:r>
              <a:rPr lang="en-US" altLang="zh-TW" smtClean="0"/>
              <a:t>Example</a:t>
            </a:r>
            <a:endParaRPr lang="zh-TW" altLang="en-US" smtClean="0"/>
          </a:p>
        </p:txBody>
      </p:sp>
      <p:pic>
        <p:nvPicPr>
          <p:cNvPr id="972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2938" y="1071563"/>
            <a:ext cx="5715000" cy="5181600"/>
          </a:xfr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標題 1"/>
          <p:cNvSpPr>
            <a:spLocks noGrp="1"/>
          </p:cNvSpPr>
          <p:nvPr>
            <p:ph type="title"/>
          </p:nvPr>
        </p:nvSpPr>
        <p:spPr/>
        <p:txBody>
          <a:bodyPr/>
          <a:lstStyle/>
          <a:p>
            <a:r>
              <a:rPr lang="en-US" altLang="zh-TW" smtClean="0"/>
              <a:t>Load constants</a:t>
            </a:r>
            <a:endParaRPr lang="zh-TW" altLang="en-US" smtClean="0"/>
          </a:p>
        </p:txBody>
      </p:sp>
      <p:sp>
        <p:nvSpPr>
          <p:cNvPr id="98307" name="內容版面配置區 2"/>
          <p:cNvSpPr>
            <a:spLocks noGrp="1"/>
          </p:cNvSpPr>
          <p:nvPr>
            <p:ph idx="1"/>
          </p:nvPr>
        </p:nvSpPr>
        <p:spPr>
          <a:xfrm>
            <a:off x="457200" y="1052513"/>
            <a:ext cx="8186738" cy="5472112"/>
          </a:xfrm>
        </p:spPr>
        <p:txBody>
          <a:bodyPr/>
          <a:lstStyle/>
          <a:p>
            <a:r>
              <a:rPr lang="en-US" altLang="zh-TW" smtClean="0"/>
              <a:t>No ARM instruction loads a 32-bit constant into a register because ARM instructions are 32-bit long. There is a pseudo code for this.</a:t>
            </a:r>
            <a:endParaRPr lang="zh-TW" altLang="en-US" smtClean="0"/>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857500"/>
            <a:ext cx="8429625"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TW" smtClean="0"/>
              <a:t>Immediate numbers</a:t>
            </a:r>
          </a:p>
        </p:txBody>
      </p:sp>
      <p:grpSp>
        <p:nvGrpSpPr>
          <p:cNvPr id="99331" name="Group 3"/>
          <p:cNvGrpSpPr>
            <a:grpSpLocks/>
          </p:cNvGrpSpPr>
          <p:nvPr/>
        </p:nvGrpSpPr>
        <p:grpSpPr bwMode="auto">
          <a:xfrm>
            <a:off x="1258888" y="1138238"/>
            <a:ext cx="6697662" cy="5384800"/>
            <a:chOff x="1312" y="1119"/>
            <a:chExt cx="3295" cy="2767"/>
          </a:xfrm>
        </p:grpSpPr>
        <p:sp>
          <p:nvSpPr>
            <p:cNvPr id="99336" name="Rectangle 4"/>
            <p:cNvSpPr>
              <a:spLocks noChangeArrowheads="1"/>
            </p:cNvSpPr>
            <p:nvPr/>
          </p:nvSpPr>
          <p:spPr bwMode="auto">
            <a:xfrm>
              <a:off x="1964" y="2278"/>
              <a:ext cx="95"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37" name="Rectangle 5"/>
            <p:cNvSpPr>
              <a:spLocks noChangeArrowheads="1"/>
            </p:cNvSpPr>
            <p:nvPr/>
          </p:nvSpPr>
          <p:spPr bwMode="auto">
            <a:xfrm>
              <a:off x="1351" y="1253"/>
              <a:ext cx="402" cy="17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38" name="Rectangle 6"/>
            <p:cNvSpPr>
              <a:spLocks noChangeArrowheads="1"/>
            </p:cNvSpPr>
            <p:nvPr/>
          </p:nvSpPr>
          <p:spPr bwMode="auto">
            <a:xfrm>
              <a:off x="1753" y="1253"/>
              <a:ext cx="2854" cy="17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39" name="Rectangle 7"/>
            <p:cNvSpPr>
              <a:spLocks noChangeArrowheads="1"/>
            </p:cNvSpPr>
            <p:nvPr/>
          </p:nvSpPr>
          <p:spPr bwMode="auto">
            <a:xfrm>
              <a:off x="1312" y="1215"/>
              <a:ext cx="41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40" name="Rectangle 8"/>
            <p:cNvSpPr>
              <a:spLocks noChangeArrowheads="1"/>
            </p:cNvSpPr>
            <p:nvPr/>
          </p:nvSpPr>
          <p:spPr bwMode="auto">
            <a:xfrm>
              <a:off x="1317" y="1220"/>
              <a:ext cx="41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41" name="Rectangle 9"/>
            <p:cNvSpPr>
              <a:spLocks noChangeArrowheads="1"/>
            </p:cNvSpPr>
            <p:nvPr/>
          </p:nvSpPr>
          <p:spPr bwMode="auto">
            <a:xfrm>
              <a:off x="3352" y="1215"/>
              <a:ext cx="121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42" name="Rectangle 10"/>
            <p:cNvSpPr>
              <a:spLocks noChangeArrowheads="1"/>
            </p:cNvSpPr>
            <p:nvPr/>
          </p:nvSpPr>
          <p:spPr bwMode="auto">
            <a:xfrm>
              <a:off x="3357" y="1220"/>
              <a:ext cx="1216"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43" name="Rectangle 11"/>
            <p:cNvSpPr>
              <a:spLocks noChangeArrowheads="1"/>
            </p:cNvSpPr>
            <p:nvPr/>
          </p:nvSpPr>
          <p:spPr bwMode="auto">
            <a:xfrm>
              <a:off x="1418" y="1253"/>
              <a:ext cx="18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cond</a:t>
              </a:r>
              <a:endParaRPr kumimoji="0" lang="en-US" altLang="zh-TW" sz="2400" b="1">
                <a:latin typeface="Times New Roman" panose="02020603050405020304" pitchFamily="18" charset="0"/>
              </a:endParaRPr>
            </a:p>
          </p:txBody>
        </p:sp>
        <p:sp>
          <p:nvSpPr>
            <p:cNvPr id="99344" name="Rectangle 12"/>
            <p:cNvSpPr>
              <a:spLocks noChangeArrowheads="1"/>
            </p:cNvSpPr>
            <p:nvPr/>
          </p:nvSpPr>
          <p:spPr bwMode="auto">
            <a:xfrm>
              <a:off x="1724" y="1215"/>
              <a:ext cx="20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45" name="Rectangle 13"/>
            <p:cNvSpPr>
              <a:spLocks noChangeArrowheads="1"/>
            </p:cNvSpPr>
            <p:nvPr/>
          </p:nvSpPr>
          <p:spPr bwMode="auto">
            <a:xfrm>
              <a:off x="1729" y="1220"/>
              <a:ext cx="2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46" name="Rectangle 14"/>
            <p:cNvSpPr>
              <a:spLocks noChangeArrowheads="1"/>
            </p:cNvSpPr>
            <p:nvPr/>
          </p:nvSpPr>
          <p:spPr bwMode="auto">
            <a:xfrm>
              <a:off x="1753" y="1253"/>
              <a:ext cx="10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0 0</a:t>
              </a:r>
              <a:endParaRPr kumimoji="0" lang="en-US" altLang="zh-TW" sz="2400" b="1">
                <a:latin typeface="Times New Roman" panose="02020603050405020304" pitchFamily="18" charset="0"/>
              </a:endParaRPr>
            </a:p>
          </p:txBody>
        </p:sp>
        <p:sp>
          <p:nvSpPr>
            <p:cNvPr id="99347" name="Rectangle 15"/>
            <p:cNvSpPr>
              <a:spLocks noChangeArrowheads="1"/>
            </p:cNvSpPr>
            <p:nvPr/>
          </p:nvSpPr>
          <p:spPr bwMode="auto">
            <a:xfrm>
              <a:off x="3745" y="1244"/>
              <a:ext cx="35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operand 2</a:t>
              </a:r>
              <a:endParaRPr kumimoji="0" lang="en-US" altLang="zh-TW" sz="2400" b="1">
                <a:latin typeface="Times New Roman" panose="02020603050405020304" pitchFamily="18" charset="0"/>
              </a:endParaRPr>
            </a:p>
          </p:txBody>
        </p:sp>
        <p:sp>
          <p:nvSpPr>
            <p:cNvPr id="99348" name="Rectangle 16"/>
            <p:cNvSpPr>
              <a:spLocks noChangeArrowheads="1"/>
            </p:cNvSpPr>
            <p:nvPr/>
          </p:nvSpPr>
          <p:spPr bwMode="auto">
            <a:xfrm>
              <a:off x="1925" y="1215"/>
              <a:ext cx="106"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49" name="Rectangle 17"/>
            <p:cNvSpPr>
              <a:spLocks noChangeArrowheads="1"/>
            </p:cNvSpPr>
            <p:nvPr/>
          </p:nvSpPr>
          <p:spPr bwMode="auto">
            <a:xfrm>
              <a:off x="1930" y="1220"/>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50" name="Rectangle 18"/>
            <p:cNvSpPr>
              <a:spLocks noChangeArrowheads="1"/>
            </p:cNvSpPr>
            <p:nvPr/>
          </p:nvSpPr>
          <p:spPr bwMode="auto">
            <a:xfrm>
              <a:off x="1954" y="1253"/>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a:t>
              </a:r>
              <a:endParaRPr kumimoji="0" lang="en-US" altLang="zh-TW" sz="2400" b="1">
                <a:latin typeface="Times New Roman" panose="02020603050405020304" pitchFamily="18" charset="0"/>
              </a:endParaRPr>
            </a:p>
          </p:txBody>
        </p:sp>
        <p:sp>
          <p:nvSpPr>
            <p:cNvPr id="99351" name="Rectangle 19"/>
            <p:cNvSpPr>
              <a:spLocks noChangeArrowheads="1"/>
            </p:cNvSpPr>
            <p:nvPr/>
          </p:nvSpPr>
          <p:spPr bwMode="auto">
            <a:xfrm>
              <a:off x="2031" y="1215"/>
              <a:ext cx="40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52" name="Rectangle 20"/>
            <p:cNvSpPr>
              <a:spLocks noChangeArrowheads="1"/>
            </p:cNvSpPr>
            <p:nvPr/>
          </p:nvSpPr>
          <p:spPr bwMode="auto">
            <a:xfrm>
              <a:off x="2036" y="1220"/>
              <a:ext cx="40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53" name="Rectangle 21"/>
            <p:cNvSpPr>
              <a:spLocks noChangeArrowheads="1"/>
            </p:cNvSpPr>
            <p:nvPr/>
          </p:nvSpPr>
          <p:spPr bwMode="auto">
            <a:xfrm>
              <a:off x="2079" y="1253"/>
              <a:ext cx="26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opcode</a:t>
              </a:r>
              <a:endParaRPr kumimoji="0" lang="en-US" altLang="zh-TW" sz="2400" b="1">
                <a:latin typeface="Times New Roman" panose="02020603050405020304" pitchFamily="18" charset="0"/>
              </a:endParaRPr>
            </a:p>
          </p:txBody>
        </p:sp>
        <p:sp>
          <p:nvSpPr>
            <p:cNvPr id="99354" name="Rectangle 22"/>
            <p:cNvSpPr>
              <a:spLocks noChangeArrowheads="1"/>
            </p:cNvSpPr>
            <p:nvPr/>
          </p:nvSpPr>
          <p:spPr bwMode="auto">
            <a:xfrm>
              <a:off x="2433" y="1215"/>
              <a:ext cx="105"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55" name="Rectangle 23"/>
            <p:cNvSpPr>
              <a:spLocks noChangeArrowheads="1"/>
            </p:cNvSpPr>
            <p:nvPr/>
          </p:nvSpPr>
          <p:spPr bwMode="auto">
            <a:xfrm>
              <a:off x="2438" y="1220"/>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56" name="Rectangle 24"/>
            <p:cNvSpPr>
              <a:spLocks noChangeArrowheads="1"/>
            </p:cNvSpPr>
            <p:nvPr/>
          </p:nvSpPr>
          <p:spPr bwMode="auto">
            <a:xfrm>
              <a:off x="2452" y="1253"/>
              <a:ext cx="5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a:t>
              </a:r>
              <a:endParaRPr kumimoji="0" lang="en-US" altLang="zh-TW" sz="2400" b="1">
                <a:latin typeface="Times New Roman" panose="02020603050405020304" pitchFamily="18" charset="0"/>
              </a:endParaRPr>
            </a:p>
          </p:txBody>
        </p:sp>
        <p:sp>
          <p:nvSpPr>
            <p:cNvPr id="99357" name="Rectangle 25"/>
            <p:cNvSpPr>
              <a:spLocks noChangeArrowheads="1"/>
            </p:cNvSpPr>
            <p:nvPr/>
          </p:nvSpPr>
          <p:spPr bwMode="auto">
            <a:xfrm>
              <a:off x="2538" y="1215"/>
              <a:ext cx="403"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58" name="Rectangle 26"/>
            <p:cNvSpPr>
              <a:spLocks noChangeArrowheads="1"/>
            </p:cNvSpPr>
            <p:nvPr/>
          </p:nvSpPr>
          <p:spPr bwMode="auto">
            <a:xfrm>
              <a:off x="2543" y="1220"/>
              <a:ext cx="40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59" name="Rectangle 27"/>
            <p:cNvSpPr>
              <a:spLocks noChangeArrowheads="1"/>
            </p:cNvSpPr>
            <p:nvPr/>
          </p:nvSpPr>
          <p:spPr bwMode="auto">
            <a:xfrm>
              <a:off x="2682" y="1253"/>
              <a:ext cx="10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Rn</a:t>
              </a:r>
              <a:endParaRPr kumimoji="0" lang="en-US" altLang="zh-TW" sz="2400" b="1">
                <a:latin typeface="Times New Roman" panose="02020603050405020304" pitchFamily="18" charset="0"/>
              </a:endParaRPr>
            </a:p>
          </p:txBody>
        </p:sp>
        <p:sp>
          <p:nvSpPr>
            <p:cNvPr id="99360" name="Rectangle 28"/>
            <p:cNvSpPr>
              <a:spLocks noChangeArrowheads="1"/>
            </p:cNvSpPr>
            <p:nvPr/>
          </p:nvSpPr>
          <p:spPr bwMode="auto">
            <a:xfrm>
              <a:off x="2941" y="1215"/>
              <a:ext cx="41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61" name="Rectangle 29"/>
            <p:cNvSpPr>
              <a:spLocks noChangeArrowheads="1"/>
            </p:cNvSpPr>
            <p:nvPr/>
          </p:nvSpPr>
          <p:spPr bwMode="auto">
            <a:xfrm>
              <a:off x="2946" y="1220"/>
              <a:ext cx="41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62" name="Rectangle 30"/>
            <p:cNvSpPr>
              <a:spLocks noChangeArrowheads="1"/>
            </p:cNvSpPr>
            <p:nvPr/>
          </p:nvSpPr>
          <p:spPr bwMode="auto">
            <a:xfrm>
              <a:off x="3084" y="1253"/>
              <a:ext cx="10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Rd</a:t>
              </a:r>
              <a:endParaRPr kumimoji="0" lang="en-US" altLang="zh-TW" sz="2400" b="1">
                <a:latin typeface="Times New Roman" panose="02020603050405020304" pitchFamily="18" charset="0"/>
              </a:endParaRPr>
            </a:p>
          </p:txBody>
        </p:sp>
        <p:sp>
          <p:nvSpPr>
            <p:cNvPr id="99363" name="Rectangle 31"/>
            <p:cNvSpPr>
              <a:spLocks noChangeArrowheads="1"/>
            </p:cNvSpPr>
            <p:nvPr/>
          </p:nvSpPr>
          <p:spPr bwMode="auto">
            <a:xfrm>
              <a:off x="1322"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31</a:t>
              </a:r>
              <a:endParaRPr kumimoji="0" lang="en-US" altLang="zh-TW" sz="2400" b="1">
                <a:latin typeface="Times New Roman" panose="02020603050405020304" pitchFamily="18" charset="0"/>
              </a:endParaRPr>
            </a:p>
          </p:txBody>
        </p:sp>
        <p:sp>
          <p:nvSpPr>
            <p:cNvPr id="99364" name="Rectangle 32"/>
            <p:cNvSpPr>
              <a:spLocks noChangeArrowheads="1"/>
            </p:cNvSpPr>
            <p:nvPr/>
          </p:nvSpPr>
          <p:spPr bwMode="auto">
            <a:xfrm>
              <a:off x="1628"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28</a:t>
              </a:r>
              <a:endParaRPr kumimoji="0" lang="en-US" altLang="zh-TW" sz="2400" b="1">
                <a:latin typeface="Times New Roman" panose="02020603050405020304" pitchFamily="18" charset="0"/>
              </a:endParaRPr>
            </a:p>
          </p:txBody>
        </p:sp>
        <p:sp>
          <p:nvSpPr>
            <p:cNvPr id="99365" name="Rectangle 33"/>
            <p:cNvSpPr>
              <a:spLocks noChangeArrowheads="1"/>
            </p:cNvSpPr>
            <p:nvPr/>
          </p:nvSpPr>
          <p:spPr bwMode="auto">
            <a:xfrm>
              <a:off x="1734"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27</a:t>
              </a:r>
              <a:endParaRPr kumimoji="0" lang="en-US" altLang="zh-TW" sz="2400" b="1">
                <a:latin typeface="Times New Roman" panose="02020603050405020304" pitchFamily="18" charset="0"/>
              </a:endParaRPr>
            </a:p>
          </p:txBody>
        </p:sp>
        <p:sp>
          <p:nvSpPr>
            <p:cNvPr id="99366" name="Rectangle 34"/>
            <p:cNvSpPr>
              <a:spLocks noChangeArrowheads="1"/>
            </p:cNvSpPr>
            <p:nvPr/>
          </p:nvSpPr>
          <p:spPr bwMode="auto">
            <a:xfrm>
              <a:off x="1830"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26</a:t>
              </a:r>
              <a:endParaRPr kumimoji="0" lang="en-US" altLang="zh-TW" sz="2400" b="1">
                <a:latin typeface="Times New Roman" panose="02020603050405020304" pitchFamily="18" charset="0"/>
              </a:endParaRPr>
            </a:p>
          </p:txBody>
        </p:sp>
        <p:sp>
          <p:nvSpPr>
            <p:cNvPr id="99367" name="Rectangle 35"/>
            <p:cNvSpPr>
              <a:spLocks noChangeArrowheads="1"/>
            </p:cNvSpPr>
            <p:nvPr/>
          </p:nvSpPr>
          <p:spPr bwMode="auto">
            <a:xfrm>
              <a:off x="1935"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25</a:t>
              </a:r>
              <a:endParaRPr kumimoji="0" lang="en-US" altLang="zh-TW" sz="2400" b="1">
                <a:latin typeface="Times New Roman" panose="02020603050405020304" pitchFamily="18" charset="0"/>
              </a:endParaRPr>
            </a:p>
          </p:txBody>
        </p:sp>
        <p:sp>
          <p:nvSpPr>
            <p:cNvPr id="99368" name="Rectangle 36"/>
            <p:cNvSpPr>
              <a:spLocks noChangeArrowheads="1"/>
            </p:cNvSpPr>
            <p:nvPr/>
          </p:nvSpPr>
          <p:spPr bwMode="auto">
            <a:xfrm>
              <a:off x="2040"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24</a:t>
              </a:r>
              <a:endParaRPr kumimoji="0" lang="en-US" altLang="zh-TW" sz="2400" b="1">
                <a:latin typeface="Times New Roman" panose="02020603050405020304" pitchFamily="18" charset="0"/>
              </a:endParaRPr>
            </a:p>
          </p:txBody>
        </p:sp>
        <p:sp>
          <p:nvSpPr>
            <p:cNvPr id="99369" name="Rectangle 37"/>
            <p:cNvSpPr>
              <a:spLocks noChangeArrowheads="1"/>
            </p:cNvSpPr>
            <p:nvPr/>
          </p:nvSpPr>
          <p:spPr bwMode="auto">
            <a:xfrm>
              <a:off x="2337"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21</a:t>
              </a:r>
              <a:endParaRPr kumimoji="0" lang="en-US" altLang="zh-TW" sz="2400" b="1">
                <a:latin typeface="Times New Roman" panose="02020603050405020304" pitchFamily="18" charset="0"/>
              </a:endParaRPr>
            </a:p>
          </p:txBody>
        </p:sp>
        <p:sp>
          <p:nvSpPr>
            <p:cNvPr id="99370" name="Rectangle 38"/>
            <p:cNvSpPr>
              <a:spLocks noChangeArrowheads="1"/>
            </p:cNvSpPr>
            <p:nvPr/>
          </p:nvSpPr>
          <p:spPr bwMode="auto">
            <a:xfrm>
              <a:off x="2443"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20</a:t>
              </a:r>
              <a:endParaRPr kumimoji="0" lang="en-US" altLang="zh-TW" sz="2400" b="1">
                <a:latin typeface="Times New Roman" panose="02020603050405020304" pitchFamily="18" charset="0"/>
              </a:endParaRPr>
            </a:p>
          </p:txBody>
        </p:sp>
        <p:sp>
          <p:nvSpPr>
            <p:cNvPr id="99371" name="Rectangle 39"/>
            <p:cNvSpPr>
              <a:spLocks noChangeArrowheads="1"/>
            </p:cNvSpPr>
            <p:nvPr/>
          </p:nvSpPr>
          <p:spPr bwMode="auto">
            <a:xfrm>
              <a:off x="2548"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19</a:t>
              </a:r>
              <a:endParaRPr kumimoji="0" lang="en-US" altLang="zh-TW" sz="2400" b="1">
                <a:latin typeface="Times New Roman" panose="02020603050405020304" pitchFamily="18" charset="0"/>
              </a:endParaRPr>
            </a:p>
          </p:txBody>
        </p:sp>
        <p:sp>
          <p:nvSpPr>
            <p:cNvPr id="99372" name="Rectangle 40"/>
            <p:cNvSpPr>
              <a:spLocks noChangeArrowheads="1"/>
            </p:cNvSpPr>
            <p:nvPr/>
          </p:nvSpPr>
          <p:spPr bwMode="auto">
            <a:xfrm>
              <a:off x="2854"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16</a:t>
              </a:r>
              <a:endParaRPr kumimoji="0" lang="en-US" altLang="zh-TW" sz="2400" b="1">
                <a:latin typeface="Times New Roman" panose="02020603050405020304" pitchFamily="18" charset="0"/>
              </a:endParaRPr>
            </a:p>
          </p:txBody>
        </p:sp>
        <p:sp>
          <p:nvSpPr>
            <p:cNvPr id="99373" name="Rectangle 41"/>
            <p:cNvSpPr>
              <a:spLocks noChangeArrowheads="1"/>
            </p:cNvSpPr>
            <p:nvPr/>
          </p:nvSpPr>
          <p:spPr bwMode="auto">
            <a:xfrm>
              <a:off x="2950"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15</a:t>
              </a:r>
              <a:endParaRPr kumimoji="0" lang="en-US" altLang="zh-TW" sz="2400" b="1">
                <a:latin typeface="Times New Roman" panose="02020603050405020304" pitchFamily="18" charset="0"/>
              </a:endParaRPr>
            </a:p>
          </p:txBody>
        </p:sp>
        <p:sp>
          <p:nvSpPr>
            <p:cNvPr id="99374" name="Rectangle 42"/>
            <p:cNvSpPr>
              <a:spLocks noChangeArrowheads="1"/>
            </p:cNvSpPr>
            <p:nvPr/>
          </p:nvSpPr>
          <p:spPr bwMode="auto">
            <a:xfrm>
              <a:off x="3257"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12</a:t>
              </a:r>
              <a:endParaRPr kumimoji="0" lang="en-US" altLang="zh-TW" sz="2400" b="1">
                <a:latin typeface="Times New Roman" panose="02020603050405020304" pitchFamily="18" charset="0"/>
              </a:endParaRPr>
            </a:p>
          </p:txBody>
        </p:sp>
        <p:sp>
          <p:nvSpPr>
            <p:cNvPr id="99375" name="Rectangle 43"/>
            <p:cNvSpPr>
              <a:spLocks noChangeArrowheads="1"/>
            </p:cNvSpPr>
            <p:nvPr/>
          </p:nvSpPr>
          <p:spPr bwMode="auto">
            <a:xfrm>
              <a:off x="3362" y="1119"/>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376" name="Rectangle 44"/>
            <p:cNvSpPr>
              <a:spLocks noChangeArrowheads="1"/>
            </p:cNvSpPr>
            <p:nvPr/>
          </p:nvSpPr>
          <p:spPr bwMode="auto">
            <a:xfrm>
              <a:off x="3400" y="1119"/>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377" name="Rectangle 45"/>
            <p:cNvSpPr>
              <a:spLocks noChangeArrowheads="1"/>
            </p:cNvSpPr>
            <p:nvPr/>
          </p:nvSpPr>
          <p:spPr bwMode="auto">
            <a:xfrm>
              <a:off x="4502" y="1119"/>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99378" name="Freeform 46"/>
            <p:cNvSpPr>
              <a:spLocks/>
            </p:cNvSpPr>
            <p:nvPr/>
          </p:nvSpPr>
          <p:spPr bwMode="auto">
            <a:xfrm>
              <a:off x="3151" y="1407"/>
              <a:ext cx="67" cy="201"/>
            </a:xfrm>
            <a:custGeom>
              <a:avLst/>
              <a:gdLst>
                <a:gd name="T0" fmla="*/ 0 w 67"/>
                <a:gd name="T1" fmla="*/ 0 h 201"/>
                <a:gd name="T2" fmla="*/ 0 w 67"/>
                <a:gd name="T3" fmla="*/ 201 h 201"/>
                <a:gd name="T4" fmla="*/ 67 w 67"/>
                <a:gd name="T5" fmla="*/ 201 h 201"/>
                <a:gd name="T6" fmla="*/ 0 60000 65536"/>
                <a:gd name="T7" fmla="*/ 0 60000 65536"/>
                <a:gd name="T8" fmla="*/ 0 60000 65536"/>
                <a:gd name="T9" fmla="*/ 0 w 67"/>
                <a:gd name="T10" fmla="*/ 0 h 201"/>
                <a:gd name="T11" fmla="*/ 67 w 67"/>
                <a:gd name="T12" fmla="*/ 201 h 201"/>
              </a:gdLst>
              <a:ahLst/>
              <a:cxnLst>
                <a:cxn ang="T6">
                  <a:pos x="T0" y="T1"/>
                </a:cxn>
                <a:cxn ang="T7">
                  <a:pos x="T2" y="T3"/>
                </a:cxn>
                <a:cxn ang="T8">
                  <a:pos x="T4" y="T5"/>
                </a:cxn>
              </a:cxnLst>
              <a:rect l="T9" t="T10" r="T11" b="T12"/>
              <a:pathLst>
                <a:path w="67" h="201">
                  <a:moveTo>
                    <a:pt x="0" y="0"/>
                  </a:moveTo>
                  <a:lnTo>
                    <a:pt x="0" y="201"/>
                  </a:lnTo>
                  <a:lnTo>
                    <a:pt x="67" y="20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79" name="Rectangle 47"/>
            <p:cNvSpPr>
              <a:spLocks noChangeArrowheads="1"/>
            </p:cNvSpPr>
            <p:nvPr/>
          </p:nvSpPr>
          <p:spPr bwMode="auto">
            <a:xfrm>
              <a:off x="3266" y="1550"/>
              <a:ext cx="6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destination register</a:t>
              </a:r>
              <a:endParaRPr kumimoji="0" lang="en-US" altLang="zh-TW" sz="2400" b="1">
                <a:latin typeface="Times New Roman" panose="02020603050405020304" pitchFamily="18" charset="0"/>
              </a:endParaRPr>
            </a:p>
          </p:txBody>
        </p:sp>
        <p:sp>
          <p:nvSpPr>
            <p:cNvPr id="99380" name="Freeform 48"/>
            <p:cNvSpPr>
              <a:spLocks/>
            </p:cNvSpPr>
            <p:nvPr/>
          </p:nvSpPr>
          <p:spPr bwMode="auto">
            <a:xfrm>
              <a:off x="2739" y="1407"/>
              <a:ext cx="479" cy="335"/>
            </a:xfrm>
            <a:custGeom>
              <a:avLst/>
              <a:gdLst>
                <a:gd name="T0" fmla="*/ 0 w 479"/>
                <a:gd name="T1" fmla="*/ 0 h 335"/>
                <a:gd name="T2" fmla="*/ 0 w 479"/>
                <a:gd name="T3" fmla="*/ 335 h 335"/>
                <a:gd name="T4" fmla="*/ 479 w 479"/>
                <a:gd name="T5" fmla="*/ 335 h 335"/>
                <a:gd name="T6" fmla="*/ 0 60000 65536"/>
                <a:gd name="T7" fmla="*/ 0 60000 65536"/>
                <a:gd name="T8" fmla="*/ 0 60000 65536"/>
                <a:gd name="T9" fmla="*/ 0 w 479"/>
                <a:gd name="T10" fmla="*/ 0 h 335"/>
                <a:gd name="T11" fmla="*/ 479 w 479"/>
                <a:gd name="T12" fmla="*/ 335 h 335"/>
              </a:gdLst>
              <a:ahLst/>
              <a:cxnLst>
                <a:cxn ang="T6">
                  <a:pos x="T0" y="T1"/>
                </a:cxn>
                <a:cxn ang="T7">
                  <a:pos x="T2" y="T3"/>
                </a:cxn>
                <a:cxn ang="T8">
                  <a:pos x="T4" y="T5"/>
                </a:cxn>
              </a:cxnLst>
              <a:rect l="T9" t="T10" r="T11" b="T12"/>
              <a:pathLst>
                <a:path w="479" h="335">
                  <a:moveTo>
                    <a:pt x="0" y="0"/>
                  </a:moveTo>
                  <a:lnTo>
                    <a:pt x="0" y="335"/>
                  </a:lnTo>
                  <a:lnTo>
                    <a:pt x="479" y="33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81" name="Rectangle 49"/>
            <p:cNvSpPr>
              <a:spLocks noChangeArrowheads="1"/>
            </p:cNvSpPr>
            <p:nvPr/>
          </p:nvSpPr>
          <p:spPr bwMode="auto">
            <a:xfrm>
              <a:off x="3264" y="1680"/>
              <a:ext cx="68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first operand register</a:t>
              </a:r>
              <a:endParaRPr kumimoji="0" lang="en-US" altLang="zh-TW" sz="2400" b="1">
                <a:latin typeface="Times New Roman" panose="02020603050405020304" pitchFamily="18" charset="0"/>
              </a:endParaRPr>
            </a:p>
          </p:txBody>
        </p:sp>
        <p:sp>
          <p:nvSpPr>
            <p:cNvPr id="99382" name="Freeform 50"/>
            <p:cNvSpPr>
              <a:spLocks/>
            </p:cNvSpPr>
            <p:nvPr/>
          </p:nvSpPr>
          <p:spPr bwMode="auto">
            <a:xfrm>
              <a:off x="2490" y="1407"/>
              <a:ext cx="728" cy="478"/>
            </a:xfrm>
            <a:custGeom>
              <a:avLst/>
              <a:gdLst>
                <a:gd name="T0" fmla="*/ 0 w 728"/>
                <a:gd name="T1" fmla="*/ 0 h 478"/>
                <a:gd name="T2" fmla="*/ 0 w 728"/>
                <a:gd name="T3" fmla="*/ 478 h 478"/>
                <a:gd name="T4" fmla="*/ 728 w 728"/>
                <a:gd name="T5" fmla="*/ 478 h 478"/>
                <a:gd name="T6" fmla="*/ 0 60000 65536"/>
                <a:gd name="T7" fmla="*/ 0 60000 65536"/>
                <a:gd name="T8" fmla="*/ 0 60000 65536"/>
                <a:gd name="T9" fmla="*/ 0 w 728"/>
                <a:gd name="T10" fmla="*/ 0 h 478"/>
                <a:gd name="T11" fmla="*/ 728 w 728"/>
                <a:gd name="T12" fmla="*/ 478 h 478"/>
              </a:gdLst>
              <a:ahLst/>
              <a:cxnLst>
                <a:cxn ang="T6">
                  <a:pos x="T0" y="T1"/>
                </a:cxn>
                <a:cxn ang="T7">
                  <a:pos x="T2" y="T3"/>
                </a:cxn>
                <a:cxn ang="T8">
                  <a:pos x="T4" y="T5"/>
                </a:cxn>
              </a:cxnLst>
              <a:rect l="T9" t="T10" r="T11" b="T12"/>
              <a:pathLst>
                <a:path w="728" h="478">
                  <a:moveTo>
                    <a:pt x="0" y="0"/>
                  </a:moveTo>
                  <a:lnTo>
                    <a:pt x="0" y="478"/>
                  </a:lnTo>
                  <a:lnTo>
                    <a:pt x="728" y="47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83" name="Rectangle 51"/>
            <p:cNvSpPr>
              <a:spLocks noChangeArrowheads="1"/>
            </p:cNvSpPr>
            <p:nvPr/>
          </p:nvSpPr>
          <p:spPr bwMode="auto">
            <a:xfrm>
              <a:off x="3266" y="1818"/>
              <a:ext cx="6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set condition codes</a:t>
              </a:r>
              <a:endParaRPr kumimoji="0" lang="en-US" altLang="zh-TW" sz="2400" b="1">
                <a:latin typeface="Times New Roman" panose="02020603050405020304" pitchFamily="18" charset="0"/>
              </a:endParaRPr>
            </a:p>
          </p:txBody>
        </p:sp>
        <p:sp>
          <p:nvSpPr>
            <p:cNvPr id="99384" name="Freeform 52"/>
            <p:cNvSpPr>
              <a:spLocks/>
            </p:cNvSpPr>
            <p:nvPr/>
          </p:nvSpPr>
          <p:spPr bwMode="auto">
            <a:xfrm>
              <a:off x="2232" y="1407"/>
              <a:ext cx="986" cy="612"/>
            </a:xfrm>
            <a:custGeom>
              <a:avLst/>
              <a:gdLst>
                <a:gd name="T0" fmla="*/ 0 w 986"/>
                <a:gd name="T1" fmla="*/ 0 h 612"/>
                <a:gd name="T2" fmla="*/ 0 w 986"/>
                <a:gd name="T3" fmla="*/ 612 h 612"/>
                <a:gd name="T4" fmla="*/ 986 w 986"/>
                <a:gd name="T5" fmla="*/ 612 h 612"/>
                <a:gd name="T6" fmla="*/ 0 60000 65536"/>
                <a:gd name="T7" fmla="*/ 0 60000 65536"/>
                <a:gd name="T8" fmla="*/ 0 60000 65536"/>
                <a:gd name="T9" fmla="*/ 0 w 986"/>
                <a:gd name="T10" fmla="*/ 0 h 612"/>
                <a:gd name="T11" fmla="*/ 986 w 986"/>
                <a:gd name="T12" fmla="*/ 612 h 612"/>
              </a:gdLst>
              <a:ahLst/>
              <a:cxnLst>
                <a:cxn ang="T6">
                  <a:pos x="T0" y="T1"/>
                </a:cxn>
                <a:cxn ang="T7">
                  <a:pos x="T2" y="T3"/>
                </a:cxn>
                <a:cxn ang="T8">
                  <a:pos x="T4" y="T5"/>
                </a:cxn>
              </a:cxnLst>
              <a:rect l="T9" t="T10" r="T11" b="T12"/>
              <a:pathLst>
                <a:path w="986" h="612">
                  <a:moveTo>
                    <a:pt x="0" y="0"/>
                  </a:moveTo>
                  <a:lnTo>
                    <a:pt x="0" y="612"/>
                  </a:lnTo>
                  <a:lnTo>
                    <a:pt x="986" y="61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85" name="Rectangle 53"/>
            <p:cNvSpPr>
              <a:spLocks noChangeArrowheads="1"/>
            </p:cNvSpPr>
            <p:nvPr/>
          </p:nvSpPr>
          <p:spPr bwMode="auto">
            <a:xfrm>
              <a:off x="3266" y="1953"/>
              <a:ext cx="7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arithmetic/logic function</a:t>
              </a:r>
              <a:endParaRPr kumimoji="0" lang="en-US" altLang="zh-TW" sz="2400" b="1">
                <a:latin typeface="Times New Roman" panose="02020603050405020304" pitchFamily="18" charset="0"/>
              </a:endParaRPr>
            </a:p>
          </p:txBody>
        </p:sp>
        <p:sp>
          <p:nvSpPr>
            <p:cNvPr id="99386" name="Rectangle 54"/>
            <p:cNvSpPr>
              <a:spLocks noChangeArrowheads="1"/>
            </p:cNvSpPr>
            <p:nvPr/>
          </p:nvSpPr>
          <p:spPr bwMode="auto">
            <a:xfrm>
              <a:off x="3381" y="2278"/>
              <a:ext cx="1226"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87" name="Rectangle 55"/>
            <p:cNvSpPr>
              <a:spLocks noChangeArrowheads="1"/>
            </p:cNvSpPr>
            <p:nvPr/>
          </p:nvSpPr>
          <p:spPr bwMode="auto">
            <a:xfrm>
              <a:off x="3755" y="2249"/>
              <a:ext cx="81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88" name="Rectangle 56"/>
            <p:cNvSpPr>
              <a:spLocks noChangeArrowheads="1"/>
            </p:cNvSpPr>
            <p:nvPr/>
          </p:nvSpPr>
          <p:spPr bwMode="auto">
            <a:xfrm>
              <a:off x="3760" y="2254"/>
              <a:ext cx="813"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89" name="Rectangle 57"/>
            <p:cNvSpPr>
              <a:spLocks noChangeArrowheads="1"/>
            </p:cNvSpPr>
            <p:nvPr/>
          </p:nvSpPr>
          <p:spPr bwMode="auto">
            <a:xfrm>
              <a:off x="3841" y="2268"/>
              <a:ext cx="5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8-bit immediate</a:t>
              </a:r>
              <a:endParaRPr kumimoji="0" lang="en-US" altLang="zh-TW" sz="2400" b="1">
                <a:latin typeface="Times New Roman" panose="02020603050405020304" pitchFamily="18" charset="0"/>
              </a:endParaRPr>
            </a:p>
          </p:txBody>
        </p:sp>
        <p:sp>
          <p:nvSpPr>
            <p:cNvPr id="99390" name="Rectangle 58"/>
            <p:cNvSpPr>
              <a:spLocks noChangeArrowheads="1"/>
            </p:cNvSpPr>
            <p:nvPr/>
          </p:nvSpPr>
          <p:spPr bwMode="auto">
            <a:xfrm>
              <a:off x="1925" y="2249"/>
              <a:ext cx="106"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91" name="Rectangle 59"/>
            <p:cNvSpPr>
              <a:spLocks noChangeArrowheads="1"/>
            </p:cNvSpPr>
            <p:nvPr/>
          </p:nvSpPr>
          <p:spPr bwMode="auto">
            <a:xfrm>
              <a:off x="1930" y="2254"/>
              <a:ext cx="105"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392" name="Rectangle 60"/>
            <p:cNvSpPr>
              <a:spLocks noChangeArrowheads="1"/>
            </p:cNvSpPr>
            <p:nvPr/>
          </p:nvSpPr>
          <p:spPr bwMode="auto">
            <a:xfrm>
              <a:off x="1954" y="2278"/>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1</a:t>
              </a:r>
              <a:endParaRPr kumimoji="0" lang="en-US" altLang="zh-TW" sz="2400" b="1">
                <a:latin typeface="Times New Roman" panose="02020603050405020304" pitchFamily="18" charset="0"/>
              </a:endParaRPr>
            </a:p>
          </p:txBody>
        </p:sp>
        <p:sp>
          <p:nvSpPr>
            <p:cNvPr id="99393" name="Rectangle 61"/>
            <p:cNvSpPr>
              <a:spLocks noChangeArrowheads="1"/>
            </p:cNvSpPr>
            <p:nvPr/>
          </p:nvSpPr>
          <p:spPr bwMode="auto">
            <a:xfrm>
              <a:off x="1935" y="2143"/>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25</a:t>
              </a:r>
              <a:endParaRPr kumimoji="0" lang="en-US" altLang="zh-TW" sz="2400" b="1">
                <a:latin typeface="Times New Roman" panose="02020603050405020304" pitchFamily="18" charset="0"/>
              </a:endParaRPr>
            </a:p>
          </p:txBody>
        </p:sp>
        <p:sp>
          <p:nvSpPr>
            <p:cNvPr id="99394" name="Rectangle 62"/>
            <p:cNvSpPr>
              <a:spLocks noChangeArrowheads="1"/>
            </p:cNvSpPr>
            <p:nvPr/>
          </p:nvSpPr>
          <p:spPr bwMode="auto">
            <a:xfrm>
              <a:off x="3362" y="2143"/>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395" name="Rectangle 63"/>
            <p:cNvSpPr>
              <a:spLocks noChangeArrowheads="1"/>
            </p:cNvSpPr>
            <p:nvPr/>
          </p:nvSpPr>
          <p:spPr bwMode="auto">
            <a:xfrm>
              <a:off x="3400" y="2143"/>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396" name="Rectangle 64"/>
            <p:cNvSpPr>
              <a:spLocks noChangeArrowheads="1"/>
            </p:cNvSpPr>
            <p:nvPr/>
          </p:nvSpPr>
          <p:spPr bwMode="auto">
            <a:xfrm>
              <a:off x="3688" y="2143"/>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8</a:t>
              </a:r>
              <a:endParaRPr kumimoji="0" lang="en-US" altLang="zh-TW" sz="2400" b="1">
                <a:latin typeface="Times New Roman" panose="02020603050405020304" pitchFamily="18" charset="0"/>
              </a:endParaRPr>
            </a:p>
          </p:txBody>
        </p:sp>
        <p:sp>
          <p:nvSpPr>
            <p:cNvPr id="99397" name="Rectangle 65"/>
            <p:cNvSpPr>
              <a:spLocks noChangeArrowheads="1"/>
            </p:cNvSpPr>
            <p:nvPr/>
          </p:nvSpPr>
          <p:spPr bwMode="auto">
            <a:xfrm>
              <a:off x="3783" y="2143"/>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7</a:t>
              </a:r>
              <a:endParaRPr kumimoji="0" lang="en-US" altLang="zh-TW" sz="2400" b="1">
                <a:latin typeface="Times New Roman" panose="02020603050405020304" pitchFamily="18" charset="0"/>
              </a:endParaRPr>
            </a:p>
          </p:txBody>
        </p:sp>
        <p:sp>
          <p:nvSpPr>
            <p:cNvPr id="99398" name="Rectangle 66"/>
            <p:cNvSpPr>
              <a:spLocks noChangeArrowheads="1"/>
            </p:cNvSpPr>
            <p:nvPr/>
          </p:nvSpPr>
          <p:spPr bwMode="auto">
            <a:xfrm>
              <a:off x="4502" y="2143"/>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99399" name="Rectangle 67"/>
            <p:cNvSpPr>
              <a:spLocks noChangeArrowheads="1"/>
            </p:cNvSpPr>
            <p:nvPr/>
          </p:nvSpPr>
          <p:spPr bwMode="auto">
            <a:xfrm>
              <a:off x="3352" y="2249"/>
              <a:ext cx="403"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00" name="Rectangle 68"/>
            <p:cNvSpPr>
              <a:spLocks noChangeArrowheads="1"/>
            </p:cNvSpPr>
            <p:nvPr/>
          </p:nvSpPr>
          <p:spPr bwMode="auto">
            <a:xfrm>
              <a:off x="3357" y="2254"/>
              <a:ext cx="402"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01" name="Rectangle 69"/>
            <p:cNvSpPr>
              <a:spLocks noChangeArrowheads="1"/>
            </p:cNvSpPr>
            <p:nvPr/>
          </p:nvSpPr>
          <p:spPr bwMode="auto">
            <a:xfrm>
              <a:off x="3477" y="2268"/>
              <a:ext cx="14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#rot</a:t>
              </a:r>
              <a:endParaRPr kumimoji="0" lang="en-US" altLang="zh-TW" sz="2400" b="1">
                <a:latin typeface="Times New Roman" panose="02020603050405020304" pitchFamily="18" charset="0"/>
              </a:endParaRPr>
            </a:p>
          </p:txBody>
        </p:sp>
        <p:sp>
          <p:nvSpPr>
            <p:cNvPr id="99402" name="Rectangle 70"/>
            <p:cNvSpPr>
              <a:spLocks noChangeArrowheads="1"/>
            </p:cNvSpPr>
            <p:nvPr/>
          </p:nvSpPr>
          <p:spPr bwMode="auto">
            <a:xfrm>
              <a:off x="3381" y="2776"/>
              <a:ext cx="1226"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03" name="Rectangle 71"/>
            <p:cNvSpPr>
              <a:spLocks noChangeArrowheads="1"/>
            </p:cNvSpPr>
            <p:nvPr/>
          </p:nvSpPr>
          <p:spPr bwMode="auto">
            <a:xfrm>
              <a:off x="4167" y="2747"/>
              <a:ext cx="402"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04" name="Rectangle 72"/>
            <p:cNvSpPr>
              <a:spLocks noChangeArrowheads="1"/>
            </p:cNvSpPr>
            <p:nvPr/>
          </p:nvSpPr>
          <p:spPr bwMode="auto">
            <a:xfrm>
              <a:off x="4172" y="2752"/>
              <a:ext cx="4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05" name="Rectangle 73"/>
            <p:cNvSpPr>
              <a:spLocks noChangeArrowheads="1"/>
            </p:cNvSpPr>
            <p:nvPr/>
          </p:nvSpPr>
          <p:spPr bwMode="auto">
            <a:xfrm>
              <a:off x="4291" y="2766"/>
              <a:ext cx="12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Rm</a:t>
              </a:r>
              <a:endParaRPr kumimoji="0" lang="en-US" altLang="zh-TW" sz="2400" b="1">
                <a:latin typeface="Times New Roman" panose="02020603050405020304" pitchFamily="18" charset="0"/>
              </a:endParaRPr>
            </a:p>
          </p:txBody>
        </p:sp>
        <p:sp>
          <p:nvSpPr>
            <p:cNvPr id="99406" name="Rectangle 74"/>
            <p:cNvSpPr>
              <a:spLocks noChangeArrowheads="1"/>
            </p:cNvSpPr>
            <p:nvPr/>
          </p:nvSpPr>
          <p:spPr bwMode="auto">
            <a:xfrm>
              <a:off x="3362"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407" name="Rectangle 75"/>
            <p:cNvSpPr>
              <a:spLocks noChangeArrowheads="1"/>
            </p:cNvSpPr>
            <p:nvPr/>
          </p:nvSpPr>
          <p:spPr bwMode="auto">
            <a:xfrm>
              <a:off x="3400" y="2641"/>
              <a:ext cx="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408" name="Rectangle 76"/>
            <p:cNvSpPr>
              <a:spLocks noChangeArrowheads="1"/>
            </p:cNvSpPr>
            <p:nvPr/>
          </p:nvSpPr>
          <p:spPr bwMode="auto">
            <a:xfrm>
              <a:off x="3783"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7</a:t>
              </a:r>
              <a:endParaRPr kumimoji="0" lang="en-US" altLang="zh-TW" sz="2400" b="1">
                <a:latin typeface="Times New Roman" panose="02020603050405020304" pitchFamily="18" charset="0"/>
              </a:endParaRPr>
            </a:p>
          </p:txBody>
        </p:sp>
        <p:sp>
          <p:nvSpPr>
            <p:cNvPr id="99409" name="Rectangle 77"/>
            <p:cNvSpPr>
              <a:spLocks noChangeArrowheads="1"/>
            </p:cNvSpPr>
            <p:nvPr/>
          </p:nvSpPr>
          <p:spPr bwMode="auto">
            <a:xfrm>
              <a:off x="3889" y="2641"/>
              <a:ext cx="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6</a:t>
              </a:r>
              <a:endParaRPr kumimoji="0" lang="en-US" altLang="zh-TW" sz="2400" b="1">
                <a:latin typeface="Times New Roman" panose="02020603050405020304" pitchFamily="18" charset="0"/>
              </a:endParaRPr>
            </a:p>
          </p:txBody>
        </p:sp>
        <p:sp>
          <p:nvSpPr>
            <p:cNvPr id="99410" name="Rectangle 78"/>
            <p:cNvSpPr>
              <a:spLocks noChangeArrowheads="1"/>
            </p:cNvSpPr>
            <p:nvPr/>
          </p:nvSpPr>
          <p:spPr bwMode="auto">
            <a:xfrm>
              <a:off x="3994"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5</a:t>
              </a:r>
              <a:endParaRPr kumimoji="0" lang="en-US" altLang="zh-TW" sz="2400" b="1">
                <a:latin typeface="Times New Roman" panose="02020603050405020304" pitchFamily="18" charset="0"/>
              </a:endParaRPr>
            </a:p>
          </p:txBody>
        </p:sp>
        <p:sp>
          <p:nvSpPr>
            <p:cNvPr id="99411" name="Rectangle 79"/>
            <p:cNvSpPr>
              <a:spLocks noChangeArrowheads="1"/>
            </p:cNvSpPr>
            <p:nvPr/>
          </p:nvSpPr>
          <p:spPr bwMode="auto">
            <a:xfrm>
              <a:off x="4090"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4</a:t>
              </a:r>
              <a:endParaRPr kumimoji="0" lang="en-US" altLang="zh-TW" sz="2400" b="1">
                <a:latin typeface="Times New Roman" panose="02020603050405020304" pitchFamily="18" charset="0"/>
              </a:endParaRPr>
            </a:p>
          </p:txBody>
        </p:sp>
        <p:sp>
          <p:nvSpPr>
            <p:cNvPr id="99412" name="Rectangle 80"/>
            <p:cNvSpPr>
              <a:spLocks noChangeArrowheads="1"/>
            </p:cNvSpPr>
            <p:nvPr/>
          </p:nvSpPr>
          <p:spPr bwMode="auto">
            <a:xfrm>
              <a:off x="4195"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3</a:t>
              </a:r>
              <a:endParaRPr kumimoji="0" lang="en-US" altLang="zh-TW" sz="2400" b="1">
                <a:latin typeface="Times New Roman" panose="02020603050405020304" pitchFamily="18" charset="0"/>
              </a:endParaRPr>
            </a:p>
          </p:txBody>
        </p:sp>
        <p:sp>
          <p:nvSpPr>
            <p:cNvPr id="99413" name="Rectangle 81"/>
            <p:cNvSpPr>
              <a:spLocks noChangeArrowheads="1"/>
            </p:cNvSpPr>
            <p:nvPr/>
          </p:nvSpPr>
          <p:spPr bwMode="auto">
            <a:xfrm>
              <a:off x="4502" y="2641"/>
              <a:ext cx="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99414" name="Rectangle 82"/>
            <p:cNvSpPr>
              <a:spLocks noChangeArrowheads="1"/>
            </p:cNvSpPr>
            <p:nvPr/>
          </p:nvSpPr>
          <p:spPr bwMode="auto">
            <a:xfrm>
              <a:off x="3352" y="2747"/>
              <a:ext cx="508"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15" name="Rectangle 83"/>
            <p:cNvSpPr>
              <a:spLocks noChangeArrowheads="1"/>
            </p:cNvSpPr>
            <p:nvPr/>
          </p:nvSpPr>
          <p:spPr bwMode="auto">
            <a:xfrm>
              <a:off x="3357" y="2752"/>
              <a:ext cx="508"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16" name="Rectangle 84"/>
            <p:cNvSpPr>
              <a:spLocks noChangeArrowheads="1"/>
            </p:cNvSpPr>
            <p:nvPr/>
          </p:nvSpPr>
          <p:spPr bwMode="auto">
            <a:xfrm>
              <a:off x="3486" y="2766"/>
              <a:ext cx="20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#shift</a:t>
              </a:r>
              <a:endParaRPr kumimoji="0" lang="en-US" altLang="zh-TW" sz="2400" b="1">
                <a:latin typeface="Times New Roman" panose="02020603050405020304" pitchFamily="18" charset="0"/>
              </a:endParaRPr>
            </a:p>
          </p:txBody>
        </p:sp>
        <p:sp>
          <p:nvSpPr>
            <p:cNvPr id="99417" name="Rectangle 85"/>
            <p:cNvSpPr>
              <a:spLocks noChangeArrowheads="1"/>
            </p:cNvSpPr>
            <p:nvPr/>
          </p:nvSpPr>
          <p:spPr bwMode="auto">
            <a:xfrm>
              <a:off x="1964" y="3149"/>
              <a:ext cx="105"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18" name="Rectangle 86"/>
            <p:cNvSpPr>
              <a:spLocks noChangeArrowheads="1"/>
            </p:cNvSpPr>
            <p:nvPr/>
          </p:nvSpPr>
          <p:spPr bwMode="auto">
            <a:xfrm>
              <a:off x="3381" y="3561"/>
              <a:ext cx="1226"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19" name="Rectangle 87"/>
            <p:cNvSpPr>
              <a:spLocks noChangeArrowheads="1"/>
            </p:cNvSpPr>
            <p:nvPr/>
          </p:nvSpPr>
          <p:spPr bwMode="auto">
            <a:xfrm>
              <a:off x="4167" y="3522"/>
              <a:ext cx="40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20" name="Rectangle 88"/>
            <p:cNvSpPr>
              <a:spLocks noChangeArrowheads="1"/>
            </p:cNvSpPr>
            <p:nvPr/>
          </p:nvSpPr>
          <p:spPr bwMode="auto">
            <a:xfrm>
              <a:off x="4172" y="3527"/>
              <a:ext cx="4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21" name="Rectangle 89"/>
            <p:cNvSpPr>
              <a:spLocks noChangeArrowheads="1"/>
            </p:cNvSpPr>
            <p:nvPr/>
          </p:nvSpPr>
          <p:spPr bwMode="auto">
            <a:xfrm>
              <a:off x="4291" y="3551"/>
              <a:ext cx="12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Rm</a:t>
              </a:r>
              <a:endParaRPr kumimoji="0" lang="en-US" altLang="zh-TW" sz="2400" b="1">
                <a:latin typeface="Times New Roman" panose="02020603050405020304" pitchFamily="18" charset="0"/>
              </a:endParaRPr>
            </a:p>
          </p:txBody>
        </p:sp>
        <p:sp>
          <p:nvSpPr>
            <p:cNvPr id="99422" name="Rectangle 90"/>
            <p:cNvSpPr>
              <a:spLocks noChangeArrowheads="1"/>
            </p:cNvSpPr>
            <p:nvPr/>
          </p:nvSpPr>
          <p:spPr bwMode="auto">
            <a:xfrm>
              <a:off x="1925" y="3120"/>
              <a:ext cx="106"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23" name="Rectangle 91"/>
            <p:cNvSpPr>
              <a:spLocks noChangeArrowheads="1"/>
            </p:cNvSpPr>
            <p:nvPr/>
          </p:nvSpPr>
          <p:spPr bwMode="auto">
            <a:xfrm>
              <a:off x="1930" y="3125"/>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24" name="Rectangle 92"/>
            <p:cNvSpPr>
              <a:spLocks noChangeArrowheads="1"/>
            </p:cNvSpPr>
            <p:nvPr/>
          </p:nvSpPr>
          <p:spPr bwMode="auto">
            <a:xfrm>
              <a:off x="1954" y="3149"/>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a:t>
              </a:r>
              <a:endParaRPr kumimoji="0" lang="en-US" altLang="zh-TW" sz="2400" b="1">
                <a:latin typeface="Times New Roman" panose="02020603050405020304" pitchFamily="18" charset="0"/>
              </a:endParaRPr>
            </a:p>
          </p:txBody>
        </p:sp>
        <p:sp>
          <p:nvSpPr>
            <p:cNvPr id="99425" name="Rectangle 93"/>
            <p:cNvSpPr>
              <a:spLocks noChangeArrowheads="1"/>
            </p:cNvSpPr>
            <p:nvPr/>
          </p:nvSpPr>
          <p:spPr bwMode="auto">
            <a:xfrm>
              <a:off x="1935" y="3015"/>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25</a:t>
              </a:r>
              <a:endParaRPr kumimoji="0" lang="en-US" altLang="zh-TW" sz="2400" b="1">
                <a:latin typeface="Times New Roman" panose="02020603050405020304" pitchFamily="18" charset="0"/>
              </a:endParaRPr>
            </a:p>
          </p:txBody>
        </p:sp>
        <p:sp>
          <p:nvSpPr>
            <p:cNvPr id="99426" name="Rectangle 94"/>
            <p:cNvSpPr>
              <a:spLocks noChangeArrowheads="1"/>
            </p:cNvSpPr>
            <p:nvPr/>
          </p:nvSpPr>
          <p:spPr bwMode="auto">
            <a:xfrm>
              <a:off x="3362"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427" name="Rectangle 95"/>
            <p:cNvSpPr>
              <a:spLocks noChangeArrowheads="1"/>
            </p:cNvSpPr>
            <p:nvPr/>
          </p:nvSpPr>
          <p:spPr bwMode="auto">
            <a:xfrm>
              <a:off x="3400" y="3426"/>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99428" name="Rectangle 96"/>
            <p:cNvSpPr>
              <a:spLocks noChangeArrowheads="1"/>
            </p:cNvSpPr>
            <p:nvPr/>
          </p:nvSpPr>
          <p:spPr bwMode="auto">
            <a:xfrm>
              <a:off x="3688"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8</a:t>
              </a:r>
              <a:endParaRPr kumimoji="0" lang="en-US" altLang="zh-TW" sz="2400" b="1">
                <a:latin typeface="Times New Roman" panose="02020603050405020304" pitchFamily="18" charset="0"/>
              </a:endParaRPr>
            </a:p>
          </p:txBody>
        </p:sp>
        <p:sp>
          <p:nvSpPr>
            <p:cNvPr id="99429" name="Rectangle 97"/>
            <p:cNvSpPr>
              <a:spLocks noChangeArrowheads="1"/>
            </p:cNvSpPr>
            <p:nvPr/>
          </p:nvSpPr>
          <p:spPr bwMode="auto">
            <a:xfrm>
              <a:off x="3783"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7</a:t>
              </a:r>
              <a:endParaRPr kumimoji="0" lang="en-US" altLang="zh-TW" sz="2400" b="1">
                <a:latin typeface="Times New Roman" panose="02020603050405020304" pitchFamily="18" charset="0"/>
              </a:endParaRPr>
            </a:p>
          </p:txBody>
        </p:sp>
        <p:sp>
          <p:nvSpPr>
            <p:cNvPr id="99430" name="Rectangle 98"/>
            <p:cNvSpPr>
              <a:spLocks noChangeArrowheads="1"/>
            </p:cNvSpPr>
            <p:nvPr/>
          </p:nvSpPr>
          <p:spPr bwMode="auto">
            <a:xfrm>
              <a:off x="3889" y="3426"/>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6</a:t>
              </a:r>
              <a:endParaRPr kumimoji="0" lang="en-US" altLang="zh-TW" sz="2400" b="1">
                <a:latin typeface="Times New Roman" panose="02020603050405020304" pitchFamily="18" charset="0"/>
              </a:endParaRPr>
            </a:p>
          </p:txBody>
        </p:sp>
        <p:sp>
          <p:nvSpPr>
            <p:cNvPr id="99431" name="Rectangle 99"/>
            <p:cNvSpPr>
              <a:spLocks noChangeArrowheads="1"/>
            </p:cNvSpPr>
            <p:nvPr/>
          </p:nvSpPr>
          <p:spPr bwMode="auto">
            <a:xfrm>
              <a:off x="3994"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5</a:t>
              </a:r>
              <a:endParaRPr kumimoji="0" lang="en-US" altLang="zh-TW" sz="2400" b="1">
                <a:latin typeface="Times New Roman" panose="02020603050405020304" pitchFamily="18" charset="0"/>
              </a:endParaRPr>
            </a:p>
          </p:txBody>
        </p:sp>
        <p:sp>
          <p:nvSpPr>
            <p:cNvPr id="99432" name="Rectangle 100"/>
            <p:cNvSpPr>
              <a:spLocks noChangeArrowheads="1"/>
            </p:cNvSpPr>
            <p:nvPr/>
          </p:nvSpPr>
          <p:spPr bwMode="auto">
            <a:xfrm>
              <a:off x="4090"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4</a:t>
              </a:r>
              <a:endParaRPr kumimoji="0" lang="en-US" altLang="zh-TW" sz="2400" b="1">
                <a:latin typeface="Times New Roman" panose="02020603050405020304" pitchFamily="18" charset="0"/>
              </a:endParaRPr>
            </a:p>
          </p:txBody>
        </p:sp>
        <p:sp>
          <p:nvSpPr>
            <p:cNvPr id="99433" name="Rectangle 101"/>
            <p:cNvSpPr>
              <a:spLocks noChangeArrowheads="1"/>
            </p:cNvSpPr>
            <p:nvPr/>
          </p:nvSpPr>
          <p:spPr bwMode="auto">
            <a:xfrm>
              <a:off x="4195"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3</a:t>
              </a:r>
              <a:endParaRPr kumimoji="0" lang="en-US" altLang="zh-TW" sz="2400" b="1">
                <a:latin typeface="Times New Roman" panose="02020603050405020304" pitchFamily="18" charset="0"/>
              </a:endParaRPr>
            </a:p>
          </p:txBody>
        </p:sp>
        <p:sp>
          <p:nvSpPr>
            <p:cNvPr id="99434" name="Rectangle 102"/>
            <p:cNvSpPr>
              <a:spLocks noChangeArrowheads="1"/>
            </p:cNvSpPr>
            <p:nvPr/>
          </p:nvSpPr>
          <p:spPr bwMode="auto">
            <a:xfrm>
              <a:off x="4502" y="3426"/>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99435" name="Rectangle 103"/>
            <p:cNvSpPr>
              <a:spLocks noChangeArrowheads="1"/>
            </p:cNvSpPr>
            <p:nvPr/>
          </p:nvSpPr>
          <p:spPr bwMode="auto">
            <a:xfrm>
              <a:off x="3352" y="3522"/>
              <a:ext cx="403"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36" name="Rectangle 104"/>
            <p:cNvSpPr>
              <a:spLocks noChangeArrowheads="1"/>
            </p:cNvSpPr>
            <p:nvPr/>
          </p:nvSpPr>
          <p:spPr bwMode="auto">
            <a:xfrm>
              <a:off x="3357" y="3527"/>
              <a:ext cx="40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37" name="Rectangle 105"/>
            <p:cNvSpPr>
              <a:spLocks noChangeArrowheads="1"/>
            </p:cNvSpPr>
            <p:nvPr/>
          </p:nvSpPr>
          <p:spPr bwMode="auto">
            <a:xfrm>
              <a:off x="3496" y="3551"/>
              <a:ext cx="95"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Rs</a:t>
              </a:r>
              <a:endParaRPr kumimoji="0" lang="en-US" altLang="zh-TW" sz="2400" b="1">
                <a:latin typeface="Times New Roman" panose="02020603050405020304" pitchFamily="18" charset="0"/>
              </a:endParaRPr>
            </a:p>
          </p:txBody>
        </p:sp>
        <p:sp>
          <p:nvSpPr>
            <p:cNvPr id="99438" name="Rectangle 106"/>
            <p:cNvSpPr>
              <a:spLocks noChangeArrowheads="1"/>
            </p:cNvSpPr>
            <p:nvPr/>
          </p:nvSpPr>
          <p:spPr bwMode="auto">
            <a:xfrm>
              <a:off x="3860" y="2747"/>
              <a:ext cx="201"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39" name="Rectangle 107"/>
            <p:cNvSpPr>
              <a:spLocks noChangeArrowheads="1"/>
            </p:cNvSpPr>
            <p:nvPr/>
          </p:nvSpPr>
          <p:spPr bwMode="auto">
            <a:xfrm>
              <a:off x="3865" y="2752"/>
              <a:ext cx="2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40" name="Rectangle 108"/>
            <p:cNvSpPr>
              <a:spLocks noChangeArrowheads="1"/>
            </p:cNvSpPr>
            <p:nvPr/>
          </p:nvSpPr>
          <p:spPr bwMode="auto">
            <a:xfrm>
              <a:off x="3908" y="2766"/>
              <a:ext cx="9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Sh</a:t>
              </a:r>
              <a:endParaRPr kumimoji="0" lang="en-US" altLang="zh-TW" sz="2400" b="1">
                <a:latin typeface="Times New Roman" panose="02020603050405020304" pitchFamily="18" charset="0"/>
              </a:endParaRPr>
            </a:p>
          </p:txBody>
        </p:sp>
        <p:sp>
          <p:nvSpPr>
            <p:cNvPr id="99441" name="Rectangle 109"/>
            <p:cNvSpPr>
              <a:spLocks noChangeArrowheads="1"/>
            </p:cNvSpPr>
            <p:nvPr/>
          </p:nvSpPr>
          <p:spPr bwMode="auto">
            <a:xfrm>
              <a:off x="4061" y="2747"/>
              <a:ext cx="106"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42" name="Rectangle 110"/>
            <p:cNvSpPr>
              <a:spLocks noChangeArrowheads="1"/>
            </p:cNvSpPr>
            <p:nvPr/>
          </p:nvSpPr>
          <p:spPr bwMode="auto">
            <a:xfrm>
              <a:off x="4066" y="2752"/>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43" name="Rectangle 111"/>
            <p:cNvSpPr>
              <a:spLocks noChangeArrowheads="1"/>
            </p:cNvSpPr>
            <p:nvPr/>
          </p:nvSpPr>
          <p:spPr bwMode="auto">
            <a:xfrm>
              <a:off x="4090" y="2775"/>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a:t>
              </a:r>
              <a:endParaRPr kumimoji="0" lang="en-US" altLang="zh-TW" sz="2400" b="1">
                <a:latin typeface="Times New Roman" panose="02020603050405020304" pitchFamily="18" charset="0"/>
              </a:endParaRPr>
            </a:p>
          </p:txBody>
        </p:sp>
        <p:sp>
          <p:nvSpPr>
            <p:cNvPr id="99444" name="Rectangle 112"/>
            <p:cNvSpPr>
              <a:spLocks noChangeArrowheads="1"/>
            </p:cNvSpPr>
            <p:nvPr/>
          </p:nvSpPr>
          <p:spPr bwMode="auto">
            <a:xfrm>
              <a:off x="4061" y="3522"/>
              <a:ext cx="106"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45" name="Rectangle 113"/>
            <p:cNvSpPr>
              <a:spLocks noChangeArrowheads="1"/>
            </p:cNvSpPr>
            <p:nvPr/>
          </p:nvSpPr>
          <p:spPr bwMode="auto">
            <a:xfrm>
              <a:off x="4066" y="3527"/>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46" name="Rectangle 114"/>
            <p:cNvSpPr>
              <a:spLocks noChangeArrowheads="1"/>
            </p:cNvSpPr>
            <p:nvPr/>
          </p:nvSpPr>
          <p:spPr bwMode="auto">
            <a:xfrm>
              <a:off x="4090" y="3561"/>
              <a:ext cx="4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1</a:t>
              </a:r>
              <a:endParaRPr kumimoji="0" lang="en-US" altLang="zh-TW" sz="2400" b="1">
                <a:latin typeface="Times New Roman" panose="02020603050405020304" pitchFamily="18" charset="0"/>
              </a:endParaRPr>
            </a:p>
          </p:txBody>
        </p:sp>
        <p:sp>
          <p:nvSpPr>
            <p:cNvPr id="99447" name="Rectangle 115"/>
            <p:cNvSpPr>
              <a:spLocks noChangeArrowheads="1"/>
            </p:cNvSpPr>
            <p:nvPr/>
          </p:nvSpPr>
          <p:spPr bwMode="auto">
            <a:xfrm>
              <a:off x="3755" y="3522"/>
              <a:ext cx="105"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48" name="Rectangle 116"/>
            <p:cNvSpPr>
              <a:spLocks noChangeArrowheads="1"/>
            </p:cNvSpPr>
            <p:nvPr/>
          </p:nvSpPr>
          <p:spPr bwMode="auto">
            <a:xfrm>
              <a:off x="3760" y="3527"/>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49" name="Rectangle 117"/>
            <p:cNvSpPr>
              <a:spLocks noChangeArrowheads="1"/>
            </p:cNvSpPr>
            <p:nvPr/>
          </p:nvSpPr>
          <p:spPr bwMode="auto">
            <a:xfrm>
              <a:off x="3783" y="3561"/>
              <a:ext cx="4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a:t>
              </a:r>
              <a:endParaRPr kumimoji="0" lang="en-US" altLang="zh-TW" sz="2400" b="1">
                <a:latin typeface="Times New Roman" panose="02020603050405020304" pitchFamily="18" charset="0"/>
              </a:endParaRPr>
            </a:p>
          </p:txBody>
        </p:sp>
        <p:sp>
          <p:nvSpPr>
            <p:cNvPr id="99450" name="Rectangle 118"/>
            <p:cNvSpPr>
              <a:spLocks noChangeArrowheads="1"/>
            </p:cNvSpPr>
            <p:nvPr/>
          </p:nvSpPr>
          <p:spPr bwMode="auto">
            <a:xfrm>
              <a:off x="3860" y="3522"/>
              <a:ext cx="20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51" name="Rectangle 119"/>
            <p:cNvSpPr>
              <a:spLocks noChangeArrowheads="1"/>
            </p:cNvSpPr>
            <p:nvPr/>
          </p:nvSpPr>
          <p:spPr bwMode="auto">
            <a:xfrm>
              <a:off x="3865" y="3527"/>
              <a:ext cx="2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52" name="Rectangle 120"/>
            <p:cNvSpPr>
              <a:spLocks noChangeArrowheads="1"/>
            </p:cNvSpPr>
            <p:nvPr/>
          </p:nvSpPr>
          <p:spPr bwMode="auto">
            <a:xfrm>
              <a:off x="3908" y="3551"/>
              <a:ext cx="9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Sh</a:t>
              </a:r>
              <a:endParaRPr kumimoji="0" lang="en-US" altLang="zh-TW" sz="2400" b="1">
                <a:latin typeface="Times New Roman" panose="02020603050405020304" pitchFamily="18" charset="0"/>
              </a:endParaRPr>
            </a:p>
          </p:txBody>
        </p:sp>
        <p:sp>
          <p:nvSpPr>
            <p:cNvPr id="99453" name="Freeform 121"/>
            <p:cNvSpPr>
              <a:spLocks/>
            </p:cNvSpPr>
            <p:nvPr/>
          </p:nvSpPr>
          <p:spPr bwMode="auto">
            <a:xfrm>
              <a:off x="1954" y="2048"/>
              <a:ext cx="48" cy="67"/>
            </a:xfrm>
            <a:custGeom>
              <a:avLst/>
              <a:gdLst>
                <a:gd name="T0" fmla="*/ 48 w 48"/>
                <a:gd name="T1" fmla="*/ 0 h 67"/>
                <a:gd name="T2" fmla="*/ 19 w 48"/>
                <a:gd name="T3" fmla="*/ 67 h 67"/>
                <a:gd name="T4" fmla="*/ 0 w 48"/>
                <a:gd name="T5" fmla="*/ 0 h 67"/>
                <a:gd name="T6" fmla="*/ 19 w 48"/>
                <a:gd name="T7" fmla="*/ 0 h 67"/>
                <a:gd name="T8" fmla="*/ 48 w 48"/>
                <a:gd name="T9" fmla="*/ 0 h 67"/>
                <a:gd name="T10" fmla="*/ 0 60000 65536"/>
                <a:gd name="T11" fmla="*/ 0 60000 65536"/>
                <a:gd name="T12" fmla="*/ 0 60000 65536"/>
                <a:gd name="T13" fmla="*/ 0 60000 65536"/>
                <a:gd name="T14" fmla="*/ 0 60000 65536"/>
                <a:gd name="T15" fmla="*/ 0 w 48"/>
                <a:gd name="T16" fmla="*/ 0 h 67"/>
                <a:gd name="T17" fmla="*/ 48 w 48"/>
                <a:gd name="T18" fmla="*/ 67 h 67"/>
              </a:gdLst>
              <a:ahLst/>
              <a:cxnLst>
                <a:cxn ang="T10">
                  <a:pos x="T0" y="T1"/>
                </a:cxn>
                <a:cxn ang="T11">
                  <a:pos x="T2" y="T3"/>
                </a:cxn>
                <a:cxn ang="T12">
                  <a:pos x="T4" y="T5"/>
                </a:cxn>
                <a:cxn ang="T13">
                  <a:pos x="T6" y="T7"/>
                </a:cxn>
                <a:cxn ang="T14">
                  <a:pos x="T8" y="T9"/>
                </a:cxn>
              </a:cxnLst>
              <a:rect l="T15" t="T16" r="T17" b="T18"/>
              <a:pathLst>
                <a:path w="48" h="67">
                  <a:moveTo>
                    <a:pt x="48" y="0"/>
                  </a:moveTo>
                  <a:lnTo>
                    <a:pt x="19" y="67"/>
                  </a:lnTo>
                  <a:lnTo>
                    <a:pt x="0" y="0"/>
                  </a:lnTo>
                  <a:lnTo>
                    <a:pt x="19" y="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54" name="Line 122"/>
            <p:cNvSpPr>
              <a:spLocks noChangeShapeType="1"/>
            </p:cNvSpPr>
            <p:nvPr/>
          </p:nvSpPr>
          <p:spPr bwMode="auto">
            <a:xfrm>
              <a:off x="1973" y="1512"/>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55" name="Line 123"/>
            <p:cNvSpPr>
              <a:spLocks noChangeShapeType="1"/>
            </p:cNvSpPr>
            <p:nvPr/>
          </p:nvSpPr>
          <p:spPr bwMode="auto">
            <a:xfrm>
              <a:off x="1973" y="156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56" name="Line 124"/>
            <p:cNvSpPr>
              <a:spLocks noChangeShapeType="1"/>
            </p:cNvSpPr>
            <p:nvPr/>
          </p:nvSpPr>
          <p:spPr bwMode="auto">
            <a:xfrm>
              <a:off x="1973" y="1646"/>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57" name="Line 125"/>
            <p:cNvSpPr>
              <a:spLocks noChangeShapeType="1"/>
            </p:cNvSpPr>
            <p:nvPr/>
          </p:nvSpPr>
          <p:spPr bwMode="auto">
            <a:xfrm>
              <a:off x="1973" y="1723"/>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58" name="Line 126"/>
            <p:cNvSpPr>
              <a:spLocks noChangeShapeType="1"/>
            </p:cNvSpPr>
            <p:nvPr/>
          </p:nvSpPr>
          <p:spPr bwMode="auto">
            <a:xfrm>
              <a:off x="1973" y="179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59" name="Line 127"/>
            <p:cNvSpPr>
              <a:spLocks noChangeShapeType="1"/>
            </p:cNvSpPr>
            <p:nvPr/>
          </p:nvSpPr>
          <p:spPr bwMode="auto">
            <a:xfrm>
              <a:off x="1973" y="1876"/>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0" name="Line 128"/>
            <p:cNvSpPr>
              <a:spLocks noChangeShapeType="1"/>
            </p:cNvSpPr>
            <p:nvPr/>
          </p:nvSpPr>
          <p:spPr bwMode="auto">
            <a:xfrm>
              <a:off x="1973" y="1952"/>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1" name="Line 129"/>
            <p:cNvSpPr>
              <a:spLocks noChangeShapeType="1"/>
            </p:cNvSpPr>
            <p:nvPr/>
          </p:nvSpPr>
          <p:spPr bwMode="auto">
            <a:xfrm>
              <a:off x="1973" y="2029"/>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2" name="Freeform 130"/>
            <p:cNvSpPr>
              <a:spLocks/>
            </p:cNvSpPr>
            <p:nvPr/>
          </p:nvSpPr>
          <p:spPr bwMode="auto">
            <a:xfrm>
              <a:off x="4281" y="2048"/>
              <a:ext cx="39" cy="67"/>
            </a:xfrm>
            <a:custGeom>
              <a:avLst/>
              <a:gdLst>
                <a:gd name="T0" fmla="*/ 39 w 39"/>
                <a:gd name="T1" fmla="*/ 0 h 67"/>
                <a:gd name="T2" fmla="*/ 20 w 39"/>
                <a:gd name="T3" fmla="*/ 67 h 67"/>
                <a:gd name="T4" fmla="*/ 0 w 39"/>
                <a:gd name="T5" fmla="*/ 0 h 67"/>
                <a:gd name="T6" fmla="*/ 20 w 39"/>
                <a:gd name="T7" fmla="*/ 0 h 67"/>
                <a:gd name="T8" fmla="*/ 39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39" y="0"/>
                  </a:moveTo>
                  <a:lnTo>
                    <a:pt x="20" y="67"/>
                  </a:lnTo>
                  <a:lnTo>
                    <a:pt x="0" y="0"/>
                  </a:lnTo>
                  <a:lnTo>
                    <a:pt x="20"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63" name="Line 131"/>
            <p:cNvSpPr>
              <a:spLocks noChangeShapeType="1"/>
            </p:cNvSpPr>
            <p:nvPr/>
          </p:nvSpPr>
          <p:spPr bwMode="auto">
            <a:xfrm>
              <a:off x="4301" y="1512"/>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4" name="Line 132"/>
            <p:cNvSpPr>
              <a:spLocks noChangeShapeType="1"/>
            </p:cNvSpPr>
            <p:nvPr/>
          </p:nvSpPr>
          <p:spPr bwMode="auto">
            <a:xfrm>
              <a:off x="4301" y="156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5" name="Line 133"/>
            <p:cNvSpPr>
              <a:spLocks noChangeShapeType="1"/>
            </p:cNvSpPr>
            <p:nvPr/>
          </p:nvSpPr>
          <p:spPr bwMode="auto">
            <a:xfrm>
              <a:off x="4301" y="1646"/>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6" name="Line 134"/>
            <p:cNvSpPr>
              <a:spLocks noChangeShapeType="1"/>
            </p:cNvSpPr>
            <p:nvPr/>
          </p:nvSpPr>
          <p:spPr bwMode="auto">
            <a:xfrm>
              <a:off x="4301" y="1723"/>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7" name="Line 135"/>
            <p:cNvSpPr>
              <a:spLocks noChangeShapeType="1"/>
            </p:cNvSpPr>
            <p:nvPr/>
          </p:nvSpPr>
          <p:spPr bwMode="auto">
            <a:xfrm>
              <a:off x="4301" y="179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8" name="Line 136"/>
            <p:cNvSpPr>
              <a:spLocks noChangeShapeType="1"/>
            </p:cNvSpPr>
            <p:nvPr/>
          </p:nvSpPr>
          <p:spPr bwMode="auto">
            <a:xfrm>
              <a:off x="4301" y="1876"/>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69" name="Line 137"/>
            <p:cNvSpPr>
              <a:spLocks noChangeShapeType="1"/>
            </p:cNvSpPr>
            <p:nvPr/>
          </p:nvSpPr>
          <p:spPr bwMode="auto">
            <a:xfrm>
              <a:off x="4301" y="1952"/>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70" name="Line 138"/>
            <p:cNvSpPr>
              <a:spLocks noChangeShapeType="1"/>
            </p:cNvSpPr>
            <p:nvPr/>
          </p:nvSpPr>
          <p:spPr bwMode="auto">
            <a:xfrm>
              <a:off x="4301" y="2029"/>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71" name="Freeform 139"/>
            <p:cNvSpPr>
              <a:spLocks/>
            </p:cNvSpPr>
            <p:nvPr/>
          </p:nvSpPr>
          <p:spPr bwMode="auto">
            <a:xfrm>
              <a:off x="3352" y="2460"/>
              <a:ext cx="202" cy="96"/>
            </a:xfrm>
            <a:custGeom>
              <a:avLst/>
              <a:gdLst>
                <a:gd name="T0" fmla="*/ 202 w 202"/>
                <a:gd name="T1" fmla="*/ 0 h 96"/>
                <a:gd name="T2" fmla="*/ 202 w 202"/>
                <a:gd name="T3" fmla="*/ 96 h 96"/>
                <a:gd name="T4" fmla="*/ 0 w 202"/>
                <a:gd name="T5" fmla="*/ 96 h 96"/>
                <a:gd name="T6" fmla="*/ 0 60000 65536"/>
                <a:gd name="T7" fmla="*/ 0 60000 65536"/>
                <a:gd name="T8" fmla="*/ 0 60000 65536"/>
                <a:gd name="T9" fmla="*/ 0 w 202"/>
                <a:gd name="T10" fmla="*/ 0 h 96"/>
                <a:gd name="T11" fmla="*/ 202 w 202"/>
                <a:gd name="T12" fmla="*/ 96 h 96"/>
              </a:gdLst>
              <a:ahLst/>
              <a:cxnLst>
                <a:cxn ang="T6">
                  <a:pos x="T0" y="T1"/>
                </a:cxn>
                <a:cxn ang="T7">
                  <a:pos x="T2" y="T3"/>
                </a:cxn>
                <a:cxn ang="T8">
                  <a:pos x="T4" y="T5"/>
                </a:cxn>
              </a:cxnLst>
              <a:rect l="T9" t="T10" r="T11" b="T12"/>
              <a:pathLst>
                <a:path w="202" h="96">
                  <a:moveTo>
                    <a:pt x="202" y="0"/>
                  </a:moveTo>
                  <a:lnTo>
                    <a:pt x="202" y="96"/>
                  </a:lnTo>
                  <a:lnTo>
                    <a:pt x="0" y="9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72" name="Rectangle 140"/>
            <p:cNvSpPr>
              <a:spLocks noChangeArrowheads="1"/>
            </p:cNvSpPr>
            <p:nvPr/>
          </p:nvSpPr>
          <p:spPr bwMode="auto">
            <a:xfrm>
              <a:off x="2490" y="2508"/>
              <a:ext cx="68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immediate alignment</a:t>
              </a:r>
              <a:endParaRPr kumimoji="0" lang="en-US" altLang="zh-TW" sz="2400" b="1">
                <a:latin typeface="Times New Roman" panose="02020603050405020304" pitchFamily="18" charset="0"/>
              </a:endParaRPr>
            </a:p>
          </p:txBody>
        </p:sp>
        <p:sp>
          <p:nvSpPr>
            <p:cNvPr id="99473" name="Freeform 141"/>
            <p:cNvSpPr>
              <a:spLocks/>
            </p:cNvSpPr>
            <p:nvPr/>
          </p:nvSpPr>
          <p:spPr bwMode="auto">
            <a:xfrm>
              <a:off x="3352" y="2967"/>
              <a:ext cx="269" cy="106"/>
            </a:xfrm>
            <a:custGeom>
              <a:avLst/>
              <a:gdLst>
                <a:gd name="T0" fmla="*/ 269 w 269"/>
                <a:gd name="T1" fmla="*/ 0 h 106"/>
                <a:gd name="T2" fmla="*/ 269 w 269"/>
                <a:gd name="T3" fmla="*/ 106 h 106"/>
                <a:gd name="T4" fmla="*/ 0 w 269"/>
                <a:gd name="T5" fmla="*/ 106 h 106"/>
                <a:gd name="T6" fmla="*/ 0 60000 65536"/>
                <a:gd name="T7" fmla="*/ 0 60000 65536"/>
                <a:gd name="T8" fmla="*/ 0 60000 65536"/>
                <a:gd name="T9" fmla="*/ 0 w 269"/>
                <a:gd name="T10" fmla="*/ 0 h 106"/>
                <a:gd name="T11" fmla="*/ 269 w 269"/>
                <a:gd name="T12" fmla="*/ 106 h 106"/>
              </a:gdLst>
              <a:ahLst/>
              <a:cxnLst>
                <a:cxn ang="T6">
                  <a:pos x="T0" y="T1"/>
                </a:cxn>
                <a:cxn ang="T7">
                  <a:pos x="T2" y="T3"/>
                </a:cxn>
                <a:cxn ang="T8">
                  <a:pos x="T4" y="T5"/>
                </a:cxn>
              </a:cxnLst>
              <a:rect l="T9" t="T10" r="T11" b="T12"/>
              <a:pathLst>
                <a:path w="269" h="106">
                  <a:moveTo>
                    <a:pt x="269" y="0"/>
                  </a:moveTo>
                  <a:lnTo>
                    <a:pt x="269" y="106"/>
                  </a:lnTo>
                  <a:lnTo>
                    <a:pt x="0" y="10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74" name="Rectangle 142"/>
            <p:cNvSpPr>
              <a:spLocks noChangeArrowheads="1"/>
            </p:cNvSpPr>
            <p:nvPr/>
          </p:nvSpPr>
          <p:spPr bwMode="auto">
            <a:xfrm>
              <a:off x="2443" y="3025"/>
              <a:ext cx="72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immediate shift length</a:t>
              </a:r>
              <a:endParaRPr kumimoji="0" lang="en-US" altLang="zh-TW" sz="2400" b="1">
                <a:latin typeface="Times New Roman" panose="02020603050405020304" pitchFamily="18" charset="0"/>
              </a:endParaRPr>
            </a:p>
          </p:txBody>
        </p:sp>
        <p:sp>
          <p:nvSpPr>
            <p:cNvPr id="99475" name="Freeform 143"/>
            <p:cNvSpPr>
              <a:spLocks/>
            </p:cNvSpPr>
            <p:nvPr/>
          </p:nvSpPr>
          <p:spPr bwMode="auto">
            <a:xfrm>
              <a:off x="3352" y="2967"/>
              <a:ext cx="613" cy="240"/>
            </a:xfrm>
            <a:custGeom>
              <a:avLst/>
              <a:gdLst>
                <a:gd name="T0" fmla="*/ 613 w 613"/>
                <a:gd name="T1" fmla="*/ 0 h 240"/>
                <a:gd name="T2" fmla="*/ 613 w 613"/>
                <a:gd name="T3" fmla="*/ 240 h 240"/>
                <a:gd name="T4" fmla="*/ 0 w 613"/>
                <a:gd name="T5" fmla="*/ 240 h 240"/>
                <a:gd name="T6" fmla="*/ 0 60000 65536"/>
                <a:gd name="T7" fmla="*/ 0 60000 65536"/>
                <a:gd name="T8" fmla="*/ 0 60000 65536"/>
                <a:gd name="T9" fmla="*/ 0 w 613"/>
                <a:gd name="T10" fmla="*/ 0 h 240"/>
                <a:gd name="T11" fmla="*/ 613 w 613"/>
                <a:gd name="T12" fmla="*/ 240 h 240"/>
              </a:gdLst>
              <a:ahLst/>
              <a:cxnLst>
                <a:cxn ang="T6">
                  <a:pos x="T0" y="T1"/>
                </a:cxn>
                <a:cxn ang="T7">
                  <a:pos x="T2" y="T3"/>
                </a:cxn>
                <a:cxn ang="T8">
                  <a:pos x="T4" y="T5"/>
                </a:cxn>
              </a:cxnLst>
              <a:rect l="T9" t="T10" r="T11" b="T12"/>
              <a:pathLst>
                <a:path w="613" h="240">
                  <a:moveTo>
                    <a:pt x="613" y="0"/>
                  </a:moveTo>
                  <a:lnTo>
                    <a:pt x="613" y="240"/>
                  </a:lnTo>
                  <a:lnTo>
                    <a:pt x="0" y="24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76" name="Rectangle 144"/>
            <p:cNvSpPr>
              <a:spLocks noChangeArrowheads="1"/>
            </p:cNvSpPr>
            <p:nvPr/>
          </p:nvSpPr>
          <p:spPr bwMode="auto">
            <a:xfrm>
              <a:off x="2941" y="3159"/>
              <a:ext cx="30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shift type</a:t>
              </a:r>
              <a:endParaRPr kumimoji="0" lang="en-US" altLang="zh-TW" sz="2400" b="1">
                <a:latin typeface="Times New Roman" panose="02020603050405020304" pitchFamily="18" charset="0"/>
              </a:endParaRPr>
            </a:p>
          </p:txBody>
        </p:sp>
        <p:sp>
          <p:nvSpPr>
            <p:cNvPr id="99477" name="Freeform 145"/>
            <p:cNvSpPr>
              <a:spLocks/>
            </p:cNvSpPr>
            <p:nvPr/>
          </p:nvSpPr>
          <p:spPr bwMode="auto">
            <a:xfrm>
              <a:off x="3352" y="2967"/>
              <a:ext cx="1016" cy="374"/>
            </a:xfrm>
            <a:custGeom>
              <a:avLst/>
              <a:gdLst>
                <a:gd name="T0" fmla="*/ 1016 w 1016"/>
                <a:gd name="T1" fmla="*/ 0 h 374"/>
                <a:gd name="T2" fmla="*/ 1016 w 1016"/>
                <a:gd name="T3" fmla="*/ 374 h 374"/>
                <a:gd name="T4" fmla="*/ 0 w 1016"/>
                <a:gd name="T5" fmla="*/ 374 h 374"/>
                <a:gd name="T6" fmla="*/ 0 60000 65536"/>
                <a:gd name="T7" fmla="*/ 0 60000 65536"/>
                <a:gd name="T8" fmla="*/ 0 60000 65536"/>
                <a:gd name="T9" fmla="*/ 0 w 1016"/>
                <a:gd name="T10" fmla="*/ 0 h 374"/>
                <a:gd name="T11" fmla="*/ 1016 w 1016"/>
                <a:gd name="T12" fmla="*/ 374 h 374"/>
              </a:gdLst>
              <a:ahLst/>
              <a:cxnLst>
                <a:cxn ang="T6">
                  <a:pos x="T0" y="T1"/>
                </a:cxn>
                <a:cxn ang="T7">
                  <a:pos x="T2" y="T3"/>
                </a:cxn>
                <a:cxn ang="T8">
                  <a:pos x="T4" y="T5"/>
                </a:cxn>
              </a:cxnLst>
              <a:rect l="T9" t="T10" r="T11" b="T12"/>
              <a:pathLst>
                <a:path w="1016" h="374">
                  <a:moveTo>
                    <a:pt x="1016" y="0"/>
                  </a:moveTo>
                  <a:lnTo>
                    <a:pt x="1016" y="374"/>
                  </a:lnTo>
                  <a:lnTo>
                    <a:pt x="0" y="374"/>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78" name="Rectangle 146"/>
            <p:cNvSpPr>
              <a:spLocks noChangeArrowheads="1"/>
            </p:cNvSpPr>
            <p:nvPr/>
          </p:nvSpPr>
          <p:spPr bwMode="auto">
            <a:xfrm>
              <a:off x="2356" y="3293"/>
              <a:ext cx="8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second operand register</a:t>
              </a:r>
              <a:endParaRPr kumimoji="0" lang="en-US" altLang="zh-TW" sz="2400" b="1">
                <a:latin typeface="Times New Roman" panose="02020603050405020304" pitchFamily="18" charset="0"/>
              </a:endParaRPr>
            </a:p>
          </p:txBody>
        </p:sp>
        <p:sp>
          <p:nvSpPr>
            <p:cNvPr id="99479" name="Freeform 147"/>
            <p:cNvSpPr>
              <a:spLocks/>
            </p:cNvSpPr>
            <p:nvPr/>
          </p:nvSpPr>
          <p:spPr bwMode="auto">
            <a:xfrm>
              <a:off x="3352" y="3743"/>
              <a:ext cx="202" cy="105"/>
            </a:xfrm>
            <a:custGeom>
              <a:avLst/>
              <a:gdLst>
                <a:gd name="T0" fmla="*/ 202 w 202"/>
                <a:gd name="T1" fmla="*/ 0 h 105"/>
                <a:gd name="T2" fmla="*/ 202 w 202"/>
                <a:gd name="T3" fmla="*/ 105 h 105"/>
                <a:gd name="T4" fmla="*/ 0 w 202"/>
                <a:gd name="T5" fmla="*/ 105 h 105"/>
                <a:gd name="T6" fmla="*/ 0 60000 65536"/>
                <a:gd name="T7" fmla="*/ 0 60000 65536"/>
                <a:gd name="T8" fmla="*/ 0 60000 65536"/>
                <a:gd name="T9" fmla="*/ 0 w 202"/>
                <a:gd name="T10" fmla="*/ 0 h 105"/>
                <a:gd name="T11" fmla="*/ 202 w 202"/>
                <a:gd name="T12" fmla="*/ 105 h 105"/>
              </a:gdLst>
              <a:ahLst/>
              <a:cxnLst>
                <a:cxn ang="T6">
                  <a:pos x="T0" y="T1"/>
                </a:cxn>
                <a:cxn ang="T7">
                  <a:pos x="T2" y="T3"/>
                </a:cxn>
                <a:cxn ang="T8">
                  <a:pos x="T4" y="T5"/>
                </a:cxn>
              </a:cxnLst>
              <a:rect l="T9" t="T10" r="T11" b="T12"/>
              <a:pathLst>
                <a:path w="202" h="105">
                  <a:moveTo>
                    <a:pt x="202" y="0"/>
                  </a:moveTo>
                  <a:lnTo>
                    <a:pt x="202" y="105"/>
                  </a:lnTo>
                  <a:lnTo>
                    <a:pt x="0" y="10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80" name="Rectangle 148"/>
            <p:cNvSpPr>
              <a:spLocks noChangeArrowheads="1"/>
            </p:cNvSpPr>
            <p:nvPr/>
          </p:nvSpPr>
          <p:spPr bwMode="auto">
            <a:xfrm>
              <a:off x="2557" y="3800"/>
              <a:ext cx="6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register shift length</a:t>
              </a:r>
              <a:endParaRPr kumimoji="0" lang="en-US" altLang="zh-TW" sz="2400" b="1">
                <a:latin typeface="Times New Roman" panose="02020603050405020304" pitchFamily="18" charset="0"/>
              </a:endParaRPr>
            </a:p>
          </p:txBody>
        </p:sp>
        <p:sp>
          <p:nvSpPr>
            <p:cNvPr id="99481" name="Line 149"/>
            <p:cNvSpPr>
              <a:spLocks noChangeShapeType="1"/>
            </p:cNvSpPr>
            <p:nvPr/>
          </p:nvSpPr>
          <p:spPr bwMode="auto">
            <a:xfrm>
              <a:off x="3965" y="3207"/>
              <a:ext cx="1" cy="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82" name="Line 150"/>
            <p:cNvSpPr>
              <a:spLocks noChangeShapeType="1"/>
            </p:cNvSpPr>
            <p:nvPr/>
          </p:nvSpPr>
          <p:spPr bwMode="auto">
            <a:xfrm>
              <a:off x="3965" y="3369"/>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83" name="Line 151"/>
            <p:cNvSpPr>
              <a:spLocks noChangeShapeType="1"/>
            </p:cNvSpPr>
            <p:nvPr/>
          </p:nvSpPr>
          <p:spPr bwMode="auto">
            <a:xfrm>
              <a:off x="4368" y="3341"/>
              <a:ext cx="1" cy="6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84" name="Freeform 152"/>
            <p:cNvSpPr>
              <a:spLocks/>
            </p:cNvSpPr>
            <p:nvPr/>
          </p:nvSpPr>
          <p:spPr bwMode="auto">
            <a:xfrm>
              <a:off x="3209" y="2297"/>
              <a:ext cx="76" cy="48"/>
            </a:xfrm>
            <a:custGeom>
              <a:avLst/>
              <a:gdLst>
                <a:gd name="T0" fmla="*/ 0 w 76"/>
                <a:gd name="T1" fmla="*/ 0 h 48"/>
                <a:gd name="T2" fmla="*/ 76 w 76"/>
                <a:gd name="T3" fmla="*/ 29 h 48"/>
                <a:gd name="T4" fmla="*/ 0 w 76"/>
                <a:gd name="T5" fmla="*/ 48 h 48"/>
                <a:gd name="T6" fmla="*/ 0 w 76"/>
                <a:gd name="T7" fmla="*/ 29 h 48"/>
                <a:gd name="T8" fmla="*/ 0 w 76"/>
                <a:gd name="T9" fmla="*/ 0 h 48"/>
                <a:gd name="T10" fmla="*/ 0 60000 65536"/>
                <a:gd name="T11" fmla="*/ 0 60000 65536"/>
                <a:gd name="T12" fmla="*/ 0 60000 65536"/>
                <a:gd name="T13" fmla="*/ 0 60000 65536"/>
                <a:gd name="T14" fmla="*/ 0 60000 65536"/>
                <a:gd name="T15" fmla="*/ 0 w 76"/>
                <a:gd name="T16" fmla="*/ 0 h 48"/>
                <a:gd name="T17" fmla="*/ 76 w 76"/>
                <a:gd name="T18" fmla="*/ 48 h 48"/>
              </a:gdLst>
              <a:ahLst/>
              <a:cxnLst>
                <a:cxn ang="T10">
                  <a:pos x="T0" y="T1"/>
                </a:cxn>
                <a:cxn ang="T11">
                  <a:pos x="T2" y="T3"/>
                </a:cxn>
                <a:cxn ang="T12">
                  <a:pos x="T4" y="T5"/>
                </a:cxn>
                <a:cxn ang="T13">
                  <a:pos x="T6" y="T7"/>
                </a:cxn>
                <a:cxn ang="T14">
                  <a:pos x="T8" y="T9"/>
                </a:cxn>
              </a:cxnLst>
              <a:rect l="T15" t="T16" r="T17" b="T18"/>
              <a:pathLst>
                <a:path w="76" h="48">
                  <a:moveTo>
                    <a:pt x="0" y="0"/>
                  </a:moveTo>
                  <a:lnTo>
                    <a:pt x="76" y="29"/>
                  </a:lnTo>
                  <a:lnTo>
                    <a:pt x="0" y="48"/>
                  </a:lnTo>
                  <a:lnTo>
                    <a:pt x="0" y="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485" name="Line 153"/>
            <p:cNvSpPr>
              <a:spLocks noChangeShapeType="1"/>
            </p:cNvSpPr>
            <p:nvPr/>
          </p:nvSpPr>
          <p:spPr bwMode="auto">
            <a:xfrm>
              <a:off x="2126" y="2326"/>
              <a:ext cx="2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86" name="Line 154"/>
            <p:cNvSpPr>
              <a:spLocks noChangeShapeType="1"/>
            </p:cNvSpPr>
            <p:nvPr/>
          </p:nvSpPr>
          <p:spPr bwMode="auto">
            <a:xfrm>
              <a:off x="2193"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87" name="Line 155"/>
            <p:cNvSpPr>
              <a:spLocks noChangeShapeType="1"/>
            </p:cNvSpPr>
            <p:nvPr/>
          </p:nvSpPr>
          <p:spPr bwMode="auto">
            <a:xfrm>
              <a:off x="2270"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88" name="Line 156"/>
            <p:cNvSpPr>
              <a:spLocks noChangeShapeType="1"/>
            </p:cNvSpPr>
            <p:nvPr/>
          </p:nvSpPr>
          <p:spPr bwMode="auto">
            <a:xfrm>
              <a:off x="2347" y="2326"/>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89" name="Line 157"/>
            <p:cNvSpPr>
              <a:spLocks noChangeShapeType="1"/>
            </p:cNvSpPr>
            <p:nvPr/>
          </p:nvSpPr>
          <p:spPr bwMode="auto">
            <a:xfrm>
              <a:off x="2423"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0" name="Line 158"/>
            <p:cNvSpPr>
              <a:spLocks noChangeShapeType="1"/>
            </p:cNvSpPr>
            <p:nvPr/>
          </p:nvSpPr>
          <p:spPr bwMode="auto">
            <a:xfrm>
              <a:off x="2500"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1" name="Line 159"/>
            <p:cNvSpPr>
              <a:spLocks noChangeShapeType="1"/>
            </p:cNvSpPr>
            <p:nvPr/>
          </p:nvSpPr>
          <p:spPr bwMode="auto">
            <a:xfrm>
              <a:off x="2577" y="2326"/>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2" name="Line 160"/>
            <p:cNvSpPr>
              <a:spLocks noChangeShapeType="1"/>
            </p:cNvSpPr>
            <p:nvPr/>
          </p:nvSpPr>
          <p:spPr bwMode="auto">
            <a:xfrm>
              <a:off x="2653"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3" name="Line 161"/>
            <p:cNvSpPr>
              <a:spLocks noChangeShapeType="1"/>
            </p:cNvSpPr>
            <p:nvPr/>
          </p:nvSpPr>
          <p:spPr bwMode="auto">
            <a:xfrm>
              <a:off x="2730"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4" name="Line 162"/>
            <p:cNvSpPr>
              <a:spLocks noChangeShapeType="1"/>
            </p:cNvSpPr>
            <p:nvPr/>
          </p:nvSpPr>
          <p:spPr bwMode="auto">
            <a:xfrm>
              <a:off x="2806" y="2326"/>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5" name="Line 163"/>
            <p:cNvSpPr>
              <a:spLocks noChangeShapeType="1"/>
            </p:cNvSpPr>
            <p:nvPr/>
          </p:nvSpPr>
          <p:spPr bwMode="auto">
            <a:xfrm>
              <a:off x="2883"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6" name="Line 164"/>
            <p:cNvSpPr>
              <a:spLocks noChangeShapeType="1"/>
            </p:cNvSpPr>
            <p:nvPr/>
          </p:nvSpPr>
          <p:spPr bwMode="auto">
            <a:xfrm>
              <a:off x="2960"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7" name="Line 165"/>
            <p:cNvSpPr>
              <a:spLocks noChangeShapeType="1"/>
            </p:cNvSpPr>
            <p:nvPr/>
          </p:nvSpPr>
          <p:spPr bwMode="auto">
            <a:xfrm>
              <a:off x="3036" y="2326"/>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8" name="Line 166"/>
            <p:cNvSpPr>
              <a:spLocks noChangeShapeType="1"/>
            </p:cNvSpPr>
            <p:nvPr/>
          </p:nvSpPr>
          <p:spPr bwMode="auto">
            <a:xfrm>
              <a:off x="3113"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499" name="Line 167"/>
            <p:cNvSpPr>
              <a:spLocks noChangeShapeType="1"/>
            </p:cNvSpPr>
            <p:nvPr/>
          </p:nvSpPr>
          <p:spPr bwMode="auto">
            <a:xfrm>
              <a:off x="3190" y="2326"/>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0" name="Freeform 168"/>
            <p:cNvSpPr>
              <a:spLocks/>
            </p:cNvSpPr>
            <p:nvPr/>
          </p:nvSpPr>
          <p:spPr bwMode="auto">
            <a:xfrm>
              <a:off x="3209" y="2814"/>
              <a:ext cx="76" cy="38"/>
            </a:xfrm>
            <a:custGeom>
              <a:avLst/>
              <a:gdLst>
                <a:gd name="T0" fmla="*/ 0 w 76"/>
                <a:gd name="T1" fmla="*/ 0 h 38"/>
                <a:gd name="T2" fmla="*/ 76 w 76"/>
                <a:gd name="T3" fmla="*/ 19 h 38"/>
                <a:gd name="T4" fmla="*/ 0 w 76"/>
                <a:gd name="T5" fmla="*/ 38 h 38"/>
                <a:gd name="T6" fmla="*/ 0 w 76"/>
                <a:gd name="T7" fmla="*/ 19 h 38"/>
                <a:gd name="T8" fmla="*/ 0 w 76"/>
                <a:gd name="T9" fmla="*/ 0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76" y="19"/>
                  </a:lnTo>
                  <a:lnTo>
                    <a:pt x="0" y="38"/>
                  </a:lnTo>
                  <a:lnTo>
                    <a:pt x="0"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501" name="Line 169"/>
            <p:cNvSpPr>
              <a:spLocks noChangeShapeType="1"/>
            </p:cNvSpPr>
            <p:nvPr/>
          </p:nvSpPr>
          <p:spPr bwMode="auto">
            <a:xfrm>
              <a:off x="2299" y="2833"/>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2" name="Line 170"/>
            <p:cNvSpPr>
              <a:spLocks noChangeShapeType="1"/>
            </p:cNvSpPr>
            <p:nvPr/>
          </p:nvSpPr>
          <p:spPr bwMode="auto">
            <a:xfrm>
              <a:off x="2356" y="2833"/>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3" name="Line 171"/>
            <p:cNvSpPr>
              <a:spLocks noChangeShapeType="1"/>
            </p:cNvSpPr>
            <p:nvPr/>
          </p:nvSpPr>
          <p:spPr bwMode="auto">
            <a:xfrm>
              <a:off x="2433" y="2833"/>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4" name="Line 172"/>
            <p:cNvSpPr>
              <a:spLocks noChangeShapeType="1"/>
            </p:cNvSpPr>
            <p:nvPr/>
          </p:nvSpPr>
          <p:spPr bwMode="auto">
            <a:xfrm>
              <a:off x="2510" y="2833"/>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5" name="Line 173"/>
            <p:cNvSpPr>
              <a:spLocks noChangeShapeType="1"/>
            </p:cNvSpPr>
            <p:nvPr/>
          </p:nvSpPr>
          <p:spPr bwMode="auto">
            <a:xfrm>
              <a:off x="2586"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6" name="Line 174"/>
            <p:cNvSpPr>
              <a:spLocks noChangeShapeType="1"/>
            </p:cNvSpPr>
            <p:nvPr/>
          </p:nvSpPr>
          <p:spPr bwMode="auto">
            <a:xfrm>
              <a:off x="2663"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7" name="Line 175"/>
            <p:cNvSpPr>
              <a:spLocks noChangeShapeType="1"/>
            </p:cNvSpPr>
            <p:nvPr/>
          </p:nvSpPr>
          <p:spPr bwMode="auto">
            <a:xfrm>
              <a:off x="2739"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8" name="Line 176"/>
            <p:cNvSpPr>
              <a:spLocks noChangeShapeType="1"/>
            </p:cNvSpPr>
            <p:nvPr/>
          </p:nvSpPr>
          <p:spPr bwMode="auto">
            <a:xfrm>
              <a:off x="2816"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09" name="Line 177"/>
            <p:cNvSpPr>
              <a:spLocks noChangeShapeType="1"/>
            </p:cNvSpPr>
            <p:nvPr/>
          </p:nvSpPr>
          <p:spPr bwMode="auto">
            <a:xfrm>
              <a:off x="2893" y="2833"/>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0" name="Line 178"/>
            <p:cNvSpPr>
              <a:spLocks noChangeShapeType="1"/>
            </p:cNvSpPr>
            <p:nvPr/>
          </p:nvSpPr>
          <p:spPr bwMode="auto">
            <a:xfrm>
              <a:off x="2969"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1" name="Line 179"/>
            <p:cNvSpPr>
              <a:spLocks noChangeShapeType="1"/>
            </p:cNvSpPr>
            <p:nvPr/>
          </p:nvSpPr>
          <p:spPr bwMode="auto">
            <a:xfrm>
              <a:off x="3046"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2" name="Line 180"/>
            <p:cNvSpPr>
              <a:spLocks noChangeShapeType="1"/>
            </p:cNvSpPr>
            <p:nvPr/>
          </p:nvSpPr>
          <p:spPr bwMode="auto">
            <a:xfrm>
              <a:off x="3113" y="2833"/>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3" name="Line 181"/>
            <p:cNvSpPr>
              <a:spLocks noChangeShapeType="1"/>
            </p:cNvSpPr>
            <p:nvPr/>
          </p:nvSpPr>
          <p:spPr bwMode="auto">
            <a:xfrm>
              <a:off x="3190" y="2833"/>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4" name="Freeform 182"/>
            <p:cNvSpPr>
              <a:spLocks/>
            </p:cNvSpPr>
            <p:nvPr/>
          </p:nvSpPr>
          <p:spPr bwMode="auto">
            <a:xfrm>
              <a:off x="3209" y="3589"/>
              <a:ext cx="76" cy="39"/>
            </a:xfrm>
            <a:custGeom>
              <a:avLst/>
              <a:gdLst>
                <a:gd name="T0" fmla="*/ 0 w 76"/>
                <a:gd name="T1" fmla="*/ 0 h 39"/>
                <a:gd name="T2" fmla="*/ 76 w 76"/>
                <a:gd name="T3" fmla="*/ 20 h 39"/>
                <a:gd name="T4" fmla="*/ 0 w 76"/>
                <a:gd name="T5" fmla="*/ 39 h 39"/>
                <a:gd name="T6" fmla="*/ 0 w 76"/>
                <a:gd name="T7" fmla="*/ 20 h 39"/>
                <a:gd name="T8" fmla="*/ 0 w 76"/>
                <a:gd name="T9" fmla="*/ 0 h 39"/>
                <a:gd name="T10" fmla="*/ 0 60000 65536"/>
                <a:gd name="T11" fmla="*/ 0 60000 65536"/>
                <a:gd name="T12" fmla="*/ 0 60000 65536"/>
                <a:gd name="T13" fmla="*/ 0 60000 65536"/>
                <a:gd name="T14" fmla="*/ 0 60000 65536"/>
                <a:gd name="T15" fmla="*/ 0 w 76"/>
                <a:gd name="T16" fmla="*/ 0 h 39"/>
                <a:gd name="T17" fmla="*/ 76 w 76"/>
                <a:gd name="T18" fmla="*/ 39 h 39"/>
              </a:gdLst>
              <a:ahLst/>
              <a:cxnLst>
                <a:cxn ang="T10">
                  <a:pos x="T0" y="T1"/>
                </a:cxn>
                <a:cxn ang="T11">
                  <a:pos x="T2" y="T3"/>
                </a:cxn>
                <a:cxn ang="T12">
                  <a:pos x="T4" y="T5"/>
                </a:cxn>
                <a:cxn ang="T13">
                  <a:pos x="T6" y="T7"/>
                </a:cxn>
                <a:cxn ang="T14">
                  <a:pos x="T8" y="T9"/>
                </a:cxn>
              </a:cxnLst>
              <a:rect l="T15" t="T16" r="T17" b="T18"/>
              <a:pathLst>
                <a:path w="76" h="39">
                  <a:moveTo>
                    <a:pt x="0" y="0"/>
                  </a:moveTo>
                  <a:lnTo>
                    <a:pt x="76" y="20"/>
                  </a:lnTo>
                  <a:lnTo>
                    <a:pt x="0" y="39"/>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515" name="Line 183"/>
            <p:cNvSpPr>
              <a:spLocks noChangeShapeType="1"/>
            </p:cNvSpPr>
            <p:nvPr/>
          </p:nvSpPr>
          <p:spPr bwMode="auto">
            <a:xfrm>
              <a:off x="2299" y="2833"/>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6" name="Line 184"/>
            <p:cNvSpPr>
              <a:spLocks noChangeShapeType="1"/>
            </p:cNvSpPr>
            <p:nvPr/>
          </p:nvSpPr>
          <p:spPr bwMode="auto">
            <a:xfrm>
              <a:off x="2299" y="2891"/>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7" name="Line 185"/>
            <p:cNvSpPr>
              <a:spLocks noChangeShapeType="1"/>
            </p:cNvSpPr>
            <p:nvPr/>
          </p:nvSpPr>
          <p:spPr bwMode="auto">
            <a:xfrm>
              <a:off x="2299" y="2967"/>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8" name="Line 186"/>
            <p:cNvSpPr>
              <a:spLocks noChangeShapeType="1"/>
            </p:cNvSpPr>
            <p:nvPr/>
          </p:nvSpPr>
          <p:spPr bwMode="auto">
            <a:xfrm>
              <a:off x="2299" y="3044"/>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19" name="Line 187"/>
            <p:cNvSpPr>
              <a:spLocks noChangeShapeType="1"/>
            </p:cNvSpPr>
            <p:nvPr/>
          </p:nvSpPr>
          <p:spPr bwMode="auto">
            <a:xfrm>
              <a:off x="2299" y="3130"/>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0" name="Line 188"/>
            <p:cNvSpPr>
              <a:spLocks noChangeShapeType="1"/>
            </p:cNvSpPr>
            <p:nvPr/>
          </p:nvSpPr>
          <p:spPr bwMode="auto">
            <a:xfrm>
              <a:off x="2299" y="3207"/>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1" name="Line 189"/>
            <p:cNvSpPr>
              <a:spLocks noChangeShapeType="1"/>
            </p:cNvSpPr>
            <p:nvPr/>
          </p:nvSpPr>
          <p:spPr bwMode="auto">
            <a:xfrm>
              <a:off x="2299" y="3283"/>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2" name="Line 190"/>
            <p:cNvSpPr>
              <a:spLocks noChangeShapeType="1"/>
            </p:cNvSpPr>
            <p:nvPr/>
          </p:nvSpPr>
          <p:spPr bwMode="auto">
            <a:xfrm>
              <a:off x="2299" y="3360"/>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3" name="Line 191"/>
            <p:cNvSpPr>
              <a:spLocks noChangeShapeType="1"/>
            </p:cNvSpPr>
            <p:nvPr/>
          </p:nvSpPr>
          <p:spPr bwMode="auto">
            <a:xfrm>
              <a:off x="2299" y="343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4" name="Line 192"/>
            <p:cNvSpPr>
              <a:spLocks noChangeShapeType="1"/>
            </p:cNvSpPr>
            <p:nvPr/>
          </p:nvSpPr>
          <p:spPr bwMode="auto">
            <a:xfrm>
              <a:off x="2299" y="3513"/>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5" name="Freeform 193"/>
            <p:cNvSpPr>
              <a:spLocks/>
            </p:cNvSpPr>
            <p:nvPr/>
          </p:nvSpPr>
          <p:spPr bwMode="auto">
            <a:xfrm>
              <a:off x="2299" y="3599"/>
              <a:ext cx="19" cy="10"/>
            </a:xfrm>
            <a:custGeom>
              <a:avLst/>
              <a:gdLst>
                <a:gd name="T0" fmla="*/ 0 w 19"/>
                <a:gd name="T1" fmla="*/ 0 h 10"/>
                <a:gd name="T2" fmla="*/ 0 w 19"/>
                <a:gd name="T3" fmla="*/ 10 h 10"/>
                <a:gd name="T4" fmla="*/ 19 w 19"/>
                <a:gd name="T5" fmla="*/ 10 h 10"/>
                <a:gd name="T6" fmla="*/ 0 60000 65536"/>
                <a:gd name="T7" fmla="*/ 0 60000 65536"/>
                <a:gd name="T8" fmla="*/ 0 60000 65536"/>
                <a:gd name="T9" fmla="*/ 0 w 19"/>
                <a:gd name="T10" fmla="*/ 0 h 10"/>
                <a:gd name="T11" fmla="*/ 19 w 19"/>
                <a:gd name="T12" fmla="*/ 10 h 10"/>
              </a:gdLst>
              <a:ahLst/>
              <a:cxnLst>
                <a:cxn ang="T6">
                  <a:pos x="T0" y="T1"/>
                </a:cxn>
                <a:cxn ang="T7">
                  <a:pos x="T2" y="T3"/>
                </a:cxn>
                <a:cxn ang="T8">
                  <a:pos x="T4" y="T5"/>
                </a:cxn>
              </a:cxnLst>
              <a:rect l="T9" t="T10" r="T11" b="T12"/>
              <a:pathLst>
                <a:path w="19" h="10">
                  <a:moveTo>
                    <a:pt x="0" y="0"/>
                  </a:moveTo>
                  <a:lnTo>
                    <a:pt x="0" y="10"/>
                  </a:lnTo>
                  <a:lnTo>
                    <a:pt x="19" y="1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526" name="Line 194"/>
            <p:cNvSpPr>
              <a:spLocks noChangeShapeType="1"/>
            </p:cNvSpPr>
            <p:nvPr/>
          </p:nvSpPr>
          <p:spPr bwMode="auto">
            <a:xfrm>
              <a:off x="2356" y="3609"/>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7" name="Line 195"/>
            <p:cNvSpPr>
              <a:spLocks noChangeShapeType="1"/>
            </p:cNvSpPr>
            <p:nvPr/>
          </p:nvSpPr>
          <p:spPr bwMode="auto">
            <a:xfrm>
              <a:off x="2433" y="3609"/>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8" name="Line 196"/>
            <p:cNvSpPr>
              <a:spLocks noChangeShapeType="1"/>
            </p:cNvSpPr>
            <p:nvPr/>
          </p:nvSpPr>
          <p:spPr bwMode="auto">
            <a:xfrm>
              <a:off x="2510" y="3609"/>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29" name="Line 197"/>
            <p:cNvSpPr>
              <a:spLocks noChangeShapeType="1"/>
            </p:cNvSpPr>
            <p:nvPr/>
          </p:nvSpPr>
          <p:spPr bwMode="auto">
            <a:xfrm>
              <a:off x="2586"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0" name="Line 198"/>
            <p:cNvSpPr>
              <a:spLocks noChangeShapeType="1"/>
            </p:cNvSpPr>
            <p:nvPr/>
          </p:nvSpPr>
          <p:spPr bwMode="auto">
            <a:xfrm>
              <a:off x="2663"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1" name="Line 199"/>
            <p:cNvSpPr>
              <a:spLocks noChangeShapeType="1"/>
            </p:cNvSpPr>
            <p:nvPr/>
          </p:nvSpPr>
          <p:spPr bwMode="auto">
            <a:xfrm>
              <a:off x="2739"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2" name="Line 200"/>
            <p:cNvSpPr>
              <a:spLocks noChangeShapeType="1"/>
            </p:cNvSpPr>
            <p:nvPr/>
          </p:nvSpPr>
          <p:spPr bwMode="auto">
            <a:xfrm>
              <a:off x="2816"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3" name="Line 201"/>
            <p:cNvSpPr>
              <a:spLocks noChangeShapeType="1"/>
            </p:cNvSpPr>
            <p:nvPr/>
          </p:nvSpPr>
          <p:spPr bwMode="auto">
            <a:xfrm>
              <a:off x="2893" y="3609"/>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4" name="Line 202"/>
            <p:cNvSpPr>
              <a:spLocks noChangeShapeType="1"/>
            </p:cNvSpPr>
            <p:nvPr/>
          </p:nvSpPr>
          <p:spPr bwMode="auto">
            <a:xfrm>
              <a:off x="2969"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5" name="Line 203"/>
            <p:cNvSpPr>
              <a:spLocks noChangeShapeType="1"/>
            </p:cNvSpPr>
            <p:nvPr/>
          </p:nvSpPr>
          <p:spPr bwMode="auto">
            <a:xfrm>
              <a:off x="3046"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6" name="Line 204"/>
            <p:cNvSpPr>
              <a:spLocks noChangeShapeType="1"/>
            </p:cNvSpPr>
            <p:nvPr/>
          </p:nvSpPr>
          <p:spPr bwMode="auto">
            <a:xfrm>
              <a:off x="3113" y="3609"/>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7" name="Line 205"/>
            <p:cNvSpPr>
              <a:spLocks noChangeShapeType="1"/>
            </p:cNvSpPr>
            <p:nvPr/>
          </p:nvSpPr>
          <p:spPr bwMode="auto">
            <a:xfrm>
              <a:off x="3190" y="3609"/>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8" name="Line 206"/>
            <p:cNvSpPr>
              <a:spLocks noChangeShapeType="1"/>
            </p:cNvSpPr>
            <p:nvPr/>
          </p:nvSpPr>
          <p:spPr bwMode="auto">
            <a:xfrm>
              <a:off x="2126" y="3207"/>
              <a:ext cx="2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39" name="Line 207"/>
            <p:cNvSpPr>
              <a:spLocks noChangeShapeType="1"/>
            </p:cNvSpPr>
            <p:nvPr/>
          </p:nvSpPr>
          <p:spPr bwMode="auto">
            <a:xfrm>
              <a:off x="2193" y="3207"/>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0" name="Line 208"/>
            <p:cNvSpPr>
              <a:spLocks noChangeShapeType="1"/>
            </p:cNvSpPr>
            <p:nvPr/>
          </p:nvSpPr>
          <p:spPr bwMode="auto">
            <a:xfrm>
              <a:off x="2280" y="3207"/>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1" name="Freeform 209"/>
            <p:cNvSpPr>
              <a:spLocks/>
            </p:cNvSpPr>
            <p:nvPr/>
          </p:nvSpPr>
          <p:spPr bwMode="auto">
            <a:xfrm>
              <a:off x="1954" y="2929"/>
              <a:ext cx="48" cy="76"/>
            </a:xfrm>
            <a:custGeom>
              <a:avLst/>
              <a:gdLst>
                <a:gd name="T0" fmla="*/ 48 w 48"/>
                <a:gd name="T1" fmla="*/ 0 h 76"/>
                <a:gd name="T2" fmla="*/ 19 w 48"/>
                <a:gd name="T3" fmla="*/ 76 h 76"/>
                <a:gd name="T4" fmla="*/ 0 w 48"/>
                <a:gd name="T5" fmla="*/ 0 h 76"/>
                <a:gd name="T6" fmla="*/ 19 w 48"/>
                <a:gd name="T7" fmla="*/ 0 h 76"/>
                <a:gd name="T8" fmla="*/ 48 w 48"/>
                <a:gd name="T9" fmla="*/ 0 h 76"/>
                <a:gd name="T10" fmla="*/ 0 60000 65536"/>
                <a:gd name="T11" fmla="*/ 0 60000 65536"/>
                <a:gd name="T12" fmla="*/ 0 60000 65536"/>
                <a:gd name="T13" fmla="*/ 0 60000 65536"/>
                <a:gd name="T14" fmla="*/ 0 60000 65536"/>
                <a:gd name="T15" fmla="*/ 0 w 48"/>
                <a:gd name="T16" fmla="*/ 0 h 76"/>
                <a:gd name="T17" fmla="*/ 48 w 48"/>
                <a:gd name="T18" fmla="*/ 76 h 76"/>
              </a:gdLst>
              <a:ahLst/>
              <a:cxnLst>
                <a:cxn ang="T10">
                  <a:pos x="T0" y="T1"/>
                </a:cxn>
                <a:cxn ang="T11">
                  <a:pos x="T2" y="T3"/>
                </a:cxn>
                <a:cxn ang="T12">
                  <a:pos x="T4" y="T5"/>
                </a:cxn>
                <a:cxn ang="T13">
                  <a:pos x="T6" y="T7"/>
                </a:cxn>
                <a:cxn ang="T14">
                  <a:pos x="T8" y="T9"/>
                </a:cxn>
              </a:cxnLst>
              <a:rect l="T15" t="T16" r="T17" b="T18"/>
              <a:pathLst>
                <a:path w="48" h="76">
                  <a:moveTo>
                    <a:pt x="48" y="0"/>
                  </a:moveTo>
                  <a:lnTo>
                    <a:pt x="19" y="76"/>
                  </a:lnTo>
                  <a:lnTo>
                    <a:pt x="0" y="0"/>
                  </a:lnTo>
                  <a:lnTo>
                    <a:pt x="19" y="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542" name="Line 210"/>
            <p:cNvSpPr>
              <a:spLocks noChangeShapeType="1"/>
            </p:cNvSpPr>
            <p:nvPr/>
          </p:nvSpPr>
          <p:spPr bwMode="auto">
            <a:xfrm>
              <a:off x="1973" y="2527"/>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3" name="Line 211"/>
            <p:cNvSpPr>
              <a:spLocks noChangeShapeType="1"/>
            </p:cNvSpPr>
            <p:nvPr/>
          </p:nvSpPr>
          <p:spPr bwMode="auto">
            <a:xfrm>
              <a:off x="1973" y="2584"/>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4" name="Line 212"/>
            <p:cNvSpPr>
              <a:spLocks noChangeShapeType="1"/>
            </p:cNvSpPr>
            <p:nvPr/>
          </p:nvSpPr>
          <p:spPr bwMode="auto">
            <a:xfrm>
              <a:off x="1973" y="2670"/>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5" name="Line 213"/>
            <p:cNvSpPr>
              <a:spLocks noChangeShapeType="1"/>
            </p:cNvSpPr>
            <p:nvPr/>
          </p:nvSpPr>
          <p:spPr bwMode="auto">
            <a:xfrm>
              <a:off x="1973" y="2747"/>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6" name="Line 214"/>
            <p:cNvSpPr>
              <a:spLocks noChangeShapeType="1"/>
            </p:cNvSpPr>
            <p:nvPr/>
          </p:nvSpPr>
          <p:spPr bwMode="auto">
            <a:xfrm>
              <a:off x="1973" y="2833"/>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7" name="Line 215"/>
            <p:cNvSpPr>
              <a:spLocks noChangeShapeType="1"/>
            </p:cNvSpPr>
            <p:nvPr/>
          </p:nvSpPr>
          <p:spPr bwMode="auto">
            <a:xfrm>
              <a:off x="1973" y="2910"/>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48" name="Freeform 216"/>
            <p:cNvSpPr>
              <a:spLocks/>
            </p:cNvSpPr>
            <p:nvPr/>
          </p:nvSpPr>
          <p:spPr bwMode="auto">
            <a:xfrm>
              <a:off x="4281" y="2584"/>
              <a:ext cx="39" cy="77"/>
            </a:xfrm>
            <a:custGeom>
              <a:avLst/>
              <a:gdLst>
                <a:gd name="T0" fmla="*/ 39 w 39"/>
                <a:gd name="T1" fmla="*/ 0 h 77"/>
                <a:gd name="T2" fmla="*/ 20 w 39"/>
                <a:gd name="T3" fmla="*/ 77 h 77"/>
                <a:gd name="T4" fmla="*/ 0 w 39"/>
                <a:gd name="T5" fmla="*/ 0 h 77"/>
                <a:gd name="T6" fmla="*/ 20 w 39"/>
                <a:gd name="T7" fmla="*/ 0 h 77"/>
                <a:gd name="T8" fmla="*/ 39 w 39"/>
                <a:gd name="T9" fmla="*/ 0 h 77"/>
                <a:gd name="T10" fmla="*/ 0 60000 65536"/>
                <a:gd name="T11" fmla="*/ 0 60000 65536"/>
                <a:gd name="T12" fmla="*/ 0 60000 65536"/>
                <a:gd name="T13" fmla="*/ 0 60000 65536"/>
                <a:gd name="T14" fmla="*/ 0 60000 65536"/>
                <a:gd name="T15" fmla="*/ 0 w 39"/>
                <a:gd name="T16" fmla="*/ 0 h 77"/>
                <a:gd name="T17" fmla="*/ 39 w 39"/>
                <a:gd name="T18" fmla="*/ 77 h 77"/>
              </a:gdLst>
              <a:ahLst/>
              <a:cxnLst>
                <a:cxn ang="T10">
                  <a:pos x="T0" y="T1"/>
                </a:cxn>
                <a:cxn ang="T11">
                  <a:pos x="T2" y="T3"/>
                </a:cxn>
                <a:cxn ang="T12">
                  <a:pos x="T4" y="T5"/>
                </a:cxn>
                <a:cxn ang="T13">
                  <a:pos x="T6" y="T7"/>
                </a:cxn>
                <a:cxn ang="T14">
                  <a:pos x="T8" y="T9"/>
                </a:cxn>
              </a:cxnLst>
              <a:rect l="T15" t="T16" r="T17" b="T18"/>
              <a:pathLst>
                <a:path w="39" h="77">
                  <a:moveTo>
                    <a:pt x="39" y="0"/>
                  </a:moveTo>
                  <a:lnTo>
                    <a:pt x="20" y="77"/>
                  </a:lnTo>
                  <a:lnTo>
                    <a:pt x="0" y="0"/>
                  </a:lnTo>
                  <a:lnTo>
                    <a:pt x="20"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99549" name="Line 217"/>
            <p:cNvSpPr>
              <a:spLocks noChangeShapeType="1"/>
            </p:cNvSpPr>
            <p:nvPr/>
          </p:nvSpPr>
          <p:spPr bwMode="auto">
            <a:xfrm>
              <a:off x="4301" y="2527"/>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550" name="Line 218"/>
            <p:cNvSpPr>
              <a:spLocks noChangeShapeType="1"/>
            </p:cNvSpPr>
            <p:nvPr/>
          </p:nvSpPr>
          <p:spPr bwMode="auto">
            <a:xfrm>
              <a:off x="4301" y="2575"/>
              <a:ext cx="1" cy="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99332" name="Text Box 219"/>
          <p:cNvSpPr txBox="1">
            <a:spLocks noChangeArrowheads="1"/>
          </p:cNvSpPr>
          <p:nvPr/>
        </p:nvSpPr>
        <p:spPr bwMode="auto">
          <a:xfrm>
            <a:off x="468313" y="5300663"/>
            <a:ext cx="2663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a:solidFill>
                  <a:srgbClr val="000099"/>
                </a:solidFill>
                <a:latin typeface="Trebuchet MS" panose="020B0603020202020204" pitchFamily="34" charset="0"/>
              </a:rPr>
              <a:t>encoding for </a:t>
            </a:r>
          </a:p>
          <a:p>
            <a:pPr eaLnBrk="1" hangingPunct="1"/>
            <a:r>
              <a:rPr lang="en-US" altLang="zh-TW" sz="2800">
                <a:solidFill>
                  <a:srgbClr val="000099"/>
                </a:solidFill>
                <a:latin typeface="Trebuchet MS" panose="020B0603020202020204" pitchFamily="34" charset="0"/>
              </a:rPr>
              <a:t>data processing</a:t>
            </a:r>
          </a:p>
          <a:p>
            <a:pPr eaLnBrk="1" hangingPunct="1"/>
            <a:r>
              <a:rPr lang="en-US" altLang="zh-TW" sz="2800">
                <a:solidFill>
                  <a:srgbClr val="000099"/>
                </a:solidFill>
                <a:latin typeface="Trebuchet MS" panose="020B0603020202020204" pitchFamily="34" charset="0"/>
              </a:rPr>
              <a:t>instructions</a:t>
            </a:r>
          </a:p>
        </p:txBody>
      </p:sp>
      <p:sp>
        <p:nvSpPr>
          <p:cNvPr id="99333" name="Text Box 220"/>
          <p:cNvSpPr txBox="1">
            <a:spLocks noChangeArrowheads="1"/>
          </p:cNvSpPr>
          <p:nvPr/>
        </p:nvSpPr>
        <p:spPr bwMode="auto">
          <a:xfrm>
            <a:off x="539750" y="2133600"/>
            <a:ext cx="1706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i="1">
                <a:solidFill>
                  <a:srgbClr val="000099"/>
                </a:solidFill>
                <a:latin typeface="Times New Roman" panose="02020603050405020304" pitchFamily="18" charset="0"/>
              </a:rPr>
              <a:t>v=n ror 2r</a:t>
            </a:r>
          </a:p>
        </p:txBody>
      </p:sp>
      <p:sp>
        <p:nvSpPr>
          <p:cNvPr id="99334" name="Text Box 221"/>
          <p:cNvSpPr txBox="1">
            <a:spLocks noChangeArrowheads="1"/>
          </p:cNvSpPr>
          <p:nvPr/>
        </p:nvSpPr>
        <p:spPr bwMode="auto">
          <a:xfrm>
            <a:off x="6877050" y="28527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i="1">
                <a:solidFill>
                  <a:srgbClr val="000099"/>
                </a:solidFill>
                <a:latin typeface="Times New Roman" panose="02020603050405020304" pitchFamily="18" charset="0"/>
              </a:rPr>
              <a:t>n</a:t>
            </a:r>
          </a:p>
        </p:txBody>
      </p:sp>
      <p:sp>
        <p:nvSpPr>
          <p:cNvPr id="99335" name="Text Box 222"/>
          <p:cNvSpPr txBox="1">
            <a:spLocks noChangeArrowheads="1"/>
          </p:cNvSpPr>
          <p:nvPr/>
        </p:nvSpPr>
        <p:spPr bwMode="auto">
          <a:xfrm>
            <a:off x="5651500" y="285273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i="1">
                <a:solidFill>
                  <a:srgbClr val="000099"/>
                </a:solidFill>
                <a:latin typeface="Times New Roman" panose="02020603050405020304" pitchFamily="18" charset="0"/>
              </a:rPr>
              <a:t>r</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標題 1"/>
          <p:cNvSpPr>
            <a:spLocks noGrp="1"/>
          </p:cNvSpPr>
          <p:nvPr>
            <p:ph type="title"/>
          </p:nvPr>
        </p:nvSpPr>
        <p:spPr/>
        <p:txBody>
          <a:bodyPr/>
          <a:lstStyle/>
          <a:p>
            <a:r>
              <a:rPr lang="en-US" altLang="zh-TW" smtClean="0"/>
              <a:t>Load constants</a:t>
            </a:r>
            <a:endParaRPr lang="zh-TW" altLang="en-US" smtClean="0"/>
          </a:p>
        </p:txBody>
      </p:sp>
      <p:sp>
        <p:nvSpPr>
          <p:cNvPr id="100355" name="內容版面配置區 2"/>
          <p:cNvSpPr>
            <a:spLocks noGrp="1"/>
          </p:cNvSpPr>
          <p:nvPr>
            <p:ph idx="1"/>
          </p:nvPr>
        </p:nvSpPr>
        <p:spPr/>
        <p:txBody>
          <a:bodyPr/>
          <a:lstStyle/>
          <a:p>
            <a:r>
              <a:rPr lang="en-US" altLang="zh-TW" smtClean="0"/>
              <a:t>Assemblers implement this usually with two options depending on the number you try to load.</a:t>
            </a:r>
            <a:endParaRPr lang="zh-TW" altLang="en-US" smtClean="0"/>
          </a:p>
        </p:txBody>
      </p:sp>
      <p:pic>
        <p:nvPicPr>
          <p:cNvPr id="1003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4071938"/>
            <a:ext cx="7669213"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928813"/>
            <a:ext cx="67532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863" y="6069013"/>
            <a:ext cx="74977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85813" y="4143375"/>
            <a:ext cx="8001000" cy="1785938"/>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p:cNvSpPr/>
          <p:nvPr/>
        </p:nvSpPr>
        <p:spPr>
          <a:xfrm>
            <a:off x="785813" y="6000750"/>
            <a:ext cx="8001000" cy="57150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0036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8" y="3571875"/>
            <a:ext cx="55324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TW" smtClean="0"/>
              <a:t>Load constants</a:t>
            </a:r>
          </a:p>
        </p:txBody>
      </p:sp>
      <p:sp>
        <p:nvSpPr>
          <p:cNvPr id="101379" name="Rectangle 3"/>
          <p:cNvSpPr>
            <a:spLocks noGrp="1" noChangeArrowheads="1"/>
          </p:cNvSpPr>
          <p:nvPr>
            <p:ph type="body" idx="1"/>
          </p:nvPr>
        </p:nvSpPr>
        <p:spPr/>
        <p:txBody>
          <a:bodyPr/>
          <a:lstStyle/>
          <a:p>
            <a:pPr eaLnBrk="1" hangingPunct="1"/>
            <a:r>
              <a:rPr lang="en-US" altLang="zh-TW" smtClean="0"/>
              <a:t>Assume that you want to load 511 into R0</a:t>
            </a:r>
          </a:p>
          <a:p>
            <a:pPr lvl="1" eaLnBrk="1" hangingPunct="1"/>
            <a:r>
              <a:rPr lang="en-US" altLang="zh-TW" smtClean="0"/>
              <a:t>Construct in multiple instructions</a:t>
            </a:r>
          </a:p>
          <a:p>
            <a:pPr lvl="1" eaLnBrk="1" hangingPunct="1">
              <a:buFontTx/>
              <a:buNone/>
            </a:pPr>
            <a:r>
              <a:rPr lang="en-US" altLang="zh-TW" b="1" smtClean="0">
                <a:latin typeface="Courier New" panose="02070309020205020404" pitchFamily="49" charset="0"/>
              </a:rPr>
              <a:t>  mov  r0, #256</a:t>
            </a:r>
          </a:p>
          <a:p>
            <a:pPr lvl="1" eaLnBrk="1" hangingPunct="1">
              <a:buFontTx/>
              <a:buNone/>
            </a:pPr>
            <a:r>
              <a:rPr lang="en-US" altLang="zh-TW" b="1" smtClean="0">
                <a:latin typeface="Courier New" panose="02070309020205020404" pitchFamily="49" charset="0"/>
              </a:rPr>
              <a:t>  add  r0, #255</a:t>
            </a:r>
          </a:p>
          <a:p>
            <a:pPr lvl="1" eaLnBrk="1" hangingPunct="1"/>
            <a:r>
              <a:rPr lang="en-US" altLang="zh-TW" smtClean="0"/>
              <a:t>Load from memory; declare  </a:t>
            </a:r>
            <a:r>
              <a:rPr lang="en-US" altLang="zh-TW" b="1" smtClean="0">
                <a:latin typeface="Courier New" panose="02070309020205020404" pitchFamily="49" charset="0"/>
              </a:rPr>
              <a:t>L511  .word 511</a:t>
            </a:r>
          </a:p>
          <a:p>
            <a:pPr lvl="1" eaLnBrk="1" hangingPunct="1">
              <a:buFontTx/>
              <a:buNone/>
            </a:pPr>
            <a:r>
              <a:rPr lang="en-US" altLang="zh-TW" b="1" smtClean="0">
                <a:latin typeface="Courier New" panose="02070309020205020404" pitchFamily="49" charset="0"/>
              </a:rPr>
              <a:t>  ldr  r0, L511    ldr r0, [pc, #0]</a:t>
            </a:r>
            <a:endParaRPr lang="en-US" altLang="zh-TW" smtClean="0"/>
          </a:p>
          <a:p>
            <a:pPr eaLnBrk="1" hangingPunct="1"/>
            <a:r>
              <a:rPr lang="en-US" altLang="zh-TW" smtClean="0"/>
              <a:t>Guideline: if you can construct it in two instructions, do it; otherwise, load it.</a:t>
            </a:r>
          </a:p>
          <a:p>
            <a:pPr eaLnBrk="1" hangingPunct="1"/>
            <a:r>
              <a:rPr lang="en-US" altLang="zh-TW" smtClean="0"/>
              <a:t>The assembler decides for you </a:t>
            </a:r>
          </a:p>
          <a:p>
            <a:pPr eaLnBrk="1" hangingPunct="1">
              <a:buFontTx/>
              <a:buNone/>
            </a:pPr>
            <a:r>
              <a:rPr lang="en-US" altLang="zh-TW" sz="2400" b="1" smtClean="0">
                <a:latin typeface="Courier New" panose="02070309020205020404" pitchFamily="49" charset="0"/>
              </a:rPr>
              <a:t>    ldr r0, =255     mov r0, 255</a:t>
            </a:r>
          </a:p>
          <a:p>
            <a:pPr eaLnBrk="1" hangingPunct="1">
              <a:buFontTx/>
              <a:buNone/>
            </a:pPr>
            <a:r>
              <a:rPr lang="en-US" altLang="zh-TW" sz="2400" b="1" smtClean="0">
                <a:latin typeface="Courier New" panose="02070309020205020404" pitchFamily="49" charset="0"/>
              </a:rPr>
              <a:t>    ldr r0, =511     ldr r0, [pc, #4]</a:t>
            </a:r>
            <a:endParaRPr lang="en-US" altLang="zh-TW" smtClean="0"/>
          </a:p>
        </p:txBody>
      </p:sp>
      <p:sp>
        <p:nvSpPr>
          <p:cNvPr id="101380" name="Line 4"/>
          <p:cNvSpPr>
            <a:spLocks noChangeShapeType="1"/>
          </p:cNvSpPr>
          <p:nvPr/>
        </p:nvSpPr>
        <p:spPr bwMode="auto">
          <a:xfrm>
            <a:off x="3708400" y="5445125"/>
            <a:ext cx="503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N"/>
          </a:p>
        </p:txBody>
      </p:sp>
      <p:sp>
        <p:nvSpPr>
          <p:cNvPr id="101381" name="Line 5"/>
          <p:cNvSpPr>
            <a:spLocks noChangeShapeType="1"/>
          </p:cNvSpPr>
          <p:nvPr/>
        </p:nvSpPr>
        <p:spPr bwMode="auto">
          <a:xfrm>
            <a:off x="3708400" y="5876925"/>
            <a:ext cx="503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N"/>
          </a:p>
        </p:txBody>
      </p:sp>
      <p:sp>
        <p:nvSpPr>
          <p:cNvPr id="101382" name="Line 6"/>
          <p:cNvSpPr>
            <a:spLocks noChangeShapeType="1"/>
          </p:cNvSpPr>
          <p:nvPr/>
        </p:nvSpPr>
        <p:spPr bwMode="auto">
          <a:xfrm>
            <a:off x="3851275" y="3500438"/>
            <a:ext cx="503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zh-TW" smtClean="0"/>
              <a:t>PC-relative modes</a:t>
            </a:r>
          </a:p>
        </p:txBody>
      </p:sp>
      <p:sp>
        <p:nvSpPr>
          <p:cNvPr id="102403" name="Rectangle 3"/>
          <p:cNvSpPr>
            <a:spLocks noGrp="1" noChangeArrowheads="1"/>
          </p:cNvSpPr>
          <p:nvPr>
            <p:ph type="body" idx="1"/>
          </p:nvPr>
        </p:nvSpPr>
        <p:spPr/>
        <p:txBody>
          <a:bodyPr/>
          <a:lstStyle/>
          <a:p>
            <a:pPr eaLnBrk="1" hangingPunct="1"/>
            <a:endParaRPr lang="zh-TW" altLang="zh-TW" smtClean="0"/>
          </a:p>
        </p:txBody>
      </p:sp>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52513"/>
            <a:ext cx="835342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405" name="Text Box 5"/>
          <p:cNvSpPr txBox="1">
            <a:spLocks noChangeArrowheads="1"/>
          </p:cNvSpPr>
          <p:nvPr/>
        </p:nvSpPr>
        <p:spPr bwMode="auto">
          <a:xfrm>
            <a:off x="468313" y="5300663"/>
            <a:ext cx="2282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a:solidFill>
                  <a:srgbClr val="000099"/>
                </a:solidFill>
                <a:latin typeface="Trebuchet MS" panose="020B0603020202020204" pitchFamily="34" charset="0"/>
              </a:rPr>
              <a:t>encoding for </a:t>
            </a:r>
          </a:p>
          <a:p>
            <a:pPr eaLnBrk="1" hangingPunct="1"/>
            <a:r>
              <a:rPr lang="en-US" altLang="zh-TW" sz="2800">
                <a:solidFill>
                  <a:srgbClr val="000099"/>
                </a:solidFill>
                <a:latin typeface="Trebuchet MS" panose="020B0603020202020204" pitchFamily="34" charset="0"/>
              </a:rPr>
              <a:t>data transfer</a:t>
            </a:r>
          </a:p>
          <a:p>
            <a:pPr eaLnBrk="1" hangingPunct="1"/>
            <a:r>
              <a:rPr lang="en-US" altLang="zh-TW" sz="2800">
                <a:solidFill>
                  <a:srgbClr val="000099"/>
                </a:solidFill>
                <a:latin typeface="Trebuchet MS" panose="020B0603020202020204" pitchFamily="34" charset="0"/>
              </a:rPr>
              <a:t>instructions</a:t>
            </a:r>
          </a:p>
        </p:txBody>
      </p:sp>
      <p:sp>
        <p:nvSpPr>
          <p:cNvPr id="102406" name="Text Box 6"/>
          <p:cNvSpPr txBox="1">
            <a:spLocks noChangeArrowheads="1"/>
          </p:cNvSpPr>
          <p:nvPr/>
        </p:nvSpPr>
        <p:spPr bwMode="auto">
          <a:xfrm>
            <a:off x="323850" y="4005263"/>
            <a:ext cx="30368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a:solidFill>
                  <a:srgbClr val="FF0000"/>
                </a:solidFill>
                <a:latin typeface="Trebuchet MS" panose="020B0603020202020204" pitchFamily="34" charset="0"/>
              </a:rPr>
              <a:t>Impossible to use </a:t>
            </a:r>
          </a:p>
          <a:p>
            <a:pPr eaLnBrk="1" hangingPunct="1"/>
            <a:r>
              <a:rPr lang="en-US" altLang="zh-TW" sz="2800">
                <a:solidFill>
                  <a:srgbClr val="FF0000"/>
                </a:solidFill>
                <a:latin typeface="Trebuchet MS" panose="020B0603020202020204" pitchFamily="34" charset="0"/>
              </a:rPr>
              <a:t>direct addressing</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TW" smtClean="0"/>
              <a:t>PC-relative addressing</a:t>
            </a:r>
          </a:p>
        </p:txBody>
      </p:sp>
      <p:sp>
        <p:nvSpPr>
          <p:cNvPr id="103427" name="Rectangle 3"/>
          <p:cNvSpPr>
            <a:spLocks noGrp="1" noChangeArrowheads="1"/>
          </p:cNvSpPr>
          <p:nvPr>
            <p:ph type="body" idx="1"/>
          </p:nvPr>
        </p:nvSpPr>
        <p:spPr>
          <a:xfrm>
            <a:off x="428625" y="1000125"/>
            <a:ext cx="8229600" cy="5472113"/>
          </a:xfrm>
        </p:spPr>
        <p:txBody>
          <a:bodyPr/>
          <a:lstStyle/>
          <a:p>
            <a:pPr eaLnBrk="1" hangingPunct="1">
              <a:buFontTx/>
              <a:buNone/>
            </a:pPr>
            <a:r>
              <a:rPr lang="pt-BR" altLang="zh-TW" sz="2400" b="1" smtClean="0">
                <a:latin typeface="Courier New" panose="02070309020205020404" pitchFamily="49" charset="0"/>
              </a:rPr>
              <a:t>main:</a:t>
            </a:r>
          </a:p>
          <a:p>
            <a:pPr eaLnBrk="1" hangingPunct="1">
              <a:buFontTx/>
              <a:buNone/>
            </a:pPr>
            <a:r>
              <a:rPr lang="pt-BR" altLang="zh-TW" sz="2400" b="1" smtClean="0">
                <a:latin typeface="Courier New" panose="02070309020205020404" pitchFamily="49" charset="0"/>
              </a:rPr>
              <a:t>      MOV  R0, #0</a:t>
            </a:r>
          </a:p>
          <a:p>
            <a:pPr eaLnBrk="1" hangingPunct="1">
              <a:buFontTx/>
              <a:buNone/>
            </a:pPr>
            <a:r>
              <a:rPr lang="pt-BR" altLang="zh-TW" sz="2400" b="1" smtClean="0">
                <a:latin typeface="Courier New" panose="02070309020205020404" pitchFamily="49" charset="0"/>
              </a:rPr>
              <a:t>      ADR  R1, a      </a:t>
            </a:r>
            <a:r>
              <a:rPr lang="pt-BR" altLang="zh-TW" sz="2400" b="1" smtClean="0">
                <a:solidFill>
                  <a:srgbClr val="000099"/>
                </a:solidFill>
                <a:latin typeface="Courier New" panose="02070309020205020404" pitchFamily="49" charset="0"/>
              </a:rPr>
              <a:t>@ add  r1, pc, #4	</a:t>
            </a:r>
          </a:p>
          <a:p>
            <a:pPr eaLnBrk="1" hangingPunct="1">
              <a:buFontTx/>
              <a:buNone/>
            </a:pPr>
            <a:r>
              <a:rPr lang="pt-BR" altLang="zh-TW" sz="2400" b="1" smtClean="0">
                <a:latin typeface="Courier New" panose="02070309020205020404" pitchFamily="49" charset="0"/>
              </a:rPr>
              <a:t>      STR  R0, [R1]</a:t>
            </a:r>
          </a:p>
          <a:p>
            <a:pPr eaLnBrk="1" hangingPunct="1">
              <a:buFontTx/>
              <a:buNone/>
            </a:pPr>
            <a:r>
              <a:rPr lang="pt-BR" altLang="zh-TW" sz="2400" b="1" smtClean="0">
                <a:latin typeface="Courier New" panose="02070309020205020404" pitchFamily="49" charset="0"/>
              </a:rPr>
              <a:t>      SWI #11</a:t>
            </a:r>
          </a:p>
          <a:p>
            <a:pPr eaLnBrk="1" hangingPunct="1">
              <a:buFontTx/>
              <a:buNone/>
            </a:pPr>
            <a:r>
              <a:rPr lang="pt-BR" altLang="zh-TW" sz="2400" b="1" smtClean="0">
                <a:latin typeface="Courier New" panose="02070309020205020404" pitchFamily="49" charset="0"/>
              </a:rPr>
              <a:t>a:    .word  100		</a:t>
            </a:r>
          </a:p>
          <a:p>
            <a:pPr eaLnBrk="1" hangingPunct="1">
              <a:buFontTx/>
              <a:buNone/>
            </a:pPr>
            <a:r>
              <a:rPr lang="pt-BR" altLang="zh-TW" sz="2400" b="1" smtClean="0">
                <a:latin typeface="Courier New" panose="02070309020205020404" pitchFamily="49" charset="0"/>
              </a:rPr>
              <a:t>      .end</a:t>
            </a:r>
            <a:endParaRPr lang="en-US" altLang="zh-TW" sz="2400" b="1" smtClean="0">
              <a:latin typeface="Courier New" panose="02070309020205020404" pitchFamily="49" charset="0"/>
            </a:endParaRPr>
          </a:p>
        </p:txBody>
      </p:sp>
      <p:grpSp>
        <p:nvGrpSpPr>
          <p:cNvPr id="103428" name="Group 6"/>
          <p:cNvGrpSpPr>
            <a:grpSpLocks/>
          </p:cNvGrpSpPr>
          <p:nvPr/>
        </p:nvGrpSpPr>
        <p:grpSpPr bwMode="auto">
          <a:xfrm>
            <a:off x="395288" y="2852738"/>
            <a:ext cx="1225550" cy="457200"/>
            <a:chOff x="249" y="1797"/>
            <a:chExt cx="772" cy="288"/>
          </a:xfrm>
        </p:grpSpPr>
        <p:sp>
          <p:nvSpPr>
            <p:cNvPr id="103438" name="Line 4"/>
            <p:cNvSpPr>
              <a:spLocks noChangeShapeType="1"/>
            </p:cNvSpPr>
            <p:nvPr/>
          </p:nvSpPr>
          <p:spPr bwMode="auto">
            <a:xfrm>
              <a:off x="567" y="1933"/>
              <a:ext cx="454"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439" name="Text Box 5"/>
            <p:cNvSpPr txBox="1">
              <a:spLocks noChangeArrowheads="1"/>
            </p:cNvSpPr>
            <p:nvPr/>
          </p:nvSpPr>
          <p:spPr bwMode="auto">
            <a:xfrm>
              <a:off x="249" y="1797"/>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b="1">
                  <a:solidFill>
                    <a:srgbClr val="000099"/>
                  </a:solidFill>
                  <a:latin typeface="Courier New" panose="02070309020205020404" pitchFamily="49" charset="0"/>
                </a:rPr>
                <a:t>PC</a:t>
              </a:r>
            </a:p>
          </p:txBody>
        </p:sp>
      </p:grpSp>
      <p:sp>
        <p:nvSpPr>
          <p:cNvPr id="103429" name="Text Box 7"/>
          <p:cNvSpPr txBox="1">
            <a:spLocks noChangeArrowheads="1"/>
          </p:cNvSpPr>
          <p:nvPr/>
        </p:nvSpPr>
        <p:spPr bwMode="auto">
          <a:xfrm>
            <a:off x="1260475" y="4438650"/>
            <a:ext cx="1223963"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fetch</a:t>
            </a:r>
          </a:p>
        </p:txBody>
      </p:sp>
      <p:sp>
        <p:nvSpPr>
          <p:cNvPr id="103430" name="Text Box 8"/>
          <p:cNvSpPr txBox="1">
            <a:spLocks noChangeArrowheads="1"/>
          </p:cNvSpPr>
          <p:nvPr/>
        </p:nvSpPr>
        <p:spPr bwMode="auto">
          <a:xfrm>
            <a:off x="2454275" y="4438650"/>
            <a:ext cx="1223963"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decode</a:t>
            </a:r>
          </a:p>
        </p:txBody>
      </p:sp>
      <p:sp>
        <p:nvSpPr>
          <p:cNvPr id="103431" name="Text Box 9"/>
          <p:cNvSpPr txBox="1">
            <a:spLocks noChangeArrowheads="1"/>
          </p:cNvSpPr>
          <p:nvPr/>
        </p:nvSpPr>
        <p:spPr bwMode="auto">
          <a:xfrm>
            <a:off x="3643313" y="4438650"/>
            <a:ext cx="1223962"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exec</a:t>
            </a:r>
          </a:p>
        </p:txBody>
      </p:sp>
      <p:sp>
        <p:nvSpPr>
          <p:cNvPr id="103432" name="Text Box 7"/>
          <p:cNvSpPr txBox="1">
            <a:spLocks noChangeArrowheads="1"/>
          </p:cNvSpPr>
          <p:nvPr/>
        </p:nvSpPr>
        <p:spPr bwMode="auto">
          <a:xfrm>
            <a:off x="2428875" y="5072063"/>
            <a:ext cx="1223963"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fetch</a:t>
            </a:r>
          </a:p>
        </p:txBody>
      </p:sp>
      <p:sp>
        <p:nvSpPr>
          <p:cNvPr id="103433" name="Text Box 8"/>
          <p:cNvSpPr txBox="1">
            <a:spLocks noChangeArrowheads="1"/>
          </p:cNvSpPr>
          <p:nvPr/>
        </p:nvSpPr>
        <p:spPr bwMode="auto">
          <a:xfrm>
            <a:off x="3622675" y="5072063"/>
            <a:ext cx="1223963"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decode</a:t>
            </a:r>
          </a:p>
        </p:txBody>
      </p:sp>
      <p:sp>
        <p:nvSpPr>
          <p:cNvPr id="103434" name="Text Box 9"/>
          <p:cNvSpPr txBox="1">
            <a:spLocks noChangeArrowheads="1"/>
          </p:cNvSpPr>
          <p:nvPr/>
        </p:nvSpPr>
        <p:spPr bwMode="auto">
          <a:xfrm>
            <a:off x="4811713" y="5072063"/>
            <a:ext cx="1223962"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exec</a:t>
            </a:r>
          </a:p>
        </p:txBody>
      </p:sp>
      <p:sp>
        <p:nvSpPr>
          <p:cNvPr id="103435" name="Text Box 7"/>
          <p:cNvSpPr txBox="1">
            <a:spLocks noChangeArrowheads="1"/>
          </p:cNvSpPr>
          <p:nvPr/>
        </p:nvSpPr>
        <p:spPr bwMode="auto">
          <a:xfrm>
            <a:off x="3608388" y="5676900"/>
            <a:ext cx="1223962"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fetch</a:t>
            </a:r>
          </a:p>
        </p:txBody>
      </p:sp>
      <p:sp>
        <p:nvSpPr>
          <p:cNvPr id="103436" name="Text Box 8"/>
          <p:cNvSpPr txBox="1">
            <a:spLocks noChangeArrowheads="1"/>
          </p:cNvSpPr>
          <p:nvPr/>
        </p:nvSpPr>
        <p:spPr bwMode="auto">
          <a:xfrm>
            <a:off x="4802188" y="5676900"/>
            <a:ext cx="1223962"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decode</a:t>
            </a:r>
          </a:p>
        </p:txBody>
      </p:sp>
      <p:sp>
        <p:nvSpPr>
          <p:cNvPr id="103437" name="Text Box 9"/>
          <p:cNvSpPr txBox="1">
            <a:spLocks noChangeArrowheads="1"/>
          </p:cNvSpPr>
          <p:nvPr/>
        </p:nvSpPr>
        <p:spPr bwMode="auto">
          <a:xfrm>
            <a:off x="5991225" y="5676900"/>
            <a:ext cx="1223963" cy="466725"/>
          </a:xfrm>
          <a:prstGeom prst="rect">
            <a:avLst/>
          </a:prstGeom>
          <a:solidFill>
            <a:schemeClr val="bg2"/>
          </a:solidFill>
          <a:ln w="9525">
            <a:solidFill>
              <a:schemeClr val="tx1"/>
            </a:solidFill>
            <a:miter lim="800000"/>
            <a:headEnd/>
            <a:tailEnd/>
          </a:ln>
        </p:spPr>
        <p:txBody>
          <a:bodyPr>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spcBef>
                <a:spcPct val="50000"/>
              </a:spcBef>
            </a:pPr>
            <a:r>
              <a:rPr lang="en-US" altLang="zh-TW" sz="2400">
                <a:latin typeface="Trebuchet MS" panose="020B0603020202020204" pitchFamily="34" charset="0"/>
              </a:rPr>
              <a:t>exec</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TW" smtClean="0"/>
              <a:t>Instruction set</a:t>
            </a:r>
          </a:p>
        </p:txBody>
      </p:sp>
      <p:pic>
        <p:nvPicPr>
          <p:cNvPr id="10445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6375" y="1560513"/>
            <a:ext cx="8731250" cy="4859337"/>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8" y="175243"/>
            <a:ext cx="8229600" cy="1143000"/>
          </a:xfrm>
        </p:spPr>
        <p:txBody>
          <a:bodyPr/>
          <a:lstStyle/>
          <a:p>
            <a:r>
              <a:rPr lang="en-US" dirty="0" smtClean="0"/>
              <a:t>ARM Instruction Encoding</a:t>
            </a:r>
            <a:endParaRPr lang="en-US" dirty="0"/>
          </a:p>
        </p:txBody>
      </p:sp>
      <p:grpSp>
        <p:nvGrpSpPr>
          <p:cNvPr id="4" name="Group 3"/>
          <p:cNvGrpSpPr/>
          <p:nvPr/>
        </p:nvGrpSpPr>
        <p:grpSpPr>
          <a:xfrm>
            <a:off x="892967" y="2479315"/>
            <a:ext cx="7434263" cy="1468438"/>
            <a:chOff x="1447800" y="1981200"/>
            <a:chExt cx="7434263" cy="1468438"/>
          </a:xfrm>
        </p:grpSpPr>
        <p:sp>
          <p:nvSpPr>
            <p:cNvPr id="5" name="AutoShape 3"/>
            <p:cNvSpPr>
              <a:spLocks noChangeAspect="1" noChangeArrowheads="1" noTextEdit="1"/>
            </p:cNvSpPr>
            <p:nvPr/>
          </p:nvSpPr>
          <p:spPr bwMode="auto">
            <a:xfrm>
              <a:off x="1447800" y="1981200"/>
              <a:ext cx="743426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1533525" y="2490788"/>
              <a:ext cx="990600"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9"/>
            <p:cNvSpPr>
              <a:spLocks noChangeArrowheads="1"/>
            </p:cNvSpPr>
            <p:nvPr/>
          </p:nvSpPr>
          <p:spPr bwMode="auto">
            <a:xfrm>
              <a:off x="2528888" y="2490788"/>
              <a:ext cx="638175"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p:nvSpPr>
          <p:spPr bwMode="auto">
            <a:xfrm>
              <a:off x="6777038" y="2490788"/>
              <a:ext cx="2066925" cy="663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p:nvSpPr>
          <p:spPr bwMode="auto">
            <a:xfrm>
              <a:off x="3165475" y="2490788"/>
              <a:ext cx="3606800" cy="27622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2"/>
            <p:cNvSpPr>
              <a:spLocks noChangeArrowheads="1"/>
            </p:cNvSpPr>
            <p:nvPr/>
          </p:nvSpPr>
          <p:spPr bwMode="auto">
            <a:xfrm>
              <a:off x="1701800" y="2438400"/>
              <a:ext cx="661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cond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3"/>
            <p:cNvSpPr>
              <a:spLocks noChangeArrowheads="1"/>
            </p:cNvSpPr>
            <p:nvPr/>
          </p:nvSpPr>
          <p:spPr bwMode="auto">
            <a:xfrm>
              <a:off x="14636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14"/>
            <p:cNvSpPr>
              <a:spLocks noChangeArrowheads="1"/>
            </p:cNvSpPr>
            <p:nvPr/>
          </p:nvSpPr>
          <p:spPr bwMode="auto">
            <a:xfrm>
              <a:off x="230346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5"/>
            <p:cNvSpPr>
              <a:spLocks noChangeArrowheads="1"/>
            </p:cNvSpPr>
            <p:nvPr/>
          </p:nvSpPr>
          <p:spPr bwMode="auto">
            <a:xfrm>
              <a:off x="2555875" y="2508250"/>
              <a:ext cx="5546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itstream Vera Sans"/>
                </a:rPr>
                <a:t> </a:t>
              </a:r>
              <a:r>
                <a:rPr lang="en-US" sz="2000" dirty="0" smtClean="0">
                  <a:solidFill>
                    <a:srgbClr val="000000"/>
                  </a:solidFill>
                  <a:latin typeface="Bitstream Vera Sans"/>
                </a:rPr>
                <a:t>type</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ectangle 16"/>
            <p:cNvSpPr>
              <a:spLocks noChangeArrowheads="1"/>
            </p:cNvSpPr>
            <p:nvPr/>
          </p:nvSpPr>
          <p:spPr bwMode="auto">
            <a:xfrm>
              <a:off x="294481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Bitstream Vera Sans"/>
                </a:rPr>
                <a:t>27</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7"/>
            <p:cNvSpPr>
              <a:spLocks noChangeArrowheads="1"/>
            </p:cNvSpPr>
            <p:nvPr/>
          </p:nvSpPr>
          <p:spPr bwMode="auto">
            <a:xfrm>
              <a:off x="2586038"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Bitstream Vera Sans"/>
                </a:rPr>
                <a:t>28</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Freeform 18"/>
            <p:cNvSpPr>
              <a:spLocks/>
            </p:cNvSpPr>
            <p:nvPr/>
          </p:nvSpPr>
          <p:spPr bwMode="auto">
            <a:xfrm>
              <a:off x="1535113" y="2290763"/>
              <a:ext cx="958850"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9"/>
            <p:cNvSpPr>
              <a:spLocks/>
            </p:cNvSpPr>
            <p:nvPr/>
          </p:nvSpPr>
          <p:spPr bwMode="auto">
            <a:xfrm>
              <a:off x="2552700" y="2290763"/>
              <a:ext cx="590550" cy="150813"/>
            </a:xfrm>
            <a:custGeom>
              <a:avLst/>
              <a:gdLst>
                <a:gd name="T0" fmla="*/ 0 w 814"/>
                <a:gd name="T1" fmla="*/ 190 h 206"/>
                <a:gd name="T2" fmla="*/ 31 w 814"/>
                <a:gd name="T3" fmla="*/ 101 h 206"/>
                <a:gd name="T4" fmla="*/ 379 w 814"/>
                <a:gd name="T5" fmla="*/ 101 h 206"/>
                <a:gd name="T6" fmla="*/ 439 w 814"/>
                <a:gd name="T7" fmla="*/ 0 h 206"/>
                <a:gd name="T8" fmla="*/ 478 w 814"/>
                <a:gd name="T9" fmla="*/ 113 h 206"/>
                <a:gd name="T10" fmla="*/ 782 w 814"/>
                <a:gd name="T11" fmla="*/ 113 h 206"/>
                <a:gd name="T12" fmla="*/ 814 w 814"/>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814" h="206">
                  <a:moveTo>
                    <a:pt x="0" y="190"/>
                  </a:moveTo>
                  <a:lnTo>
                    <a:pt x="31" y="101"/>
                  </a:lnTo>
                  <a:lnTo>
                    <a:pt x="379" y="101"/>
                  </a:lnTo>
                  <a:lnTo>
                    <a:pt x="439" y="0"/>
                  </a:lnTo>
                  <a:lnTo>
                    <a:pt x="478" y="113"/>
                  </a:lnTo>
                  <a:lnTo>
                    <a:pt x="782" y="113"/>
                  </a:lnTo>
                  <a:lnTo>
                    <a:pt x="814" y="20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20"/>
            <p:cNvSpPr>
              <a:spLocks noChangeArrowheads="1"/>
            </p:cNvSpPr>
            <p:nvPr/>
          </p:nvSpPr>
          <p:spPr bwMode="auto">
            <a:xfrm>
              <a:off x="1971675" y="202882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21"/>
            <p:cNvSpPr>
              <a:spLocks noChangeArrowheads="1"/>
            </p:cNvSpPr>
            <p:nvPr/>
          </p:nvSpPr>
          <p:spPr bwMode="auto">
            <a:xfrm>
              <a:off x="2779713" y="2032000"/>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22"/>
            <p:cNvSpPr>
              <a:spLocks noChangeShapeType="1"/>
            </p:cNvSpPr>
            <p:nvPr/>
          </p:nvSpPr>
          <p:spPr bwMode="auto">
            <a:xfrm>
              <a:off x="3459163" y="2490788"/>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3"/>
            <p:cNvSpPr>
              <a:spLocks noChangeArrowheads="1"/>
            </p:cNvSpPr>
            <p:nvPr/>
          </p:nvSpPr>
          <p:spPr bwMode="auto">
            <a:xfrm>
              <a:off x="3241677" y="2463800"/>
              <a:ext cx="2127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I</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2" name="Rectangle 24"/>
            <p:cNvSpPr>
              <a:spLocks noChangeArrowheads="1"/>
            </p:cNvSpPr>
            <p:nvPr/>
          </p:nvSpPr>
          <p:spPr bwMode="auto">
            <a:xfrm>
              <a:off x="320040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26</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25"/>
            <p:cNvSpPr>
              <a:spLocks/>
            </p:cNvSpPr>
            <p:nvPr/>
          </p:nvSpPr>
          <p:spPr bwMode="auto">
            <a:xfrm>
              <a:off x="3505200" y="2308225"/>
              <a:ext cx="960438"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6"/>
            <p:cNvSpPr>
              <a:spLocks noChangeArrowheads="1"/>
            </p:cNvSpPr>
            <p:nvPr/>
          </p:nvSpPr>
          <p:spPr bwMode="auto">
            <a:xfrm>
              <a:off x="3941763" y="204787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7"/>
            <p:cNvSpPr>
              <a:spLocks noChangeShapeType="1"/>
            </p:cNvSpPr>
            <p:nvPr/>
          </p:nvSpPr>
          <p:spPr bwMode="auto">
            <a:xfrm>
              <a:off x="4511675" y="2495550"/>
              <a:ext cx="0" cy="2714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8"/>
            <p:cNvSpPr>
              <a:spLocks noChangeArrowheads="1"/>
            </p:cNvSpPr>
            <p:nvPr/>
          </p:nvSpPr>
          <p:spPr bwMode="auto">
            <a:xfrm>
              <a:off x="6951663" y="2517775"/>
              <a:ext cx="17891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Bitstream Vera Sans"/>
                </a:rPr>
                <a:t>shifter operand/</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29"/>
            <p:cNvSpPr>
              <a:spLocks noChangeArrowheads="1"/>
            </p:cNvSpPr>
            <p:nvPr/>
          </p:nvSpPr>
          <p:spPr bwMode="auto">
            <a:xfrm>
              <a:off x="6951663" y="2822575"/>
              <a:ext cx="14747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Bitstream Vera Sans"/>
                </a:rPr>
                <a:t>Immediate/</a:t>
              </a:r>
              <a:r>
                <a:rPr kumimoji="0" lang="en-US" sz="1800" b="0" i="0" u="none" strike="noStrike" cap="none" normalizeH="0" baseline="0" dirty="0" err="1" smtClean="0">
                  <a:ln>
                    <a:noFill/>
                  </a:ln>
                  <a:solidFill>
                    <a:srgbClr val="000000"/>
                  </a:solidFill>
                  <a:effectLst/>
                  <a:latin typeface="Bitstream Vera Sans"/>
                </a:rPr>
                <a:t>reg</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Rectangle 30"/>
            <p:cNvSpPr>
              <a:spLocks noChangeArrowheads="1"/>
            </p:cNvSpPr>
            <p:nvPr/>
          </p:nvSpPr>
          <p:spPr bwMode="auto">
            <a:xfrm>
              <a:off x="350996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25</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31"/>
            <p:cNvSpPr>
              <a:spLocks noChangeArrowheads="1"/>
            </p:cNvSpPr>
            <p:nvPr/>
          </p:nvSpPr>
          <p:spPr bwMode="auto">
            <a:xfrm>
              <a:off x="42830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22</a:t>
              </a:r>
              <a:endParaRPr kumimoji="0" lang="en-US" sz="1800" b="0" i="0" u="none" strike="noStrike" cap="none" normalizeH="0" baseline="0" smtClean="0">
                <a:ln>
                  <a:noFill/>
                </a:ln>
                <a:solidFill>
                  <a:schemeClr val="tx1"/>
                </a:solidFill>
                <a:effectLst/>
                <a:latin typeface="Arial" pitchFamily="34" charset="0"/>
              </a:endParaRPr>
            </a:p>
          </p:txBody>
        </p:sp>
        <p:sp>
          <p:nvSpPr>
            <p:cNvPr id="30" name="Line 32"/>
            <p:cNvSpPr>
              <a:spLocks noChangeShapeType="1"/>
            </p:cNvSpPr>
            <p:nvPr/>
          </p:nvSpPr>
          <p:spPr bwMode="auto">
            <a:xfrm>
              <a:off x="4768850" y="2487613"/>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33"/>
            <p:cNvSpPr>
              <a:spLocks noChangeArrowheads="1"/>
            </p:cNvSpPr>
            <p:nvPr/>
          </p:nvSpPr>
          <p:spPr bwMode="auto">
            <a:xfrm>
              <a:off x="4568825" y="2482850"/>
              <a:ext cx="280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itstream Vera Sans"/>
                </a:rPr>
                <a:t>S</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Rectangle 34"/>
            <p:cNvSpPr>
              <a:spLocks noChangeArrowheads="1"/>
            </p:cNvSpPr>
            <p:nvPr/>
          </p:nvSpPr>
          <p:spPr bwMode="auto">
            <a:xfrm>
              <a:off x="45497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21</a:t>
              </a:r>
              <a:endParaRPr kumimoji="0" lang="en-US" sz="1800" b="0" i="0" u="none" strike="noStrike" cap="none" normalizeH="0" baseline="0" smtClean="0">
                <a:ln>
                  <a:noFill/>
                </a:ln>
                <a:solidFill>
                  <a:schemeClr val="tx1"/>
                </a:solidFill>
                <a:effectLst/>
                <a:latin typeface="Arial" pitchFamily="34" charset="0"/>
              </a:endParaRPr>
            </a:p>
          </p:txBody>
        </p:sp>
        <p:sp>
          <p:nvSpPr>
            <p:cNvPr id="33" name="Freeform 35"/>
            <p:cNvSpPr>
              <a:spLocks/>
            </p:cNvSpPr>
            <p:nvPr/>
          </p:nvSpPr>
          <p:spPr bwMode="auto">
            <a:xfrm>
              <a:off x="4786313" y="2308225"/>
              <a:ext cx="958850"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6"/>
            <p:cNvSpPr>
              <a:spLocks noChangeArrowheads="1"/>
            </p:cNvSpPr>
            <p:nvPr/>
          </p:nvSpPr>
          <p:spPr bwMode="auto">
            <a:xfrm>
              <a:off x="5222875" y="204787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7"/>
            <p:cNvSpPr>
              <a:spLocks noChangeArrowheads="1"/>
            </p:cNvSpPr>
            <p:nvPr/>
          </p:nvSpPr>
          <p:spPr bwMode="auto">
            <a:xfrm>
              <a:off x="5106988" y="2438400"/>
              <a:ext cx="322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rs</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Rectangle 38"/>
            <p:cNvSpPr>
              <a:spLocks noChangeArrowheads="1"/>
            </p:cNvSpPr>
            <p:nvPr/>
          </p:nvSpPr>
          <p:spPr bwMode="auto">
            <a:xfrm>
              <a:off x="4795838"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9"/>
            <p:cNvSpPr>
              <a:spLocks noChangeArrowheads="1"/>
            </p:cNvSpPr>
            <p:nvPr/>
          </p:nvSpPr>
          <p:spPr bwMode="auto">
            <a:xfrm>
              <a:off x="556895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17</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40"/>
            <p:cNvSpPr>
              <a:spLocks noChangeArrowheads="1"/>
            </p:cNvSpPr>
            <p:nvPr/>
          </p:nvSpPr>
          <p:spPr bwMode="auto">
            <a:xfrm>
              <a:off x="6162675" y="2438400"/>
              <a:ext cx="338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rd</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Freeform 41"/>
            <p:cNvSpPr>
              <a:spLocks/>
            </p:cNvSpPr>
            <p:nvPr/>
          </p:nvSpPr>
          <p:spPr bwMode="auto">
            <a:xfrm>
              <a:off x="5794375" y="2306638"/>
              <a:ext cx="960438"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42"/>
            <p:cNvSpPr>
              <a:spLocks noChangeArrowheads="1"/>
            </p:cNvSpPr>
            <p:nvPr/>
          </p:nvSpPr>
          <p:spPr bwMode="auto">
            <a:xfrm>
              <a:off x="6230938" y="2044700"/>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43"/>
            <p:cNvSpPr>
              <a:spLocks noChangeArrowheads="1"/>
            </p:cNvSpPr>
            <p:nvPr/>
          </p:nvSpPr>
          <p:spPr bwMode="auto">
            <a:xfrm>
              <a:off x="5815013" y="2836863"/>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16</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44"/>
            <p:cNvSpPr>
              <a:spLocks noChangeArrowheads="1"/>
            </p:cNvSpPr>
            <p:nvPr/>
          </p:nvSpPr>
          <p:spPr bwMode="auto">
            <a:xfrm>
              <a:off x="654685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13</a:t>
              </a:r>
              <a:endParaRPr kumimoji="0" lang="en-US" sz="1800" b="0" i="0" u="none" strike="noStrike" cap="none" normalizeH="0" baseline="0" smtClean="0">
                <a:ln>
                  <a:noFill/>
                </a:ln>
                <a:solidFill>
                  <a:schemeClr val="tx1"/>
                </a:solidFill>
                <a:effectLst/>
                <a:latin typeface="Arial" pitchFamily="34" charset="0"/>
              </a:endParaRPr>
            </a:p>
          </p:txBody>
        </p:sp>
        <p:sp>
          <p:nvSpPr>
            <p:cNvPr id="43" name="Line 45"/>
            <p:cNvSpPr>
              <a:spLocks noChangeShapeType="1"/>
            </p:cNvSpPr>
            <p:nvPr/>
          </p:nvSpPr>
          <p:spPr bwMode="auto">
            <a:xfrm>
              <a:off x="5762625" y="2489200"/>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6"/>
            <p:cNvSpPr>
              <a:spLocks/>
            </p:cNvSpPr>
            <p:nvPr/>
          </p:nvSpPr>
          <p:spPr bwMode="auto">
            <a:xfrm>
              <a:off x="6818313" y="2317750"/>
              <a:ext cx="2011363" cy="146050"/>
            </a:xfrm>
            <a:custGeom>
              <a:avLst/>
              <a:gdLst>
                <a:gd name="T0" fmla="*/ 0 w 2769"/>
                <a:gd name="T1" fmla="*/ 184 h 199"/>
                <a:gd name="T2" fmla="*/ 50 w 2769"/>
                <a:gd name="T3" fmla="*/ 97 h 199"/>
                <a:gd name="T4" fmla="*/ 1327 w 2769"/>
                <a:gd name="T5" fmla="*/ 104 h 199"/>
                <a:gd name="T6" fmla="*/ 1418 w 2769"/>
                <a:gd name="T7" fmla="*/ 0 h 199"/>
                <a:gd name="T8" fmla="*/ 1481 w 2769"/>
                <a:gd name="T9" fmla="*/ 116 h 199"/>
                <a:gd name="T10" fmla="*/ 2695 w 2769"/>
                <a:gd name="T11" fmla="*/ 109 h 199"/>
                <a:gd name="T12" fmla="*/ 2769 w 2769"/>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2769" h="199">
                  <a:moveTo>
                    <a:pt x="0" y="184"/>
                  </a:moveTo>
                  <a:lnTo>
                    <a:pt x="50" y="97"/>
                  </a:lnTo>
                  <a:lnTo>
                    <a:pt x="1327" y="104"/>
                  </a:lnTo>
                  <a:lnTo>
                    <a:pt x="1418" y="0"/>
                  </a:lnTo>
                  <a:lnTo>
                    <a:pt x="1481" y="116"/>
                  </a:lnTo>
                  <a:lnTo>
                    <a:pt x="2695" y="109"/>
                  </a:lnTo>
                  <a:lnTo>
                    <a:pt x="2769"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7"/>
            <p:cNvSpPr>
              <a:spLocks noChangeArrowheads="1"/>
            </p:cNvSpPr>
            <p:nvPr/>
          </p:nvSpPr>
          <p:spPr bwMode="auto">
            <a:xfrm>
              <a:off x="7694613" y="2081213"/>
              <a:ext cx="355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8"/>
            <p:cNvSpPr>
              <a:spLocks noChangeArrowheads="1"/>
            </p:cNvSpPr>
            <p:nvPr/>
          </p:nvSpPr>
          <p:spPr bwMode="auto">
            <a:xfrm>
              <a:off x="6840538" y="3179763"/>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9"/>
            <p:cNvSpPr>
              <a:spLocks noChangeArrowheads="1"/>
            </p:cNvSpPr>
            <p:nvPr/>
          </p:nvSpPr>
          <p:spPr bwMode="auto">
            <a:xfrm>
              <a:off x="8655050" y="3195638"/>
              <a:ext cx="190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50"/>
            <p:cNvSpPr>
              <a:spLocks noChangeArrowheads="1"/>
            </p:cNvSpPr>
            <p:nvPr/>
          </p:nvSpPr>
          <p:spPr bwMode="auto">
            <a:xfrm>
              <a:off x="3517900" y="2438400"/>
              <a:ext cx="944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opcode</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50" name="Text Placeholder 4"/>
          <p:cNvSpPr txBox="1">
            <a:spLocks/>
          </p:cNvSpPr>
          <p:nvPr/>
        </p:nvSpPr>
        <p:spPr>
          <a:xfrm>
            <a:off x="646413" y="1319045"/>
            <a:ext cx="7415212" cy="1223336"/>
          </a:xfrm>
          <a:prstGeom prst="rect">
            <a:avLst/>
          </a:prstGeom>
        </p:spPr>
        <p:txBody>
          <a:bodyPr vert="horz" lIns="0" tIns="0" rIns="0" bIns="0" rtlCol="0">
            <a:normAutofit fontScale="70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fr-FR" dirty="0" err="1" smtClean="0">
                <a:solidFill>
                  <a:srgbClr val="DC2300"/>
                </a:solidFill>
                <a:latin typeface="Calibri" panose="020F0502020204030204" pitchFamily="34" charset="0"/>
              </a:rPr>
              <a:t>cond</a:t>
            </a:r>
            <a:r>
              <a:rPr lang="fr-FR" dirty="0" smtClean="0">
                <a:latin typeface="Calibri" panose="020F0502020204030204" pitchFamily="34" charset="0"/>
              </a:rPr>
              <a:t> → instruction condition (</a:t>
            </a:r>
            <a:r>
              <a:rPr lang="fr-FR" dirty="0" err="1" smtClean="0">
                <a:latin typeface="Calibri" panose="020F0502020204030204" pitchFamily="34" charset="0"/>
              </a:rPr>
              <a:t>eq</a:t>
            </a:r>
            <a:r>
              <a:rPr lang="fr-FR" dirty="0" smtClean="0">
                <a:latin typeface="Calibri" panose="020F0502020204030204" pitchFamily="34" charset="0"/>
              </a:rPr>
              <a:t>, ne, … )</a:t>
            </a:r>
          </a:p>
          <a:p>
            <a:pPr>
              <a:buSzPct val="100000"/>
              <a:buFont typeface="Symbol" panose="05050102010706020507" pitchFamily="18" charset="2"/>
              <a:buChar char="*"/>
            </a:pPr>
            <a:r>
              <a:rPr lang="fr-FR" dirty="0" smtClean="0">
                <a:solidFill>
                  <a:srgbClr val="2300DC"/>
                </a:solidFill>
                <a:latin typeface="Calibri" panose="020F0502020204030204" pitchFamily="34" charset="0"/>
              </a:rPr>
              <a:t>type</a:t>
            </a:r>
            <a:r>
              <a:rPr lang="fr-FR" dirty="0" smtClean="0">
                <a:latin typeface="Calibri" panose="020F0502020204030204" pitchFamily="34" charset="0"/>
              </a:rPr>
              <a:t> → instruction type (00: data </a:t>
            </a:r>
            <a:r>
              <a:rPr lang="fr-FR" dirty="0" err="1" smtClean="0">
                <a:latin typeface="Calibri" panose="020F0502020204030204" pitchFamily="34" charset="0"/>
              </a:rPr>
              <a:t>processing</a:t>
            </a:r>
            <a:r>
              <a:rPr lang="fr-FR" dirty="0" smtClean="0">
                <a:latin typeface="Calibri" panose="020F0502020204030204" pitchFamily="34" charset="0"/>
              </a:rPr>
              <a:t>, 01: Memory instruction, 10: </a:t>
            </a:r>
            <a:r>
              <a:rPr lang="fr-FR" dirty="0" err="1" smtClean="0">
                <a:latin typeface="Calibri" panose="020F0502020204030204" pitchFamily="34" charset="0"/>
              </a:rPr>
              <a:t>branch</a:t>
            </a:r>
            <a:r>
              <a:rPr lang="fr-FR" dirty="0" smtClean="0">
                <a:latin typeface="Calibri" panose="020F0502020204030204" pitchFamily="34" charset="0"/>
              </a:rPr>
              <a:t>  )</a:t>
            </a:r>
          </a:p>
          <a:p>
            <a:pPr>
              <a:buSzPct val="100000"/>
              <a:buFont typeface="Symbol" panose="05050102010706020507" pitchFamily="18" charset="2"/>
              <a:buChar char="*"/>
            </a:pPr>
            <a:endParaRPr lang="fr-FR" dirty="0" smtClean="0">
              <a:latin typeface="Calibri" panose="020F0502020204030204" pitchFamily="34" charset="0"/>
            </a:endParaRPr>
          </a:p>
          <a:p>
            <a:pPr>
              <a:buSzPct val="100000"/>
              <a:buFont typeface="Symbol" panose="05050102010706020507" pitchFamily="18" charset="2"/>
              <a:buChar char="*"/>
            </a:pPr>
            <a:endParaRPr lang="fr-FR" dirty="0">
              <a:latin typeface="Calibri" panose="020F0502020204030204" pitchFamily="34" charset="0"/>
            </a:endParaRPr>
          </a:p>
        </p:txBody>
      </p:sp>
      <p:sp>
        <p:nvSpPr>
          <p:cNvPr id="51" name="Text Placeholder 2"/>
          <p:cNvSpPr txBox="1">
            <a:spLocks/>
          </p:cNvSpPr>
          <p:nvPr/>
        </p:nvSpPr>
        <p:spPr>
          <a:xfrm>
            <a:off x="681832" y="4114801"/>
            <a:ext cx="7669212" cy="21336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sz="2200" dirty="0" smtClean="0">
                <a:solidFill>
                  <a:srgbClr val="00B050"/>
                </a:solidFill>
                <a:latin typeface="Times New Roman" pitchFamily="18" charset="0"/>
                <a:cs typeface="Times New Roman" pitchFamily="18" charset="0"/>
              </a:rPr>
              <a:t>I</a:t>
            </a:r>
            <a:r>
              <a:rPr lang="en-US" sz="2200" dirty="0" smtClean="0">
                <a:solidFill>
                  <a:srgbClr val="00B050"/>
                </a:solidFill>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00B050"/>
                </a:solidFill>
                <a:latin typeface="Calibri" panose="020F0502020204030204" pitchFamily="34" charset="0"/>
              </a:rPr>
              <a:t>Immediate</a:t>
            </a:r>
            <a:r>
              <a:rPr lang="en-US" sz="2200" dirty="0" smtClean="0">
                <a:latin typeface="Calibri" panose="020F0502020204030204" pitchFamily="34" charset="0"/>
              </a:rPr>
              <a:t> bit, if I=0, second source operand is register</a:t>
            </a:r>
          </a:p>
          <a:p>
            <a:pPr>
              <a:buSzPct val="100000"/>
              <a:buFont typeface="Symbol" panose="05050102010706020507" pitchFamily="18" charset="2"/>
              <a:buChar char="*"/>
            </a:pPr>
            <a:r>
              <a:rPr lang="en-US" sz="2200" dirty="0" err="1" smtClean="0">
                <a:solidFill>
                  <a:srgbClr val="7030A0"/>
                </a:solidFill>
                <a:latin typeface="Calibri" panose="020F0502020204030204" pitchFamily="34" charset="0"/>
              </a:rPr>
              <a:t>opcode</a:t>
            </a:r>
            <a:r>
              <a:rPr lang="en-US" sz="2200" dirty="0" smtClean="0">
                <a:latin typeface="Calibri" panose="020F0502020204030204" pitchFamily="34" charset="0"/>
              </a:rPr>
              <a:t> → Instruction code</a:t>
            </a:r>
          </a:p>
          <a:p>
            <a:pPr>
              <a:buSzPct val="100000"/>
              <a:buFont typeface="Symbol" panose="05050102010706020507" pitchFamily="18" charset="2"/>
              <a:buChar char="*"/>
            </a:pPr>
            <a:r>
              <a:rPr lang="en-US" sz="2200" dirty="0" smtClean="0">
                <a:solidFill>
                  <a:schemeClr val="tx2"/>
                </a:solidFill>
                <a:latin typeface="Calibri" panose="020F0502020204030204" pitchFamily="34" charset="0"/>
              </a:rPr>
              <a:t>S</a:t>
            </a:r>
            <a:r>
              <a:rPr lang="en-US" sz="2200" dirty="0" smtClean="0">
                <a:latin typeface="Calibri" panose="020F0502020204030204" pitchFamily="34" charset="0"/>
              </a:rPr>
              <a:t> → 'S' suffix bit (for setting the condition codes in </a:t>
            </a:r>
            <a:r>
              <a:rPr lang="en-US" sz="2200" dirty="0" smtClean="0">
                <a:solidFill>
                  <a:srgbClr val="2300DC"/>
                </a:solidFill>
                <a:latin typeface="Calibri" panose="020F0502020204030204" pitchFamily="34" charset="0"/>
              </a:rPr>
              <a:t>CPSR</a:t>
            </a:r>
            <a:r>
              <a:rPr lang="en-US" sz="2200" dirty="0" smtClean="0">
                <a:latin typeface="Calibri" panose="020F0502020204030204" pitchFamily="34" charset="0"/>
              </a:rPr>
              <a:t>)</a:t>
            </a:r>
          </a:p>
          <a:p>
            <a:pPr>
              <a:buSzPct val="100000"/>
              <a:buFont typeface="Symbol" panose="05050102010706020507" pitchFamily="18" charset="2"/>
              <a:buChar char="*"/>
            </a:pPr>
            <a:r>
              <a:rPr lang="en-US" sz="2200" dirty="0" err="1" smtClean="0">
                <a:latin typeface="Calibri" panose="020F0502020204030204" pitchFamily="34" charset="0"/>
              </a:rPr>
              <a:t>rs</a:t>
            </a:r>
            <a:r>
              <a:rPr lang="en-US" sz="2200" dirty="0" smtClean="0">
                <a:latin typeface="Calibri" panose="020F0502020204030204" pitchFamily="34" charset="0"/>
              </a:rPr>
              <a:t>, </a:t>
            </a:r>
            <a:r>
              <a:rPr lang="en-US" sz="2200" dirty="0" err="1" smtClean="0">
                <a:latin typeface="Calibri" panose="020F0502020204030204" pitchFamily="34" charset="0"/>
              </a:rPr>
              <a:t>rd</a:t>
            </a:r>
            <a:r>
              <a:rPr lang="en-US" sz="2200" dirty="0" smtClean="0">
                <a:latin typeface="Calibri" panose="020F0502020204030204" pitchFamily="34" charset="0"/>
              </a:rPr>
              <a:t> → source register, destination register</a:t>
            </a:r>
            <a:endParaRPr lang="en-US" sz="2200" dirty="0">
              <a:latin typeface="Calibri" panose="020F0502020204030204" pitchFamily="34" charset="0"/>
            </a:endParaRPr>
          </a:p>
        </p:txBody>
      </p:sp>
    </p:spTree>
    <p:extLst>
      <p:ext uri="{BB962C8B-B14F-4D97-AF65-F5344CB8AC3E}">
        <p14:creationId xmlns:p14="http://schemas.microsoft.com/office/powerpoint/2010/main" val="2265239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t>ARM programmer model</a:t>
            </a:r>
          </a:p>
        </p:txBody>
      </p:sp>
      <p:sp>
        <p:nvSpPr>
          <p:cNvPr id="5123" name="Rectangle 3"/>
          <p:cNvSpPr>
            <a:spLocks noGrp="1" noChangeArrowheads="1"/>
          </p:cNvSpPr>
          <p:nvPr>
            <p:ph type="body" idx="1"/>
          </p:nvPr>
        </p:nvSpPr>
        <p:spPr/>
        <p:txBody>
          <a:bodyPr/>
          <a:lstStyle/>
          <a:p>
            <a:pPr eaLnBrk="1" hangingPunct="1"/>
            <a:r>
              <a:rPr lang="en-US" altLang="zh-TW" smtClean="0"/>
              <a:t>The state of an ARM system is determined by the content of visible registers and memory.</a:t>
            </a:r>
          </a:p>
          <a:p>
            <a:pPr eaLnBrk="1" hangingPunct="1"/>
            <a:r>
              <a:rPr lang="en-US" altLang="zh-TW" smtClean="0"/>
              <a:t>A user-mode program can see 15 32-bit general-purpose registers (R0-R14), program counter (PC) and CPSR.</a:t>
            </a:r>
          </a:p>
          <a:p>
            <a:pPr eaLnBrk="1" hangingPunct="1"/>
            <a:r>
              <a:rPr lang="en-US" altLang="zh-TW" smtClean="0"/>
              <a:t>Instruction set defines the operations that can change the state.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smtClean="0"/>
              <a:t>Memory system</a:t>
            </a:r>
          </a:p>
        </p:txBody>
      </p:sp>
      <p:sp>
        <p:nvSpPr>
          <p:cNvPr id="6147" name="Rectangle 3"/>
          <p:cNvSpPr>
            <a:spLocks noGrp="1" noChangeArrowheads="1"/>
          </p:cNvSpPr>
          <p:nvPr>
            <p:ph type="body" idx="1"/>
          </p:nvPr>
        </p:nvSpPr>
        <p:spPr>
          <a:xfrm>
            <a:off x="457200" y="1052513"/>
            <a:ext cx="5072063" cy="5472112"/>
          </a:xfrm>
        </p:spPr>
        <p:txBody>
          <a:bodyPr/>
          <a:lstStyle/>
          <a:p>
            <a:pPr eaLnBrk="1" hangingPunct="1"/>
            <a:r>
              <a:rPr lang="en-US" altLang="zh-TW" smtClean="0"/>
              <a:t>Memory is a linear array of bytes addressed from 0 to 2</a:t>
            </a:r>
            <a:r>
              <a:rPr lang="en-US" altLang="zh-TW" baseline="30000" smtClean="0"/>
              <a:t>32</a:t>
            </a:r>
            <a:r>
              <a:rPr lang="en-US" altLang="zh-TW" smtClean="0"/>
              <a:t>-1</a:t>
            </a:r>
          </a:p>
          <a:p>
            <a:pPr eaLnBrk="1" hangingPunct="1"/>
            <a:r>
              <a:rPr lang="en-US" altLang="zh-TW" smtClean="0"/>
              <a:t>Word, half-word, byte</a:t>
            </a:r>
          </a:p>
          <a:p>
            <a:pPr eaLnBrk="1" hangingPunct="1"/>
            <a:r>
              <a:rPr lang="en-US" altLang="zh-TW" smtClean="0"/>
              <a:t>Little-endian</a:t>
            </a:r>
          </a:p>
        </p:txBody>
      </p:sp>
      <p:graphicFrame>
        <p:nvGraphicFramePr>
          <p:cNvPr id="692228" name="Group 4"/>
          <p:cNvGraphicFramePr>
            <a:graphicFrameLocks noGrp="1"/>
          </p:cNvGraphicFramePr>
          <p:nvPr/>
        </p:nvGraphicFramePr>
        <p:xfrm>
          <a:off x="7208838" y="1143000"/>
          <a:ext cx="1365250" cy="4940298"/>
        </p:xfrm>
        <a:graphic>
          <a:graphicData uri="http://schemas.openxmlformats.org/drawingml/2006/table">
            <a:tbl>
              <a:tblPr/>
              <a:tblGrid>
                <a:gridCol w="1365250"/>
              </a:tblGrid>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10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20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30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FF</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FF</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FF</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200" b="0" i="0" u="none" strike="noStrike" cap="none" normalizeH="0" baseline="0" smtClean="0">
                        <a:ln>
                          <a:noFill/>
                        </a:ln>
                        <a:solidFill>
                          <a:schemeClr val="tx1"/>
                        </a:solidFill>
                        <a:effectLst/>
                        <a:latin typeface="Trebuchet MS" pitchFamily="34" charset="0"/>
                        <a:ea typeface="新細明體" pitchFamily="18" charset="-120"/>
                      </a:endParaRP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6174" name="Group 30"/>
          <p:cNvGrpSpPr>
            <a:grpSpLocks/>
          </p:cNvGrpSpPr>
          <p:nvPr/>
        </p:nvGrpSpPr>
        <p:grpSpPr bwMode="auto">
          <a:xfrm>
            <a:off x="6937375" y="4576763"/>
            <a:ext cx="1938338" cy="347662"/>
            <a:chOff x="3445" y="2133"/>
            <a:chExt cx="967" cy="179"/>
          </a:xfrm>
        </p:grpSpPr>
        <p:sp>
          <p:nvSpPr>
            <p:cNvPr id="6185" name="Freeform 31"/>
            <p:cNvSpPr>
              <a:spLocks/>
            </p:cNvSpPr>
            <p:nvPr/>
          </p:nvSpPr>
          <p:spPr bwMode="auto">
            <a:xfrm>
              <a:off x="3459" y="2152"/>
              <a:ext cx="953" cy="136"/>
            </a:xfrm>
            <a:custGeom>
              <a:avLst/>
              <a:gdLst>
                <a:gd name="T0" fmla="*/ 0 w 953"/>
                <a:gd name="T1" fmla="*/ 136 h 136"/>
                <a:gd name="T2" fmla="*/ 454 w 953"/>
                <a:gd name="T3" fmla="*/ 0 h 136"/>
                <a:gd name="T4" fmla="*/ 545 w 953"/>
                <a:gd name="T5" fmla="*/ 136 h 136"/>
                <a:gd name="T6" fmla="*/ 953 w 953"/>
                <a:gd name="T7" fmla="*/ 0 h 136"/>
                <a:gd name="T8" fmla="*/ 0 60000 65536"/>
                <a:gd name="T9" fmla="*/ 0 60000 65536"/>
                <a:gd name="T10" fmla="*/ 0 60000 65536"/>
                <a:gd name="T11" fmla="*/ 0 60000 65536"/>
                <a:gd name="T12" fmla="*/ 0 w 953"/>
                <a:gd name="T13" fmla="*/ 0 h 136"/>
                <a:gd name="T14" fmla="*/ 953 w 953"/>
                <a:gd name="T15" fmla="*/ 136 h 136"/>
              </a:gdLst>
              <a:ahLst/>
              <a:cxnLst>
                <a:cxn ang="T8">
                  <a:pos x="T0" y="T1"/>
                </a:cxn>
                <a:cxn ang="T9">
                  <a:pos x="T2" y="T3"/>
                </a:cxn>
                <a:cxn ang="T10">
                  <a:pos x="T4" y="T5"/>
                </a:cxn>
                <a:cxn ang="T11">
                  <a:pos x="T6" y="T7"/>
                </a:cxn>
              </a:cxnLst>
              <a:rect l="T12" t="T13" r="T14" b="T15"/>
              <a:pathLst>
                <a:path w="953" h="136">
                  <a:moveTo>
                    <a:pt x="0" y="136"/>
                  </a:moveTo>
                  <a:lnTo>
                    <a:pt x="454" y="0"/>
                  </a:lnTo>
                  <a:lnTo>
                    <a:pt x="545" y="136"/>
                  </a:lnTo>
                  <a:lnTo>
                    <a:pt x="953" y="0"/>
                  </a:lnTo>
                </a:path>
              </a:pathLst>
            </a:custGeom>
            <a:noFill/>
            <a:ln w="76200">
              <a:solidFill>
                <a:srgbClr val="F8F8F8"/>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186" name="Freeform 32"/>
            <p:cNvSpPr>
              <a:spLocks/>
            </p:cNvSpPr>
            <p:nvPr/>
          </p:nvSpPr>
          <p:spPr bwMode="auto">
            <a:xfrm>
              <a:off x="3459" y="2133"/>
              <a:ext cx="953" cy="136"/>
            </a:xfrm>
            <a:custGeom>
              <a:avLst/>
              <a:gdLst>
                <a:gd name="T0" fmla="*/ 0 w 953"/>
                <a:gd name="T1" fmla="*/ 136 h 136"/>
                <a:gd name="T2" fmla="*/ 454 w 953"/>
                <a:gd name="T3" fmla="*/ 0 h 136"/>
                <a:gd name="T4" fmla="*/ 545 w 953"/>
                <a:gd name="T5" fmla="*/ 136 h 136"/>
                <a:gd name="T6" fmla="*/ 953 w 953"/>
                <a:gd name="T7" fmla="*/ 0 h 136"/>
                <a:gd name="T8" fmla="*/ 0 60000 65536"/>
                <a:gd name="T9" fmla="*/ 0 60000 65536"/>
                <a:gd name="T10" fmla="*/ 0 60000 65536"/>
                <a:gd name="T11" fmla="*/ 0 60000 65536"/>
                <a:gd name="T12" fmla="*/ 0 w 953"/>
                <a:gd name="T13" fmla="*/ 0 h 136"/>
                <a:gd name="T14" fmla="*/ 953 w 953"/>
                <a:gd name="T15" fmla="*/ 136 h 136"/>
              </a:gdLst>
              <a:ahLst/>
              <a:cxnLst>
                <a:cxn ang="T8">
                  <a:pos x="T0" y="T1"/>
                </a:cxn>
                <a:cxn ang="T9">
                  <a:pos x="T2" y="T3"/>
                </a:cxn>
                <a:cxn ang="T10">
                  <a:pos x="T4" y="T5"/>
                </a:cxn>
                <a:cxn ang="T11">
                  <a:pos x="T6" y="T7"/>
                </a:cxn>
              </a:cxnLst>
              <a:rect l="T12" t="T13" r="T14" b="T15"/>
              <a:pathLst>
                <a:path w="953" h="136">
                  <a:moveTo>
                    <a:pt x="0" y="136"/>
                  </a:moveTo>
                  <a:lnTo>
                    <a:pt x="454" y="0"/>
                  </a:lnTo>
                  <a:lnTo>
                    <a:pt x="545" y="136"/>
                  </a:lnTo>
                  <a:lnTo>
                    <a:pt x="953" y="0"/>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187" name="Freeform 33"/>
            <p:cNvSpPr>
              <a:spLocks/>
            </p:cNvSpPr>
            <p:nvPr/>
          </p:nvSpPr>
          <p:spPr bwMode="auto">
            <a:xfrm>
              <a:off x="3445" y="2176"/>
              <a:ext cx="953" cy="136"/>
            </a:xfrm>
            <a:custGeom>
              <a:avLst/>
              <a:gdLst>
                <a:gd name="T0" fmla="*/ 0 w 953"/>
                <a:gd name="T1" fmla="*/ 136 h 136"/>
                <a:gd name="T2" fmla="*/ 454 w 953"/>
                <a:gd name="T3" fmla="*/ 0 h 136"/>
                <a:gd name="T4" fmla="*/ 545 w 953"/>
                <a:gd name="T5" fmla="*/ 136 h 136"/>
                <a:gd name="T6" fmla="*/ 953 w 953"/>
                <a:gd name="T7" fmla="*/ 0 h 136"/>
                <a:gd name="T8" fmla="*/ 0 60000 65536"/>
                <a:gd name="T9" fmla="*/ 0 60000 65536"/>
                <a:gd name="T10" fmla="*/ 0 60000 65536"/>
                <a:gd name="T11" fmla="*/ 0 60000 65536"/>
                <a:gd name="T12" fmla="*/ 0 w 953"/>
                <a:gd name="T13" fmla="*/ 0 h 136"/>
                <a:gd name="T14" fmla="*/ 953 w 953"/>
                <a:gd name="T15" fmla="*/ 136 h 136"/>
              </a:gdLst>
              <a:ahLst/>
              <a:cxnLst>
                <a:cxn ang="T8">
                  <a:pos x="T0" y="T1"/>
                </a:cxn>
                <a:cxn ang="T9">
                  <a:pos x="T2" y="T3"/>
                </a:cxn>
                <a:cxn ang="T10">
                  <a:pos x="T4" y="T5"/>
                </a:cxn>
                <a:cxn ang="T11">
                  <a:pos x="T6" y="T7"/>
                </a:cxn>
              </a:cxnLst>
              <a:rect l="T12" t="T13" r="T14" b="T15"/>
              <a:pathLst>
                <a:path w="953" h="136">
                  <a:moveTo>
                    <a:pt x="0" y="136"/>
                  </a:moveTo>
                  <a:lnTo>
                    <a:pt x="454" y="0"/>
                  </a:lnTo>
                  <a:lnTo>
                    <a:pt x="545" y="136"/>
                  </a:lnTo>
                  <a:lnTo>
                    <a:pt x="953" y="0"/>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grpSp>
      <p:sp>
        <p:nvSpPr>
          <p:cNvPr id="6175" name="Text Box 34"/>
          <p:cNvSpPr txBox="1">
            <a:spLocks noChangeArrowheads="1"/>
          </p:cNvSpPr>
          <p:nvPr/>
        </p:nvSpPr>
        <p:spPr bwMode="auto">
          <a:xfrm>
            <a:off x="5338763" y="1143000"/>
            <a:ext cx="19605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0x00000000</a:t>
            </a:r>
          </a:p>
        </p:txBody>
      </p:sp>
      <p:sp>
        <p:nvSpPr>
          <p:cNvPr id="6176" name="Text Box 35"/>
          <p:cNvSpPr txBox="1">
            <a:spLocks noChangeArrowheads="1"/>
          </p:cNvSpPr>
          <p:nvPr/>
        </p:nvSpPr>
        <p:spPr bwMode="auto">
          <a:xfrm>
            <a:off x="5338763" y="1625600"/>
            <a:ext cx="19605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0x00000001</a:t>
            </a:r>
          </a:p>
        </p:txBody>
      </p:sp>
      <p:sp>
        <p:nvSpPr>
          <p:cNvPr id="6177" name="Text Box 36"/>
          <p:cNvSpPr txBox="1">
            <a:spLocks noChangeArrowheads="1"/>
          </p:cNvSpPr>
          <p:nvPr/>
        </p:nvSpPr>
        <p:spPr bwMode="auto">
          <a:xfrm>
            <a:off x="5338763" y="2109788"/>
            <a:ext cx="19605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0x00000002</a:t>
            </a:r>
          </a:p>
        </p:txBody>
      </p:sp>
      <p:sp>
        <p:nvSpPr>
          <p:cNvPr id="6178" name="Text Box 37"/>
          <p:cNvSpPr txBox="1">
            <a:spLocks noChangeArrowheads="1"/>
          </p:cNvSpPr>
          <p:nvPr/>
        </p:nvSpPr>
        <p:spPr bwMode="auto">
          <a:xfrm>
            <a:off x="5338763" y="2592388"/>
            <a:ext cx="19605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0x00000003</a:t>
            </a:r>
          </a:p>
        </p:txBody>
      </p:sp>
      <p:sp>
        <p:nvSpPr>
          <p:cNvPr id="6179" name="Text Box 38"/>
          <p:cNvSpPr txBox="1">
            <a:spLocks noChangeArrowheads="1"/>
          </p:cNvSpPr>
          <p:nvPr/>
        </p:nvSpPr>
        <p:spPr bwMode="auto">
          <a:xfrm>
            <a:off x="5338763" y="3078163"/>
            <a:ext cx="19605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0x00000004</a:t>
            </a:r>
          </a:p>
        </p:txBody>
      </p:sp>
      <p:sp>
        <p:nvSpPr>
          <p:cNvPr id="6180" name="Text Box 39"/>
          <p:cNvSpPr txBox="1">
            <a:spLocks noChangeArrowheads="1"/>
          </p:cNvSpPr>
          <p:nvPr/>
        </p:nvSpPr>
        <p:spPr bwMode="auto">
          <a:xfrm>
            <a:off x="5338763" y="3605213"/>
            <a:ext cx="19605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0x00000005</a:t>
            </a:r>
          </a:p>
        </p:txBody>
      </p:sp>
      <p:sp>
        <p:nvSpPr>
          <p:cNvPr id="6181" name="Text Box 40"/>
          <p:cNvSpPr txBox="1">
            <a:spLocks noChangeArrowheads="1"/>
          </p:cNvSpPr>
          <p:nvPr/>
        </p:nvSpPr>
        <p:spPr bwMode="auto">
          <a:xfrm>
            <a:off x="5338763" y="4046538"/>
            <a:ext cx="19605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0x00000006</a:t>
            </a:r>
          </a:p>
        </p:txBody>
      </p:sp>
      <p:sp>
        <p:nvSpPr>
          <p:cNvPr id="6182" name="Text Box 41"/>
          <p:cNvSpPr txBox="1">
            <a:spLocks noChangeArrowheads="1"/>
          </p:cNvSpPr>
          <p:nvPr/>
        </p:nvSpPr>
        <p:spPr bwMode="auto">
          <a:xfrm>
            <a:off x="5299075" y="5980113"/>
            <a:ext cx="18954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0xFFFFFFFF</a:t>
            </a:r>
          </a:p>
        </p:txBody>
      </p:sp>
      <p:sp>
        <p:nvSpPr>
          <p:cNvPr id="6183" name="Text Box 42"/>
          <p:cNvSpPr txBox="1">
            <a:spLocks noChangeArrowheads="1"/>
          </p:cNvSpPr>
          <p:nvPr/>
        </p:nvSpPr>
        <p:spPr bwMode="auto">
          <a:xfrm>
            <a:off x="5299075" y="5451475"/>
            <a:ext cx="19097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0xFFFFFFFE</a:t>
            </a:r>
          </a:p>
        </p:txBody>
      </p:sp>
      <p:sp>
        <p:nvSpPr>
          <p:cNvPr id="6184" name="Text Box 43"/>
          <p:cNvSpPr txBox="1">
            <a:spLocks noChangeArrowheads="1"/>
          </p:cNvSpPr>
          <p:nvPr/>
        </p:nvSpPr>
        <p:spPr bwMode="auto">
          <a:xfrm>
            <a:off x="5299075" y="4967288"/>
            <a:ext cx="19478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0xFFFFFFFD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smtClean="0"/>
              <a:t>ARM programmer model</a:t>
            </a:r>
          </a:p>
        </p:txBody>
      </p:sp>
      <p:grpSp>
        <p:nvGrpSpPr>
          <p:cNvPr id="8195" name="Group 3"/>
          <p:cNvGrpSpPr>
            <a:grpSpLocks/>
          </p:cNvGrpSpPr>
          <p:nvPr/>
        </p:nvGrpSpPr>
        <p:grpSpPr bwMode="auto">
          <a:xfrm>
            <a:off x="388938" y="5281613"/>
            <a:ext cx="4819650" cy="787400"/>
            <a:chOff x="103" y="815"/>
            <a:chExt cx="4264" cy="720"/>
          </a:xfrm>
        </p:grpSpPr>
        <p:pic>
          <p:nvPicPr>
            <p:cNvPr id="826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 y="815"/>
              <a:ext cx="4264"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64" name="Group 5"/>
            <p:cNvGrpSpPr>
              <a:grpSpLocks/>
            </p:cNvGrpSpPr>
            <p:nvPr/>
          </p:nvGrpSpPr>
          <p:grpSpPr bwMode="auto">
            <a:xfrm>
              <a:off x="1794" y="891"/>
              <a:ext cx="289" cy="644"/>
              <a:chOff x="1794" y="891"/>
              <a:chExt cx="289" cy="644"/>
            </a:xfrm>
          </p:grpSpPr>
          <p:sp>
            <p:nvSpPr>
              <p:cNvPr id="8265" name="Line 6"/>
              <p:cNvSpPr>
                <a:spLocks noChangeShapeType="1"/>
              </p:cNvSpPr>
              <p:nvPr/>
            </p:nvSpPr>
            <p:spPr bwMode="auto">
              <a:xfrm flipH="1">
                <a:off x="1827" y="891"/>
                <a:ext cx="226" cy="635"/>
              </a:xfrm>
              <a:prstGeom prst="line">
                <a:avLst/>
              </a:prstGeom>
              <a:noFill/>
              <a:ln w="7620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8266" name="Line 7"/>
              <p:cNvSpPr>
                <a:spLocks noChangeShapeType="1"/>
              </p:cNvSpPr>
              <p:nvPr/>
            </p:nvSpPr>
            <p:spPr bwMode="auto">
              <a:xfrm flipH="1">
                <a:off x="1794" y="900"/>
                <a:ext cx="226" cy="63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8267" name="Line 8"/>
              <p:cNvSpPr>
                <a:spLocks noChangeShapeType="1"/>
              </p:cNvSpPr>
              <p:nvPr/>
            </p:nvSpPr>
            <p:spPr bwMode="auto">
              <a:xfrm flipH="1">
                <a:off x="1857" y="900"/>
                <a:ext cx="226" cy="63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grpSp>
      </p:grpSp>
      <p:graphicFrame>
        <p:nvGraphicFramePr>
          <p:cNvPr id="696329" name="Group 9"/>
          <p:cNvGraphicFramePr>
            <a:graphicFrameLocks noGrp="1"/>
          </p:cNvGraphicFramePr>
          <p:nvPr/>
        </p:nvGraphicFramePr>
        <p:xfrm>
          <a:off x="7208838" y="1317625"/>
          <a:ext cx="1365250" cy="4940298"/>
        </p:xfrm>
        <a:graphic>
          <a:graphicData uri="http://schemas.openxmlformats.org/drawingml/2006/table">
            <a:tbl>
              <a:tblPr/>
              <a:tblGrid>
                <a:gridCol w="1365250"/>
              </a:tblGrid>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10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20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30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FF</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FF</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FF</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200" b="0" i="0" u="none" strike="noStrike" cap="none" normalizeH="0" baseline="0" smtClean="0">
                        <a:ln>
                          <a:noFill/>
                        </a:ln>
                        <a:solidFill>
                          <a:schemeClr val="tx1"/>
                        </a:solidFill>
                        <a:effectLst/>
                        <a:latin typeface="Trebuchet MS" pitchFamily="34" charset="0"/>
                        <a:ea typeface="新細明體" pitchFamily="18" charset="-120"/>
                      </a:endParaRP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118">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rebuchet MS" pitchFamily="34" charset="0"/>
                          <a:ea typeface="新細明體" pitchFamily="18" charset="-120"/>
                        </a:rPr>
                        <a:t>00</a:t>
                      </a:r>
                    </a:p>
                  </a:txBody>
                  <a:tcPr marL="113834" marR="113834" marT="56918" marB="5691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222" name="Text Box 35"/>
          <p:cNvSpPr txBox="1">
            <a:spLocks noChangeArrowheads="1"/>
          </p:cNvSpPr>
          <p:nvPr/>
        </p:nvSpPr>
        <p:spPr bwMode="auto">
          <a:xfrm>
            <a:off x="5338763" y="1317625"/>
            <a:ext cx="19605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0x00000000</a:t>
            </a:r>
          </a:p>
        </p:txBody>
      </p:sp>
      <p:sp>
        <p:nvSpPr>
          <p:cNvPr id="8223" name="Text Box 36"/>
          <p:cNvSpPr txBox="1">
            <a:spLocks noChangeArrowheads="1"/>
          </p:cNvSpPr>
          <p:nvPr/>
        </p:nvSpPr>
        <p:spPr bwMode="auto">
          <a:xfrm>
            <a:off x="5338763" y="1800225"/>
            <a:ext cx="19605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0x00000001</a:t>
            </a:r>
          </a:p>
        </p:txBody>
      </p:sp>
      <p:sp>
        <p:nvSpPr>
          <p:cNvPr id="8224" name="Text Box 37"/>
          <p:cNvSpPr txBox="1">
            <a:spLocks noChangeArrowheads="1"/>
          </p:cNvSpPr>
          <p:nvPr/>
        </p:nvSpPr>
        <p:spPr bwMode="auto">
          <a:xfrm>
            <a:off x="5338763" y="2284413"/>
            <a:ext cx="19605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0x00000002</a:t>
            </a:r>
          </a:p>
        </p:txBody>
      </p:sp>
      <p:sp>
        <p:nvSpPr>
          <p:cNvPr id="8225" name="Text Box 38"/>
          <p:cNvSpPr txBox="1">
            <a:spLocks noChangeArrowheads="1"/>
          </p:cNvSpPr>
          <p:nvPr/>
        </p:nvSpPr>
        <p:spPr bwMode="auto">
          <a:xfrm>
            <a:off x="5338763" y="2767013"/>
            <a:ext cx="19605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0x00000003</a:t>
            </a:r>
          </a:p>
        </p:txBody>
      </p:sp>
      <p:sp>
        <p:nvSpPr>
          <p:cNvPr id="8226" name="Text Box 39"/>
          <p:cNvSpPr txBox="1">
            <a:spLocks noChangeArrowheads="1"/>
          </p:cNvSpPr>
          <p:nvPr/>
        </p:nvSpPr>
        <p:spPr bwMode="auto">
          <a:xfrm>
            <a:off x="5338763" y="3252788"/>
            <a:ext cx="19605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0x00000004</a:t>
            </a:r>
          </a:p>
        </p:txBody>
      </p:sp>
      <p:sp>
        <p:nvSpPr>
          <p:cNvPr id="8227" name="Text Box 40"/>
          <p:cNvSpPr txBox="1">
            <a:spLocks noChangeArrowheads="1"/>
          </p:cNvSpPr>
          <p:nvPr/>
        </p:nvSpPr>
        <p:spPr bwMode="auto">
          <a:xfrm>
            <a:off x="5338763" y="3779838"/>
            <a:ext cx="19605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0x00000005</a:t>
            </a:r>
          </a:p>
        </p:txBody>
      </p:sp>
      <p:sp>
        <p:nvSpPr>
          <p:cNvPr id="8228" name="Text Box 41"/>
          <p:cNvSpPr txBox="1">
            <a:spLocks noChangeArrowheads="1"/>
          </p:cNvSpPr>
          <p:nvPr/>
        </p:nvSpPr>
        <p:spPr bwMode="auto">
          <a:xfrm>
            <a:off x="5338763" y="4219575"/>
            <a:ext cx="19605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0x00000006</a:t>
            </a:r>
          </a:p>
        </p:txBody>
      </p:sp>
      <p:sp>
        <p:nvSpPr>
          <p:cNvPr id="8229" name="Text Box 42"/>
          <p:cNvSpPr txBox="1">
            <a:spLocks noChangeArrowheads="1"/>
          </p:cNvSpPr>
          <p:nvPr/>
        </p:nvSpPr>
        <p:spPr bwMode="auto">
          <a:xfrm>
            <a:off x="5299075" y="6154738"/>
            <a:ext cx="18954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0xFFFFFFFF</a:t>
            </a:r>
          </a:p>
        </p:txBody>
      </p:sp>
      <p:sp>
        <p:nvSpPr>
          <p:cNvPr id="8230" name="Text Box 43"/>
          <p:cNvSpPr txBox="1">
            <a:spLocks noChangeArrowheads="1"/>
          </p:cNvSpPr>
          <p:nvPr/>
        </p:nvSpPr>
        <p:spPr bwMode="auto">
          <a:xfrm>
            <a:off x="5299075" y="5626100"/>
            <a:ext cx="19097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0xFFFFFFFE</a:t>
            </a:r>
          </a:p>
        </p:txBody>
      </p:sp>
      <p:sp>
        <p:nvSpPr>
          <p:cNvPr id="8231" name="Text Box 44"/>
          <p:cNvSpPr txBox="1">
            <a:spLocks noChangeArrowheads="1"/>
          </p:cNvSpPr>
          <p:nvPr/>
        </p:nvSpPr>
        <p:spPr bwMode="auto">
          <a:xfrm>
            <a:off x="5299075" y="5141913"/>
            <a:ext cx="19478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0xFFFFFFFD</a:t>
            </a:r>
          </a:p>
        </p:txBody>
      </p:sp>
      <p:graphicFrame>
        <p:nvGraphicFramePr>
          <p:cNvPr id="696365" name="Group 45"/>
          <p:cNvGraphicFramePr>
            <a:graphicFrameLocks noGrp="1"/>
          </p:cNvGraphicFramePr>
          <p:nvPr/>
        </p:nvGraphicFramePr>
        <p:xfrm>
          <a:off x="479425" y="1993900"/>
          <a:ext cx="4638675" cy="2401888"/>
        </p:xfrm>
        <a:graphic>
          <a:graphicData uri="http://schemas.openxmlformats.org/drawingml/2006/table">
            <a:tbl>
              <a:tblPr/>
              <a:tblGrid>
                <a:gridCol w="1160463"/>
                <a:gridCol w="1158875"/>
                <a:gridCol w="1160462"/>
                <a:gridCol w="1158875"/>
              </a:tblGrid>
              <a:tr h="600075">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R0</a:t>
                      </a:r>
                    </a:p>
                  </a:txBody>
                  <a:tcPr marL="112041" marR="112041" marT="58261" marB="58261"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R1</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R2</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R3</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1663">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R4</a:t>
                      </a:r>
                    </a:p>
                  </a:txBody>
                  <a:tcPr marL="112041" marR="112041" marT="58261" marB="58261"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R5</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R6</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R7</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0075">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R8</a:t>
                      </a:r>
                    </a:p>
                  </a:txBody>
                  <a:tcPr marL="112041" marR="112041" marT="58261" marB="58261"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R9</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R10</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R11</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0075">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R12</a:t>
                      </a:r>
                    </a:p>
                  </a:txBody>
                  <a:tcPr marL="112041" marR="112041" marT="58261" marB="58261"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R13</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R14</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PC</a:t>
                      </a:r>
                    </a:p>
                  </a:txBody>
                  <a:tcPr marL="112041" marR="112041" marT="58261" marB="58261"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8259" name="Group 72"/>
          <p:cNvGrpSpPr>
            <a:grpSpLocks/>
          </p:cNvGrpSpPr>
          <p:nvPr/>
        </p:nvGrpSpPr>
        <p:grpSpPr bwMode="auto">
          <a:xfrm>
            <a:off x="6908800" y="4791075"/>
            <a:ext cx="1938338" cy="346075"/>
            <a:chOff x="3445" y="2133"/>
            <a:chExt cx="967" cy="179"/>
          </a:xfrm>
        </p:grpSpPr>
        <p:sp>
          <p:nvSpPr>
            <p:cNvPr id="8260" name="Freeform 73"/>
            <p:cNvSpPr>
              <a:spLocks/>
            </p:cNvSpPr>
            <p:nvPr/>
          </p:nvSpPr>
          <p:spPr bwMode="auto">
            <a:xfrm>
              <a:off x="3459" y="2152"/>
              <a:ext cx="953" cy="136"/>
            </a:xfrm>
            <a:custGeom>
              <a:avLst/>
              <a:gdLst>
                <a:gd name="T0" fmla="*/ 0 w 953"/>
                <a:gd name="T1" fmla="*/ 136 h 136"/>
                <a:gd name="T2" fmla="*/ 454 w 953"/>
                <a:gd name="T3" fmla="*/ 0 h 136"/>
                <a:gd name="T4" fmla="*/ 545 w 953"/>
                <a:gd name="T5" fmla="*/ 136 h 136"/>
                <a:gd name="T6" fmla="*/ 953 w 953"/>
                <a:gd name="T7" fmla="*/ 0 h 136"/>
                <a:gd name="T8" fmla="*/ 0 60000 65536"/>
                <a:gd name="T9" fmla="*/ 0 60000 65536"/>
                <a:gd name="T10" fmla="*/ 0 60000 65536"/>
                <a:gd name="T11" fmla="*/ 0 60000 65536"/>
                <a:gd name="T12" fmla="*/ 0 w 953"/>
                <a:gd name="T13" fmla="*/ 0 h 136"/>
                <a:gd name="T14" fmla="*/ 953 w 953"/>
                <a:gd name="T15" fmla="*/ 136 h 136"/>
              </a:gdLst>
              <a:ahLst/>
              <a:cxnLst>
                <a:cxn ang="T8">
                  <a:pos x="T0" y="T1"/>
                </a:cxn>
                <a:cxn ang="T9">
                  <a:pos x="T2" y="T3"/>
                </a:cxn>
                <a:cxn ang="T10">
                  <a:pos x="T4" y="T5"/>
                </a:cxn>
                <a:cxn ang="T11">
                  <a:pos x="T6" y="T7"/>
                </a:cxn>
              </a:cxnLst>
              <a:rect l="T12" t="T13" r="T14" b="T15"/>
              <a:pathLst>
                <a:path w="953" h="136">
                  <a:moveTo>
                    <a:pt x="0" y="136"/>
                  </a:moveTo>
                  <a:lnTo>
                    <a:pt x="454" y="0"/>
                  </a:lnTo>
                  <a:lnTo>
                    <a:pt x="545" y="136"/>
                  </a:lnTo>
                  <a:lnTo>
                    <a:pt x="953" y="0"/>
                  </a:lnTo>
                </a:path>
              </a:pathLst>
            </a:custGeom>
            <a:noFill/>
            <a:ln w="76200">
              <a:solidFill>
                <a:srgbClr val="F8F8F8"/>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261" name="Freeform 74"/>
            <p:cNvSpPr>
              <a:spLocks/>
            </p:cNvSpPr>
            <p:nvPr/>
          </p:nvSpPr>
          <p:spPr bwMode="auto">
            <a:xfrm>
              <a:off x="3459" y="2133"/>
              <a:ext cx="953" cy="136"/>
            </a:xfrm>
            <a:custGeom>
              <a:avLst/>
              <a:gdLst>
                <a:gd name="T0" fmla="*/ 0 w 953"/>
                <a:gd name="T1" fmla="*/ 136 h 136"/>
                <a:gd name="T2" fmla="*/ 454 w 953"/>
                <a:gd name="T3" fmla="*/ 0 h 136"/>
                <a:gd name="T4" fmla="*/ 545 w 953"/>
                <a:gd name="T5" fmla="*/ 136 h 136"/>
                <a:gd name="T6" fmla="*/ 953 w 953"/>
                <a:gd name="T7" fmla="*/ 0 h 136"/>
                <a:gd name="T8" fmla="*/ 0 60000 65536"/>
                <a:gd name="T9" fmla="*/ 0 60000 65536"/>
                <a:gd name="T10" fmla="*/ 0 60000 65536"/>
                <a:gd name="T11" fmla="*/ 0 60000 65536"/>
                <a:gd name="T12" fmla="*/ 0 w 953"/>
                <a:gd name="T13" fmla="*/ 0 h 136"/>
                <a:gd name="T14" fmla="*/ 953 w 953"/>
                <a:gd name="T15" fmla="*/ 136 h 136"/>
              </a:gdLst>
              <a:ahLst/>
              <a:cxnLst>
                <a:cxn ang="T8">
                  <a:pos x="T0" y="T1"/>
                </a:cxn>
                <a:cxn ang="T9">
                  <a:pos x="T2" y="T3"/>
                </a:cxn>
                <a:cxn ang="T10">
                  <a:pos x="T4" y="T5"/>
                </a:cxn>
                <a:cxn ang="T11">
                  <a:pos x="T6" y="T7"/>
                </a:cxn>
              </a:cxnLst>
              <a:rect l="T12" t="T13" r="T14" b="T15"/>
              <a:pathLst>
                <a:path w="953" h="136">
                  <a:moveTo>
                    <a:pt x="0" y="136"/>
                  </a:moveTo>
                  <a:lnTo>
                    <a:pt x="454" y="0"/>
                  </a:lnTo>
                  <a:lnTo>
                    <a:pt x="545" y="136"/>
                  </a:lnTo>
                  <a:lnTo>
                    <a:pt x="953" y="0"/>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262" name="Freeform 75"/>
            <p:cNvSpPr>
              <a:spLocks/>
            </p:cNvSpPr>
            <p:nvPr/>
          </p:nvSpPr>
          <p:spPr bwMode="auto">
            <a:xfrm>
              <a:off x="3445" y="2176"/>
              <a:ext cx="953" cy="136"/>
            </a:xfrm>
            <a:custGeom>
              <a:avLst/>
              <a:gdLst>
                <a:gd name="T0" fmla="*/ 0 w 953"/>
                <a:gd name="T1" fmla="*/ 136 h 136"/>
                <a:gd name="T2" fmla="*/ 454 w 953"/>
                <a:gd name="T3" fmla="*/ 0 h 136"/>
                <a:gd name="T4" fmla="*/ 545 w 953"/>
                <a:gd name="T5" fmla="*/ 136 h 136"/>
                <a:gd name="T6" fmla="*/ 953 w 953"/>
                <a:gd name="T7" fmla="*/ 0 h 136"/>
                <a:gd name="T8" fmla="*/ 0 60000 65536"/>
                <a:gd name="T9" fmla="*/ 0 60000 65536"/>
                <a:gd name="T10" fmla="*/ 0 60000 65536"/>
                <a:gd name="T11" fmla="*/ 0 60000 65536"/>
                <a:gd name="T12" fmla="*/ 0 w 953"/>
                <a:gd name="T13" fmla="*/ 0 h 136"/>
                <a:gd name="T14" fmla="*/ 953 w 953"/>
                <a:gd name="T15" fmla="*/ 136 h 136"/>
              </a:gdLst>
              <a:ahLst/>
              <a:cxnLst>
                <a:cxn ang="T8">
                  <a:pos x="T0" y="T1"/>
                </a:cxn>
                <a:cxn ang="T9">
                  <a:pos x="T2" y="T3"/>
                </a:cxn>
                <a:cxn ang="T10">
                  <a:pos x="T4" y="T5"/>
                </a:cxn>
                <a:cxn ang="T11">
                  <a:pos x="T6" y="T7"/>
                </a:cxn>
              </a:cxnLst>
              <a:rect l="T12" t="T13" r="T14" b="T15"/>
              <a:pathLst>
                <a:path w="953" h="136">
                  <a:moveTo>
                    <a:pt x="0" y="136"/>
                  </a:moveTo>
                  <a:lnTo>
                    <a:pt x="454" y="0"/>
                  </a:lnTo>
                  <a:lnTo>
                    <a:pt x="545" y="136"/>
                  </a:lnTo>
                  <a:lnTo>
                    <a:pt x="953" y="0"/>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988" y="1052513"/>
            <a:ext cx="5618162"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p:txBody>
          <a:bodyPr/>
          <a:lstStyle/>
          <a:p>
            <a:pPr eaLnBrk="1" hangingPunct="1"/>
            <a:r>
              <a:rPr lang="en-US" altLang="zh-TW" smtClean="0"/>
              <a:t>Instruction set</a:t>
            </a:r>
          </a:p>
        </p:txBody>
      </p:sp>
      <p:sp>
        <p:nvSpPr>
          <p:cNvPr id="9220" name="Rectangle 3"/>
          <p:cNvSpPr>
            <a:spLocks noGrp="1" noChangeArrowheads="1"/>
          </p:cNvSpPr>
          <p:nvPr>
            <p:ph type="body" idx="1"/>
          </p:nvPr>
        </p:nvSpPr>
        <p:spPr>
          <a:xfrm>
            <a:off x="457200" y="1052513"/>
            <a:ext cx="3035300" cy="5472112"/>
          </a:xfrm>
        </p:spPr>
        <p:txBody>
          <a:bodyPr/>
          <a:lstStyle/>
          <a:p>
            <a:pPr marL="0" indent="0" eaLnBrk="1" hangingPunct="1">
              <a:buFontTx/>
              <a:buNone/>
            </a:pPr>
            <a:r>
              <a:rPr lang="en-US" altLang="zh-TW" smtClean="0"/>
              <a:t>ARM instructions are all 32-bit long (except for Thumb mode). There are 2</a:t>
            </a:r>
            <a:r>
              <a:rPr lang="en-US" altLang="zh-TW" baseline="30000" smtClean="0"/>
              <a:t>32</a:t>
            </a:r>
            <a:r>
              <a:rPr lang="en-US" altLang="zh-TW" smtClean="0"/>
              <a:t> possible machine instructions. Fortunately, they are structured.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mtClean="0"/>
              <a:t>Features of ARM instruction set</a:t>
            </a:r>
          </a:p>
        </p:txBody>
      </p:sp>
      <p:sp>
        <p:nvSpPr>
          <p:cNvPr id="10243" name="Rectangle 3"/>
          <p:cNvSpPr>
            <a:spLocks noGrp="1" noChangeArrowheads="1"/>
          </p:cNvSpPr>
          <p:nvPr>
            <p:ph type="body" idx="1"/>
          </p:nvPr>
        </p:nvSpPr>
        <p:spPr/>
        <p:txBody>
          <a:bodyPr/>
          <a:lstStyle/>
          <a:p>
            <a:pPr eaLnBrk="1" hangingPunct="1"/>
            <a:r>
              <a:rPr lang="en-US" altLang="zh-TW" smtClean="0"/>
              <a:t>Load-store architecture</a:t>
            </a:r>
          </a:p>
          <a:p>
            <a:pPr eaLnBrk="1" hangingPunct="1"/>
            <a:r>
              <a:rPr lang="en-US" altLang="zh-TW" smtClean="0"/>
              <a:t>3-address instructions</a:t>
            </a:r>
          </a:p>
          <a:p>
            <a:pPr eaLnBrk="1" hangingPunct="1"/>
            <a:r>
              <a:rPr lang="en-US" altLang="zh-TW" smtClean="0"/>
              <a:t>Conditional execution of every instruction</a:t>
            </a:r>
          </a:p>
          <a:p>
            <a:pPr eaLnBrk="1" hangingPunct="1"/>
            <a:r>
              <a:rPr lang="en-US" altLang="zh-TW" smtClean="0"/>
              <a:t>Possible to load/store multiple registers at once</a:t>
            </a:r>
          </a:p>
          <a:p>
            <a:pPr eaLnBrk="1" hangingPunct="1"/>
            <a:r>
              <a:rPr lang="en-US" altLang="zh-TW" smtClean="0"/>
              <a:t>Possible to combine shift and ALU operations in a single instruction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mtClean="0"/>
              <a:t>Instruction set</a:t>
            </a:r>
          </a:p>
        </p:txBody>
      </p:sp>
      <p:sp>
        <p:nvSpPr>
          <p:cNvPr id="11267" name="Rectangle 3"/>
          <p:cNvSpPr>
            <a:spLocks noGrp="1" noChangeArrowheads="1"/>
          </p:cNvSpPr>
          <p:nvPr>
            <p:ph type="body" idx="1"/>
          </p:nvPr>
        </p:nvSpPr>
        <p:spPr/>
        <p:txBody>
          <a:bodyPr/>
          <a:lstStyle/>
          <a:p>
            <a:pPr eaLnBrk="1" hangingPunct="1"/>
            <a:r>
              <a:rPr lang="en-US" altLang="zh-TW" smtClean="0"/>
              <a:t>Data processing</a:t>
            </a:r>
          </a:p>
          <a:p>
            <a:pPr eaLnBrk="1" hangingPunct="1"/>
            <a:r>
              <a:rPr lang="en-US" altLang="zh-TW" smtClean="0"/>
              <a:t>Data movement</a:t>
            </a:r>
          </a:p>
          <a:p>
            <a:pPr eaLnBrk="1" hangingPunct="1"/>
            <a:r>
              <a:rPr lang="en-US" altLang="zh-TW" smtClean="0"/>
              <a:t>Flow control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r>
              <a:rPr lang="en-US" altLang="zh-TW" smtClean="0"/>
              <a:t>Data processing</a:t>
            </a:r>
            <a:endParaRPr lang="zh-TW" altLang="en-US" smtClean="0"/>
          </a:p>
        </p:txBody>
      </p:sp>
      <p:sp>
        <p:nvSpPr>
          <p:cNvPr id="12291" name="內容版面配置區 2"/>
          <p:cNvSpPr>
            <a:spLocks noGrp="1"/>
          </p:cNvSpPr>
          <p:nvPr>
            <p:ph idx="1"/>
          </p:nvPr>
        </p:nvSpPr>
        <p:spPr/>
        <p:txBody>
          <a:bodyPr/>
          <a:lstStyle/>
          <a:p>
            <a:r>
              <a:rPr lang="en-US" altLang="zh-TW" smtClean="0"/>
              <a:t>They are move, arithmetic, logical, comparison and multiply instructions.</a:t>
            </a:r>
          </a:p>
          <a:p>
            <a:r>
              <a:rPr lang="en-US" altLang="zh-TW" smtClean="0"/>
              <a:t>Most data processing instructions can process one of their operands using the barrel shifter. </a:t>
            </a:r>
            <a:endParaRPr lang="zh-TW" altLang="en-US" smtClean="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0" y="3000375"/>
            <a:ext cx="3309938"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428625" y="2928938"/>
            <a:ext cx="5357813" cy="3748087"/>
          </a:xfrm>
          <a:prstGeom prst="rect">
            <a:avLst/>
          </a:prstGeom>
          <a:noFill/>
          <a:ln w="9525">
            <a:noFill/>
            <a:miter lim="800000"/>
            <a:headEnd/>
            <a:tailEnd/>
          </a:ln>
        </p:spPr>
        <p:txBody>
          <a:bodyPr/>
          <a:lstStyle/>
          <a:p>
            <a:pPr marL="342900" indent="-342900">
              <a:spcBef>
                <a:spcPct val="20000"/>
              </a:spcBef>
              <a:buFontTx/>
              <a:buChar char="•"/>
              <a:defRPr/>
            </a:pPr>
            <a:r>
              <a:rPr lang="en-US" altLang="zh-TW" sz="2800" kern="0" dirty="0">
                <a:latin typeface="+mn-lt"/>
                <a:ea typeface="+mn-ea"/>
              </a:rPr>
              <a:t>General rules:</a:t>
            </a:r>
          </a:p>
          <a:p>
            <a:pPr marL="742950" lvl="1" indent="-285750">
              <a:spcBef>
                <a:spcPct val="20000"/>
              </a:spcBef>
              <a:buFontTx/>
              <a:buChar char="–"/>
              <a:defRPr/>
            </a:pPr>
            <a:r>
              <a:rPr lang="en-US" altLang="zh-TW" sz="2400" kern="0" dirty="0">
                <a:latin typeface="+mn-lt"/>
                <a:ea typeface="+mn-ea"/>
              </a:rPr>
              <a:t>All operands are 32-bit, coming from registers or literals.</a:t>
            </a:r>
          </a:p>
          <a:p>
            <a:pPr marL="742950" lvl="1" indent="-285750">
              <a:spcBef>
                <a:spcPct val="20000"/>
              </a:spcBef>
              <a:buFontTx/>
              <a:buChar char="–"/>
              <a:defRPr/>
            </a:pPr>
            <a:r>
              <a:rPr lang="en-US" altLang="zh-TW" sz="2400" kern="0" dirty="0">
                <a:latin typeface="+mn-lt"/>
                <a:ea typeface="+mn-ea"/>
              </a:rPr>
              <a:t>The result, if any, is 32-bit and placed in a register (with the exception for long multiply which produces a 64-bit result)</a:t>
            </a:r>
          </a:p>
          <a:p>
            <a:pPr marL="742950" lvl="1" indent="-285750">
              <a:spcBef>
                <a:spcPct val="20000"/>
              </a:spcBef>
              <a:buFontTx/>
              <a:buChar char="–"/>
              <a:defRPr/>
            </a:pPr>
            <a:r>
              <a:rPr lang="en-US" altLang="zh-TW" sz="2400" kern="0" dirty="0">
                <a:latin typeface="+mn-lt"/>
                <a:ea typeface="+mn-ea"/>
              </a:rPr>
              <a:t>3-address format</a:t>
            </a:r>
          </a:p>
          <a:p>
            <a:pPr marL="742950" lvl="1" indent="-285750">
              <a:spcBef>
                <a:spcPct val="20000"/>
              </a:spcBef>
              <a:buFontTx/>
              <a:buChar char="–"/>
              <a:defRPr/>
            </a:pPr>
            <a:endParaRPr lang="en-US" altLang="zh-TW" sz="2400" kern="0" dirty="0">
              <a:latin typeface="+mn-lt"/>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mtClean="0"/>
              <a:t>Instruction set</a:t>
            </a:r>
          </a:p>
        </p:txBody>
      </p:sp>
      <p:sp>
        <p:nvSpPr>
          <p:cNvPr id="13315"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MOV&lt;cc&gt;&lt;S&gt;  Rd, &lt;operands&gt;</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MOVCS R0, R1 @ if carry is set</a:t>
            </a:r>
          </a:p>
          <a:p>
            <a:pPr eaLnBrk="1" hangingPunct="1">
              <a:buFontTx/>
              <a:buNone/>
            </a:pPr>
            <a:r>
              <a:rPr lang="en-US" altLang="zh-TW" sz="2600" b="1" smtClean="0">
                <a:latin typeface="Courier New" panose="02070309020205020404" pitchFamily="49" charset="0"/>
              </a:rPr>
              <a:t>             @ then R0:=R1</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MOVS  R0, #0 @ R0:=0</a:t>
            </a:r>
          </a:p>
          <a:p>
            <a:pPr eaLnBrk="1" hangingPunct="1">
              <a:buFontTx/>
              <a:buNone/>
            </a:pPr>
            <a:r>
              <a:rPr lang="en-US" altLang="zh-TW" sz="2600" b="1" smtClean="0">
                <a:latin typeface="Courier New" panose="02070309020205020404" pitchFamily="49" charset="0"/>
              </a:rPr>
              <a:t>             @ Z=1, N=0</a:t>
            </a:r>
          </a:p>
          <a:p>
            <a:pPr eaLnBrk="1" hangingPunct="1">
              <a:buFontTx/>
              <a:buNone/>
            </a:pPr>
            <a:r>
              <a:rPr lang="en-US" altLang="zh-TW" sz="2600" b="1" smtClean="0">
                <a:latin typeface="Courier New" panose="02070309020205020404" pitchFamily="49" charset="0"/>
              </a:rPr>
              <a:t>             @ C, V unaffected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Features</a:t>
            </a:r>
            <a:endParaRPr lang="en-US" dirty="0"/>
          </a:p>
        </p:txBody>
      </p:sp>
      <p:sp>
        <p:nvSpPr>
          <p:cNvPr id="3" name="Content Placeholder 2"/>
          <p:cNvSpPr>
            <a:spLocks noGrp="1"/>
          </p:cNvSpPr>
          <p:nvPr>
            <p:ph idx="1"/>
          </p:nvPr>
        </p:nvSpPr>
        <p:spPr>
          <a:xfrm>
            <a:off x="381000" y="1371600"/>
            <a:ext cx="8686800" cy="5105400"/>
          </a:xfrm>
        </p:spPr>
        <p:txBody>
          <a:bodyPr>
            <a:normAutofit fontScale="92500" lnSpcReduction="20000"/>
          </a:bodyPr>
          <a:lstStyle/>
          <a:p>
            <a:pPr>
              <a:spcAft>
                <a:spcPts val="600"/>
              </a:spcAft>
            </a:pPr>
            <a:r>
              <a:rPr lang="en-US" dirty="0" smtClean="0"/>
              <a:t>ARM: Advanced RISC Machines</a:t>
            </a:r>
          </a:p>
          <a:p>
            <a:pPr>
              <a:spcAft>
                <a:spcPts val="600"/>
              </a:spcAft>
            </a:pPr>
            <a:r>
              <a:rPr lang="en-US" dirty="0" smtClean="0"/>
              <a:t>Most popular category of processors</a:t>
            </a:r>
          </a:p>
          <a:p>
            <a:pPr marL="857250" lvl="1" indent="-457200">
              <a:spcAft>
                <a:spcPts val="600"/>
              </a:spcAft>
            </a:pPr>
            <a:r>
              <a:rPr lang="en-US" dirty="0" smtClean="0"/>
              <a:t>ARM 7(1995): </a:t>
            </a:r>
            <a:r>
              <a:rPr lang="en-US" dirty="0" err="1" smtClean="0"/>
              <a:t>ipod</a:t>
            </a:r>
            <a:endParaRPr lang="en-US" dirty="0" smtClean="0"/>
          </a:p>
          <a:p>
            <a:pPr marL="857250" lvl="1" indent="-457200">
              <a:spcAft>
                <a:spcPts val="600"/>
              </a:spcAft>
            </a:pPr>
            <a:r>
              <a:rPr lang="en-US" dirty="0" smtClean="0"/>
              <a:t>ARM 9(1997): </a:t>
            </a:r>
            <a:r>
              <a:rPr lang="en-US" dirty="0" err="1" smtClean="0"/>
              <a:t>Benq</a:t>
            </a:r>
            <a:r>
              <a:rPr lang="en-US" dirty="0" smtClean="0"/>
              <a:t>, </a:t>
            </a:r>
            <a:r>
              <a:rPr lang="en-US" dirty="0" err="1" smtClean="0"/>
              <a:t>sony</a:t>
            </a:r>
            <a:r>
              <a:rPr lang="en-US" dirty="0"/>
              <a:t> </a:t>
            </a:r>
            <a:r>
              <a:rPr lang="en-US" dirty="0" err="1" smtClean="0"/>
              <a:t>erricson</a:t>
            </a:r>
            <a:endParaRPr lang="en-US" dirty="0" smtClean="0"/>
          </a:p>
          <a:p>
            <a:pPr marL="857250" lvl="1" indent="-457200">
              <a:spcAft>
                <a:spcPts val="600"/>
              </a:spcAft>
            </a:pPr>
            <a:r>
              <a:rPr lang="en-US" dirty="0" smtClean="0"/>
              <a:t>ARM 11(2003): Apple </a:t>
            </a:r>
            <a:r>
              <a:rPr lang="en-US" dirty="0" err="1" smtClean="0"/>
              <a:t>iphone</a:t>
            </a:r>
            <a:r>
              <a:rPr lang="en-US" dirty="0" smtClean="0"/>
              <a:t>, Nokia  N93</a:t>
            </a:r>
          </a:p>
          <a:p>
            <a:pPr marL="857250" lvl="1" indent="-457200">
              <a:spcAft>
                <a:spcPts val="600"/>
              </a:spcAft>
            </a:pPr>
            <a:r>
              <a:rPr lang="en-US" dirty="0" smtClean="0"/>
              <a:t>90% of the 32-bit embedded system uses ARM</a:t>
            </a:r>
          </a:p>
          <a:p>
            <a:pPr marL="457200" indent="-457200">
              <a:spcAft>
                <a:spcPts val="600"/>
              </a:spcAft>
            </a:pPr>
            <a:r>
              <a:rPr lang="en-US" dirty="0" smtClean="0"/>
              <a:t>ARM 32bit and above:</a:t>
            </a:r>
          </a:p>
          <a:p>
            <a:pPr marL="857250" lvl="1" indent="-457200">
              <a:spcAft>
                <a:spcPts val="600"/>
              </a:spcAft>
            </a:pPr>
            <a:r>
              <a:rPr lang="en-US" dirty="0" smtClean="0"/>
              <a:t>Reasonably powerful</a:t>
            </a:r>
          </a:p>
          <a:p>
            <a:pPr marL="857250" lvl="1" indent="-457200">
              <a:spcAft>
                <a:spcPts val="600"/>
              </a:spcAft>
            </a:pPr>
            <a:r>
              <a:rPr lang="en-US" dirty="0" smtClean="0"/>
              <a:t>Low power consumption</a:t>
            </a:r>
          </a:p>
          <a:p>
            <a:pPr marL="857250" lvl="1" indent="-457200">
              <a:spcAft>
                <a:spcPts val="600"/>
              </a:spcAft>
            </a:pPr>
            <a:r>
              <a:rPr lang="en-US" dirty="0" smtClean="0"/>
              <a:t>Useful in battery operated devices.</a:t>
            </a:r>
          </a:p>
          <a:p>
            <a:pPr marL="457200" indent="-457200">
              <a:spcAft>
                <a:spcPts val="600"/>
              </a:spcAft>
            </a:pPr>
            <a:r>
              <a:rPr lang="en-US" dirty="0" smtClean="0"/>
              <a:t>ARM processor  family share a common set of instructions.</a:t>
            </a:r>
            <a:endParaRPr lang="en-US" dirty="0"/>
          </a:p>
        </p:txBody>
      </p:sp>
    </p:spTree>
    <p:extLst>
      <p:ext uri="{BB962C8B-B14F-4D97-AF65-F5344CB8AC3E}">
        <p14:creationId xmlns:p14="http://schemas.microsoft.com/office/powerpoint/2010/main" val="3069821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smtClean="0"/>
              <a:t>Conditional execution</a:t>
            </a:r>
          </a:p>
        </p:txBody>
      </p:sp>
      <p:sp>
        <p:nvSpPr>
          <p:cNvPr id="14339" name="Rectangle 3"/>
          <p:cNvSpPr>
            <a:spLocks noGrp="1" noChangeArrowheads="1"/>
          </p:cNvSpPr>
          <p:nvPr>
            <p:ph type="body" idx="1"/>
          </p:nvPr>
        </p:nvSpPr>
        <p:spPr/>
        <p:txBody>
          <a:bodyPr/>
          <a:lstStyle/>
          <a:p>
            <a:pPr eaLnBrk="1" hangingPunct="1"/>
            <a:r>
              <a:rPr lang="en-US" altLang="zh-TW" smtClean="0"/>
              <a:t>Almost all ARM instructions have a condition field which allows it to be executed conditionally.</a:t>
            </a:r>
          </a:p>
          <a:p>
            <a:pPr eaLnBrk="1" hangingPunct="1">
              <a:buFontTx/>
              <a:buNone/>
            </a:pPr>
            <a:r>
              <a:rPr lang="en-US" altLang="zh-TW" smtClean="0"/>
              <a:t>              </a:t>
            </a:r>
            <a:r>
              <a:rPr lang="en-US" altLang="zh-TW" b="1" smtClean="0">
                <a:latin typeface="Courier New" panose="02070309020205020404" pitchFamily="49" charset="0"/>
              </a:rPr>
              <a:t>movcs R0, R1</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3681413"/>
            <a:ext cx="873125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Register movement</a:t>
            </a:r>
          </a:p>
        </p:txBody>
      </p:sp>
      <p:sp>
        <p:nvSpPr>
          <p:cNvPr id="15363" name="Rectangle 3"/>
          <p:cNvSpPr>
            <a:spLocks noGrp="1" noChangeArrowheads="1"/>
          </p:cNvSpPr>
          <p:nvPr>
            <p:ph type="body" idx="1"/>
          </p:nvPr>
        </p:nvSpPr>
        <p:spPr>
          <a:xfrm>
            <a:off x="457200" y="2786063"/>
            <a:ext cx="8229600" cy="3738562"/>
          </a:xfrm>
        </p:spPr>
        <p:txBody>
          <a:bodyPr/>
          <a:lstStyle/>
          <a:p>
            <a:pPr eaLnBrk="1" hangingPunct="1"/>
            <a:r>
              <a:rPr lang="en-US" altLang="zh-TW" b="1" smtClean="0">
                <a:latin typeface="Courier New" panose="02070309020205020404" pitchFamily="49" charset="0"/>
              </a:rPr>
              <a:t>MOV  R0, R2		@ R0 = R2</a:t>
            </a:r>
          </a:p>
          <a:p>
            <a:pPr eaLnBrk="1" hangingPunct="1"/>
            <a:r>
              <a:rPr lang="en-US" altLang="zh-TW" b="1" smtClean="0">
                <a:latin typeface="Courier New" panose="02070309020205020404" pitchFamily="49" charset="0"/>
              </a:rPr>
              <a:t>MVN  R0, R2		@ R0 = ~R2</a:t>
            </a:r>
          </a:p>
          <a:p>
            <a:pPr eaLnBrk="1" hangingPunct="1"/>
            <a:endParaRPr lang="en-US" altLang="zh-TW" b="1" smtClean="0">
              <a:latin typeface="Courier New" panose="02070309020205020404" pitchFamily="49" charset="0"/>
            </a:endParaRPr>
          </a:p>
          <a:p>
            <a:pPr eaLnBrk="1" hangingPunct="1"/>
            <a:endParaRPr lang="en-US" altLang="zh-TW" smtClean="0"/>
          </a:p>
        </p:txBody>
      </p:sp>
      <p:sp>
        <p:nvSpPr>
          <p:cNvPr id="15364" name="Text Box 4"/>
          <p:cNvSpPr txBox="1">
            <a:spLocks noChangeArrowheads="1"/>
          </p:cNvSpPr>
          <p:nvPr/>
        </p:nvSpPr>
        <p:spPr bwMode="auto">
          <a:xfrm>
            <a:off x="428625" y="4114800"/>
            <a:ext cx="211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move negated</a:t>
            </a:r>
          </a:p>
        </p:txBody>
      </p:sp>
      <p:sp>
        <p:nvSpPr>
          <p:cNvPr id="15365" name="Line 5"/>
          <p:cNvSpPr>
            <a:spLocks noChangeShapeType="1"/>
          </p:cNvSpPr>
          <p:nvPr/>
        </p:nvSpPr>
        <p:spPr bwMode="auto">
          <a:xfrm flipV="1">
            <a:off x="1196975" y="3754438"/>
            <a:ext cx="0" cy="431800"/>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071563"/>
            <a:ext cx="83915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4000500"/>
            <a:ext cx="63817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5"/>
          <p:cNvSpPr>
            <a:spLocks noChangeShapeType="1"/>
          </p:cNvSpPr>
          <p:nvPr/>
        </p:nvSpPr>
        <p:spPr bwMode="auto">
          <a:xfrm flipV="1">
            <a:off x="2922587" y="1071546"/>
            <a:ext cx="0" cy="431800"/>
          </a:xfrm>
          <a:prstGeom prst="line">
            <a:avLst/>
          </a:prstGeom>
          <a:noFill/>
          <a:ln w="19050">
            <a:solidFill>
              <a:srgbClr val="0000CC"/>
            </a:solidFill>
            <a:round/>
            <a:headEnd/>
            <a:tailEnd type="triangle" w="med" len="med"/>
          </a:ln>
          <a:scene3d>
            <a:camera prst="orthographicFront">
              <a:rot lat="0" lon="0" rev="5400000"/>
            </a:camera>
            <a:lightRig rig="threePt" dir="t"/>
          </a:scene3d>
        </p:spPr>
        <p:txBody>
          <a:bodyPr/>
          <a:lstStyle/>
          <a:p>
            <a:pPr>
              <a:defRPr/>
            </a:pPr>
            <a:endParaRPr lang="zh-TW" altLang="en-US">
              <a:latin typeface="Arial" charset="0"/>
            </a:endParaRPr>
          </a:p>
        </p:txBody>
      </p:sp>
      <p:sp>
        <p:nvSpPr>
          <p:cNvPr id="15369" name="Text Box 4"/>
          <p:cNvSpPr txBox="1">
            <a:spLocks noChangeArrowheads="1"/>
          </p:cNvSpPr>
          <p:nvPr/>
        </p:nvSpPr>
        <p:spPr bwMode="auto">
          <a:xfrm>
            <a:off x="5475288" y="1000125"/>
            <a:ext cx="3525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immediate,register,shift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smtClean="0"/>
              <a:t>Addressing modes</a:t>
            </a:r>
          </a:p>
        </p:txBody>
      </p:sp>
      <p:sp>
        <p:nvSpPr>
          <p:cNvPr id="16387" name="Rectangle 3"/>
          <p:cNvSpPr>
            <a:spLocks noGrp="1" noChangeArrowheads="1"/>
          </p:cNvSpPr>
          <p:nvPr>
            <p:ph type="body" idx="1"/>
          </p:nvPr>
        </p:nvSpPr>
        <p:spPr/>
        <p:txBody>
          <a:bodyPr/>
          <a:lstStyle/>
          <a:p>
            <a:pPr eaLnBrk="1" hangingPunct="1"/>
            <a:r>
              <a:rPr lang="en-US" altLang="zh-TW" smtClean="0"/>
              <a:t>Register operands</a:t>
            </a:r>
          </a:p>
          <a:p>
            <a:pPr eaLnBrk="1" hangingPunct="1">
              <a:buFontTx/>
              <a:buNone/>
            </a:pPr>
            <a:r>
              <a:rPr lang="en-US" altLang="zh-TW" sz="2600" b="1" smtClean="0">
                <a:latin typeface="Courier New" panose="02070309020205020404" pitchFamily="49" charset="0"/>
              </a:rPr>
              <a:t>  ADD  R0, R1, R2</a:t>
            </a:r>
          </a:p>
          <a:p>
            <a:pPr eaLnBrk="1" hangingPunct="1">
              <a:buFontTx/>
              <a:buNone/>
            </a:pPr>
            <a:endParaRPr lang="en-US" altLang="zh-TW" sz="2600" b="1" smtClean="0">
              <a:latin typeface="Courier New" panose="02070309020205020404" pitchFamily="49" charset="0"/>
            </a:endParaRPr>
          </a:p>
          <a:p>
            <a:pPr eaLnBrk="1" hangingPunct="1"/>
            <a:r>
              <a:rPr lang="en-US" altLang="zh-TW" smtClean="0"/>
              <a:t>Immediate operands</a:t>
            </a:r>
          </a:p>
          <a:p>
            <a:pPr eaLnBrk="1" hangingPunct="1">
              <a:buFontTx/>
              <a:buNone/>
            </a:pPr>
            <a:r>
              <a:rPr lang="en-US" altLang="zh-TW" smtClean="0"/>
              <a:t>    </a:t>
            </a:r>
          </a:p>
          <a:p>
            <a:pPr eaLnBrk="1" hangingPunct="1">
              <a:buFontTx/>
              <a:buNone/>
            </a:pPr>
            <a:endParaRPr lang="en-US" altLang="zh-TW" smtClean="0"/>
          </a:p>
          <a:p>
            <a:pPr eaLnBrk="1" hangingPunct="1">
              <a:buFontTx/>
              <a:buNone/>
            </a:pPr>
            <a:r>
              <a:rPr lang="en-US" altLang="zh-TW" sz="2600" b="1" smtClean="0">
                <a:latin typeface="Courier New" panose="02070309020205020404" pitchFamily="49" charset="0"/>
              </a:rPr>
              <a:t>  ADD  R3, R3, #1    @ R3:=R3+1</a:t>
            </a:r>
          </a:p>
          <a:p>
            <a:pPr eaLnBrk="1" hangingPunct="1">
              <a:buFontTx/>
              <a:buNone/>
            </a:pPr>
            <a:r>
              <a:rPr lang="en-US" altLang="zh-TW" sz="2600" b="1" smtClean="0">
                <a:latin typeface="Courier New" panose="02070309020205020404" pitchFamily="49" charset="0"/>
              </a:rPr>
              <a:t>  AND  R8, R7, #0xff @ R8=R7[7:0]</a:t>
            </a:r>
          </a:p>
        </p:txBody>
      </p:sp>
      <p:sp>
        <p:nvSpPr>
          <p:cNvPr id="16388" name="Line 5"/>
          <p:cNvSpPr>
            <a:spLocks noChangeShapeType="1"/>
          </p:cNvSpPr>
          <p:nvPr/>
        </p:nvSpPr>
        <p:spPr bwMode="auto">
          <a:xfrm>
            <a:off x="3638550" y="3636963"/>
            <a:ext cx="0" cy="439737"/>
          </a:xfrm>
          <a:prstGeom prst="line">
            <a:avLst/>
          </a:prstGeom>
          <a:noFill/>
          <a:ln w="38100">
            <a:solidFill>
              <a:srgbClr val="0000CC"/>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6389" name="Text Box 6"/>
          <p:cNvSpPr txBox="1">
            <a:spLocks noChangeArrowheads="1"/>
          </p:cNvSpPr>
          <p:nvPr/>
        </p:nvSpPr>
        <p:spPr bwMode="auto">
          <a:xfrm>
            <a:off x="2916238" y="3116263"/>
            <a:ext cx="5019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a literal; most can be represented </a:t>
            </a:r>
          </a:p>
          <a:p>
            <a:pPr eaLnBrk="1" hangingPunct="1"/>
            <a:r>
              <a:rPr lang="en-US" altLang="zh-TW" sz="2400">
                <a:solidFill>
                  <a:srgbClr val="0000CC"/>
                </a:solidFill>
                <a:latin typeface="Trebuchet MS" panose="020B0603020202020204" pitchFamily="34" charset="0"/>
              </a:rPr>
              <a:t>              by (0..255)x2</a:t>
            </a:r>
            <a:r>
              <a:rPr lang="en-US" altLang="zh-TW" sz="2400" baseline="30000">
                <a:solidFill>
                  <a:srgbClr val="0000CC"/>
                </a:solidFill>
                <a:latin typeface="Trebuchet MS" panose="020B0603020202020204" pitchFamily="34" charset="0"/>
              </a:rPr>
              <a:t>2n</a:t>
            </a:r>
            <a:r>
              <a:rPr lang="en-US" altLang="zh-TW" sz="2400">
                <a:solidFill>
                  <a:srgbClr val="0000CC"/>
                </a:solidFill>
                <a:latin typeface="Trebuchet MS" panose="020B0603020202020204" pitchFamily="34" charset="0"/>
              </a:rPr>
              <a:t> 0&lt;n&lt;12</a:t>
            </a:r>
          </a:p>
        </p:txBody>
      </p:sp>
      <p:sp>
        <p:nvSpPr>
          <p:cNvPr id="16390" name="Line 7"/>
          <p:cNvSpPr>
            <a:spLocks noChangeShapeType="1"/>
          </p:cNvSpPr>
          <p:nvPr/>
        </p:nvSpPr>
        <p:spPr bwMode="auto">
          <a:xfrm>
            <a:off x="3989388" y="4964113"/>
            <a:ext cx="0" cy="441325"/>
          </a:xfrm>
          <a:prstGeom prst="line">
            <a:avLst/>
          </a:prstGeom>
          <a:noFill/>
          <a:ln w="38100">
            <a:solidFill>
              <a:srgbClr val="0000CC"/>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16391" name="Text Box 8"/>
          <p:cNvSpPr txBox="1">
            <a:spLocks noChangeArrowheads="1"/>
          </p:cNvSpPr>
          <p:nvPr/>
        </p:nvSpPr>
        <p:spPr bwMode="auto">
          <a:xfrm>
            <a:off x="2447925" y="5397500"/>
            <a:ext cx="51863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a hexadecimal literal</a:t>
            </a:r>
          </a:p>
          <a:p>
            <a:pPr eaLnBrk="1" hangingPunct="1"/>
            <a:r>
              <a:rPr lang="en-US" altLang="zh-TW" sz="2400">
                <a:solidFill>
                  <a:srgbClr val="0000CC"/>
                </a:solidFill>
                <a:latin typeface="Trebuchet MS" panose="020B0603020202020204" pitchFamily="34" charset="0"/>
              </a:rPr>
              <a:t>This is assembler dependent syntax.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Shifted register operands</a:t>
            </a:r>
          </a:p>
        </p:txBody>
      </p:sp>
      <p:sp>
        <p:nvSpPr>
          <p:cNvPr id="17411" name="Rectangle 3"/>
          <p:cNvSpPr>
            <a:spLocks noGrp="1" noChangeArrowheads="1"/>
          </p:cNvSpPr>
          <p:nvPr>
            <p:ph type="body" idx="1"/>
          </p:nvPr>
        </p:nvSpPr>
        <p:spPr>
          <a:xfrm>
            <a:off x="457200" y="1052513"/>
            <a:ext cx="4471988" cy="5376862"/>
          </a:xfrm>
        </p:spPr>
        <p:txBody>
          <a:bodyPr/>
          <a:lstStyle/>
          <a:p>
            <a:pPr eaLnBrk="1" hangingPunct="1"/>
            <a:r>
              <a:rPr lang="en-US" altLang="zh-TW" sz="2600" smtClean="0"/>
              <a:t>One operand to ALU is routed through the Barrel shifter. Thus, the operand can be modified before it is used. Useful for fast multipliation and dealing with lists, table and other complex data structure. (similar to the displacement addressing mode in CISC.)</a:t>
            </a: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1143000"/>
            <a:ext cx="3309937"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4500563" y="4572000"/>
            <a:ext cx="4143375" cy="1581150"/>
          </a:xfrm>
          <a:prstGeom prst="rect">
            <a:avLst/>
          </a:prstGeom>
          <a:noFill/>
          <a:ln w="9525">
            <a:noFill/>
            <a:miter lim="800000"/>
            <a:headEnd/>
            <a:tailEnd/>
          </a:ln>
        </p:spPr>
        <p:txBody>
          <a:bodyPr/>
          <a:lstStyle/>
          <a:p>
            <a:pPr marL="342900" indent="-342900">
              <a:spcBef>
                <a:spcPct val="20000"/>
              </a:spcBef>
              <a:buFontTx/>
              <a:buChar char="•"/>
              <a:defRPr/>
            </a:pPr>
            <a:r>
              <a:rPr lang="en-US" altLang="zh-TW" sz="2600" kern="0" dirty="0">
                <a:latin typeface="+mn-lt"/>
                <a:ea typeface="+mn-ea"/>
              </a:rPr>
              <a:t>Some instructions (e.g. </a:t>
            </a:r>
            <a:r>
              <a:rPr lang="en-US" altLang="zh-TW" sz="2600" b="1" dirty="0">
                <a:latin typeface="Courier New" pitchFamily="49" charset="0"/>
                <a:ea typeface="+mn-ea"/>
              </a:rPr>
              <a:t>MUL, CLZ, QADD</a:t>
            </a:r>
            <a:r>
              <a:rPr lang="en-US" altLang="zh-TW" sz="2600" kern="0" dirty="0">
                <a:latin typeface="+mn-lt"/>
                <a:ea typeface="+mn-ea"/>
              </a:rPr>
              <a:t>) do not read barrel shifter.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en-US" altLang="zh-TW" smtClean="0"/>
              <a:t>Shifted register operands</a:t>
            </a:r>
            <a:endParaRPr lang="zh-TW" altLang="en-US" smtClean="0"/>
          </a:p>
        </p:txBody>
      </p:sp>
      <p:pic>
        <p:nvPicPr>
          <p:cNvPr id="184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8625" y="1143000"/>
            <a:ext cx="8229600" cy="211455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smtClean="0"/>
              <a:t>Logical shift left</a:t>
            </a:r>
          </a:p>
        </p:txBody>
      </p:sp>
      <p:sp>
        <p:nvSpPr>
          <p:cNvPr id="19459" name="Rectangle 3"/>
          <p:cNvSpPr>
            <a:spLocks noGrp="1" noChangeArrowheads="1"/>
          </p:cNvSpPr>
          <p:nvPr>
            <p:ph type="body" idx="1"/>
          </p:nvPr>
        </p:nvSpPr>
        <p:spPr>
          <a:xfrm>
            <a:off x="661988" y="2547938"/>
            <a:ext cx="8093075" cy="3697287"/>
          </a:xfrm>
        </p:spPr>
        <p:txBody>
          <a:bodyPr/>
          <a:lstStyle/>
          <a:p>
            <a:pPr eaLnBrk="1" hangingPunct="1">
              <a:buFontTx/>
              <a:buNone/>
            </a:pPr>
            <a:r>
              <a:rPr lang="en-US" altLang="zh-TW" sz="2600" b="1" smtClean="0">
                <a:latin typeface="Courier New" panose="02070309020205020404" pitchFamily="49" charset="0"/>
              </a:rPr>
              <a:t>MOV  R0, R2, </a:t>
            </a:r>
            <a:r>
              <a:rPr lang="en-US" altLang="zh-TW" sz="2600" b="1" smtClean="0">
                <a:solidFill>
                  <a:srgbClr val="FF0000"/>
                </a:solidFill>
                <a:latin typeface="Courier New" panose="02070309020205020404" pitchFamily="49" charset="0"/>
              </a:rPr>
              <a:t>LSL #2</a:t>
            </a:r>
            <a:r>
              <a:rPr lang="en-US" altLang="zh-TW" sz="2600" b="1" smtClean="0">
                <a:latin typeface="Courier New" panose="02070309020205020404" pitchFamily="49" charset="0"/>
              </a:rPr>
              <a:t> @ R0:=R2&lt;&lt;2</a:t>
            </a:r>
          </a:p>
          <a:p>
            <a:pPr eaLnBrk="1" hangingPunct="1">
              <a:buFontTx/>
              <a:buNone/>
            </a:pPr>
            <a:r>
              <a:rPr lang="en-US" altLang="zh-TW" sz="2600" b="1" smtClean="0">
                <a:latin typeface="Courier New" panose="02070309020205020404" pitchFamily="49" charset="0"/>
              </a:rPr>
              <a:t>                    @ R2 unchanged</a:t>
            </a:r>
          </a:p>
          <a:p>
            <a:pPr eaLnBrk="1" hangingPunct="1">
              <a:buFontTx/>
              <a:buNone/>
            </a:pPr>
            <a:r>
              <a:rPr lang="en-US" altLang="zh-TW" sz="2600" b="1" smtClean="0">
                <a:latin typeface="Courier New" panose="02070309020205020404" pitchFamily="49" charset="0"/>
              </a:rPr>
              <a:t>Example: </a:t>
            </a:r>
            <a:r>
              <a:rPr lang="en-US" altLang="zh-TW" sz="2600" b="1" smtClean="0">
                <a:solidFill>
                  <a:srgbClr val="FF0000"/>
                </a:solidFill>
                <a:latin typeface="Courier New" panose="02070309020205020404" pitchFamily="49" charset="0"/>
              </a:rPr>
              <a:t>0…0 0011 0000</a:t>
            </a:r>
          </a:p>
          <a:p>
            <a:pPr eaLnBrk="1" hangingPunct="1">
              <a:buFontTx/>
              <a:buNone/>
            </a:pPr>
            <a:r>
              <a:rPr lang="en-US" altLang="zh-TW" sz="2600" b="1" smtClean="0">
                <a:latin typeface="Courier New" panose="02070309020205020404" pitchFamily="49" charset="0"/>
              </a:rPr>
              <a:t>Before R2=0x00000030</a:t>
            </a:r>
          </a:p>
          <a:p>
            <a:pPr eaLnBrk="1" hangingPunct="1">
              <a:buFontTx/>
              <a:buNone/>
            </a:pPr>
            <a:r>
              <a:rPr lang="en-US" altLang="zh-TW" sz="2600" b="1" smtClean="0">
                <a:latin typeface="Courier New" panose="02070309020205020404" pitchFamily="49" charset="0"/>
              </a:rPr>
              <a:t>After  R0=0x000000C0</a:t>
            </a:r>
          </a:p>
          <a:p>
            <a:pPr eaLnBrk="1" hangingPunct="1">
              <a:buFontTx/>
              <a:buNone/>
            </a:pPr>
            <a:r>
              <a:rPr lang="en-US" altLang="zh-TW" sz="2600" b="1" smtClean="0">
                <a:latin typeface="Courier New" panose="02070309020205020404" pitchFamily="49" charset="0"/>
              </a:rPr>
              <a:t>       R2=0x00000030</a:t>
            </a:r>
          </a:p>
        </p:txBody>
      </p:sp>
      <p:sp>
        <p:nvSpPr>
          <p:cNvPr id="19460" name="Line 7"/>
          <p:cNvSpPr>
            <a:spLocks noChangeShapeType="1"/>
          </p:cNvSpPr>
          <p:nvPr/>
        </p:nvSpPr>
        <p:spPr bwMode="auto">
          <a:xfrm flipH="1">
            <a:off x="6299200" y="1892300"/>
            <a:ext cx="81915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61" name="Line 8"/>
          <p:cNvSpPr>
            <a:spLocks noChangeShapeType="1"/>
          </p:cNvSpPr>
          <p:nvPr/>
        </p:nvSpPr>
        <p:spPr bwMode="auto">
          <a:xfrm flipH="1">
            <a:off x="1539875" y="1895475"/>
            <a:ext cx="81915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62" name="Rectangle 9"/>
          <p:cNvSpPr>
            <a:spLocks noChangeArrowheads="1"/>
          </p:cNvSpPr>
          <p:nvPr/>
        </p:nvSpPr>
        <p:spPr bwMode="auto">
          <a:xfrm>
            <a:off x="752475" y="1493838"/>
            <a:ext cx="725488" cy="790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19463" name="Text Box 10"/>
          <p:cNvSpPr txBox="1">
            <a:spLocks noChangeArrowheads="1"/>
          </p:cNvSpPr>
          <p:nvPr/>
        </p:nvSpPr>
        <p:spPr bwMode="auto">
          <a:xfrm>
            <a:off x="860425" y="1557338"/>
            <a:ext cx="471488"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C</a:t>
            </a:r>
          </a:p>
        </p:txBody>
      </p:sp>
      <p:sp>
        <p:nvSpPr>
          <p:cNvPr id="19464" name="Text Box 11"/>
          <p:cNvSpPr txBox="1">
            <a:spLocks noChangeArrowheads="1"/>
          </p:cNvSpPr>
          <p:nvPr/>
        </p:nvSpPr>
        <p:spPr bwMode="auto">
          <a:xfrm>
            <a:off x="7183438" y="1581150"/>
            <a:ext cx="4762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500">
                <a:latin typeface="Tahoma" panose="020B0604030504040204" pitchFamily="34" charset="0"/>
              </a:rPr>
              <a:t>0</a:t>
            </a:r>
          </a:p>
        </p:txBody>
      </p:sp>
      <p:sp>
        <p:nvSpPr>
          <p:cNvPr id="19465" name="Rectangle 5"/>
          <p:cNvSpPr>
            <a:spLocks noChangeArrowheads="1"/>
          </p:cNvSpPr>
          <p:nvPr/>
        </p:nvSpPr>
        <p:spPr bwMode="auto">
          <a:xfrm>
            <a:off x="2389188" y="1493838"/>
            <a:ext cx="3910012" cy="790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19466" name="Text Box 6"/>
          <p:cNvSpPr txBox="1">
            <a:spLocks noChangeArrowheads="1"/>
          </p:cNvSpPr>
          <p:nvPr/>
        </p:nvSpPr>
        <p:spPr bwMode="auto">
          <a:xfrm>
            <a:off x="3509963" y="1557338"/>
            <a:ext cx="16383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register</a:t>
            </a:r>
          </a:p>
        </p:txBody>
      </p:sp>
      <p:sp>
        <p:nvSpPr>
          <p:cNvPr id="19467" name="Line 12"/>
          <p:cNvSpPr>
            <a:spLocks noChangeShapeType="1"/>
          </p:cNvSpPr>
          <p:nvPr/>
        </p:nvSpPr>
        <p:spPr bwMode="auto">
          <a:xfrm flipH="1">
            <a:off x="5229225" y="1887538"/>
            <a:ext cx="819150" cy="0"/>
          </a:xfrm>
          <a:prstGeom prst="line">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68" name="Line 13"/>
          <p:cNvSpPr>
            <a:spLocks noChangeShapeType="1"/>
          </p:cNvSpPr>
          <p:nvPr/>
        </p:nvSpPr>
        <p:spPr bwMode="auto">
          <a:xfrm flipH="1">
            <a:off x="2613025" y="1892300"/>
            <a:ext cx="819150" cy="0"/>
          </a:xfrm>
          <a:prstGeom prst="line">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smtClean="0"/>
              <a:t>Logical shift right</a:t>
            </a:r>
          </a:p>
        </p:txBody>
      </p:sp>
      <p:sp>
        <p:nvSpPr>
          <p:cNvPr id="20483" name="Rectangle 3"/>
          <p:cNvSpPr>
            <a:spLocks noGrp="1" noChangeArrowheads="1"/>
          </p:cNvSpPr>
          <p:nvPr>
            <p:ph type="body" idx="1"/>
          </p:nvPr>
        </p:nvSpPr>
        <p:spPr>
          <a:xfrm>
            <a:off x="661988" y="2547938"/>
            <a:ext cx="8093075" cy="3697287"/>
          </a:xfrm>
        </p:spPr>
        <p:txBody>
          <a:bodyPr/>
          <a:lstStyle/>
          <a:p>
            <a:pPr eaLnBrk="1" hangingPunct="1">
              <a:buFontTx/>
              <a:buNone/>
            </a:pPr>
            <a:r>
              <a:rPr lang="en-US" altLang="zh-TW" sz="2600" b="1" smtClean="0">
                <a:latin typeface="Courier New" panose="02070309020205020404" pitchFamily="49" charset="0"/>
              </a:rPr>
              <a:t>MOV  R0, R2, </a:t>
            </a:r>
            <a:r>
              <a:rPr lang="en-US" altLang="zh-TW" sz="2600" b="1" smtClean="0">
                <a:solidFill>
                  <a:srgbClr val="FF0000"/>
                </a:solidFill>
                <a:latin typeface="Courier New" panose="02070309020205020404" pitchFamily="49" charset="0"/>
              </a:rPr>
              <a:t>LSR #2 </a:t>
            </a:r>
            <a:r>
              <a:rPr lang="en-US" altLang="zh-TW" sz="2600" b="1" smtClean="0">
                <a:latin typeface="Courier New" panose="02070309020205020404" pitchFamily="49" charset="0"/>
              </a:rPr>
              <a:t>@ R0:=R2&gt;&gt;2</a:t>
            </a:r>
          </a:p>
          <a:p>
            <a:pPr eaLnBrk="1" hangingPunct="1">
              <a:buFontTx/>
              <a:buNone/>
            </a:pPr>
            <a:r>
              <a:rPr lang="en-US" altLang="zh-TW" sz="2600" b="1" smtClean="0">
                <a:latin typeface="Courier New" panose="02070309020205020404" pitchFamily="49" charset="0"/>
              </a:rPr>
              <a:t>                    @ R2 unchanged</a:t>
            </a:r>
          </a:p>
          <a:p>
            <a:pPr eaLnBrk="1" hangingPunct="1">
              <a:buFontTx/>
              <a:buNone/>
            </a:pPr>
            <a:r>
              <a:rPr lang="en-US" altLang="zh-TW" sz="2600" b="1" smtClean="0">
                <a:latin typeface="Courier New" panose="02070309020205020404" pitchFamily="49" charset="0"/>
              </a:rPr>
              <a:t>Example: </a:t>
            </a:r>
            <a:r>
              <a:rPr lang="en-US" altLang="zh-TW" sz="2600" b="1" smtClean="0">
                <a:solidFill>
                  <a:srgbClr val="FF0000"/>
                </a:solidFill>
                <a:latin typeface="Courier New" panose="02070309020205020404" pitchFamily="49" charset="0"/>
              </a:rPr>
              <a:t>0…0 0011 0000</a:t>
            </a:r>
          </a:p>
          <a:p>
            <a:pPr eaLnBrk="1" hangingPunct="1">
              <a:buFontTx/>
              <a:buNone/>
            </a:pPr>
            <a:r>
              <a:rPr lang="en-US" altLang="zh-TW" sz="2600" b="1" smtClean="0">
                <a:latin typeface="Courier New" panose="02070309020205020404" pitchFamily="49" charset="0"/>
              </a:rPr>
              <a:t>Before R2=0x00000030</a:t>
            </a:r>
          </a:p>
          <a:p>
            <a:pPr eaLnBrk="1" hangingPunct="1">
              <a:buFontTx/>
              <a:buNone/>
            </a:pPr>
            <a:r>
              <a:rPr lang="en-US" altLang="zh-TW" sz="2600" b="1" smtClean="0">
                <a:latin typeface="Courier New" panose="02070309020205020404" pitchFamily="49" charset="0"/>
              </a:rPr>
              <a:t>After  R0=0x0000000C</a:t>
            </a:r>
          </a:p>
          <a:p>
            <a:pPr eaLnBrk="1" hangingPunct="1">
              <a:buFontTx/>
              <a:buNone/>
            </a:pPr>
            <a:r>
              <a:rPr lang="en-US" altLang="zh-TW" sz="2600" b="1" smtClean="0">
                <a:latin typeface="Courier New" panose="02070309020205020404" pitchFamily="49" charset="0"/>
              </a:rPr>
              <a:t>       R2=0x00000030</a:t>
            </a:r>
          </a:p>
        </p:txBody>
      </p:sp>
      <p:sp>
        <p:nvSpPr>
          <p:cNvPr id="20484" name="Line 7"/>
          <p:cNvSpPr>
            <a:spLocks noChangeShapeType="1"/>
          </p:cNvSpPr>
          <p:nvPr/>
        </p:nvSpPr>
        <p:spPr bwMode="auto">
          <a:xfrm flipH="1">
            <a:off x="6321425" y="1892300"/>
            <a:ext cx="819150"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0485" name="Line 8"/>
          <p:cNvSpPr>
            <a:spLocks noChangeShapeType="1"/>
          </p:cNvSpPr>
          <p:nvPr/>
        </p:nvSpPr>
        <p:spPr bwMode="auto">
          <a:xfrm flipH="1">
            <a:off x="1562100" y="1895475"/>
            <a:ext cx="819150"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grpSp>
        <p:nvGrpSpPr>
          <p:cNvPr id="20486" name="Group 9"/>
          <p:cNvGrpSpPr>
            <a:grpSpLocks/>
          </p:cNvGrpSpPr>
          <p:nvPr/>
        </p:nvGrpSpPr>
        <p:grpSpPr bwMode="auto">
          <a:xfrm>
            <a:off x="7232650" y="1493838"/>
            <a:ext cx="727075" cy="790575"/>
            <a:chOff x="511" y="770"/>
            <a:chExt cx="362" cy="408"/>
          </a:xfrm>
        </p:grpSpPr>
        <p:sp>
          <p:nvSpPr>
            <p:cNvPr id="20492" name="Rectangle 10"/>
            <p:cNvSpPr>
              <a:spLocks noChangeArrowheads="1"/>
            </p:cNvSpPr>
            <p:nvPr/>
          </p:nvSpPr>
          <p:spPr bwMode="auto">
            <a:xfrm>
              <a:off x="511" y="770"/>
              <a:ext cx="362" cy="4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0493" name="Text Box 11"/>
            <p:cNvSpPr txBox="1">
              <a:spLocks noChangeArrowheads="1"/>
            </p:cNvSpPr>
            <p:nvPr/>
          </p:nvSpPr>
          <p:spPr bwMode="auto">
            <a:xfrm>
              <a:off x="557" y="840"/>
              <a:ext cx="23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C</a:t>
              </a:r>
            </a:p>
          </p:txBody>
        </p:sp>
      </p:grpSp>
      <p:sp>
        <p:nvSpPr>
          <p:cNvPr id="20487" name="Text Box 12"/>
          <p:cNvSpPr txBox="1">
            <a:spLocks noChangeArrowheads="1"/>
          </p:cNvSpPr>
          <p:nvPr/>
        </p:nvSpPr>
        <p:spPr bwMode="auto">
          <a:xfrm>
            <a:off x="1023938" y="1628775"/>
            <a:ext cx="44132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0</a:t>
            </a:r>
          </a:p>
        </p:txBody>
      </p:sp>
      <p:sp>
        <p:nvSpPr>
          <p:cNvPr id="20488" name="Line 13"/>
          <p:cNvSpPr>
            <a:spLocks noChangeShapeType="1"/>
          </p:cNvSpPr>
          <p:nvPr/>
        </p:nvSpPr>
        <p:spPr bwMode="auto">
          <a:xfrm flipH="1">
            <a:off x="5249863" y="1887538"/>
            <a:ext cx="8207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0489" name="Line 14"/>
          <p:cNvSpPr>
            <a:spLocks noChangeShapeType="1"/>
          </p:cNvSpPr>
          <p:nvPr/>
        </p:nvSpPr>
        <p:spPr bwMode="auto">
          <a:xfrm flipH="1">
            <a:off x="2633663" y="1892300"/>
            <a:ext cx="8207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0490" name="Rectangle 15"/>
          <p:cNvSpPr>
            <a:spLocks noChangeArrowheads="1"/>
          </p:cNvSpPr>
          <p:nvPr/>
        </p:nvSpPr>
        <p:spPr bwMode="auto">
          <a:xfrm>
            <a:off x="2389188" y="1493838"/>
            <a:ext cx="3910012" cy="790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0491" name="Text Box 16"/>
          <p:cNvSpPr txBox="1">
            <a:spLocks noChangeArrowheads="1"/>
          </p:cNvSpPr>
          <p:nvPr/>
        </p:nvSpPr>
        <p:spPr bwMode="auto">
          <a:xfrm>
            <a:off x="3509963" y="1557338"/>
            <a:ext cx="16383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register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mtClean="0"/>
              <a:t>Arithmetic shift right</a:t>
            </a:r>
          </a:p>
        </p:txBody>
      </p:sp>
      <p:sp>
        <p:nvSpPr>
          <p:cNvPr id="21507" name="Rectangle 3"/>
          <p:cNvSpPr>
            <a:spLocks noGrp="1" noChangeArrowheads="1"/>
          </p:cNvSpPr>
          <p:nvPr>
            <p:ph type="body" idx="1"/>
          </p:nvPr>
        </p:nvSpPr>
        <p:spPr>
          <a:xfrm>
            <a:off x="661988" y="2547938"/>
            <a:ext cx="8093075" cy="3697287"/>
          </a:xfrm>
        </p:spPr>
        <p:txBody>
          <a:bodyPr/>
          <a:lstStyle/>
          <a:p>
            <a:pPr eaLnBrk="1" hangingPunct="1">
              <a:buFontTx/>
              <a:buNone/>
            </a:pPr>
            <a:r>
              <a:rPr lang="en-US" altLang="zh-TW" sz="2600" b="1" smtClean="0">
                <a:latin typeface="Courier New" panose="02070309020205020404" pitchFamily="49" charset="0"/>
              </a:rPr>
              <a:t>MOV  R0, R2, </a:t>
            </a:r>
            <a:r>
              <a:rPr lang="en-US" altLang="zh-TW" sz="2600" b="1" smtClean="0">
                <a:solidFill>
                  <a:srgbClr val="FF0000"/>
                </a:solidFill>
                <a:latin typeface="Courier New" panose="02070309020205020404" pitchFamily="49" charset="0"/>
              </a:rPr>
              <a:t>ASR #2 </a:t>
            </a:r>
            <a:r>
              <a:rPr lang="en-US" altLang="zh-TW" sz="2600" b="1" smtClean="0">
                <a:latin typeface="Courier New" panose="02070309020205020404" pitchFamily="49" charset="0"/>
              </a:rPr>
              <a:t>@ R0:=R2&gt;&gt;2</a:t>
            </a:r>
          </a:p>
          <a:p>
            <a:pPr eaLnBrk="1" hangingPunct="1">
              <a:buFontTx/>
              <a:buNone/>
            </a:pPr>
            <a:r>
              <a:rPr lang="en-US" altLang="zh-TW" sz="2600" b="1" smtClean="0">
                <a:latin typeface="Courier New" panose="02070309020205020404" pitchFamily="49" charset="0"/>
              </a:rPr>
              <a:t>                    @ R2 unchanged</a:t>
            </a:r>
          </a:p>
          <a:p>
            <a:pPr eaLnBrk="1" hangingPunct="1">
              <a:buFontTx/>
              <a:buNone/>
            </a:pPr>
            <a:r>
              <a:rPr lang="en-US" altLang="zh-TW" sz="2600" b="1" smtClean="0">
                <a:latin typeface="Courier New" panose="02070309020205020404" pitchFamily="49" charset="0"/>
              </a:rPr>
              <a:t>Example: </a:t>
            </a:r>
            <a:r>
              <a:rPr lang="en-US" altLang="zh-TW" sz="2600" b="1" smtClean="0">
                <a:solidFill>
                  <a:srgbClr val="FF0000"/>
                </a:solidFill>
                <a:latin typeface="Courier New" panose="02070309020205020404" pitchFamily="49" charset="0"/>
              </a:rPr>
              <a:t>1010 0…0 0011 0000</a:t>
            </a:r>
          </a:p>
          <a:p>
            <a:pPr eaLnBrk="1" hangingPunct="1">
              <a:buFontTx/>
              <a:buNone/>
            </a:pPr>
            <a:r>
              <a:rPr lang="en-US" altLang="zh-TW" sz="2600" b="1" smtClean="0">
                <a:latin typeface="Courier New" panose="02070309020205020404" pitchFamily="49" charset="0"/>
              </a:rPr>
              <a:t>Before R2=0xA0000030</a:t>
            </a:r>
          </a:p>
          <a:p>
            <a:pPr eaLnBrk="1" hangingPunct="1">
              <a:buFontTx/>
              <a:buNone/>
            </a:pPr>
            <a:r>
              <a:rPr lang="en-US" altLang="zh-TW" sz="2600" b="1" smtClean="0">
                <a:latin typeface="Courier New" panose="02070309020205020404" pitchFamily="49" charset="0"/>
              </a:rPr>
              <a:t>After  R0=0xE800000C</a:t>
            </a:r>
          </a:p>
          <a:p>
            <a:pPr eaLnBrk="1" hangingPunct="1">
              <a:buFontTx/>
              <a:buNone/>
            </a:pPr>
            <a:r>
              <a:rPr lang="en-US" altLang="zh-TW" sz="2600" b="1" smtClean="0">
                <a:latin typeface="Courier New" panose="02070309020205020404" pitchFamily="49" charset="0"/>
              </a:rPr>
              <a:t>       R2=0xA0000030</a:t>
            </a:r>
          </a:p>
        </p:txBody>
      </p:sp>
      <p:sp>
        <p:nvSpPr>
          <p:cNvPr id="21508" name="Rectangle 5"/>
          <p:cNvSpPr>
            <a:spLocks noChangeArrowheads="1"/>
          </p:cNvSpPr>
          <p:nvPr/>
        </p:nvSpPr>
        <p:spPr bwMode="auto">
          <a:xfrm>
            <a:off x="2389188" y="1493838"/>
            <a:ext cx="3910012" cy="790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1509" name="Line 7"/>
          <p:cNvSpPr>
            <a:spLocks noChangeShapeType="1"/>
          </p:cNvSpPr>
          <p:nvPr/>
        </p:nvSpPr>
        <p:spPr bwMode="auto">
          <a:xfrm flipH="1">
            <a:off x="6299200" y="1892300"/>
            <a:ext cx="819150"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1510" name="Line 12"/>
          <p:cNvSpPr>
            <a:spLocks noChangeShapeType="1"/>
          </p:cNvSpPr>
          <p:nvPr/>
        </p:nvSpPr>
        <p:spPr bwMode="auto">
          <a:xfrm flipH="1">
            <a:off x="3208338" y="1892300"/>
            <a:ext cx="3635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1511" name="Text Box 13"/>
          <p:cNvSpPr txBox="1">
            <a:spLocks noChangeArrowheads="1"/>
          </p:cNvSpPr>
          <p:nvPr/>
        </p:nvSpPr>
        <p:spPr bwMode="auto">
          <a:xfrm>
            <a:off x="2362200" y="1633538"/>
            <a:ext cx="785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rebuchet MS" panose="020B0603020202020204" pitchFamily="34" charset="0"/>
              </a:rPr>
              <a:t>MSB</a:t>
            </a:r>
          </a:p>
        </p:txBody>
      </p:sp>
      <p:sp>
        <p:nvSpPr>
          <p:cNvPr id="21512" name="Line 14"/>
          <p:cNvSpPr>
            <a:spLocks noChangeShapeType="1"/>
          </p:cNvSpPr>
          <p:nvPr/>
        </p:nvSpPr>
        <p:spPr bwMode="auto">
          <a:xfrm>
            <a:off x="3117850" y="1493838"/>
            <a:ext cx="0" cy="790575"/>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1513" name="Freeform 15"/>
          <p:cNvSpPr>
            <a:spLocks/>
          </p:cNvSpPr>
          <p:nvPr/>
        </p:nvSpPr>
        <p:spPr bwMode="auto">
          <a:xfrm>
            <a:off x="1752600" y="1846263"/>
            <a:ext cx="1000125" cy="614362"/>
          </a:xfrm>
          <a:custGeom>
            <a:avLst/>
            <a:gdLst>
              <a:gd name="T0" fmla="*/ 2147483647 w 499"/>
              <a:gd name="T1" fmla="*/ 0 h 317"/>
              <a:gd name="T2" fmla="*/ 0 w 499"/>
              <a:gd name="T3" fmla="*/ 0 h 317"/>
              <a:gd name="T4" fmla="*/ 0 w 499"/>
              <a:gd name="T5" fmla="*/ 2147483647 h 317"/>
              <a:gd name="T6" fmla="*/ 2147483647 w 499"/>
              <a:gd name="T7" fmla="*/ 2147483647 h 317"/>
              <a:gd name="T8" fmla="*/ 2147483647 w 499"/>
              <a:gd name="T9" fmla="*/ 2147483647 h 317"/>
              <a:gd name="T10" fmla="*/ 0 60000 65536"/>
              <a:gd name="T11" fmla="*/ 0 60000 65536"/>
              <a:gd name="T12" fmla="*/ 0 60000 65536"/>
              <a:gd name="T13" fmla="*/ 0 60000 65536"/>
              <a:gd name="T14" fmla="*/ 0 60000 65536"/>
              <a:gd name="T15" fmla="*/ 0 w 499"/>
              <a:gd name="T16" fmla="*/ 0 h 317"/>
              <a:gd name="T17" fmla="*/ 499 w 499"/>
              <a:gd name="T18" fmla="*/ 317 h 317"/>
            </a:gdLst>
            <a:ahLst/>
            <a:cxnLst>
              <a:cxn ang="T10">
                <a:pos x="T0" y="T1"/>
              </a:cxn>
              <a:cxn ang="T11">
                <a:pos x="T2" y="T3"/>
              </a:cxn>
              <a:cxn ang="T12">
                <a:pos x="T4" y="T5"/>
              </a:cxn>
              <a:cxn ang="T13">
                <a:pos x="T6" y="T7"/>
              </a:cxn>
              <a:cxn ang="T14">
                <a:pos x="T8" y="T9"/>
              </a:cxn>
            </a:cxnLst>
            <a:rect l="T15" t="T16" r="T17" b="T18"/>
            <a:pathLst>
              <a:path w="499" h="317">
                <a:moveTo>
                  <a:pt x="318" y="0"/>
                </a:moveTo>
                <a:lnTo>
                  <a:pt x="0" y="0"/>
                </a:lnTo>
                <a:lnTo>
                  <a:pt x="0" y="317"/>
                </a:lnTo>
                <a:lnTo>
                  <a:pt x="499" y="317"/>
                </a:lnTo>
                <a:lnTo>
                  <a:pt x="499" y="226"/>
                </a:ln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1514" name="Text Box 16"/>
          <p:cNvSpPr txBox="1">
            <a:spLocks noChangeArrowheads="1"/>
          </p:cNvSpPr>
          <p:nvPr/>
        </p:nvSpPr>
        <p:spPr bwMode="auto">
          <a:xfrm>
            <a:off x="3509963" y="1557338"/>
            <a:ext cx="16383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register</a:t>
            </a:r>
          </a:p>
        </p:txBody>
      </p:sp>
      <p:grpSp>
        <p:nvGrpSpPr>
          <p:cNvPr id="21515" name="Group 17"/>
          <p:cNvGrpSpPr>
            <a:grpSpLocks/>
          </p:cNvGrpSpPr>
          <p:nvPr/>
        </p:nvGrpSpPr>
        <p:grpSpPr bwMode="auto">
          <a:xfrm>
            <a:off x="7232650" y="1493838"/>
            <a:ext cx="727075" cy="790575"/>
            <a:chOff x="511" y="770"/>
            <a:chExt cx="362" cy="408"/>
          </a:xfrm>
        </p:grpSpPr>
        <p:sp>
          <p:nvSpPr>
            <p:cNvPr id="21517" name="Rectangle 18"/>
            <p:cNvSpPr>
              <a:spLocks noChangeArrowheads="1"/>
            </p:cNvSpPr>
            <p:nvPr/>
          </p:nvSpPr>
          <p:spPr bwMode="auto">
            <a:xfrm>
              <a:off x="511" y="770"/>
              <a:ext cx="362" cy="4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1518" name="Text Box 19"/>
            <p:cNvSpPr txBox="1">
              <a:spLocks noChangeArrowheads="1"/>
            </p:cNvSpPr>
            <p:nvPr/>
          </p:nvSpPr>
          <p:spPr bwMode="auto">
            <a:xfrm>
              <a:off x="557" y="840"/>
              <a:ext cx="23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C</a:t>
              </a:r>
            </a:p>
          </p:txBody>
        </p:sp>
      </p:grpSp>
      <p:sp>
        <p:nvSpPr>
          <p:cNvPr id="21516" name="Line 20"/>
          <p:cNvSpPr>
            <a:spLocks noChangeShapeType="1"/>
          </p:cNvSpPr>
          <p:nvPr/>
        </p:nvSpPr>
        <p:spPr bwMode="auto">
          <a:xfrm flipH="1">
            <a:off x="5249863" y="1887538"/>
            <a:ext cx="8207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mtClean="0"/>
              <a:t>Rotate right</a:t>
            </a:r>
          </a:p>
        </p:txBody>
      </p:sp>
      <p:sp>
        <p:nvSpPr>
          <p:cNvPr id="22531" name="Rectangle 3"/>
          <p:cNvSpPr>
            <a:spLocks noGrp="1" noChangeArrowheads="1"/>
          </p:cNvSpPr>
          <p:nvPr>
            <p:ph type="body" idx="1"/>
          </p:nvPr>
        </p:nvSpPr>
        <p:spPr>
          <a:xfrm>
            <a:off x="661988" y="2547938"/>
            <a:ext cx="8275637" cy="3697287"/>
          </a:xfrm>
        </p:spPr>
        <p:txBody>
          <a:bodyPr/>
          <a:lstStyle/>
          <a:p>
            <a:pPr eaLnBrk="1" hangingPunct="1">
              <a:buFontTx/>
              <a:buNone/>
            </a:pPr>
            <a:r>
              <a:rPr lang="en-US" altLang="zh-TW" sz="2600" b="1" smtClean="0">
                <a:latin typeface="Courier New" panose="02070309020205020404" pitchFamily="49" charset="0"/>
              </a:rPr>
              <a:t>MOV  R0, R2, </a:t>
            </a:r>
            <a:r>
              <a:rPr lang="en-US" altLang="zh-TW" sz="2600" b="1" smtClean="0">
                <a:solidFill>
                  <a:srgbClr val="FF0000"/>
                </a:solidFill>
                <a:latin typeface="Courier New" panose="02070309020205020404" pitchFamily="49" charset="0"/>
              </a:rPr>
              <a:t>ROR #2 </a:t>
            </a:r>
            <a:r>
              <a:rPr lang="en-US" altLang="zh-TW" sz="2600" b="1" smtClean="0">
                <a:latin typeface="Courier New" panose="02070309020205020404" pitchFamily="49" charset="0"/>
              </a:rPr>
              <a:t>@ R0:=R2 rotate</a:t>
            </a:r>
          </a:p>
          <a:p>
            <a:pPr eaLnBrk="1" hangingPunct="1">
              <a:buFontTx/>
              <a:buNone/>
            </a:pPr>
            <a:r>
              <a:rPr lang="en-US" altLang="zh-TW" sz="2600" b="1" smtClean="0">
                <a:latin typeface="Courier New" panose="02070309020205020404" pitchFamily="49" charset="0"/>
              </a:rPr>
              <a:t>                    @ R2 unchanged</a:t>
            </a:r>
          </a:p>
          <a:p>
            <a:pPr eaLnBrk="1" hangingPunct="1">
              <a:buFontTx/>
              <a:buNone/>
            </a:pPr>
            <a:r>
              <a:rPr lang="en-US" altLang="zh-TW" sz="2600" b="1" smtClean="0">
                <a:latin typeface="Courier New" panose="02070309020205020404" pitchFamily="49" charset="0"/>
              </a:rPr>
              <a:t>Example: </a:t>
            </a:r>
            <a:r>
              <a:rPr lang="en-US" altLang="zh-TW" sz="2600" b="1" smtClean="0">
                <a:solidFill>
                  <a:srgbClr val="FF0000"/>
                </a:solidFill>
                <a:latin typeface="Courier New" panose="02070309020205020404" pitchFamily="49" charset="0"/>
              </a:rPr>
              <a:t>0…0 0011 0001</a:t>
            </a:r>
          </a:p>
          <a:p>
            <a:pPr eaLnBrk="1" hangingPunct="1">
              <a:buFontTx/>
              <a:buNone/>
            </a:pPr>
            <a:r>
              <a:rPr lang="en-US" altLang="zh-TW" sz="2600" b="1" smtClean="0">
                <a:latin typeface="Courier New" panose="02070309020205020404" pitchFamily="49" charset="0"/>
              </a:rPr>
              <a:t>Before R2=0x00000031</a:t>
            </a:r>
          </a:p>
          <a:p>
            <a:pPr eaLnBrk="1" hangingPunct="1">
              <a:buFontTx/>
              <a:buNone/>
            </a:pPr>
            <a:r>
              <a:rPr lang="en-US" altLang="zh-TW" sz="2600" b="1" smtClean="0">
                <a:latin typeface="Courier New" panose="02070309020205020404" pitchFamily="49" charset="0"/>
              </a:rPr>
              <a:t>After  R0=0x4000000C</a:t>
            </a:r>
          </a:p>
          <a:p>
            <a:pPr eaLnBrk="1" hangingPunct="1">
              <a:buFontTx/>
              <a:buNone/>
            </a:pPr>
            <a:r>
              <a:rPr lang="en-US" altLang="zh-TW" sz="2600" b="1" smtClean="0">
                <a:latin typeface="Courier New" panose="02070309020205020404" pitchFamily="49" charset="0"/>
              </a:rPr>
              <a:t>       R2=0x00000031</a:t>
            </a:r>
          </a:p>
        </p:txBody>
      </p:sp>
      <p:sp>
        <p:nvSpPr>
          <p:cNvPr id="22532" name="Freeform 9"/>
          <p:cNvSpPr>
            <a:spLocks/>
          </p:cNvSpPr>
          <p:nvPr/>
        </p:nvSpPr>
        <p:spPr bwMode="auto">
          <a:xfrm>
            <a:off x="1763713" y="1268413"/>
            <a:ext cx="4911725" cy="703262"/>
          </a:xfrm>
          <a:custGeom>
            <a:avLst/>
            <a:gdLst>
              <a:gd name="T0" fmla="*/ 2147483647 w 3356"/>
              <a:gd name="T1" fmla="*/ 2147483647 h 363"/>
              <a:gd name="T2" fmla="*/ 2147483647 w 3356"/>
              <a:gd name="T3" fmla="*/ 2147483647 h 363"/>
              <a:gd name="T4" fmla="*/ 2147483647 w 3356"/>
              <a:gd name="T5" fmla="*/ 0 h 363"/>
              <a:gd name="T6" fmla="*/ 0 w 3356"/>
              <a:gd name="T7" fmla="*/ 0 h 363"/>
              <a:gd name="T8" fmla="*/ 0 w 3356"/>
              <a:gd name="T9" fmla="*/ 2147483647 h 363"/>
              <a:gd name="T10" fmla="*/ 2147483647 w 3356"/>
              <a:gd name="T11" fmla="*/ 2147483647 h 363"/>
              <a:gd name="T12" fmla="*/ 0 60000 65536"/>
              <a:gd name="T13" fmla="*/ 0 60000 65536"/>
              <a:gd name="T14" fmla="*/ 0 60000 65536"/>
              <a:gd name="T15" fmla="*/ 0 60000 65536"/>
              <a:gd name="T16" fmla="*/ 0 60000 65536"/>
              <a:gd name="T17" fmla="*/ 0 60000 65536"/>
              <a:gd name="T18" fmla="*/ 0 w 3356"/>
              <a:gd name="T19" fmla="*/ 0 h 363"/>
              <a:gd name="T20" fmla="*/ 3356 w 3356"/>
              <a:gd name="T21" fmla="*/ 363 h 363"/>
            </a:gdLst>
            <a:ahLst/>
            <a:cxnLst>
              <a:cxn ang="T12">
                <a:pos x="T0" y="T1"/>
              </a:cxn>
              <a:cxn ang="T13">
                <a:pos x="T2" y="T3"/>
              </a:cxn>
              <a:cxn ang="T14">
                <a:pos x="T4" y="T5"/>
              </a:cxn>
              <a:cxn ang="T15">
                <a:pos x="T6" y="T7"/>
              </a:cxn>
              <a:cxn ang="T16">
                <a:pos x="T8" y="T9"/>
              </a:cxn>
              <a:cxn ang="T17">
                <a:pos x="T10" y="T11"/>
              </a:cxn>
            </a:cxnLst>
            <a:rect l="T18" t="T19" r="T20" b="T21"/>
            <a:pathLst>
              <a:path w="3356" h="363">
                <a:moveTo>
                  <a:pt x="3175" y="318"/>
                </a:moveTo>
                <a:lnTo>
                  <a:pt x="3356" y="318"/>
                </a:lnTo>
                <a:lnTo>
                  <a:pt x="3356" y="0"/>
                </a:lnTo>
                <a:lnTo>
                  <a:pt x="0" y="0"/>
                </a:lnTo>
                <a:lnTo>
                  <a:pt x="0" y="363"/>
                </a:lnTo>
                <a:lnTo>
                  <a:pt x="363" y="363"/>
                </a:ln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2533" name="Rectangle 10"/>
          <p:cNvSpPr>
            <a:spLocks noChangeArrowheads="1"/>
          </p:cNvSpPr>
          <p:nvPr/>
        </p:nvSpPr>
        <p:spPr bwMode="auto">
          <a:xfrm>
            <a:off x="2389188" y="1493838"/>
            <a:ext cx="3910012" cy="790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2534" name="Text Box 11"/>
          <p:cNvSpPr txBox="1">
            <a:spLocks noChangeArrowheads="1"/>
          </p:cNvSpPr>
          <p:nvPr/>
        </p:nvSpPr>
        <p:spPr bwMode="auto">
          <a:xfrm>
            <a:off x="3509963" y="1557338"/>
            <a:ext cx="16383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register</a:t>
            </a:r>
          </a:p>
        </p:txBody>
      </p:sp>
      <p:sp>
        <p:nvSpPr>
          <p:cNvPr id="22535" name="Line 12"/>
          <p:cNvSpPr>
            <a:spLocks noChangeShapeType="1"/>
          </p:cNvSpPr>
          <p:nvPr/>
        </p:nvSpPr>
        <p:spPr bwMode="auto">
          <a:xfrm flipH="1">
            <a:off x="5249863" y="1887538"/>
            <a:ext cx="8207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2536" name="Line 14"/>
          <p:cNvSpPr>
            <a:spLocks noChangeShapeType="1"/>
          </p:cNvSpPr>
          <p:nvPr/>
        </p:nvSpPr>
        <p:spPr bwMode="auto">
          <a:xfrm flipH="1">
            <a:off x="2633663" y="1892300"/>
            <a:ext cx="8207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smtClean="0"/>
              <a:t>Rotate right extended</a:t>
            </a:r>
          </a:p>
        </p:txBody>
      </p:sp>
      <p:sp>
        <p:nvSpPr>
          <p:cNvPr id="23555" name="Rectangle 3"/>
          <p:cNvSpPr>
            <a:spLocks noGrp="1" noChangeArrowheads="1"/>
          </p:cNvSpPr>
          <p:nvPr>
            <p:ph type="body" idx="1"/>
          </p:nvPr>
        </p:nvSpPr>
        <p:spPr>
          <a:xfrm>
            <a:off x="661988" y="2547938"/>
            <a:ext cx="8275637" cy="3697287"/>
          </a:xfrm>
        </p:spPr>
        <p:txBody>
          <a:bodyPr/>
          <a:lstStyle/>
          <a:p>
            <a:pPr eaLnBrk="1" hangingPunct="1">
              <a:buFontTx/>
              <a:buNone/>
            </a:pPr>
            <a:r>
              <a:rPr lang="en-US" altLang="zh-TW" sz="2600" b="1" smtClean="0">
                <a:latin typeface="Courier New" panose="02070309020205020404" pitchFamily="49" charset="0"/>
              </a:rPr>
              <a:t>MOV  R0, R2, </a:t>
            </a:r>
            <a:r>
              <a:rPr lang="en-US" altLang="zh-TW" sz="2600" b="1" smtClean="0">
                <a:solidFill>
                  <a:srgbClr val="FF0000"/>
                </a:solidFill>
                <a:latin typeface="Courier New" panose="02070309020205020404" pitchFamily="49" charset="0"/>
              </a:rPr>
              <a:t>RRX</a:t>
            </a:r>
            <a:r>
              <a:rPr lang="en-US" altLang="zh-TW" sz="2600" b="1" smtClean="0">
                <a:latin typeface="Courier New" panose="02070309020205020404" pitchFamily="49" charset="0"/>
              </a:rPr>
              <a:t>    @ R0:=R2 rotate</a:t>
            </a:r>
          </a:p>
          <a:p>
            <a:pPr eaLnBrk="1" hangingPunct="1">
              <a:buFontTx/>
              <a:buNone/>
            </a:pPr>
            <a:r>
              <a:rPr lang="en-US" altLang="zh-TW" sz="2600" b="1" smtClean="0">
                <a:latin typeface="Courier New" panose="02070309020205020404" pitchFamily="49" charset="0"/>
              </a:rPr>
              <a:t>                    @ R2 unchanged</a:t>
            </a:r>
          </a:p>
          <a:p>
            <a:pPr eaLnBrk="1" hangingPunct="1">
              <a:buFontTx/>
              <a:buNone/>
            </a:pPr>
            <a:r>
              <a:rPr lang="en-US" altLang="zh-TW" sz="2600" b="1" smtClean="0">
                <a:latin typeface="Courier New" panose="02070309020205020404" pitchFamily="49" charset="0"/>
              </a:rPr>
              <a:t>Example: </a:t>
            </a:r>
            <a:r>
              <a:rPr lang="en-US" altLang="zh-TW" sz="2600" b="1" smtClean="0">
                <a:solidFill>
                  <a:srgbClr val="FF0000"/>
                </a:solidFill>
                <a:latin typeface="Courier New" panose="02070309020205020404" pitchFamily="49" charset="0"/>
              </a:rPr>
              <a:t>0…0 0011 0001</a:t>
            </a:r>
          </a:p>
          <a:p>
            <a:pPr eaLnBrk="1" hangingPunct="1">
              <a:buFontTx/>
              <a:buNone/>
            </a:pPr>
            <a:r>
              <a:rPr lang="en-US" altLang="zh-TW" sz="2600" b="1" smtClean="0">
                <a:latin typeface="Courier New" panose="02070309020205020404" pitchFamily="49" charset="0"/>
              </a:rPr>
              <a:t>Before R2=0x00000031, C=1</a:t>
            </a:r>
          </a:p>
          <a:p>
            <a:pPr eaLnBrk="1" hangingPunct="1">
              <a:buFontTx/>
              <a:buNone/>
            </a:pPr>
            <a:r>
              <a:rPr lang="en-US" altLang="zh-TW" sz="2600" b="1" smtClean="0">
                <a:latin typeface="Courier New" panose="02070309020205020404" pitchFamily="49" charset="0"/>
              </a:rPr>
              <a:t>After  R0=0x80000018, C=1</a:t>
            </a:r>
          </a:p>
          <a:p>
            <a:pPr eaLnBrk="1" hangingPunct="1">
              <a:buFontTx/>
              <a:buNone/>
            </a:pPr>
            <a:r>
              <a:rPr lang="en-US" altLang="zh-TW" sz="2600" b="1" smtClean="0">
                <a:latin typeface="Courier New" panose="02070309020205020404" pitchFamily="49" charset="0"/>
              </a:rPr>
              <a:t>       R2=0x00000031</a:t>
            </a:r>
          </a:p>
        </p:txBody>
      </p:sp>
      <p:sp>
        <p:nvSpPr>
          <p:cNvPr id="23556" name="Line 13"/>
          <p:cNvSpPr>
            <a:spLocks noChangeShapeType="1"/>
          </p:cNvSpPr>
          <p:nvPr/>
        </p:nvSpPr>
        <p:spPr bwMode="auto">
          <a:xfrm flipH="1">
            <a:off x="1520825" y="1916113"/>
            <a:ext cx="819150"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3557" name="Rectangle 17"/>
          <p:cNvSpPr>
            <a:spLocks noChangeArrowheads="1"/>
          </p:cNvSpPr>
          <p:nvPr/>
        </p:nvSpPr>
        <p:spPr bwMode="auto">
          <a:xfrm>
            <a:off x="2389188" y="1493838"/>
            <a:ext cx="3910012" cy="790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3558" name="Text Box 18"/>
          <p:cNvSpPr txBox="1">
            <a:spLocks noChangeArrowheads="1"/>
          </p:cNvSpPr>
          <p:nvPr/>
        </p:nvSpPr>
        <p:spPr bwMode="auto">
          <a:xfrm>
            <a:off x="3509963" y="1557338"/>
            <a:ext cx="16383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register</a:t>
            </a:r>
          </a:p>
        </p:txBody>
      </p:sp>
      <p:sp>
        <p:nvSpPr>
          <p:cNvPr id="23559" name="Rectangle 19"/>
          <p:cNvSpPr>
            <a:spLocks noChangeArrowheads="1"/>
          </p:cNvSpPr>
          <p:nvPr/>
        </p:nvSpPr>
        <p:spPr bwMode="auto">
          <a:xfrm>
            <a:off x="752475" y="1493838"/>
            <a:ext cx="725488" cy="790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3560" name="Text Box 20"/>
          <p:cNvSpPr txBox="1">
            <a:spLocks noChangeArrowheads="1"/>
          </p:cNvSpPr>
          <p:nvPr/>
        </p:nvSpPr>
        <p:spPr bwMode="auto">
          <a:xfrm>
            <a:off x="860425" y="1557338"/>
            <a:ext cx="471488"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C</a:t>
            </a:r>
          </a:p>
        </p:txBody>
      </p:sp>
      <p:sp>
        <p:nvSpPr>
          <p:cNvPr id="23561" name="Line 26"/>
          <p:cNvSpPr>
            <a:spLocks noChangeShapeType="1"/>
          </p:cNvSpPr>
          <p:nvPr/>
        </p:nvSpPr>
        <p:spPr bwMode="auto">
          <a:xfrm flipH="1">
            <a:off x="5249863" y="1887538"/>
            <a:ext cx="8207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3562" name="Line 27"/>
          <p:cNvSpPr>
            <a:spLocks noChangeShapeType="1"/>
          </p:cNvSpPr>
          <p:nvPr/>
        </p:nvSpPr>
        <p:spPr bwMode="auto">
          <a:xfrm flipH="1">
            <a:off x="2633663" y="1892300"/>
            <a:ext cx="820737" cy="0"/>
          </a:xfrm>
          <a:prstGeom prst="line">
            <a:avLst/>
          </a:prstGeom>
          <a:noFill/>
          <a:ln w="38100">
            <a:solidFill>
              <a:schemeClr val="tx1"/>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23563" name="Line 28"/>
          <p:cNvSpPr>
            <a:spLocks noChangeShapeType="1"/>
          </p:cNvSpPr>
          <p:nvPr/>
        </p:nvSpPr>
        <p:spPr bwMode="auto">
          <a:xfrm flipH="1">
            <a:off x="6321425" y="1892300"/>
            <a:ext cx="819150"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grpSp>
        <p:nvGrpSpPr>
          <p:cNvPr id="23564" name="Group 29"/>
          <p:cNvGrpSpPr>
            <a:grpSpLocks/>
          </p:cNvGrpSpPr>
          <p:nvPr/>
        </p:nvGrpSpPr>
        <p:grpSpPr bwMode="auto">
          <a:xfrm>
            <a:off x="7232650" y="1493838"/>
            <a:ext cx="727075" cy="790575"/>
            <a:chOff x="511" y="770"/>
            <a:chExt cx="362" cy="408"/>
          </a:xfrm>
        </p:grpSpPr>
        <p:sp>
          <p:nvSpPr>
            <p:cNvPr id="23565" name="Rectangle 30"/>
            <p:cNvSpPr>
              <a:spLocks noChangeArrowheads="1"/>
            </p:cNvSpPr>
            <p:nvPr/>
          </p:nvSpPr>
          <p:spPr bwMode="auto">
            <a:xfrm>
              <a:off x="511" y="770"/>
              <a:ext cx="362" cy="4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3566" name="Text Box 31"/>
            <p:cNvSpPr txBox="1">
              <a:spLocks noChangeArrowheads="1"/>
            </p:cNvSpPr>
            <p:nvPr/>
          </p:nvSpPr>
          <p:spPr bwMode="auto">
            <a:xfrm>
              <a:off x="557" y="840"/>
              <a:ext cx="23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latin typeface="Trebuchet MS" panose="020B0603020202020204" pitchFamily="34" charset="0"/>
                </a:rPr>
                <a:t>C</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Architecture</a:t>
            </a:r>
            <a:endParaRPr lang="en-US" dirty="0"/>
          </a:p>
        </p:txBody>
      </p:sp>
      <p:sp>
        <p:nvSpPr>
          <p:cNvPr id="3" name="Content Placeholder 2"/>
          <p:cNvSpPr>
            <a:spLocks noGrp="1"/>
          </p:cNvSpPr>
          <p:nvPr>
            <p:ph idx="1"/>
          </p:nvPr>
        </p:nvSpPr>
        <p:spPr/>
        <p:txBody>
          <a:bodyPr>
            <a:normAutofit/>
          </a:bodyPr>
          <a:lstStyle/>
          <a:p>
            <a:pPr marL="0" indent="0">
              <a:spcBef>
                <a:spcPts val="600"/>
              </a:spcBef>
              <a:spcAft>
                <a:spcPts val="600"/>
              </a:spcAft>
              <a:buNone/>
            </a:pPr>
            <a:r>
              <a:rPr lang="en-IN" sz="2400" dirty="0" smtClean="0"/>
              <a:t>The ARM is a Reduced Instruction Set Computer (RISC) system and includes the attributes </a:t>
            </a:r>
            <a:r>
              <a:rPr lang="en-IN" sz="2400" b="1" i="1" dirty="0" smtClean="0"/>
              <a:t>similar</a:t>
            </a:r>
            <a:r>
              <a:rPr lang="en-IN" sz="2400" dirty="0" smtClean="0"/>
              <a:t> to that type of system:</a:t>
            </a:r>
          </a:p>
          <a:p>
            <a:pPr>
              <a:spcBef>
                <a:spcPts val="600"/>
              </a:spcBef>
              <a:spcAft>
                <a:spcPts val="600"/>
              </a:spcAft>
            </a:pPr>
            <a:r>
              <a:rPr lang="en-IN" sz="2400" dirty="0" smtClean="0"/>
              <a:t>A large array of uniform registers. </a:t>
            </a:r>
          </a:p>
          <a:p>
            <a:pPr>
              <a:spcBef>
                <a:spcPts val="600"/>
              </a:spcBef>
              <a:spcAft>
                <a:spcPts val="600"/>
              </a:spcAft>
            </a:pPr>
            <a:r>
              <a:rPr lang="en-IN" sz="2400" dirty="0" smtClean="0"/>
              <a:t>A load/store model of data-operations can only operate on registers and not directly on memory. </a:t>
            </a:r>
          </a:p>
          <a:p>
            <a:pPr>
              <a:spcBef>
                <a:spcPts val="600"/>
              </a:spcBef>
              <a:spcAft>
                <a:spcPts val="600"/>
              </a:spcAft>
            </a:pPr>
            <a:r>
              <a:rPr lang="en-IN" sz="2400" dirty="0" smtClean="0"/>
              <a:t>A uniform ﬁxed length instruction (32-bit).</a:t>
            </a:r>
          </a:p>
          <a:p>
            <a:pPr>
              <a:spcBef>
                <a:spcPts val="600"/>
              </a:spcBef>
              <a:spcAft>
                <a:spcPts val="600"/>
              </a:spcAft>
            </a:pPr>
            <a:r>
              <a:rPr lang="en-IN" sz="2400" dirty="0"/>
              <a:t>A small number of addressing modes with all load/store addresses being determined from registers and instruction ﬁelds only. </a:t>
            </a:r>
          </a:p>
          <a:p>
            <a:pPr marL="0" indent="0">
              <a:spcBef>
                <a:spcPts val="600"/>
              </a:spcBef>
              <a:spcAft>
                <a:spcPts val="600"/>
              </a:spcAft>
              <a:buNone/>
            </a:pPr>
            <a:endParaRPr lang="en-IN" sz="2400" dirty="0" smtClean="0"/>
          </a:p>
          <a:p>
            <a:pPr marL="0" indent="0">
              <a:buNone/>
            </a:pPr>
            <a:endParaRPr lang="en-IN" sz="2400" dirty="0" smtClean="0"/>
          </a:p>
          <a:p>
            <a:endParaRPr lang="en-US" dirty="0"/>
          </a:p>
        </p:txBody>
      </p:sp>
    </p:spTree>
    <p:extLst>
      <p:ext uri="{BB962C8B-B14F-4D97-AF65-F5344CB8AC3E}">
        <p14:creationId xmlns:p14="http://schemas.microsoft.com/office/powerpoint/2010/main" val="2366241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Shifted register operands</a:t>
            </a:r>
          </a:p>
        </p:txBody>
      </p:sp>
      <p:grpSp>
        <p:nvGrpSpPr>
          <p:cNvPr id="24579" name="Group 3"/>
          <p:cNvGrpSpPr>
            <a:grpSpLocks/>
          </p:cNvGrpSpPr>
          <p:nvPr/>
        </p:nvGrpSpPr>
        <p:grpSpPr bwMode="auto">
          <a:xfrm>
            <a:off x="180975" y="1565275"/>
            <a:ext cx="8664575" cy="4767263"/>
            <a:chOff x="58" y="725"/>
            <a:chExt cx="4322" cy="2458"/>
          </a:xfrm>
        </p:grpSpPr>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 y="725"/>
              <a:ext cx="2123" cy="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 y="730"/>
              <a:ext cx="2236" cy="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t>Shifted register operands</a:t>
            </a:r>
          </a:p>
        </p:txBody>
      </p:sp>
      <p:grpSp>
        <p:nvGrpSpPr>
          <p:cNvPr id="25603" name="Group 3"/>
          <p:cNvGrpSpPr>
            <a:grpSpLocks/>
          </p:cNvGrpSpPr>
          <p:nvPr/>
        </p:nvGrpSpPr>
        <p:grpSpPr bwMode="auto">
          <a:xfrm>
            <a:off x="2025650" y="1524000"/>
            <a:ext cx="5035550" cy="4808538"/>
            <a:chOff x="1010" y="725"/>
            <a:chExt cx="2512" cy="2479"/>
          </a:xfrm>
        </p:grpSpPr>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 y="725"/>
              <a:ext cx="2512"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 y="1995"/>
              <a:ext cx="2512" cy="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t>Shifted register operands</a:t>
            </a:r>
          </a:p>
        </p:txBody>
      </p:sp>
      <p:sp>
        <p:nvSpPr>
          <p:cNvPr id="26627" name="Rectangle 3"/>
          <p:cNvSpPr>
            <a:spLocks noGrp="1" noChangeArrowheads="1"/>
          </p:cNvSpPr>
          <p:nvPr>
            <p:ph type="body" idx="1"/>
          </p:nvPr>
        </p:nvSpPr>
        <p:spPr/>
        <p:txBody>
          <a:bodyPr/>
          <a:lstStyle/>
          <a:p>
            <a:pPr eaLnBrk="1" hangingPunct="1"/>
            <a:r>
              <a:rPr lang="en-US" altLang="zh-TW" smtClean="0"/>
              <a:t>It is possible to use a register to specify the number of bits to be shifted; only the bottom 8 bits of the register are significant.</a:t>
            </a:r>
          </a:p>
          <a:p>
            <a:pPr eaLnBrk="1" hangingPunct="1">
              <a:buFontTx/>
              <a:buNone/>
            </a:pPr>
            <a:r>
              <a:rPr lang="en-US" altLang="zh-TW" sz="2600" b="1" smtClean="0">
                <a:latin typeface="Courier New" panose="02070309020205020404" pitchFamily="49" charset="0"/>
              </a:rPr>
              <a:t> @ array index calculation</a:t>
            </a:r>
          </a:p>
          <a:p>
            <a:pPr eaLnBrk="1" hangingPunct="1">
              <a:buFontTx/>
              <a:buNone/>
            </a:pPr>
            <a:r>
              <a:rPr lang="en-US" altLang="zh-TW" sz="2600" b="1" smtClean="0">
                <a:latin typeface="Courier New" panose="02070309020205020404" pitchFamily="49" charset="0"/>
              </a:rPr>
              <a:t> ADD  R0, R1, R2, </a:t>
            </a:r>
            <a:r>
              <a:rPr lang="en-US" altLang="zh-TW" sz="2600" b="1" smtClean="0">
                <a:solidFill>
                  <a:srgbClr val="FF0000"/>
                </a:solidFill>
                <a:latin typeface="Courier New" panose="02070309020205020404" pitchFamily="49" charset="0"/>
              </a:rPr>
              <a:t>LSL R3</a:t>
            </a:r>
            <a:r>
              <a:rPr lang="en-US" altLang="zh-TW" sz="2600" b="1" smtClean="0">
                <a:latin typeface="Courier New" panose="02070309020205020404" pitchFamily="49" charset="0"/>
              </a:rPr>
              <a:t>  @ R0:=R1+R2*2</a:t>
            </a:r>
            <a:r>
              <a:rPr lang="en-US" altLang="zh-TW" sz="2600" b="1" baseline="30000" smtClean="0">
                <a:latin typeface="Courier New" panose="02070309020205020404" pitchFamily="49" charset="0"/>
              </a:rPr>
              <a:t>R3</a:t>
            </a:r>
            <a:endParaRPr lang="en-US" altLang="zh-TW" sz="2600" b="1" smtClean="0">
              <a:latin typeface="Courier New" panose="02070309020205020404" pitchFamily="49" charset="0"/>
            </a:endParaRPr>
          </a:p>
        </p:txBody>
      </p:sp>
      <p:sp>
        <p:nvSpPr>
          <p:cNvPr id="4" name="Rectangle 3"/>
          <p:cNvSpPr txBox="1">
            <a:spLocks noChangeArrowheads="1"/>
          </p:cNvSpPr>
          <p:nvPr/>
        </p:nvSpPr>
        <p:spPr bwMode="auto">
          <a:xfrm>
            <a:off x="457200" y="4124325"/>
            <a:ext cx="8229600" cy="2519363"/>
          </a:xfrm>
          <a:prstGeom prst="rect">
            <a:avLst/>
          </a:prstGeom>
          <a:noFill/>
          <a:ln w="9525">
            <a:noFill/>
            <a:miter lim="800000"/>
            <a:headEnd/>
            <a:tailEnd/>
          </a:ln>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b="1">
                <a:latin typeface="Courier New" panose="02070309020205020404" pitchFamily="49" charset="0"/>
              </a:rPr>
              <a:t> </a:t>
            </a:r>
          </a:p>
          <a:p>
            <a:pPr eaLnBrk="1" hangingPunct="1"/>
            <a:r>
              <a:rPr lang="en-US" altLang="zh-TW" sz="2800" b="1">
                <a:latin typeface="Courier New" panose="02070309020205020404" pitchFamily="49" charset="0"/>
              </a:rPr>
              <a:t> @ fast multiply R2=35xR0</a:t>
            </a:r>
          </a:p>
          <a:p>
            <a:pPr eaLnBrk="1" hangingPunct="1">
              <a:lnSpc>
                <a:spcPct val="90000"/>
              </a:lnSpc>
              <a:spcBef>
                <a:spcPct val="20000"/>
              </a:spcBef>
            </a:pPr>
            <a:r>
              <a:rPr lang="en-US" altLang="zh-TW" sz="2800" b="1">
                <a:latin typeface="Courier New" panose="02070309020205020404" pitchFamily="49" charset="0"/>
              </a:rPr>
              <a:t> ADD  R0, R0, R0, LSL #2  @ R0’=5xR0</a:t>
            </a:r>
          </a:p>
          <a:p>
            <a:pPr eaLnBrk="1" hangingPunct="1">
              <a:lnSpc>
                <a:spcPct val="90000"/>
              </a:lnSpc>
              <a:spcBef>
                <a:spcPct val="20000"/>
              </a:spcBef>
            </a:pPr>
            <a:r>
              <a:rPr lang="en-US" altLang="zh-TW" sz="2800" b="1">
                <a:latin typeface="Courier New" panose="02070309020205020404" pitchFamily="49" charset="0"/>
              </a:rPr>
              <a:t> RSB  R2, R0, R0, LSL #3  @ R2 =7xR0’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Multiplication</a:t>
            </a:r>
          </a:p>
        </p:txBody>
      </p:sp>
      <p:sp>
        <p:nvSpPr>
          <p:cNvPr id="27651" name="Rectangle 3"/>
          <p:cNvSpPr>
            <a:spLocks noGrp="1" noChangeArrowheads="1"/>
          </p:cNvSpPr>
          <p:nvPr>
            <p:ph type="body" idx="1"/>
          </p:nvPr>
        </p:nvSpPr>
        <p:spPr>
          <a:xfrm>
            <a:off x="457200" y="1052513"/>
            <a:ext cx="8229600" cy="2519362"/>
          </a:xfrm>
        </p:spPr>
        <p:txBody>
          <a:bodyPr/>
          <a:lstStyle/>
          <a:p>
            <a:pPr eaLnBrk="1" hangingPunct="1">
              <a:lnSpc>
                <a:spcPct val="90000"/>
              </a:lnSpc>
              <a:buFontTx/>
              <a:buNone/>
            </a:pPr>
            <a:r>
              <a:rPr lang="en-US" altLang="zh-TW" b="1" smtClean="0">
                <a:latin typeface="Courier New" panose="02070309020205020404" pitchFamily="49" charset="0"/>
              </a:rPr>
              <a:t> MOV  R1, #35</a:t>
            </a:r>
          </a:p>
          <a:p>
            <a:pPr eaLnBrk="1" hangingPunct="1">
              <a:lnSpc>
                <a:spcPct val="90000"/>
              </a:lnSpc>
              <a:buFontTx/>
              <a:buNone/>
            </a:pPr>
            <a:r>
              <a:rPr lang="en-US" altLang="zh-TW" b="1" smtClean="0">
                <a:latin typeface="Courier New" panose="02070309020205020404" pitchFamily="49" charset="0"/>
              </a:rPr>
              <a:t> MUL  R2, R0, R1</a:t>
            </a:r>
          </a:p>
          <a:p>
            <a:pPr eaLnBrk="1" hangingPunct="1">
              <a:lnSpc>
                <a:spcPct val="90000"/>
              </a:lnSpc>
              <a:buFontTx/>
              <a:buNone/>
            </a:pPr>
            <a:r>
              <a:rPr lang="en-US" altLang="zh-TW" smtClean="0"/>
              <a:t>         or</a:t>
            </a:r>
          </a:p>
          <a:p>
            <a:pPr eaLnBrk="1" hangingPunct="1">
              <a:lnSpc>
                <a:spcPct val="90000"/>
              </a:lnSpc>
              <a:buFontTx/>
              <a:buNone/>
            </a:pPr>
            <a:r>
              <a:rPr lang="en-US" altLang="zh-TW" b="1" smtClean="0">
                <a:latin typeface="Courier New" panose="02070309020205020404" pitchFamily="49" charset="0"/>
              </a:rPr>
              <a:t> ADD  R0, R0, R0, LSL #2  @ R0’=5xR0</a:t>
            </a:r>
          </a:p>
          <a:p>
            <a:pPr eaLnBrk="1" hangingPunct="1">
              <a:lnSpc>
                <a:spcPct val="90000"/>
              </a:lnSpc>
              <a:buFontTx/>
              <a:buNone/>
            </a:pPr>
            <a:r>
              <a:rPr lang="en-US" altLang="zh-TW" b="1" smtClean="0">
                <a:latin typeface="Courier New" panose="02070309020205020404" pitchFamily="49" charset="0"/>
              </a:rPr>
              <a:t> RSB  R2, R0, R0, LSL #3  @ R2 =7xR0’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en-US" altLang="zh-TW" smtClean="0"/>
              <a:t>Shifted register operands</a:t>
            </a:r>
            <a:endParaRPr lang="zh-TW" altLang="en-US" smtClean="0"/>
          </a:p>
        </p:txBody>
      </p:sp>
      <p:pic>
        <p:nvPicPr>
          <p:cNvPr id="286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14475"/>
            <a:ext cx="8229600" cy="4548188"/>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mtClean="0"/>
              <a:t>Encoding data processing instructions</a:t>
            </a:r>
          </a:p>
        </p:txBody>
      </p:sp>
      <p:grpSp>
        <p:nvGrpSpPr>
          <p:cNvPr id="29699" name="Group 219"/>
          <p:cNvGrpSpPr>
            <a:grpSpLocks/>
          </p:cNvGrpSpPr>
          <p:nvPr/>
        </p:nvGrpSpPr>
        <p:grpSpPr bwMode="auto">
          <a:xfrm>
            <a:off x="1258888" y="1138238"/>
            <a:ext cx="6697662" cy="5384800"/>
            <a:chOff x="1312" y="1119"/>
            <a:chExt cx="3295" cy="2767"/>
          </a:xfrm>
        </p:grpSpPr>
        <p:sp>
          <p:nvSpPr>
            <p:cNvPr id="29700" name="Rectangle 4"/>
            <p:cNvSpPr>
              <a:spLocks noChangeArrowheads="1"/>
            </p:cNvSpPr>
            <p:nvPr/>
          </p:nvSpPr>
          <p:spPr bwMode="auto">
            <a:xfrm>
              <a:off x="1964" y="2278"/>
              <a:ext cx="95"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1" name="Rectangle 5"/>
            <p:cNvSpPr>
              <a:spLocks noChangeArrowheads="1"/>
            </p:cNvSpPr>
            <p:nvPr/>
          </p:nvSpPr>
          <p:spPr bwMode="auto">
            <a:xfrm>
              <a:off x="1351" y="1253"/>
              <a:ext cx="402" cy="17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2" name="Rectangle 6"/>
            <p:cNvSpPr>
              <a:spLocks noChangeArrowheads="1"/>
            </p:cNvSpPr>
            <p:nvPr/>
          </p:nvSpPr>
          <p:spPr bwMode="auto">
            <a:xfrm>
              <a:off x="1753" y="1253"/>
              <a:ext cx="2854" cy="17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3" name="Rectangle 7"/>
            <p:cNvSpPr>
              <a:spLocks noChangeArrowheads="1"/>
            </p:cNvSpPr>
            <p:nvPr/>
          </p:nvSpPr>
          <p:spPr bwMode="auto">
            <a:xfrm>
              <a:off x="1312" y="1215"/>
              <a:ext cx="41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4" name="Rectangle 8"/>
            <p:cNvSpPr>
              <a:spLocks noChangeArrowheads="1"/>
            </p:cNvSpPr>
            <p:nvPr/>
          </p:nvSpPr>
          <p:spPr bwMode="auto">
            <a:xfrm>
              <a:off x="1317" y="1220"/>
              <a:ext cx="41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5" name="Rectangle 9"/>
            <p:cNvSpPr>
              <a:spLocks noChangeArrowheads="1"/>
            </p:cNvSpPr>
            <p:nvPr/>
          </p:nvSpPr>
          <p:spPr bwMode="auto">
            <a:xfrm>
              <a:off x="3352" y="1215"/>
              <a:ext cx="121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6" name="Rectangle 10"/>
            <p:cNvSpPr>
              <a:spLocks noChangeArrowheads="1"/>
            </p:cNvSpPr>
            <p:nvPr/>
          </p:nvSpPr>
          <p:spPr bwMode="auto">
            <a:xfrm>
              <a:off x="3357" y="1220"/>
              <a:ext cx="1216"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7" name="Rectangle 11"/>
            <p:cNvSpPr>
              <a:spLocks noChangeArrowheads="1"/>
            </p:cNvSpPr>
            <p:nvPr/>
          </p:nvSpPr>
          <p:spPr bwMode="auto">
            <a:xfrm>
              <a:off x="1418" y="1253"/>
              <a:ext cx="18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cond</a:t>
              </a:r>
              <a:endParaRPr kumimoji="0" lang="en-US" altLang="zh-TW" sz="2400" b="1">
                <a:latin typeface="Times New Roman" panose="02020603050405020304" pitchFamily="18" charset="0"/>
              </a:endParaRPr>
            </a:p>
          </p:txBody>
        </p:sp>
        <p:sp>
          <p:nvSpPr>
            <p:cNvPr id="29708" name="Rectangle 12"/>
            <p:cNvSpPr>
              <a:spLocks noChangeArrowheads="1"/>
            </p:cNvSpPr>
            <p:nvPr/>
          </p:nvSpPr>
          <p:spPr bwMode="auto">
            <a:xfrm>
              <a:off x="1724" y="1215"/>
              <a:ext cx="20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09" name="Rectangle 13"/>
            <p:cNvSpPr>
              <a:spLocks noChangeArrowheads="1"/>
            </p:cNvSpPr>
            <p:nvPr/>
          </p:nvSpPr>
          <p:spPr bwMode="auto">
            <a:xfrm>
              <a:off x="1729" y="1220"/>
              <a:ext cx="2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10" name="Rectangle 14"/>
            <p:cNvSpPr>
              <a:spLocks noChangeArrowheads="1"/>
            </p:cNvSpPr>
            <p:nvPr/>
          </p:nvSpPr>
          <p:spPr bwMode="auto">
            <a:xfrm>
              <a:off x="1753" y="1253"/>
              <a:ext cx="10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0 0</a:t>
              </a:r>
              <a:endParaRPr kumimoji="0" lang="en-US" altLang="zh-TW" sz="2400" b="1">
                <a:latin typeface="Times New Roman" panose="02020603050405020304" pitchFamily="18" charset="0"/>
              </a:endParaRPr>
            </a:p>
          </p:txBody>
        </p:sp>
        <p:sp>
          <p:nvSpPr>
            <p:cNvPr id="29711" name="Rectangle 15"/>
            <p:cNvSpPr>
              <a:spLocks noChangeArrowheads="1"/>
            </p:cNvSpPr>
            <p:nvPr/>
          </p:nvSpPr>
          <p:spPr bwMode="auto">
            <a:xfrm>
              <a:off x="3745" y="1244"/>
              <a:ext cx="35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operand 2</a:t>
              </a:r>
              <a:endParaRPr kumimoji="0" lang="en-US" altLang="zh-TW" sz="2400" b="1">
                <a:latin typeface="Times New Roman" panose="02020603050405020304" pitchFamily="18" charset="0"/>
              </a:endParaRPr>
            </a:p>
          </p:txBody>
        </p:sp>
        <p:sp>
          <p:nvSpPr>
            <p:cNvPr id="29712" name="Rectangle 16"/>
            <p:cNvSpPr>
              <a:spLocks noChangeArrowheads="1"/>
            </p:cNvSpPr>
            <p:nvPr/>
          </p:nvSpPr>
          <p:spPr bwMode="auto">
            <a:xfrm>
              <a:off x="1925" y="1215"/>
              <a:ext cx="106"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13" name="Rectangle 17"/>
            <p:cNvSpPr>
              <a:spLocks noChangeArrowheads="1"/>
            </p:cNvSpPr>
            <p:nvPr/>
          </p:nvSpPr>
          <p:spPr bwMode="auto">
            <a:xfrm>
              <a:off x="1930" y="1220"/>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14" name="Rectangle 18"/>
            <p:cNvSpPr>
              <a:spLocks noChangeArrowheads="1"/>
            </p:cNvSpPr>
            <p:nvPr/>
          </p:nvSpPr>
          <p:spPr bwMode="auto">
            <a:xfrm>
              <a:off x="1954" y="1253"/>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a:t>
              </a:r>
              <a:endParaRPr kumimoji="0" lang="en-US" altLang="zh-TW" sz="2400" b="1">
                <a:latin typeface="Times New Roman" panose="02020603050405020304" pitchFamily="18" charset="0"/>
              </a:endParaRPr>
            </a:p>
          </p:txBody>
        </p:sp>
        <p:sp>
          <p:nvSpPr>
            <p:cNvPr id="29715" name="Rectangle 19"/>
            <p:cNvSpPr>
              <a:spLocks noChangeArrowheads="1"/>
            </p:cNvSpPr>
            <p:nvPr/>
          </p:nvSpPr>
          <p:spPr bwMode="auto">
            <a:xfrm>
              <a:off x="2031" y="1215"/>
              <a:ext cx="40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16" name="Rectangle 20"/>
            <p:cNvSpPr>
              <a:spLocks noChangeArrowheads="1"/>
            </p:cNvSpPr>
            <p:nvPr/>
          </p:nvSpPr>
          <p:spPr bwMode="auto">
            <a:xfrm>
              <a:off x="2036" y="1220"/>
              <a:ext cx="40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17" name="Rectangle 21"/>
            <p:cNvSpPr>
              <a:spLocks noChangeArrowheads="1"/>
            </p:cNvSpPr>
            <p:nvPr/>
          </p:nvSpPr>
          <p:spPr bwMode="auto">
            <a:xfrm>
              <a:off x="2079" y="1253"/>
              <a:ext cx="26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opcode</a:t>
              </a:r>
              <a:endParaRPr kumimoji="0" lang="en-US" altLang="zh-TW" sz="2400" b="1">
                <a:latin typeface="Times New Roman" panose="02020603050405020304" pitchFamily="18" charset="0"/>
              </a:endParaRPr>
            </a:p>
          </p:txBody>
        </p:sp>
        <p:sp>
          <p:nvSpPr>
            <p:cNvPr id="29718" name="Rectangle 22"/>
            <p:cNvSpPr>
              <a:spLocks noChangeArrowheads="1"/>
            </p:cNvSpPr>
            <p:nvPr/>
          </p:nvSpPr>
          <p:spPr bwMode="auto">
            <a:xfrm>
              <a:off x="2433" y="1215"/>
              <a:ext cx="105"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19" name="Rectangle 23"/>
            <p:cNvSpPr>
              <a:spLocks noChangeArrowheads="1"/>
            </p:cNvSpPr>
            <p:nvPr/>
          </p:nvSpPr>
          <p:spPr bwMode="auto">
            <a:xfrm>
              <a:off x="2438" y="1220"/>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20" name="Rectangle 24"/>
            <p:cNvSpPr>
              <a:spLocks noChangeArrowheads="1"/>
            </p:cNvSpPr>
            <p:nvPr/>
          </p:nvSpPr>
          <p:spPr bwMode="auto">
            <a:xfrm>
              <a:off x="2452" y="1253"/>
              <a:ext cx="5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a:t>
              </a:r>
              <a:endParaRPr kumimoji="0" lang="en-US" altLang="zh-TW" sz="2400" b="1">
                <a:latin typeface="Times New Roman" panose="02020603050405020304" pitchFamily="18" charset="0"/>
              </a:endParaRPr>
            </a:p>
          </p:txBody>
        </p:sp>
        <p:sp>
          <p:nvSpPr>
            <p:cNvPr id="29721" name="Rectangle 25"/>
            <p:cNvSpPr>
              <a:spLocks noChangeArrowheads="1"/>
            </p:cNvSpPr>
            <p:nvPr/>
          </p:nvSpPr>
          <p:spPr bwMode="auto">
            <a:xfrm>
              <a:off x="2538" y="1215"/>
              <a:ext cx="403"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22" name="Rectangle 26"/>
            <p:cNvSpPr>
              <a:spLocks noChangeArrowheads="1"/>
            </p:cNvSpPr>
            <p:nvPr/>
          </p:nvSpPr>
          <p:spPr bwMode="auto">
            <a:xfrm>
              <a:off x="2543" y="1220"/>
              <a:ext cx="40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23" name="Rectangle 27"/>
            <p:cNvSpPr>
              <a:spLocks noChangeArrowheads="1"/>
            </p:cNvSpPr>
            <p:nvPr/>
          </p:nvSpPr>
          <p:spPr bwMode="auto">
            <a:xfrm>
              <a:off x="2682" y="1253"/>
              <a:ext cx="10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Rn</a:t>
              </a:r>
              <a:endParaRPr kumimoji="0" lang="en-US" altLang="zh-TW" sz="2400" b="1">
                <a:latin typeface="Times New Roman" panose="02020603050405020304" pitchFamily="18" charset="0"/>
              </a:endParaRPr>
            </a:p>
          </p:txBody>
        </p:sp>
        <p:sp>
          <p:nvSpPr>
            <p:cNvPr id="29724" name="Rectangle 28"/>
            <p:cNvSpPr>
              <a:spLocks noChangeArrowheads="1"/>
            </p:cNvSpPr>
            <p:nvPr/>
          </p:nvSpPr>
          <p:spPr bwMode="auto">
            <a:xfrm>
              <a:off x="2941" y="1215"/>
              <a:ext cx="41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25" name="Rectangle 29"/>
            <p:cNvSpPr>
              <a:spLocks noChangeArrowheads="1"/>
            </p:cNvSpPr>
            <p:nvPr/>
          </p:nvSpPr>
          <p:spPr bwMode="auto">
            <a:xfrm>
              <a:off x="2946" y="1220"/>
              <a:ext cx="41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26" name="Rectangle 30"/>
            <p:cNvSpPr>
              <a:spLocks noChangeArrowheads="1"/>
            </p:cNvSpPr>
            <p:nvPr/>
          </p:nvSpPr>
          <p:spPr bwMode="auto">
            <a:xfrm>
              <a:off x="3084" y="1253"/>
              <a:ext cx="10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Rd</a:t>
              </a:r>
              <a:endParaRPr kumimoji="0" lang="en-US" altLang="zh-TW" sz="2400" b="1">
                <a:latin typeface="Times New Roman" panose="02020603050405020304" pitchFamily="18" charset="0"/>
              </a:endParaRPr>
            </a:p>
          </p:txBody>
        </p:sp>
        <p:sp>
          <p:nvSpPr>
            <p:cNvPr id="29727" name="Rectangle 31"/>
            <p:cNvSpPr>
              <a:spLocks noChangeArrowheads="1"/>
            </p:cNvSpPr>
            <p:nvPr/>
          </p:nvSpPr>
          <p:spPr bwMode="auto">
            <a:xfrm>
              <a:off x="1322"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31</a:t>
              </a:r>
              <a:endParaRPr kumimoji="0" lang="en-US" altLang="zh-TW" sz="2400" b="1">
                <a:latin typeface="Times New Roman" panose="02020603050405020304" pitchFamily="18" charset="0"/>
              </a:endParaRPr>
            </a:p>
          </p:txBody>
        </p:sp>
        <p:sp>
          <p:nvSpPr>
            <p:cNvPr id="29728" name="Rectangle 32"/>
            <p:cNvSpPr>
              <a:spLocks noChangeArrowheads="1"/>
            </p:cNvSpPr>
            <p:nvPr/>
          </p:nvSpPr>
          <p:spPr bwMode="auto">
            <a:xfrm>
              <a:off x="1628"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28</a:t>
              </a:r>
              <a:endParaRPr kumimoji="0" lang="en-US" altLang="zh-TW" sz="2400" b="1">
                <a:latin typeface="Times New Roman" panose="02020603050405020304" pitchFamily="18" charset="0"/>
              </a:endParaRPr>
            </a:p>
          </p:txBody>
        </p:sp>
        <p:sp>
          <p:nvSpPr>
            <p:cNvPr id="29729" name="Rectangle 33"/>
            <p:cNvSpPr>
              <a:spLocks noChangeArrowheads="1"/>
            </p:cNvSpPr>
            <p:nvPr/>
          </p:nvSpPr>
          <p:spPr bwMode="auto">
            <a:xfrm>
              <a:off x="1734"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27</a:t>
              </a:r>
              <a:endParaRPr kumimoji="0" lang="en-US" altLang="zh-TW" sz="2400" b="1">
                <a:latin typeface="Times New Roman" panose="02020603050405020304" pitchFamily="18" charset="0"/>
              </a:endParaRPr>
            </a:p>
          </p:txBody>
        </p:sp>
        <p:sp>
          <p:nvSpPr>
            <p:cNvPr id="29730" name="Rectangle 34"/>
            <p:cNvSpPr>
              <a:spLocks noChangeArrowheads="1"/>
            </p:cNvSpPr>
            <p:nvPr/>
          </p:nvSpPr>
          <p:spPr bwMode="auto">
            <a:xfrm>
              <a:off x="1830"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26</a:t>
              </a:r>
              <a:endParaRPr kumimoji="0" lang="en-US" altLang="zh-TW" sz="2400" b="1">
                <a:latin typeface="Times New Roman" panose="02020603050405020304" pitchFamily="18" charset="0"/>
              </a:endParaRPr>
            </a:p>
          </p:txBody>
        </p:sp>
        <p:sp>
          <p:nvSpPr>
            <p:cNvPr id="29731" name="Rectangle 35"/>
            <p:cNvSpPr>
              <a:spLocks noChangeArrowheads="1"/>
            </p:cNvSpPr>
            <p:nvPr/>
          </p:nvSpPr>
          <p:spPr bwMode="auto">
            <a:xfrm>
              <a:off x="1935"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25</a:t>
              </a:r>
              <a:endParaRPr kumimoji="0" lang="en-US" altLang="zh-TW" sz="2400" b="1">
                <a:latin typeface="Times New Roman" panose="02020603050405020304" pitchFamily="18" charset="0"/>
              </a:endParaRPr>
            </a:p>
          </p:txBody>
        </p:sp>
        <p:sp>
          <p:nvSpPr>
            <p:cNvPr id="29732" name="Rectangle 36"/>
            <p:cNvSpPr>
              <a:spLocks noChangeArrowheads="1"/>
            </p:cNvSpPr>
            <p:nvPr/>
          </p:nvSpPr>
          <p:spPr bwMode="auto">
            <a:xfrm>
              <a:off x="2040"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24</a:t>
              </a:r>
              <a:endParaRPr kumimoji="0" lang="en-US" altLang="zh-TW" sz="2400" b="1">
                <a:latin typeface="Times New Roman" panose="02020603050405020304" pitchFamily="18" charset="0"/>
              </a:endParaRPr>
            </a:p>
          </p:txBody>
        </p:sp>
        <p:sp>
          <p:nvSpPr>
            <p:cNvPr id="29733" name="Rectangle 37"/>
            <p:cNvSpPr>
              <a:spLocks noChangeArrowheads="1"/>
            </p:cNvSpPr>
            <p:nvPr/>
          </p:nvSpPr>
          <p:spPr bwMode="auto">
            <a:xfrm>
              <a:off x="2337"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21</a:t>
              </a:r>
              <a:endParaRPr kumimoji="0" lang="en-US" altLang="zh-TW" sz="2400" b="1">
                <a:latin typeface="Times New Roman" panose="02020603050405020304" pitchFamily="18" charset="0"/>
              </a:endParaRPr>
            </a:p>
          </p:txBody>
        </p:sp>
        <p:sp>
          <p:nvSpPr>
            <p:cNvPr id="29734" name="Rectangle 38"/>
            <p:cNvSpPr>
              <a:spLocks noChangeArrowheads="1"/>
            </p:cNvSpPr>
            <p:nvPr/>
          </p:nvSpPr>
          <p:spPr bwMode="auto">
            <a:xfrm>
              <a:off x="2443"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20</a:t>
              </a:r>
              <a:endParaRPr kumimoji="0" lang="en-US" altLang="zh-TW" sz="2400" b="1">
                <a:latin typeface="Times New Roman" panose="02020603050405020304" pitchFamily="18" charset="0"/>
              </a:endParaRPr>
            </a:p>
          </p:txBody>
        </p:sp>
        <p:sp>
          <p:nvSpPr>
            <p:cNvPr id="29735" name="Rectangle 39"/>
            <p:cNvSpPr>
              <a:spLocks noChangeArrowheads="1"/>
            </p:cNvSpPr>
            <p:nvPr/>
          </p:nvSpPr>
          <p:spPr bwMode="auto">
            <a:xfrm>
              <a:off x="2548" y="1119"/>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19</a:t>
              </a:r>
              <a:endParaRPr kumimoji="0" lang="en-US" altLang="zh-TW" sz="2400" b="1">
                <a:latin typeface="Times New Roman" panose="02020603050405020304" pitchFamily="18" charset="0"/>
              </a:endParaRPr>
            </a:p>
          </p:txBody>
        </p:sp>
        <p:sp>
          <p:nvSpPr>
            <p:cNvPr id="29736" name="Rectangle 40"/>
            <p:cNvSpPr>
              <a:spLocks noChangeArrowheads="1"/>
            </p:cNvSpPr>
            <p:nvPr/>
          </p:nvSpPr>
          <p:spPr bwMode="auto">
            <a:xfrm>
              <a:off x="2854"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16</a:t>
              </a:r>
              <a:endParaRPr kumimoji="0" lang="en-US" altLang="zh-TW" sz="2400" b="1">
                <a:latin typeface="Times New Roman" panose="02020603050405020304" pitchFamily="18" charset="0"/>
              </a:endParaRPr>
            </a:p>
          </p:txBody>
        </p:sp>
        <p:sp>
          <p:nvSpPr>
            <p:cNvPr id="29737" name="Rectangle 41"/>
            <p:cNvSpPr>
              <a:spLocks noChangeArrowheads="1"/>
            </p:cNvSpPr>
            <p:nvPr/>
          </p:nvSpPr>
          <p:spPr bwMode="auto">
            <a:xfrm>
              <a:off x="2950"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15</a:t>
              </a:r>
              <a:endParaRPr kumimoji="0" lang="en-US" altLang="zh-TW" sz="2400" b="1">
                <a:latin typeface="Times New Roman" panose="02020603050405020304" pitchFamily="18" charset="0"/>
              </a:endParaRPr>
            </a:p>
          </p:txBody>
        </p:sp>
        <p:sp>
          <p:nvSpPr>
            <p:cNvPr id="29738" name="Rectangle 42"/>
            <p:cNvSpPr>
              <a:spLocks noChangeArrowheads="1"/>
            </p:cNvSpPr>
            <p:nvPr/>
          </p:nvSpPr>
          <p:spPr bwMode="auto">
            <a:xfrm>
              <a:off x="3257" y="1119"/>
              <a:ext cx="6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12</a:t>
              </a:r>
              <a:endParaRPr kumimoji="0" lang="en-US" altLang="zh-TW" sz="2400" b="1">
                <a:latin typeface="Times New Roman" panose="02020603050405020304" pitchFamily="18" charset="0"/>
              </a:endParaRPr>
            </a:p>
          </p:txBody>
        </p:sp>
        <p:sp>
          <p:nvSpPr>
            <p:cNvPr id="29739" name="Rectangle 43"/>
            <p:cNvSpPr>
              <a:spLocks noChangeArrowheads="1"/>
            </p:cNvSpPr>
            <p:nvPr/>
          </p:nvSpPr>
          <p:spPr bwMode="auto">
            <a:xfrm>
              <a:off x="3362" y="1119"/>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40" name="Rectangle 44"/>
            <p:cNvSpPr>
              <a:spLocks noChangeArrowheads="1"/>
            </p:cNvSpPr>
            <p:nvPr/>
          </p:nvSpPr>
          <p:spPr bwMode="auto">
            <a:xfrm>
              <a:off x="3400" y="1119"/>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41" name="Rectangle 45"/>
            <p:cNvSpPr>
              <a:spLocks noChangeArrowheads="1"/>
            </p:cNvSpPr>
            <p:nvPr/>
          </p:nvSpPr>
          <p:spPr bwMode="auto">
            <a:xfrm>
              <a:off x="4502" y="1119"/>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29742" name="Freeform 46"/>
            <p:cNvSpPr>
              <a:spLocks/>
            </p:cNvSpPr>
            <p:nvPr/>
          </p:nvSpPr>
          <p:spPr bwMode="auto">
            <a:xfrm>
              <a:off x="3151" y="1407"/>
              <a:ext cx="67" cy="201"/>
            </a:xfrm>
            <a:custGeom>
              <a:avLst/>
              <a:gdLst>
                <a:gd name="T0" fmla="*/ 0 w 67"/>
                <a:gd name="T1" fmla="*/ 0 h 201"/>
                <a:gd name="T2" fmla="*/ 0 w 67"/>
                <a:gd name="T3" fmla="*/ 201 h 201"/>
                <a:gd name="T4" fmla="*/ 67 w 67"/>
                <a:gd name="T5" fmla="*/ 201 h 201"/>
                <a:gd name="T6" fmla="*/ 0 60000 65536"/>
                <a:gd name="T7" fmla="*/ 0 60000 65536"/>
                <a:gd name="T8" fmla="*/ 0 60000 65536"/>
                <a:gd name="T9" fmla="*/ 0 w 67"/>
                <a:gd name="T10" fmla="*/ 0 h 201"/>
                <a:gd name="T11" fmla="*/ 67 w 67"/>
                <a:gd name="T12" fmla="*/ 201 h 201"/>
              </a:gdLst>
              <a:ahLst/>
              <a:cxnLst>
                <a:cxn ang="T6">
                  <a:pos x="T0" y="T1"/>
                </a:cxn>
                <a:cxn ang="T7">
                  <a:pos x="T2" y="T3"/>
                </a:cxn>
                <a:cxn ang="T8">
                  <a:pos x="T4" y="T5"/>
                </a:cxn>
              </a:cxnLst>
              <a:rect l="T9" t="T10" r="T11" b="T12"/>
              <a:pathLst>
                <a:path w="67" h="201">
                  <a:moveTo>
                    <a:pt x="0" y="0"/>
                  </a:moveTo>
                  <a:lnTo>
                    <a:pt x="0" y="201"/>
                  </a:lnTo>
                  <a:lnTo>
                    <a:pt x="67" y="20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43" name="Rectangle 47"/>
            <p:cNvSpPr>
              <a:spLocks noChangeArrowheads="1"/>
            </p:cNvSpPr>
            <p:nvPr/>
          </p:nvSpPr>
          <p:spPr bwMode="auto">
            <a:xfrm>
              <a:off x="3266" y="1550"/>
              <a:ext cx="6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destination register</a:t>
              </a:r>
              <a:endParaRPr kumimoji="0" lang="en-US" altLang="zh-TW" sz="2400" b="1">
                <a:latin typeface="Times New Roman" panose="02020603050405020304" pitchFamily="18" charset="0"/>
              </a:endParaRPr>
            </a:p>
          </p:txBody>
        </p:sp>
        <p:sp>
          <p:nvSpPr>
            <p:cNvPr id="29744" name="Freeform 48"/>
            <p:cNvSpPr>
              <a:spLocks/>
            </p:cNvSpPr>
            <p:nvPr/>
          </p:nvSpPr>
          <p:spPr bwMode="auto">
            <a:xfrm>
              <a:off x="2739" y="1407"/>
              <a:ext cx="479" cy="335"/>
            </a:xfrm>
            <a:custGeom>
              <a:avLst/>
              <a:gdLst>
                <a:gd name="T0" fmla="*/ 0 w 479"/>
                <a:gd name="T1" fmla="*/ 0 h 335"/>
                <a:gd name="T2" fmla="*/ 0 w 479"/>
                <a:gd name="T3" fmla="*/ 335 h 335"/>
                <a:gd name="T4" fmla="*/ 479 w 479"/>
                <a:gd name="T5" fmla="*/ 335 h 335"/>
                <a:gd name="T6" fmla="*/ 0 60000 65536"/>
                <a:gd name="T7" fmla="*/ 0 60000 65536"/>
                <a:gd name="T8" fmla="*/ 0 60000 65536"/>
                <a:gd name="T9" fmla="*/ 0 w 479"/>
                <a:gd name="T10" fmla="*/ 0 h 335"/>
                <a:gd name="T11" fmla="*/ 479 w 479"/>
                <a:gd name="T12" fmla="*/ 335 h 335"/>
              </a:gdLst>
              <a:ahLst/>
              <a:cxnLst>
                <a:cxn ang="T6">
                  <a:pos x="T0" y="T1"/>
                </a:cxn>
                <a:cxn ang="T7">
                  <a:pos x="T2" y="T3"/>
                </a:cxn>
                <a:cxn ang="T8">
                  <a:pos x="T4" y="T5"/>
                </a:cxn>
              </a:cxnLst>
              <a:rect l="T9" t="T10" r="T11" b="T12"/>
              <a:pathLst>
                <a:path w="479" h="335">
                  <a:moveTo>
                    <a:pt x="0" y="0"/>
                  </a:moveTo>
                  <a:lnTo>
                    <a:pt x="0" y="335"/>
                  </a:lnTo>
                  <a:lnTo>
                    <a:pt x="479" y="33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45" name="Rectangle 49"/>
            <p:cNvSpPr>
              <a:spLocks noChangeArrowheads="1"/>
            </p:cNvSpPr>
            <p:nvPr/>
          </p:nvSpPr>
          <p:spPr bwMode="auto">
            <a:xfrm>
              <a:off x="3264" y="1680"/>
              <a:ext cx="68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first operand register</a:t>
              </a:r>
              <a:endParaRPr kumimoji="0" lang="en-US" altLang="zh-TW" sz="2400" b="1">
                <a:latin typeface="Times New Roman" panose="02020603050405020304" pitchFamily="18" charset="0"/>
              </a:endParaRPr>
            </a:p>
          </p:txBody>
        </p:sp>
        <p:sp>
          <p:nvSpPr>
            <p:cNvPr id="29746" name="Freeform 50"/>
            <p:cNvSpPr>
              <a:spLocks/>
            </p:cNvSpPr>
            <p:nvPr/>
          </p:nvSpPr>
          <p:spPr bwMode="auto">
            <a:xfrm>
              <a:off x="2490" y="1407"/>
              <a:ext cx="728" cy="478"/>
            </a:xfrm>
            <a:custGeom>
              <a:avLst/>
              <a:gdLst>
                <a:gd name="T0" fmla="*/ 0 w 728"/>
                <a:gd name="T1" fmla="*/ 0 h 478"/>
                <a:gd name="T2" fmla="*/ 0 w 728"/>
                <a:gd name="T3" fmla="*/ 478 h 478"/>
                <a:gd name="T4" fmla="*/ 728 w 728"/>
                <a:gd name="T5" fmla="*/ 478 h 478"/>
                <a:gd name="T6" fmla="*/ 0 60000 65536"/>
                <a:gd name="T7" fmla="*/ 0 60000 65536"/>
                <a:gd name="T8" fmla="*/ 0 60000 65536"/>
                <a:gd name="T9" fmla="*/ 0 w 728"/>
                <a:gd name="T10" fmla="*/ 0 h 478"/>
                <a:gd name="T11" fmla="*/ 728 w 728"/>
                <a:gd name="T12" fmla="*/ 478 h 478"/>
              </a:gdLst>
              <a:ahLst/>
              <a:cxnLst>
                <a:cxn ang="T6">
                  <a:pos x="T0" y="T1"/>
                </a:cxn>
                <a:cxn ang="T7">
                  <a:pos x="T2" y="T3"/>
                </a:cxn>
                <a:cxn ang="T8">
                  <a:pos x="T4" y="T5"/>
                </a:cxn>
              </a:cxnLst>
              <a:rect l="T9" t="T10" r="T11" b="T12"/>
              <a:pathLst>
                <a:path w="728" h="478">
                  <a:moveTo>
                    <a:pt x="0" y="0"/>
                  </a:moveTo>
                  <a:lnTo>
                    <a:pt x="0" y="478"/>
                  </a:lnTo>
                  <a:lnTo>
                    <a:pt x="728" y="47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47" name="Rectangle 51"/>
            <p:cNvSpPr>
              <a:spLocks noChangeArrowheads="1"/>
            </p:cNvSpPr>
            <p:nvPr/>
          </p:nvSpPr>
          <p:spPr bwMode="auto">
            <a:xfrm>
              <a:off x="3266" y="1818"/>
              <a:ext cx="6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set condition codes</a:t>
              </a:r>
              <a:endParaRPr kumimoji="0" lang="en-US" altLang="zh-TW" sz="2400" b="1">
                <a:latin typeface="Times New Roman" panose="02020603050405020304" pitchFamily="18" charset="0"/>
              </a:endParaRPr>
            </a:p>
          </p:txBody>
        </p:sp>
        <p:sp>
          <p:nvSpPr>
            <p:cNvPr id="29748" name="Freeform 52"/>
            <p:cNvSpPr>
              <a:spLocks/>
            </p:cNvSpPr>
            <p:nvPr/>
          </p:nvSpPr>
          <p:spPr bwMode="auto">
            <a:xfrm>
              <a:off x="2232" y="1407"/>
              <a:ext cx="986" cy="612"/>
            </a:xfrm>
            <a:custGeom>
              <a:avLst/>
              <a:gdLst>
                <a:gd name="T0" fmla="*/ 0 w 986"/>
                <a:gd name="T1" fmla="*/ 0 h 612"/>
                <a:gd name="T2" fmla="*/ 0 w 986"/>
                <a:gd name="T3" fmla="*/ 612 h 612"/>
                <a:gd name="T4" fmla="*/ 986 w 986"/>
                <a:gd name="T5" fmla="*/ 612 h 612"/>
                <a:gd name="T6" fmla="*/ 0 60000 65536"/>
                <a:gd name="T7" fmla="*/ 0 60000 65536"/>
                <a:gd name="T8" fmla="*/ 0 60000 65536"/>
                <a:gd name="T9" fmla="*/ 0 w 986"/>
                <a:gd name="T10" fmla="*/ 0 h 612"/>
                <a:gd name="T11" fmla="*/ 986 w 986"/>
                <a:gd name="T12" fmla="*/ 612 h 612"/>
              </a:gdLst>
              <a:ahLst/>
              <a:cxnLst>
                <a:cxn ang="T6">
                  <a:pos x="T0" y="T1"/>
                </a:cxn>
                <a:cxn ang="T7">
                  <a:pos x="T2" y="T3"/>
                </a:cxn>
                <a:cxn ang="T8">
                  <a:pos x="T4" y="T5"/>
                </a:cxn>
              </a:cxnLst>
              <a:rect l="T9" t="T10" r="T11" b="T12"/>
              <a:pathLst>
                <a:path w="986" h="612">
                  <a:moveTo>
                    <a:pt x="0" y="0"/>
                  </a:moveTo>
                  <a:lnTo>
                    <a:pt x="0" y="612"/>
                  </a:lnTo>
                  <a:lnTo>
                    <a:pt x="986" y="61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49" name="Rectangle 53"/>
            <p:cNvSpPr>
              <a:spLocks noChangeArrowheads="1"/>
            </p:cNvSpPr>
            <p:nvPr/>
          </p:nvSpPr>
          <p:spPr bwMode="auto">
            <a:xfrm>
              <a:off x="3266" y="1953"/>
              <a:ext cx="7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arithmetic/logic function</a:t>
              </a:r>
              <a:endParaRPr kumimoji="0" lang="en-US" altLang="zh-TW" sz="2400" b="1">
                <a:latin typeface="Times New Roman" panose="02020603050405020304" pitchFamily="18" charset="0"/>
              </a:endParaRPr>
            </a:p>
          </p:txBody>
        </p:sp>
        <p:sp>
          <p:nvSpPr>
            <p:cNvPr id="29750" name="Rectangle 54"/>
            <p:cNvSpPr>
              <a:spLocks noChangeArrowheads="1"/>
            </p:cNvSpPr>
            <p:nvPr/>
          </p:nvSpPr>
          <p:spPr bwMode="auto">
            <a:xfrm>
              <a:off x="3381" y="2278"/>
              <a:ext cx="1226"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51" name="Rectangle 55"/>
            <p:cNvSpPr>
              <a:spLocks noChangeArrowheads="1"/>
            </p:cNvSpPr>
            <p:nvPr/>
          </p:nvSpPr>
          <p:spPr bwMode="auto">
            <a:xfrm>
              <a:off x="3755" y="2249"/>
              <a:ext cx="81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52" name="Rectangle 56"/>
            <p:cNvSpPr>
              <a:spLocks noChangeArrowheads="1"/>
            </p:cNvSpPr>
            <p:nvPr/>
          </p:nvSpPr>
          <p:spPr bwMode="auto">
            <a:xfrm>
              <a:off x="3760" y="2254"/>
              <a:ext cx="813"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53" name="Rectangle 57"/>
            <p:cNvSpPr>
              <a:spLocks noChangeArrowheads="1"/>
            </p:cNvSpPr>
            <p:nvPr/>
          </p:nvSpPr>
          <p:spPr bwMode="auto">
            <a:xfrm>
              <a:off x="3841" y="2268"/>
              <a:ext cx="5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8-bit immediate</a:t>
              </a:r>
              <a:endParaRPr kumimoji="0" lang="en-US" altLang="zh-TW" sz="2400" b="1">
                <a:latin typeface="Times New Roman" panose="02020603050405020304" pitchFamily="18" charset="0"/>
              </a:endParaRPr>
            </a:p>
          </p:txBody>
        </p:sp>
        <p:sp>
          <p:nvSpPr>
            <p:cNvPr id="29754" name="Rectangle 58"/>
            <p:cNvSpPr>
              <a:spLocks noChangeArrowheads="1"/>
            </p:cNvSpPr>
            <p:nvPr/>
          </p:nvSpPr>
          <p:spPr bwMode="auto">
            <a:xfrm>
              <a:off x="1925" y="2249"/>
              <a:ext cx="106"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55" name="Rectangle 59"/>
            <p:cNvSpPr>
              <a:spLocks noChangeArrowheads="1"/>
            </p:cNvSpPr>
            <p:nvPr/>
          </p:nvSpPr>
          <p:spPr bwMode="auto">
            <a:xfrm>
              <a:off x="1930" y="2254"/>
              <a:ext cx="105"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56" name="Rectangle 60"/>
            <p:cNvSpPr>
              <a:spLocks noChangeArrowheads="1"/>
            </p:cNvSpPr>
            <p:nvPr/>
          </p:nvSpPr>
          <p:spPr bwMode="auto">
            <a:xfrm>
              <a:off x="1954" y="2278"/>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1</a:t>
              </a:r>
              <a:endParaRPr kumimoji="0" lang="en-US" altLang="zh-TW" sz="2400" b="1">
                <a:latin typeface="Times New Roman" panose="02020603050405020304" pitchFamily="18" charset="0"/>
              </a:endParaRPr>
            </a:p>
          </p:txBody>
        </p:sp>
        <p:sp>
          <p:nvSpPr>
            <p:cNvPr id="29757" name="Rectangle 61"/>
            <p:cNvSpPr>
              <a:spLocks noChangeArrowheads="1"/>
            </p:cNvSpPr>
            <p:nvPr/>
          </p:nvSpPr>
          <p:spPr bwMode="auto">
            <a:xfrm>
              <a:off x="1935" y="2143"/>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25</a:t>
              </a:r>
              <a:endParaRPr kumimoji="0" lang="en-US" altLang="zh-TW" sz="2400" b="1">
                <a:latin typeface="Times New Roman" panose="02020603050405020304" pitchFamily="18" charset="0"/>
              </a:endParaRPr>
            </a:p>
          </p:txBody>
        </p:sp>
        <p:sp>
          <p:nvSpPr>
            <p:cNvPr id="29758" name="Rectangle 62"/>
            <p:cNvSpPr>
              <a:spLocks noChangeArrowheads="1"/>
            </p:cNvSpPr>
            <p:nvPr/>
          </p:nvSpPr>
          <p:spPr bwMode="auto">
            <a:xfrm>
              <a:off x="3362" y="2143"/>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59" name="Rectangle 63"/>
            <p:cNvSpPr>
              <a:spLocks noChangeArrowheads="1"/>
            </p:cNvSpPr>
            <p:nvPr/>
          </p:nvSpPr>
          <p:spPr bwMode="auto">
            <a:xfrm>
              <a:off x="3400" y="2143"/>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60" name="Rectangle 64"/>
            <p:cNvSpPr>
              <a:spLocks noChangeArrowheads="1"/>
            </p:cNvSpPr>
            <p:nvPr/>
          </p:nvSpPr>
          <p:spPr bwMode="auto">
            <a:xfrm>
              <a:off x="3688" y="2143"/>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8</a:t>
              </a:r>
              <a:endParaRPr kumimoji="0" lang="en-US" altLang="zh-TW" sz="2400" b="1">
                <a:latin typeface="Times New Roman" panose="02020603050405020304" pitchFamily="18" charset="0"/>
              </a:endParaRPr>
            </a:p>
          </p:txBody>
        </p:sp>
        <p:sp>
          <p:nvSpPr>
            <p:cNvPr id="29761" name="Rectangle 65"/>
            <p:cNvSpPr>
              <a:spLocks noChangeArrowheads="1"/>
            </p:cNvSpPr>
            <p:nvPr/>
          </p:nvSpPr>
          <p:spPr bwMode="auto">
            <a:xfrm>
              <a:off x="3783" y="2143"/>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7</a:t>
              </a:r>
              <a:endParaRPr kumimoji="0" lang="en-US" altLang="zh-TW" sz="2400" b="1">
                <a:latin typeface="Times New Roman" panose="02020603050405020304" pitchFamily="18" charset="0"/>
              </a:endParaRPr>
            </a:p>
          </p:txBody>
        </p:sp>
        <p:sp>
          <p:nvSpPr>
            <p:cNvPr id="29762" name="Rectangle 66"/>
            <p:cNvSpPr>
              <a:spLocks noChangeArrowheads="1"/>
            </p:cNvSpPr>
            <p:nvPr/>
          </p:nvSpPr>
          <p:spPr bwMode="auto">
            <a:xfrm>
              <a:off x="4502" y="2143"/>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29763" name="Rectangle 67"/>
            <p:cNvSpPr>
              <a:spLocks noChangeArrowheads="1"/>
            </p:cNvSpPr>
            <p:nvPr/>
          </p:nvSpPr>
          <p:spPr bwMode="auto">
            <a:xfrm>
              <a:off x="3352" y="2249"/>
              <a:ext cx="403"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64" name="Rectangle 68"/>
            <p:cNvSpPr>
              <a:spLocks noChangeArrowheads="1"/>
            </p:cNvSpPr>
            <p:nvPr/>
          </p:nvSpPr>
          <p:spPr bwMode="auto">
            <a:xfrm>
              <a:off x="3357" y="2254"/>
              <a:ext cx="402"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65" name="Rectangle 69"/>
            <p:cNvSpPr>
              <a:spLocks noChangeArrowheads="1"/>
            </p:cNvSpPr>
            <p:nvPr/>
          </p:nvSpPr>
          <p:spPr bwMode="auto">
            <a:xfrm>
              <a:off x="3477" y="2268"/>
              <a:ext cx="14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#rot</a:t>
              </a:r>
              <a:endParaRPr kumimoji="0" lang="en-US" altLang="zh-TW" sz="2400" b="1">
                <a:latin typeface="Times New Roman" panose="02020603050405020304" pitchFamily="18" charset="0"/>
              </a:endParaRPr>
            </a:p>
          </p:txBody>
        </p:sp>
        <p:sp>
          <p:nvSpPr>
            <p:cNvPr id="29766" name="Rectangle 70"/>
            <p:cNvSpPr>
              <a:spLocks noChangeArrowheads="1"/>
            </p:cNvSpPr>
            <p:nvPr/>
          </p:nvSpPr>
          <p:spPr bwMode="auto">
            <a:xfrm>
              <a:off x="3381" y="2776"/>
              <a:ext cx="1226"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67" name="Rectangle 71"/>
            <p:cNvSpPr>
              <a:spLocks noChangeArrowheads="1"/>
            </p:cNvSpPr>
            <p:nvPr/>
          </p:nvSpPr>
          <p:spPr bwMode="auto">
            <a:xfrm>
              <a:off x="4167" y="2747"/>
              <a:ext cx="402"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68" name="Rectangle 72"/>
            <p:cNvSpPr>
              <a:spLocks noChangeArrowheads="1"/>
            </p:cNvSpPr>
            <p:nvPr/>
          </p:nvSpPr>
          <p:spPr bwMode="auto">
            <a:xfrm>
              <a:off x="4172" y="2752"/>
              <a:ext cx="4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69" name="Rectangle 73"/>
            <p:cNvSpPr>
              <a:spLocks noChangeArrowheads="1"/>
            </p:cNvSpPr>
            <p:nvPr/>
          </p:nvSpPr>
          <p:spPr bwMode="auto">
            <a:xfrm>
              <a:off x="4291" y="2766"/>
              <a:ext cx="12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Rm</a:t>
              </a:r>
              <a:endParaRPr kumimoji="0" lang="en-US" altLang="zh-TW" sz="2400" b="1">
                <a:latin typeface="Times New Roman" panose="02020603050405020304" pitchFamily="18" charset="0"/>
              </a:endParaRPr>
            </a:p>
          </p:txBody>
        </p:sp>
        <p:sp>
          <p:nvSpPr>
            <p:cNvPr id="29770" name="Rectangle 74"/>
            <p:cNvSpPr>
              <a:spLocks noChangeArrowheads="1"/>
            </p:cNvSpPr>
            <p:nvPr/>
          </p:nvSpPr>
          <p:spPr bwMode="auto">
            <a:xfrm>
              <a:off x="3362"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71" name="Rectangle 75"/>
            <p:cNvSpPr>
              <a:spLocks noChangeArrowheads="1"/>
            </p:cNvSpPr>
            <p:nvPr/>
          </p:nvSpPr>
          <p:spPr bwMode="auto">
            <a:xfrm>
              <a:off x="3400" y="2641"/>
              <a:ext cx="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72" name="Rectangle 76"/>
            <p:cNvSpPr>
              <a:spLocks noChangeArrowheads="1"/>
            </p:cNvSpPr>
            <p:nvPr/>
          </p:nvSpPr>
          <p:spPr bwMode="auto">
            <a:xfrm>
              <a:off x="3783"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7</a:t>
              </a:r>
              <a:endParaRPr kumimoji="0" lang="en-US" altLang="zh-TW" sz="2400" b="1">
                <a:latin typeface="Times New Roman" panose="02020603050405020304" pitchFamily="18" charset="0"/>
              </a:endParaRPr>
            </a:p>
          </p:txBody>
        </p:sp>
        <p:sp>
          <p:nvSpPr>
            <p:cNvPr id="29773" name="Rectangle 77"/>
            <p:cNvSpPr>
              <a:spLocks noChangeArrowheads="1"/>
            </p:cNvSpPr>
            <p:nvPr/>
          </p:nvSpPr>
          <p:spPr bwMode="auto">
            <a:xfrm>
              <a:off x="3889" y="2641"/>
              <a:ext cx="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6</a:t>
              </a:r>
              <a:endParaRPr kumimoji="0" lang="en-US" altLang="zh-TW" sz="2400" b="1">
                <a:latin typeface="Times New Roman" panose="02020603050405020304" pitchFamily="18" charset="0"/>
              </a:endParaRPr>
            </a:p>
          </p:txBody>
        </p:sp>
        <p:sp>
          <p:nvSpPr>
            <p:cNvPr id="29774" name="Rectangle 78"/>
            <p:cNvSpPr>
              <a:spLocks noChangeArrowheads="1"/>
            </p:cNvSpPr>
            <p:nvPr/>
          </p:nvSpPr>
          <p:spPr bwMode="auto">
            <a:xfrm>
              <a:off x="3994"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5</a:t>
              </a:r>
              <a:endParaRPr kumimoji="0" lang="en-US" altLang="zh-TW" sz="2400" b="1">
                <a:latin typeface="Times New Roman" panose="02020603050405020304" pitchFamily="18" charset="0"/>
              </a:endParaRPr>
            </a:p>
          </p:txBody>
        </p:sp>
        <p:sp>
          <p:nvSpPr>
            <p:cNvPr id="29775" name="Rectangle 79"/>
            <p:cNvSpPr>
              <a:spLocks noChangeArrowheads="1"/>
            </p:cNvSpPr>
            <p:nvPr/>
          </p:nvSpPr>
          <p:spPr bwMode="auto">
            <a:xfrm>
              <a:off x="4090"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4</a:t>
              </a:r>
              <a:endParaRPr kumimoji="0" lang="en-US" altLang="zh-TW" sz="2400" b="1">
                <a:latin typeface="Times New Roman" panose="02020603050405020304" pitchFamily="18" charset="0"/>
              </a:endParaRPr>
            </a:p>
          </p:txBody>
        </p:sp>
        <p:sp>
          <p:nvSpPr>
            <p:cNvPr id="29776" name="Rectangle 80"/>
            <p:cNvSpPr>
              <a:spLocks noChangeArrowheads="1"/>
            </p:cNvSpPr>
            <p:nvPr/>
          </p:nvSpPr>
          <p:spPr bwMode="auto">
            <a:xfrm>
              <a:off x="4195" y="2641"/>
              <a:ext cx="3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3</a:t>
              </a:r>
              <a:endParaRPr kumimoji="0" lang="en-US" altLang="zh-TW" sz="2400" b="1">
                <a:latin typeface="Times New Roman" panose="02020603050405020304" pitchFamily="18" charset="0"/>
              </a:endParaRPr>
            </a:p>
          </p:txBody>
        </p:sp>
        <p:sp>
          <p:nvSpPr>
            <p:cNvPr id="29777" name="Rectangle 81"/>
            <p:cNvSpPr>
              <a:spLocks noChangeArrowheads="1"/>
            </p:cNvSpPr>
            <p:nvPr/>
          </p:nvSpPr>
          <p:spPr bwMode="auto">
            <a:xfrm>
              <a:off x="4502" y="2641"/>
              <a:ext cx="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29778" name="Rectangle 82"/>
            <p:cNvSpPr>
              <a:spLocks noChangeArrowheads="1"/>
            </p:cNvSpPr>
            <p:nvPr/>
          </p:nvSpPr>
          <p:spPr bwMode="auto">
            <a:xfrm>
              <a:off x="3352" y="2747"/>
              <a:ext cx="508"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79" name="Rectangle 83"/>
            <p:cNvSpPr>
              <a:spLocks noChangeArrowheads="1"/>
            </p:cNvSpPr>
            <p:nvPr/>
          </p:nvSpPr>
          <p:spPr bwMode="auto">
            <a:xfrm>
              <a:off x="3357" y="2752"/>
              <a:ext cx="508"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80" name="Rectangle 84"/>
            <p:cNvSpPr>
              <a:spLocks noChangeArrowheads="1"/>
            </p:cNvSpPr>
            <p:nvPr/>
          </p:nvSpPr>
          <p:spPr bwMode="auto">
            <a:xfrm>
              <a:off x="3486" y="2766"/>
              <a:ext cx="20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#shift</a:t>
              </a:r>
              <a:endParaRPr kumimoji="0" lang="en-US" altLang="zh-TW" sz="2400" b="1">
                <a:latin typeface="Times New Roman" panose="02020603050405020304" pitchFamily="18" charset="0"/>
              </a:endParaRPr>
            </a:p>
          </p:txBody>
        </p:sp>
        <p:sp>
          <p:nvSpPr>
            <p:cNvPr id="29781" name="Rectangle 85"/>
            <p:cNvSpPr>
              <a:spLocks noChangeArrowheads="1"/>
            </p:cNvSpPr>
            <p:nvPr/>
          </p:nvSpPr>
          <p:spPr bwMode="auto">
            <a:xfrm>
              <a:off x="1964" y="3149"/>
              <a:ext cx="105"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82" name="Rectangle 86"/>
            <p:cNvSpPr>
              <a:spLocks noChangeArrowheads="1"/>
            </p:cNvSpPr>
            <p:nvPr/>
          </p:nvSpPr>
          <p:spPr bwMode="auto">
            <a:xfrm>
              <a:off x="3381" y="3561"/>
              <a:ext cx="1226" cy="17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83" name="Rectangle 87"/>
            <p:cNvSpPr>
              <a:spLocks noChangeArrowheads="1"/>
            </p:cNvSpPr>
            <p:nvPr/>
          </p:nvSpPr>
          <p:spPr bwMode="auto">
            <a:xfrm>
              <a:off x="4167" y="3522"/>
              <a:ext cx="40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84" name="Rectangle 88"/>
            <p:cNvSpPr>
              <a:spLocks noChangeArrowheads="1"/>
            </p:cNvSpPr>
            <p:nvPr/>
          </p:nvSpPr>
          <p:spPr bwMode="auto">
            <a:xfrm>
              <a:off x="4172" y="3527"/>
              <a:ext cx="4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85" name="Rectangle 89"/>
            <p:cNvSpPr>
              <a:spLocks noChangeArrowheads="1"/>
            </p:cNvSpPr>
            <p:nvPr/>
          </p:nvSpPr>
          <p:spPr bwMode="auto">
            <a:xfrm>
              <a:off x="4291" y="3551"/>
              <a:ext cx="12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Rm</a:t>
              </a:r>
              <a:endParaRPr kumimoji="0" lang="en-US" altLang="zh-TW" sz="2400" b="1">
                <a:latin typeface="Times New Roman" panose="02020603050405020304" pitchFamily="18" charset="0"/>
              </a:endParaRPr>
            </a:p>
          </p:txBody>
        </p:sp>
        <p:sp>
          <p:nvSpPr>
            <p:cNvPr id="29786" name="Rectangle 90"/>
            <p:cNvSpPr>
              <a:spLocks noChangeArrowheads="1"/>
            </p:cNvSpPr>
            <p:nvPr/>
          </p:nvSpPr>
          <p:spPr bwMode="auto">
            <a:xfrm>
              <a:off x="1925" y="3120"/>
              <a:ext cx="106"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87" name="Rectangle 91"/>
            <p:cNvSpPr>
              <a:spLocks noChangeArrowheads="1"/>
            </p:cNvSpPr>
            <p:nvPr/>
          </p:nvSpPr>
          <p:spPr bwMode="auto">
            <a:xfrm>
              <a:off x="1930" y="3125"/>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788" name="Rectangle 92"/>
            <p:cNvSpPr>
              <a:spLocks noChangeArrowheads="1"/>
            </p:cNvSpPr>
            <p:nvPr/>
          </p:nvSpPr>
          <p:spPr bwMode="auto">
            <a:xfrm>
              <a:off x="1954" y="3149"/>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a:t>
              </a:r>
              <a:endParaRPr kumimoji="0" lang="en-US" altLang="zh-TW" sz="2400" b="1">
                <a:latin typeface="Times New Roman" panose="02020603050405020304" pitchFamily="18" charset="0"/>
              </a:endParaRPr>
            </a:p>
          </p:txBody>
        </p:sp>
        <p:sp>
          <p:nvSpPr>
            <p:cNvPr id="29789" name="Rectangle 93"/>
            <p:cNvSpPr>
              <a:spLocks noChangeArrowheads="1"/>
            </p:cNvSpPr>
            <p:nvPr/>
          </p:nvSpPr>
          <p:spPr bwMode="auto">
            <a:xfrm>
              <a:off x="1935" y="3015"/>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25</a:t>
              </a:r>
              <a:endParaRPr kumimoji="0" lang="en-US" altLang="zh-TW" sz="2400" b="1">
                <a:latin typeface="Times New Roman" panose="02020603050405020304" pitchFamily="18" charset="0"/>
              </a:endParaRPr>
            </a:p>
          </p:txBody>
        </p:sp>
        <p:sp>
          <p:nvSpPr>
            <p:cNvPr id="29790" name="Rectangle 94"/>
            <p:cNvSpPr>
              <a:spLocks noChangeArrowheads="1"/>
            </p:cNvSpPr>
            <p:nvPr/>
          </p:nvSpPr>
          <p:spPr bwMode="auto">
            <a:xfrm>
              <a:off x="3362"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91" name="Rectangle 95"/>
            <p:cNvSpPr>
              <a:spLocks noChangeArrowheads="1"/>
            </p:cNvSpPr>
            <p:nvPr/>
          </p:nvSpPr>
          <p:spPr bwMode="auto">
            <a:xfrm>
              <a:off x="3400" y="3426"/>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1</a:t>
              </a:r>
              <a:endParaRPr kumimoji="0" lang="en-US" altLang="zh-TW" sz="2400" b="1">
                <a:latin typeface="Times New Roman" panose="02020603050405020304" pitchFamily="18" charset="0"/>
              </a:endParaRPr>
            </a:p>
          </p:txBody>
        </p:sp>
        <p:sp>
          <p:nvSpPr>
            <p:cNvPr id="29792" name="Rectangle 96"/>
            <p:cNvSpPr>
              <a:spLocks noChangeArrowheads="1"/>
            </p:cNvSpPr>
            <p:nvPr/>
          </p:nvSpPr>
          <p:spPr bwMode="auto">
            <a:xfrm>
              <a:off x="3688"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8</a:t>
              </a:r>
              <a:endParaRPr kumimoji="0" lang="en-US" altLang="zh-TW" sz="2400" b="1">
                <a:latin typeface="Times New Roman" panose="02020603050405020304" pitchFamily="18" charset="0"/>
              </a:endParaRPr>
            </a:p>
          </p:txBody>
        </p:sp>
        <p:sp>
          <p:nvSpPr>
            <p:cNvPr id="29793" name="Rectangle 97"/>
            <p:cNvSpPr>
              <a:spLocks noChangeArrowheads="1"/>
            </p:cNvSpPr>
            <p:nvPr/>
          </p:nvSpPr>
          <p:spPr bwMode="auto">
            <a:xfrm>
              <a:off x="3783"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7</a:t>
              </a:r>
              <a:endParaRPr kumimoji="0" lang="en-US" altLang="zh-TW" sz="2400" b="1">
                <a:latin typeface="Times New Roman" panose="02020603050405020304" pitchFamily="18" charset="0"/>
              </a:endParaRPr>
            </a:p>
          </p:txBody>
        </p:sp>
        <p:sp>
          <p:nvSpPr>
            <p:cNvPr id="29794" name="Rectangle 98"/>
            <p:cNvSpPr>
              <a:spLocks noChangeArrowheads="1"/>
            </p:cNvSpPr>
            <p:nvPr/>
          </p:nvSpPr>
          <p:spPr bwMode="auto">
            <a:xfrm>
              <a:off x="3889" y="3426"/>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6</a:t>
              </a:r>
              <a:endParaRPr kumimoji="0" lang="en-US" altLang="zh-TW" sz="2400" b="1">
                <a:latin typeface="Times New Roman" panose="02020603050405020304" pitchFamily="18" charset="0"/>
              </a:endParaRPr>
            </a:p>
          </p:txBody>
        </p:sp>
        <p:sp>
          <p:nvSpPr>
            <p:cNvPr id="29795" name="Rectangle 99"/>
            <p:cNvSpPr>
              <a:spLocks noChangeArrowheads="1"/>
            </p:cNvSpPr>
            <p:nvPr/>
          </p:nvSpPr>
          <p:spPr bwMode="auto">
            <a:xfrm>
              <a:off x="3994"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5</a:t>
              </a:r>
              <a:endParaRPr kumimoji="0" lang="en-US" altLang="zh-TW" sz="2400" b="1">
                <a:latin typeface="Times New Roman" panose="02020603050405020304" pitchFamily="18" charset="0"/>
              </a:endParaRPr>
            </a:p>
          </p:txBody>
        </p:sp>
        <p:sp>
          <p:nvSpPr>
            <p:cNvPr id="29796" name="Rectangle 100"/>
            <p:cNvSpPr>
              <a:spLocks noChangeArrowheads="1"/>
            </p:cNvSpPr>
            <p:nvPr/>
          </p:nvSpPr>
          <p:spPr bwMode="auto">
            <a:xfrm>
              <a:off x="4090"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4</a:t>
              </a:r>
              <a:endParaRPr kumimoji="0" lang="en-US" altLang="zh-TW" sz="2400" b="1">
                <a:latin typeface="Times New Roman" panose="02020603050405020304" pitchFamily="18" charset="0"/>
              </a:endParaRPr>
            </a:p>
          </p:txBody>
        </p:sp>
        <p:sp>
          <p:nvSpPr>
            <p:cNvPr id="29797" name="Rectangle 101"/>
            <p:cNvSpPr>
              <a:spLocks noChangeArrowheads="1"/>
            </p:cNvSpPr>
            <p:nvPr/>
          </p:nvSpPr>
          <p:spPr bwMode="auto">
            <a:xfrm>
              <a:off x="4195" y="3426"/>
              <a:ext cx="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3</a:t>
              </a:r>
              <a:endParaRPr kumimoji="0" lang="en-US" altLang="zh-TW" sz="2400" b="1">
                <a:latin typeface="Times New Roman" panose="02020603050405020304" pitchFamily="18" charset="0"/>
              </a:endParaRPr>
            </a:p>
          </p:txBody>
        </p:sp>
        <p:sp>
          <p:nvSpPr>
            <p:cNvPr id="29798" name="Rectangle 102"/>
            <p:cNvSpPr>
              <a:spLocks noChangeArrowheads="1"/>
            </p:cNvSpPr>
            <p:nvPr/>
          </p:nvSpPr>
          <p:spPr bwMode="auto">
            <a:xfrm>
              <a:off x="4502" y="3426"/>
              <a:ext cx="3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000" b="1">
                  <a:solidFill>
                    <a:srgbClr val="000000"/>
                  </a:solidFill>
                </a:rPr>
                <a:t>0</a:t>
              </a:r>
              <a:endParaRPr kumimoji="0" lang="en-US" altLang="zh-TW" sz="2400" b="1">
                <a:latin typeface="Times New Roman" panose="02020603050405020304" pitchFamily="18" charset="0"/>
              </a:endParaRPr>
            </a:p>
          </p:txBody>
        </p:sp>
        <p:sp>
          <p:nvSpPr>
            <p:cNvPr id="29799" name="Rectangle 103"/>
            <p:cNvSpPr>
              <a:spLocks noChangeArrowheads="1"/>
            </p:cNvSpPr>
            <p:nvPr/>
          </p:nvSpPr>
          <p:spPr bwMode="auto">
            <a:xfrm>
              <a:off x="3352" y="3522"/>
              <a:ext cx="403"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00" name="Rectangle 104"/>
            <p:cNvSpPr>
              <a:spLocks noChangeArrowheads="1"/>
            </p:cNvSpPr>
            <p:nvPr/>
          </p:nvSpPr>
          <p:spPr bwMode="auto">
            <a:xfrm>
              <a:off x="3357" y="3527"/>
              <a:ext cx="402"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01" name="Rectangle 105"/>
            <p:cNvSpPr>
              <a:spLocks noChangeArrowheads="1"/>
            </p:cNvSpPr>
            <p:nvPr/>
          </p:nvSpPr>
          <p:spPr bwMode="auto">
            <a:xfrm>
              <a:off x="3496" y="3551"/>
              <a:ext cx="95"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Rs</a:t>
              </a:r>
              <a:endParaRPr kumimoji="0" lang="en-US" altLang="zh-TW" sz="2400" b="1">
                <a:latin typeface="Times New Roman" panose="02020603050405020304" pitchFamily="18" charset="0"/>
              </a:endParaRPr>
            </a:p>
          </p:txBody>
        </p:sp>
        <p:sp>
          <p:nvSpPr>
            <p:cNvPr id="29802" name="Rectangle 106"/>
            <p:cNvSpPr>
              <a:spLocks noChangeArrowheads="1"/>
            </p:cNvSpPr>
            <p:nvPr/>
          </p:nvSpPr>
          <p:spPr bwMode="auto">
            <a:xfrm>
              <a:off x="3860" y="2747"/>
              <a:ext cx="201"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03" name="Rectangle 107"/>
            <p:cNvSpPr>
              <a:spLocks noChangeArrowheads="1"/>
            </p:cNvSpPr>
            <p:nvPr/>
          </p:nvSpPr>
          <p:spPr bwMode="auto">
            <a:xfrm>
              <a:off x="3865" y="2752"/>
              <a:ext cx="2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04" name="Rectangle 108"/>
            <p:cNvSpPr>
              <a:spLocks noChangeArrowheads="1"/>
            </p:cNvSpPr>
            <p:nvPr/>
          </p:nvSpPr>
          <p:spPr bwMode="auto">
            <a:xfrm>
              <a:off x="3908" y="2766"/>
              <a:ext cx="9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Sh</a:t>
              </a:r>
              <a:endParaRPr kumimoji="0" lang="en-US" altLang="zh-TW" sz="2400" b="1">
                <a:latin typeface="Times New Roman" panose="02020603050405020304" pitchFamily="18" charset="0"/>
              </a:endParaRPr>
            </a:p>
          </p:txBody>
        </p:sp>
        <p:sp>
          <p:nvSpPr>
            <p:cNvPr id="29805" name="Rectangle 109"/>
            <p:cNvSpPr>
              <a:spLocks noChangeArrowheads="1"/>
            </p:cNvSpPr>
            <p:nvPr/>
          </p:nvSpPr>
          <p:spPr bwMode="auto">
            <a:xfrm>
              <a:off x="4061" y="2747"/>
              <a:ext cx="106"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06" name="Rectangle 110"/>
            <p:cNvSpPr>
              <a:spLocks noChangeArrowheads="1"/>
            </p:cNvSpPr>
            <p:nvPr/>
          </p:nvSpPr>
          <p:spPr bwMode="auto">
            <a:xfrm>
              <a:off x="4066" y="2752"/>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07" name="Rectangle 111"/>
            <p:cNvSpPr>
              <a:spLocks noChangeArrowheads="1"/>
            </p:cNvSpPr>
            <p:nvPr/>
          </p:nvSpPr>
          <p:spPr bwMode="auto">
            <a:xfrm>
              <a:off x="4090" y="2775"/>
              <a:ext cx="4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a:t>
              </a:r>
              <a:endParaRPr kumimoji="0" lang="en-US" altLang="zh-TW" sz="2400" b="1">
                <a:latin typeface="Times New Roman" panose="02020603050405020304" pitchFamily="18" charset="0"/>
              </a:endParaRPr>
            </a:p>
          </p:txBody>
        </p:sp>
        <p:sp>
          <p:nvSpPr>
            <p:cNvPr id="29808" name="Rectangle 112"/>
            <p:cNvSpPr>
              <a:spLocks noChangeArrowheads="1"/>
            </p:cNvSpPr>
            <p:nvPr/>
          </p:nvSpPr>
          <p:spPr bwMode="auto">
            <a:xfrm>
              <a:off x="4061" y="3522"/>
              <a:ext cx="106"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09" name="Rectangle 113"/>
            <p:cNvSpPr>
              <a:spLocks noChangeArrowheads="1"/>
            </p:cNvSpPr>
            <p:nvPr/>
          </p:nvSpPr>
          <p:spPr bwMode="auto">
            <a:xfrm>
              <a:off x="4066" y="3527"/>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10" name="Rectangle 114"/>
            <p:cNvSpPr>
              <a:spLocks noChangeArrowheads="1"/>
            </p:cNvSpPr>
            <p:nvPr/>
          </p:nvSpPr>
          <p:spPr bwMode="auto">
            <a:xfrm>
              <a:off x="4090" y="3561"/>
              <a:ext cx="4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1</a:t>
              </a:r>
              <a:endParaRPr kumimoji="0" lang="en-US" altLang="zh-TW" sz="2400" b="1">
                <a:latin typeface="Times New Roman" panose="02020603050405020304" pitchFamily="18" charset="0"/>
              </a:endParaRPr>
            </a:p>
          </p:txBody>
        </p:sp>
        <p:sp>
          <p:nvSpPr>
            <p:cNvPr id="29811" name="Rectangle 115"/>
            <p:cNvSpPr>
              <a:spLocks noChangeArrowheads="1"/>
            </p:cNvSpPr>
            <p:nvPr/>
          </p:nvSpPr>
          <p:spPr bwMode="auto">
            <a:xfrm>
              <a:off x="3755" y="3522"/>
              <a:ext cx="105"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12" name="Rectangle 116"/>
            <p:cNvSpPr>
              <a:spLocks noChangeArrowheads="1"/>
            </p:cNvSpPr>
            <p:nvPr/>
          </p:nvSpPr>
          <p:spPr bwMode="auto">
            <a:xfrm>
              <a:off x="3760" y="3527"/>
              <a:ext cx="105"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13" name="Rectangle 117"/>
            <p:cNvSpPr>
              <a:spLocks noChangeArrowheads="1"/>
            </p:cNvSpPr>
            <p:nvPr/>
          </p:nvSpPr>
          <p:spPr bwMode="auto">
            <a:xfrm>
              <a:off x="3783" y="3561"/>
              <a:ext cx="4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0</a:t>
              </a:r>
              <a:endParaRPr kumimoji="0" lang="en-US" altLang="zh-TW" sz="2400" b="1">
                <a:latin typeface="Times New Roman" panose="02020603050405020304" pitchFamily="18" charset="0"/>
              </a:endParaRPr>
            </a:p>
          </p:txBody>
        </p:sp>
        <p:sp>
          <p:nvSpPr>
            <p:cNvPr id="29814" name="Rectangle 118"/>
            <p:cNvSpPr>
              <a:spLocks noChangeArrowheads="1"/>
            </p:cNvSpPr>
            <p:nvPr/>
          </p:nvSpPr>
          <p:spPr bwMode="auto">
            <a:xfrm>
              <a:off x="3860" y="3522"/>
              <a:ext cx="20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15" name="Rectangle 119"/>
            <p:cNvSpPr>
              <a:spLocks noChangeArrowheads="1"/>
            </p:cNvSpPr>
            <p:nvPr/>
          </p:nvSpPr>
          <p:spPr bwMode="auto">
            <a:xfrm>
              <a:off x="3865" y="3527"/>
              <a:ext cx="201" cy="17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16" name="Rectangle 120"/>
            <p:cNvSpPr>
              <a:spLocks noChangeArrowheads="1"/>
            </p:cNvSpPr>
            <p:nvPr/>
          </p:nvSpPr>
          <p:spPr bwMode="auto">
            <a:xfrm>
              <a:off x="3908" y="3551"/>
              <a:ext cx="9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200" b="1">
                  <a:solidFill>
                    <a:srgbClr val="000000"/>
                  </a:solidFill>
                </a:rPr>
                <a:t>Sh</a:t>
              </a:r>
              <a:endParaRPr kumimoji="0" lang="en-US" altLang="zh-TW" sz="2400" b="1">
                <a:latin typeface="Times New Roman" panose="02020603050405020304" pitchFamily="18" charset="0"/>
              </a:endParaRPr>
            </a:p>
          </p:txBody>
        </p:sp>
        <p:sp>
          <p:nvSpPr>
            <p:cNvPr id="29817" name="Freeform 121"/>
            <p:cNvSpPr>
              <a:spLocks/>
            </p:cNvSpPr>
            <p:nvPr/>
          </p:nvSpPr>
          <p:spPr bwMode="auto">
            <a:xfrm>
              <a:off x="1954" y="2048"/>
              <a:ext cx="48" cy="67"/>
            </a:xfrm>
            <a:custGeom>
              <a:avLst/>
              <a:gdLst>
                <a:gd name="T0" fmla="*/ 48 w 48"/>
                <a:gd name="T1" fmla="*/ 0 h 67"/>
                <a:gd name="T2" fmla="*/ 19 w 48"/>
                <a:gd name="T3" fmla="*/ 67 h 67"/>
                <a:gd name="T4" fmla="*/ 0 w 48"/>
                <a:gd name="T5" fmla="*/ 0 h 67"/>
                <a:gd name="T6" fmla="*/ 19 w 48"/>
                <a:gd name="T7" fmla="*/ 0 h 67"/>
                <a:gd name="T8" fmla="*/ 48 w 48"/>
                <a:gd name="T9" fmla="*/ 0 h 67"/>
                <a:gd name="T10" fmla="*/ 0 60000 65536"/>
                <a:gd name="T11" fmla="*/ 0 60000 65536"/>
                <a:gd name="T12" fmla="*/ 0 60000 65536"/>
                <a:gd name="T13" fmla="*/ 0 60000 65536"/>
                <a:gd name="T14" fmla="*/ 0 60000 65536"/>
                <a:gd name="T15" fmla="*/ 0 w 48"/>
                <a:gd name="T16" fmla="*/ 0 h 67"/>
                <a:gd name="T17" fmla="*/ 48 w 48"/>
                <a:gd name="T18" fmla="*/ 67 h 67"/>
              </a:gdLst>
              <a:ahLst/>
              <a:cxnLst>
                <a:cxn ang="T10">
                  <a:pos x="T0" y="T1"/>
                </a:cxn>
                <a:cxn ang="T11">
                  <a:pos x="T2" y="T3"/>
                </a:cxn>
                <a:cxn ang="T12">
                  <a:pos x="T4" y="T5"/>
                </a:cxn>
                <a:cxn ang="T13">
                  <a:pos x="T6" y="T7"/>
                </a:cxn>
                <a:cxn ang="T14">
                  <a:pos x="T8" y="T9"/>
                </a:cxn>
              </a:cxnLst>
              <a:rect l="T15" t="T16" r="T17" b="T18"/>
              <a:pathLst>
                <a:path w="48" h="67">
                  <a:moveTo>
                    <a:pt x="48" y="0"/>
                  </a:moveTo>
                  <a:lnTo>
                    <a:pt x="19" y="67"/>
                  </a:lnTo>
                  <a:lnTo>
                    <a:pt x="0" y="0"/>
                  </a:lnTo>
                  <a:lnTo>
                    <a:pt x="19" y="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18" name="Line 122"/>
            <p:cNvSpPr>
              <a:spLocks noChangeShapeType="1"/>
            </p:cNvSpPr>
            <p:nvPr/>
          </p:nvSpPr>
          <p:spPr bwMode="auto">
            <a:xfrm>
              <a:off x="1973" y="1512"/>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19" name="Line 123"/>
            <p:cNvSpPr>
              <a:spLocks noChangeShapeType="1"/>
            </p:cNvSpPr>
            <p:nvPr/>
          </p:nvSpPr>
          <p:spPr bwMode="auto">
            <a:xfrm>
              <a:off x="1973" y="156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0" name="Line 124"/>
            <p:cNvSpPr>
              <a:spLocks noChangeShapeType="1"/>
            </p:cNvSpPr>
            <p:nvPr/>
          </p:nvSpPr>
          <p:spPr bwMode="auto">
            <a:xfrm>
              <a:off x="1973" y="1646"/>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1" name="Line 125"/>
            <p:cNvSpPr>
              <a:spLocks noChangeShapeType="1"/>
            </p:cNvSpPr>
            <p:nvPr/>
          </p:nvSpPr>
          <p:spPr bwMode="auto">
            <a:xfrm>
              <a:off x="1973" y="1723"/>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2" name="Line 126"/>
            <p:cNvSpPr>
              <a:spLocks noChangeShapeType="1"/>
            </p:cNvSpPr>
            <p:nvPr/>
          </p:nvSpPr>
          <p:spPr bwMode="auto">
            <a:xfrm>
              <a:off x="1973" y="179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3" name="Line 127"/>
            <p:cNvSpPr>
              <a:spLocks noChangeShapeType="1"/>
            </p:cNvSpPr>
            <p:nvPr/>
          </p:nvSpPr>
          <p:spPr bwMode="auto">
            <a:xfrm>
              <a:off x="1973" y="1876"/>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4" name="Line 128"/>
            <p:cNvSpPr>
              <a:spLocks noChangeShapeType="1"/>
            </p:cNvSpPr>
            <p:nvPr/>
          </p:nvSpPr>
          <p:spPr bwMode="auto">
            <a:xfrm>
              <a:off x="1973" y="1952"/>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5" name="Line 129"/>
            <p:cNvSpPr>
              <a:spLocks noChangeShapeType="1"/>
            </p:cNvSpPr>
            <p:nvPr/>
          </p:nvSpPr>
          <p:spPr bwMode="auto">
            <a:xfrm>
              <a:off x="1973" y="2029"/>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6" name="Freeform 130"/>
            <p:cNvSpPr>
              <a:spLocks/>
            </p:cNvSpPr>
            <p:nvPr/>
          </p:nvSpPr>
          <p:spPr bwMode="auto">
            <a:xfrm>
              <a:off x="4281" y="2048"/>
              <a:ext cx="39" cy="67"/>
            </a:xfrm>
            <a:custGeom>
              <a:avLst/>
              <a:gdLst>
                <a:gd name="T0" fmla="*/ 39 w 39"/>
                <a:gd name="T1" fmla="*/ 0 h 67"/>
                <a:gd name="T2" fmla="*/ 20 w 39"/>
                <a:gd name="T3" fmla="*/ 67 h 67"/>
                <a:gd name="T4" fmla="*/ 0 w 39"/>
                <a:gd name="T5" fmla="*/ 0 h 67"/>
                <a:gd name="T6" fmla="*/ 20 w 39"/>
                <a:gd name="T7" fmla="*/ 0 h 67"/>
                <a:gd name="T8" fmla="*/ 39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39" y="0"/>
                  </a:moveTo>
                  <a:lnTo>
                    <a:pt x="20" y="67"/>
                  </a:lnTo>
                  <a:lnTo>
                    <a:pt x="0" y="0"/>
                  </a:lnTo>
                  <a:lnTo>
                    <a:pt x="20"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27" name="Line 131"/>
            <p:cNvSpPr>
              <a:spLocks noChangeShapeType="1"/>
            </p:cNvSpPr>
            <p:nvPr/>
          </p:nvSpPr>
          <p:spPr bwMode="auto">
            <a:xfrm>
              <a:off x="4301" y="1512"/>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8" name="Line 132"/>
            <p:cNvSpPr>
              <a:spLocks noChangeShapeType="1"/>
            </p:cNvSpPr>
            <p:nvPr/>
          </p:nvSpPr>
          <p:spPr bwMode="auto">
            <a:xfrm>
              <a:off x="4301" y="156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29" name="Line 133"/>
            <p:cNvSpPr>
              <a:spLocks noChangeShapeType="1"/>
            </p:cNvSpPr>
            <p:nvPr/>
          </p:nvSpPr>
          <p:spPr bwMode="auto">
            <a:xfrm>
              <a:off x="4301" y="1646"/>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30" name="Line 134"/>
            <p:cNvSpPr>
              <a:spLocks noChangeShapeType="1"/>
            </p:cNvSpPr>
            <p:nvPr/>
          </p:nvSpPr>
          <p:spPr bwMode="auto">
            <a:xfrm>
              <a:off x="4301" y="1723"/>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31" name="Line 135"/>
            <p:cNvSpPr>
              <a:spLocks noChangeShapeType="1"/>
            </p:cNvSpPr>
            <p:nvPr/>
          </p:nvSpPr>
          <p:spPr bwMode="auto">
            <a:xfrm>
              <a:off x="4301" y="1799"/>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32" name="Line 136"/>
            <p:cNvSpPr>
              <a:spLocks noChangeShapeType="1"/>
            </p:cNvSpPr>
            <p:nvPr/>
          </p:nvSpPr>
          <p:spPr bwMode="auto">
            <a:xfrm>
              <a:off x="4301" y="1876"/>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33" name="Line 137"/>
            <p:cNvSpPr>
              <a:spLocks noChangeShapeType="1"/>
            </p:cNvSpPr>
            <p:nvPr/>
          </p:nvSpPr>
          <p:spPr bwMode="auto">
            <a:xfrm>
              <a:off x="4301" y="1952"/>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34" name="Line 138"/>
            <p:cNvSpPr>
              <a:spLocks noChangeShapeType="1"/>
            </p:cNvSpPr>
            <p:nvPr/>
          </p:nvSpPr>
          <p:spPr bwMode="auto">
            <a:xfrm>
              <a:off x="4301" y="2029"/>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35" name="Freeform 139"/>
            <p:cNvSpPr>
              <a:spLocks/>
            </p:cNvSpPr>
            <p:nvPr/>
          </p:nvSpPr>
          <p:spPr bwMode="auto">
            <a:xfrm>
              <a:off x="3352" y="2460"/>
              <a:ext cx="202" cy="96"/>
            </a:xfrm>
            <a:custGeom>
              <a:avLst/>
              <a:gdLst>
                <a:gd name="T0" fmla="*/ 202 w 202"/>
                <a:gd name="T1" fmla="*/ 0 h 96"/>
                <a:gd name="T2" fmla="*/ 202 w 202"/>
                <a:gd name="T3" fmla="*/ 96 h 96"/>
                <a:gd name="T4" fmla="*/ 0 w 202"/>
                <a:gd name="T5" fmla="*/ 96 h 96"/>
                <a:gd name="T6" fmla="*/ 0 60000 65536"/>
                <a:gd name="T7" fmla="*/ 0 60000 65536"/>
                <a:gd name="T8" fmla="*/ 0 60000 65536"/>
                <a:gd name="T9" fmla="*/ 0 w 202"/>
                <a:gd name="T10" fmla="*/ 0 h 96"/>
                <a:gd name="T11" fmla="*/ 202 w 202"/>
                <a:gd name="T12" fmla="*/ 96 h 96"/>
              </a:gdLst>
              <a:ahLst/>
              <a:cxnLst>
                <a:cxn ang="T6">
                  <a:pos x="T0" y="T1"/>
                </a:cxn>
                <a:cxn ang="T7">
                  <a:pos x="T2" y="T3"/>
                </a:cxn>
                <a:cxn ang="T8">
                  <a:pos x="T4" y="T5"/>
                </a:cxn>
              </a:cxnLst>
              <a:rect l="T9" t="T10" r="T11" b="T12"/>
              <a:pathLst>
                <a:path w="202" h="96">
                  <a:moveTo>
                    <a:pt x="202" y="0"/>
                  </a:moveTo>
                  <a:lnTo>
                    <a:pt x="202" y="96"/>
                  </a:lnTo>
                  <a:lnTo>
                    <a:pt x="0" y="9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36" name="Rectangle 140"/>
            <p:cNvSpPr>
              <a:spLocks noChangeArrowheads="1"/>
            </p:cNvSpPr>
            <p:nvPr/>
          </p:nvSpPr>
          <p:spPr bwMode="auto">
            <a:xfrm>
              <a:off x="2490" y="2508"/>
              <a:ext cx="68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immediate alignment</a:t>
              </a:r>
              <a:endParaRPr kumimoji="0" lang="en-US" altLang="zh-TW" sz="2400" b="1">
                <a:latin typeface="Times New Roman" panose="02020603050405020304" pitchFamily="18" charset="0"/>
              </a:endParaRPr>
            </a:p>
          </p:txBody>
        </p:sp>
        <p:sp>
          <p:nvSpPr>
            <p:cNvPr id="29837" name="Freeform 141"/>
            <p:cNvSpPr>
              <a:spLocks/>
            </p:cNvSpPr>
            <p:nvPr/>
          </p:nvSpPr>
          <p:spPr bwMode="auto">
            <a:xfrm>
              <a:off x="3352" y="2967"/>
              <a:ext cx="269" cy="106"/>
            </a:xfrm>
            <a:custGeom>
              <a:avLst/>
              <a:gdLst>
                <a:gd name="T0" fmla="*/ 269 w 269"/>
                <a:gd name="T1" fmla="*/ 0 h 106"/>
                <a:gd name="T2" fmla="*/ 269 w 269"/>
                <a:gd name="T3" fmla="*/ 106 h 106"/>
                <a:gd name="T4" fmla="*/ 0 w 269"/>
                <a:gd name="T5" fmla="*/ 106 h 106"/>
                <a:gd name="T6" fmla="*/ 0 60000 65536"/>
                <a:gd name="T7" fmla="*/ 0 60000 65536"/>
                <a:gd name="T8" fmla="*/ 0 60000 65536"/>
                <a:gd name="T9" fmla="*/ 0 w 269"/>
                <a:gd name="T10" fmla="*/ 0 h 106"/>
                <a:gd name="T11" fmla="*/ 269 w 269"/>
                <a:gd name="T12" fmla="*/ 106 h 106"/>
              </a:gdLst>
              <a:ahLst/>
              <a:cxnLst>
                <a:cxn ang="T6">
                  <a:pos x="T0" y="T1"/>
                </a:cxn>
                <a:cxn ang="T7">
                  <a:pos x="T2" y="T3"/>
                </a:cxn>
                <a:cxn ang="T8">
                  <a:pos x="T4" y="T5"/>
                </a:cxn>
              </a:cxnLst>
              <a:rect l="T9" t="T10" r="T11" b="T12"/>
              <a:pathLst>
                <a:path w="269" h="106">
                  <a:moveTo>
                    <a:pt x="269" y="0"/>
                  </a:moveTo>
                  <a:lnTo>
                    <a:pt x="269" y="106"/>
                  </a:lnTo>
                  <a:lnTo>
                    <a:pt x="0" y="10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38" name="Rectangle 142"/>
            <p:cNvSpPr>
              <a:spLocks noChangeArrowheads="1"/>
            </p:cNvSpPr>
            <p:nvPr/>
          </p:nvSpPr>
          <p:spPr bwMode="auto">
            <a:xfrm>
              <a:off x="2443" y="3025"/>
              <a:ext cx="72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immediate shift length</a:t>
              </a:r>
              <a:endParaRPr kumimoji="0" lang="en-US" altLang="zh-TW" sz="2400" b="1">
                <a:latin typeface="Times New Roman" panose="02020603050405020304" pitchFamily="18" charset="0"/>
              </a:endParaRPr>
            </a:p>
          </p:txBody>
        </p:sp>
        <p:sp>
          <p:nvSpPr>
            <p:cNvPr id="29839" name="Freeform 143"/>
            <p:cNvSpPr>
              <a:spLocks/>
            </p:cNvSpPr>
            <p:nvPr/>
          </p:nvSpPr>
          <p:spPr bwMode="auto">
            <a:xfrm>
              <a:off x="3352" y="2967"/>
              <a:ext cx="613" cy="240"/>
            </a:xfrm>
            <a:custGeom>
              <a:avLst/>
              <a:gdLst>
                <a:gd name="T0" fmla="*/ 613 w 613"/>
                <a:gd name="T1" fmla="*/ 0 h 240"/>
                <a:gd name="T2" fmla="*/ 613 w 613"/>
                <a:gd name="T3" fmla="*/ 240 h 240"/>
                <a:gd name="T4" fmla="*/ 0 w 613"/>
                <a:gd name="T5" fmla="*/ 240 h 240"/>
                <a:gd name="T6" fmla="*/ 0 60000 65536"/>
                <a:gd name="T7" fmla="*/ 0 60000 65536"/>
                <a:gd name="T8" fmla="*/ 0 60000 65536"/>
                <a:gd name="T9" fmla="*/ 0 w 613"/>
                <a:gd name="T10" fmla="*/ 0 h 240"/>
                <a:gd name="T11" fmla="*/ 613 w 613"/>
                <a:gd name="T12" fmla="*/ 240 h 240"/>
              </a:gdLst>
              <a:ahLst/>
              <a:cxnLst>
                <a:cxn ang="T6">
                  <a:pos x="T0" y="T1"/>
                </a:cxn>
                <a:cxn ang="T7">
                  <a:pos x="T2" y="T3"/>
                </a:cxn>
                <a:cxn ang="T8">
                  <a:pos x="T4" y="T5"/>
                </a:cxn>
              </a:cxnLst>
              <a:rect l="T9" t="T10" r="T11" b="T12"/>
              <a:pathLst>
                <a:path w="613" h="240">
                  <a:moveTo>
                    <a:pt x="613" y="0"/>
                  </a:moveTo>
                  <a:lnTo>
                    <a:pt x="613" y="240"/>
                  </a:lnTo>
                  <a:lnTo>
                    <a:pt x="0" y="24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40" name="Rectangle 144"/>
            <p:cNvSpPr>
              <a:spLocks noChangeArrowheads="1"/>
            </p:cNvSpPr>
            <p:nvPr/>
          </p:nvSpPr>
          <p:spPr bwMode="auto">
            <a:xfrm>
              <a:off x="2941" y="3159"/>
              <a:ext cx="30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shift type</a:t>
              </a:r>
              <a:endParaRPr kumimoji="0" lang="en-US" altLang="zh-TW" sz="2400" b="1">
                <a:latin typeface="Times New Roman" panose="02020603050405020304" pitchFamily="18" charset="0"/>
              </a:endParaRPr>
            </a:p>
          </p:txBody>
        </p:sp>
        <p:sp>
          <p:nvSpPr>
            <p:cNvPr id="29841" name="Freeform 145"/>
            <p:cNvSpPr>
              <a:spLocks/>
            </p:cNvSpPr>
            <p:nvPr/>
          </p:nvSpPr>
          <p:spPr bwMode="auto">
            <a:xfrm>
              <a:off x="3352" y="2967"/>
              <a:ext cx="1016" cy="374"/>
            </a:xfrm>
            <a:custGeom>
              <a:avLst/>
              <a:gdLst>
                <a:gd name="T0" fmla="*/ 1016 w 1016"/>
                <a:gd name="T1" fmla="*/ 0 h 374"/>
                <a:gd name="T2" fmla="*/ 1016 w 1016"/>
                <a:gd name="T3" fmla="*/ 374 h 374"/>
                <a:gd name="T4" fmla="*/ 0 w 1016"/>
                <a:gd name="T5" fmla="*/ 374 h 374"/>
                <a:gd name="T6" fmla="*/ 0 60000 65536"/>
                <a:gd name="T7" fmla="*/ 0 60000 65536"/>
                <a:gd name="T8" fmla="*/ 0 60000 65536"/>
                <a:gd name="T9" fmla="*/ 0 w 1016"/>
                <a:gd name="T10" fmla="*/ 0 h 374"/>
                <a:gd name="T11" fmla="*/ 1016 w 1016"/>
                <a:gd name="T12" fmla="*/ 374 h 374"/>
              </a:gdLst>
              <a:ahLst/>
              <a:cxnLst>
                <a:cxn ang="T6">
                  <a:pos x="T0" y="T1"/>
                </a:cxn>
                <a:cxn ang="T7">
                  <a:pos x="T2" y="T3"/>
                </a:cxn>
                <a:cxn ang="T8">
                  <a:pos x="T4" y="T5"/>
                </a:cxn>
              </a:cxnLst>
              <a:rect l="T9" t="T10" r="T11" b="T12"/>
              <a:pathLst>
                <a:path w="1016" h="374">
                  <a:moveTo>
                    <a:pt x="1016" y="0"/>
                  </a:moveTo>
                  <a:lnTo>
                    <a:pt x="1016" y="374"/>
                  </a:lnTo>
                  <a:lnTo>
                    <a:pt x="0" y="374"/>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42" name="Rectangle 146"/>
            <p:cNvSpPr>
              <a:spLocks noChangeArrowheads="1"/>
            </p:cNvSpPr>
            <p:nvPr/>
          </p:nvSpPr>
          <p:spPr bwMode="auto">
            <a:xfrm>
              <a:off x="2356" y="3293"/>
              <a:ext cx="8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second operand register</a:t>
              </a:r>
              <a:endParaRPr kumimoji="0" lang="en-US" altLang="zh-TW" sz="2400" b="1">
                <a:latin typeface="Times New Roman" panose="02020603050405020304" pitchFamily="18" charset="0"/>
              </a:endParaRPr>
            </a:p>
          </p:txBody>
        </p:sp>
        <p:sp>
          <p:nvSpPr>
            <p:cNvPr id="29843" name="Freeform 147"/>
            <p:cNvSpPr>
              <a:spLocks/>
            </p:cNvSpPr>
            <p:nvPr/>
          </p:nvSpPr>
          <p:spPr bwMode="auto">
            <a:xfrm>
              <a:off x="3352" y="3743"/>
              <a:ext cx="202" cy="105"/>
            </a:xfrm>
            <a:custGeom>
              <a:avLst/>
              <a:gdLst>
                <a:gd name="T0" fmla="*/ 202 w 202"/>
                <a:gd name="T1" fmla="*/ 0 h 105"/>
                <a:gd name="T2" fmla="*/ 202 w 202"/>
                <a:gd name="T3" fmla="*/ 105 h 105"/>
                <a:gd name="T4" fmla="*/ 0 w 202"/>
                <a:gd name="T5" fmla="*/ 105 h 105"/>
                <a:gd name="T6" fmla="*/ 0 60000 65536"/>
                <a:gd name="T7" fmla="*/ 0 60000 65536"/>
                <a:gd name="T8" fmla="*/ 0 60000 65536"/>
                <a:gd name="T9" fmla="*/ 0 w 202"/>
                <a:gd name="T10" fmla="*/ 0 h 105"/>
                <a:gd name="T11" fmla="*/ 202 w 202"/>
                <a:gd name="T12" fmla="*/ 105 h 105"/>
              </a:gdLst>
              <a:ahLst/>
              <a:cxnLst>
                <a:cxn ang="T6">
                  <a:pos x="T0" y="T1"/>
                </a:cxn>
                <a:cxn ang="T7">
                  <a:pos x="T2" y="T3"/>
                </a:cxn>
                <a:cxn ang="T8">
                  <a:pos x="T4" y="T5"/>
                </a:cxn>
              </a:cxnLst>
              <a:rect l="T9" t="T10" r="T11" b="T12"/>
              <a:pathLst>
                <a:path w="202" h="105">
                  <a:moveTo>
                    <a:pt x="202" y="0"/>
                  </a:moveTo>
                  <a:lnTo>
                    <a:pt x="202" y="105"/>
                  </a:lnTo>
                  <a:lnTo>
                    <a:pt x="0" y="105"/>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44" name="Rectangle 148"/>
            <p:cNvSpPr>
              <a:spLocks noChangeArrowheads="1"/>
            </p:cNvSpPr>
            <p:nvPr/>
          </p:nvSpPr>
          <p:spPr bwMode="auto">
            <a:xfrm>
              <a:off x="2557" y="3800"/>
              <a:ext cx="6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r>
                <a:rPr kumimoji="0" lang="en-US" altLang="zh-TW" sz="1100" b="1">
                  <a:solidFill>
                    <a:srgbClr val="000000"/>
                  </a:solidFill>
                </a:rPr>
                <a:t>register shift length</a:t>
              </a:r>
              <a:endParaRPr kumimoji="0" lang="en-US" altLang="zh-TW" sz="2400" b="1">
                <a:latin typeface="Times New Roman" panose="02020603050405020304" pitchFamily="18" charset="0"/>
              </a:endParaRPr>
            </a:p>
          </p:txBody>
        </p:sp>
        <p:sp>
          <p:nvSpPr>
            <p:cNvPr id="29845" name="Line 149"/>
            <p:cNvSpPr>
              <a:spLocks noChangeShapeType="1"/>
            </p:cNvSpPr>
            <p:nvPr/>
          </p:nvSpPr>
          <p:spPr bwMode="auto">
            <a:xfrm>
              <a:off x="3965" y="3207"/>
              <a:ext cx="1" cy="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46" name="Line 150"/>
            <p:cNvSpPr>
              <a:spLocks noChangeShapeType="1"/>
            </p:cNvSpPr>
            <p:nvPr/>
          </p:nvSpPr>
          <p:spPr bwMode="auto">
            <a:xfrm>
              <a:off x="3965" y="3369"/>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47" name="Line 151"/>
            <p:cNvSpPr>
              <a:spLocks noChangeShapeType="1"/>
            </p:cNvSpPr>
            <p:nvPr/>
          </p:nvSpPr>
          <p:spPr bwMode="auto">
            <a:xfrm>
              <a:off x="4368" y="3341"/>
              <a:ext cx="1" cy="6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48" name="Freeform 152"/>
            <p:cNvSpPr>
              <a:spLocks/>
            </p:cNvSpPr>
            <p:nvPr/>
          </p:nvSpPr>
          <p:spPr bwMode="auto">
            <a:xfrm>
              <a:off x="3209" y="2297"/>
              <a:ext cx="76" cy="48"/>
            </a:xfrm>
            <a:custGeom>
              <a:avLst/>
              <a:gdLst>
                <a:gd name="T0" fmla="*/ 0 w 76"/>
                <a:gd name="T1" fmla="*/ 0 h 48"/>
                <a:gd name="T2" fmla="*/ 76 w 76"/>
                <a:gd name="T3" fmla="*/ 29 h 48"/>
                <a:gd name="T4" fmla="*/ 0 w 76"/>
                <a:gd name="T5" fmla="*/ 48 h 48"/>
                <a:gd name="T6" fmla="*/ 0 w 76"/>
                <a:gd name="T7" fmla="*/ 29 h 48"/>
                <a:gd name="T8" fmla="*/ 0 w 76"/>
                <a:gd name="T9" fmla="*/ 0 h 48"/>
                <a:gd name="T10" fmla="*/ 0 60000 65536"/>
                <a:gd name="T11" fmla="*/ 0 60000 65536"/>
                <a:gd name="T12" fmla="*/ 0 60000 65536"/>
                <a:gd name="T13" fmla="*/ 0 60000 65536"/>
                <a:gd name="T14" fmla="*/ 0 60000 65536"/>
                <a:gd name="T15" fmla="*/ 0 w 76"/>
                <a:gd name="T16" fmla="*/ 0 h 48"/>
                <a:gd name="T17" fmla="*/ 76 w 76"/>
                <a:gd name="T18" fmla="*/ 48 h 48"/>
              </a:gdLst>
              <a:ahLst/>
              <a:cxnLst>
                <a:cxn ang="T10">
                  <a:pos x="T0" y="T1"/>
                </a:cxn>
                <a:cxn ang="T11">
                  <a:pos x="T2" y="T3"/>
                </a:cxn>
                <a:cxn ang="T12">
                  <a:pos x="T4" y="T5"/>
                </a:cxn>
                <a:cxn ang="T13">
                  <a:pos x="T6" y="T7"/>
                </a:cxn>
                <a:cxn ang="T14">
                  <a:pos x="T8" y="T9"/>
                </a:cxn>
              </a:cxnLst>
              <a:rect l="T15" t="T16" r="T17" b="T18"/>
              <a:pathLst>
                <a:path w="76" h="48">
                  <a:moveTo>
                    <a:pt x="0" y="0"/>
                  </a:moveTo>
                  <a:lnTo>
                    <a:pt x="76" y="29"/>
                  </a:lnTo>
                  <a:lnTo>
                    <a:pt x="0" y="48"/>
                  </a:lnTo>
                  <a:lnTo>
                    <a:pt x="0" y="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49" name="Line 153"/>
            <p:cNvSpPr>
              <a:spLocks noChangeShapeType="1"/>
            </p:cNvSpPr>
            <p:nvPr/>
          </p:nvSpPr>
          <p:spPr bwMode="auto">
            <a:xfrm>
              <a:off x="2126" y="2326"/>
              <a:ext cx="2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0" name="Line 154"/>
            <p:cNvSpPr>
              <a:spLocks noChangeShapeType="1"/>
            </p:cNvSpPr>
            <p:nvPr/>
          </p:nvSpPr>
          <p:spPr bwMode="auto">
            <a:xfrm>
              <a:off x="2193"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1" name="Line 155"/>
            <p:cNvSpPr>
              <a:spLocks noChangeShapeType="1"/>
            </p:cNvSpPr>
            <p:nvPr/>
          </p:nvSpPr>
          <p:spPr bwMode="auto">
            <a:xfrm>
              <a:off x="2270"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2" name="Line 156"/>
            <p:cNvSpPr>
              <a:spLocks noChangeShapeType="1"/>
            </p:cNvSpPr>
            <p:nvPr/>
          </p:nvSpPr>
          <p:spPr bwMode="auto">
            <a:xfrm>
              <a:off x="2347" y="2326"/>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3" name="Line 157"/>
            <p:cNvSpPr>
              <a:spLocks noChangeShapeType="1"/>
            </p:cNvSpPr>
            <p:nvPr/>
          </p:nvSpPr>
          <p:spPr bwMode="auto">
            <a:xfrm>
              <a:off x="2423"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4" name="Line 158"/>
            <p:cNvSpPr>
              <a:spLocks noChangeShapeType="1"/>
            </p:cNvSpPr>
            <p:nvPr/>
          </p:nvSpPr>
          <p:spPr bwMode="auto">
            <a:xfrm>
              <a:off x="2500"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5" name="Line 159"/>
            <p:cNvSpPr>
              <a:spLocks noChangeShapeType="1"/>
            </p:cNvSpPr>
            <p:nvPr/>
          </p:nvSpPr>
          <p:spPr bwMode="auto">
            <a:xfrm>
              <a:off x="2577" y="2326"/>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6" name="Line 160"/>
            <p:cNvSpPr>
              <a:spLocks noChangeShapeType="1"/>
            </p:cNvSpPr>
            <p:nvPr/>
          </p:nvSpPr>
          <p:spPr bwMode="auto">
            <a:xfrm>
              <a:off x="2653" y="2326"/>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7" name="Line 161"/>
            <p:cNvSpPr>
              <a:spLocks noChangeShapeType="1"/>
            </p:cNvSpPr>
            <p:nvPr/>
          </p:nvSpPr>
          <p:spPr bwMode="auto">
            <a:xfrm>
              <a:off x="2730"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8" name="Line 162"/>
            <p:cNvSpPr>
              <a:spLocks noChangeShapeType="1"/>
            </p:cNvSpPr>
            <p:nvPr/>
          </p:nvSpPr>
          <p:spPr bwMode="auto">
            <a:xfrm>
              <a:off x="2806" y="2326"/>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59" name="Line 163"/>
            <p:cNvSpPr>
              <a:spLocks noChangeShapeType="1"/>
            </p:cNvSpPr>
            <p:nvPr/>
          </p:nvSpPr>
          <p:spPr bwMode="auto">
            <a:xfrm>
              <a:off x="2883"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0" name="Line 164"/>
            <p:cNvSpPr>
              <a:spLocks noChangeShapeType="1"/>
            </p:cNvSpPr>
            <p:nvPr/>
          </p:nvSpPr>
          <p:spPr bwMode="auto">
            <a:xfrm>
              <a:off x="2960"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1" name="Line 165"/>
            <p:cNvSpPr>
              <a:spLocks noChangeShapeType="1"/>
            </p:cNvSpPr>
            <p:nvPr/>
          </p:nvSpPr>
          <p:spPr bwMode="auto">
            <a:xfrm>
              <a:off x="3036" y="2326"/>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2" name="Line 166"/>
            <p:cNvSpPr>
              <a:spLocks noChangeShapeType="1"/>
            </p:cNvSpPr>
            <p:nvPr/>
          </p:nvSpPr>
          <p:spPr bwMode="auto">
            <a:xfrm>
              <a:off x="3113" y="2326"/>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3" name="Line 167"/>
            <p:cNvSpPr>
              <a:spLocks noChangeShapeType="1"/>
            </p:cNvSpPr>
            <p:nvPr/>
          </p:nvSpPr>
          <p:spPr bwMode="auto">
            <a:xfrm>
              <a:off x="3190" y="2326"/>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4" name="Freeform 168"/>
            <p:cNvSpPr>
              <a:spLocks/>
            </p:cNvSpPr>
            <p:nvPr/>
          </p:nvSpPr>
          <p:spPr bwMode="auto">
            <a:xfrm>
              <a:off x="3209" y="2814"/>
              <a:ext cx="76" cy="38"/>
            </a:xfrm>
            <a:custGeom>
              <a:avLst/>
              <a:gdLst>
                <a:gd name="T0" fmla="*/ 0 w 76"/>
                <a:gd name="T1" fmla="*/ 0 h 38"/>
                <a:gd name="T2" fmla="*/ 76 w 76"/>
                <a:gd name="T3" fmla="*/ 19 h 38"/>
                <a:gd name="T4" fmla="*/ 0 w 76"/>
                <a:gd name="T5" fmla="*/ 38 h 38"/>
                <a:gd name="T6" fmla="*/ 0 w 76"/>
                <a:gd name="T7" fmla="*/ 19 h 38"/>
                <a:gd name="T8" fmla="*/ 0 w 76"/>
                <a:gd name="T9" fmla="*/ 0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76" y="19"/>
                  </a:lnTo>
                  <a:lnTo>
                    <a:pt x="0" y="38"/>
                  </a:lnTo>
                  <a:lnTo>
                    <a:pt x="0"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65" name="Line 169"/>
            <p:cNvSpPr>
              <a:spLocks noChangeShapeType="1"/>
            </p:cNvSpPr>
            <p:nvPr/>
          </p:nvSpPr>
          <p:spPr bwMode="auto">
            <a:xfrm>
              <a:off x="2299" y="2833"/>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6" name="Line 170"/>
            <p:cNvSpPr>
              <a:spLocks noChangeShapeType="1"/>
            </p:cNvSpPr>
            <p:nvPr/>
          </p:nvSpPr>
          <p:spPr bwMode="auto">
            <a:xfrm>
              <a:off x="2356" y="2833"/>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7" name="Line 171"/>
            <p:cNvSpPr>
              <a:spLocks noChangeShapeType="1"/>
            </p:cNvSpPr>
            <p:nvPr/>
          </p:nvSpPr>
          <p:spPr bwMode="auto">
            <a:xfrm>
              <a:off x="2433" y="2833"/>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8" name="Line 172"/>
            <p:cNvSpPr>
              <a:spLocks noChangeShapeType="1"/>
            </p:cNvSpPr>
            <p:nvPr/>
          </p:nvSpPr>
          <p:spPr bwMode="auto">
            <a:xfrm>
              <a:off x="2510" y="2833"/>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69" name="Line 173"/>
            <p:cNvSpPr>
              <a:spLocks noChangeShapeType="1"/>
            </p:cNvSpPr>
            <p:nvPr/>
          </p:nvSpPr>
          <p:spPr bwMode="auto">
            <a:xfrm>
              <a:off x="2586"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0" name="Line 174"/>
            <p:cNvSpPr>
              <a:spLocks noChangeShapeType="1"/>
            </p:cNvSpPr>
            <p:nvPr/>
          </p:nvSpPr>
          <p:spPr bwMode="auto">
            <a:xfrm>
              <a:off x="2663"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1" name="Line 175"/>
            <p:cNvSpPr>
              <a:spLocks noChangeShapeType="1"/>
            </p:cNvSpPr>
            <p:nvPr/>
          </p:nvSpPr>
          <p:spPr bwMode="auto">
            <a:xfrm>
              <a:off x="2739"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2" name="Line 176"/>
            <p:cNvSpPr>
              <a:spLocks noChangeShapeType="1"/>
            </p:cNvSpPr>
            <p:nvPr/>
          </p:nvSpPr>
          <p:spPr bwMode="auto">
            <a:xfrm>
              <a:off x="2816"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3" name="Line 177"/>
            <p:cNvSpPr>
              <a:spLocks noChangeShapeType="1"/>
            </p:cNvSpPr>
            <p:nvPr/>
          </p:nvSpPr>
          <p:spPr bwMode="auto">
            <a:xfrm>
              <a:off x="2893" y="2833"/>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4" name="Line 178"/>
            <p:cNvSpPr>
              <a:spLocks noChangeShapeType="1"/>
            </p:cNvSpPr>
            <p:nvPr/>
          </p:nvSpPr>
          <p:spPr bwMode="auto">
            <a:xfrm>
              <a:off x="2969"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5" name="Line 179"/>
            <p:cNvSpPr>
              <a:spLocks noChangeShapeType="1"/>
            </p:cNvSpPr>
            <p:nvPr/>
          </p:nvSpPr>
          <p:spPr bwMode="auto">
            <a:xfrm>
              <a:off x="3046" y="283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6" name="Line 180"/>
            <p:cNvSpPr>
              <a:spLocks noChangeShapeType="1"/>
            </p:cNvSpPr>
            <p:nvPr/>
          </p:nvSpPr>
          <p:spPr bwMode="auto">
            <a:xfrm>
              <a:off x="3113" y="2833"/>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7" name="Line 181"/>
            <p:cNvSpPr>
              <a:spLocks noChangeShapeType="1"/>
            </p:cNvSpPr>
            <p:nvPr/>
          </p:nvSpPr>
          <p:spPr bwMode="auto">
            <a:xfrm>
              <a:off x="3190" y="2833"/>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78" name="Freeform 182"/>
            <p:cNvSpPr>
              <a:spLocks/>
            </p:cNvSpPr>
            <p:nvPr/>
          </p:nvSpPr>
          <p:spPr bwMode="auto">
            <a:xfrm>
              <a:off x="3209" y="3589"/>
              <a:ext cx="76" cy="39"/>
            </a:xfrm>
            <a:custGeom>
              <a:avLst/>
              <a:gdLst>
                <a:gd name="T0" fmla="*/ 0 w 76"/>
                <a:gd name="T1" fmla="*/ 0 h 39"/>
                <a:gd name="T2" fmla="*/ 76 w 76"/>
                <a:gd name="T3" fmla="*/ 20 h 39"/>
                <a:gd name="T4" fmla="*/ 0 w 76"/>
                <a:gd name="T5" fmla="*/ 39 h 39"/>
                <a:gd name="T6" fmla="*/ 0 w 76"/>
                <a:gd name="T7" fmla="*/ 20 h 39"/>
                <a:gd name="T8" fmla="*/ 0 w 76"/>
                <a:gd name="T9" fmla="*/ 0 h 39"/>
                <a:gd name="T10" fmla="*/ 0 60000 65536"/>
                <a:gd name="T11" fmla="*/ 0 60000 65536"/>
                <a:gd name="T12" fmla="*/ 0 60000 65536"/>
                <a:gd name="T13" fmla="*/ 0 60000 65536"/>
                <a:gd name="T14" fmla="*/ 0 60000 65536"/>
                <a:gd name="T15" fmla="*/ 0 w 76"/>
                <a:gd name="T16" fmla="*/ 0 h 39"/>
                <a:gd name="T17" fmla="*/ 76 w 76"/>
                <a:gd name="T18" fmla="*/ 39 h 39"/>
              </a:gdLst>
              <a:ahLst/>
              <a:cxnLst>
                <a:cxn ang="T10">
                  <a:pos x="T0" y="T1"/>
                </a:cxn>
                <a:cxn ang="T11">
                  <a:pos x="T2" y="T3"/>
                </a:cxn>
                <a:cxn ang="T12">
                  <a:pos x="T4" y="T5"/>
                </a:cxn>
                <a:cxn ang="T13">
                  <a:pos x="T6" y="T7"/>
                </a:cxn>
                <a:cxn ang="T14">
                  <a:pos x="T8" y="T9"/>
                </a:cxn>
              </a:cxnLst>
              <a:rect l="T15" t="T16" r="T17" b="T18"/>
              <a:pathLst>
                <a:path w="76" h="39">
                  <a:moveTo>
                    <a:pt x="0" y="0"/>
                  </a:moveTo>
                  <a:lnTo>
                    <a:pt x="76" y="20"/>
                  </a:lnTo>
                  <a:lnTo>
                    <a:pt x="0" y="39"/>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79" name="Line 183"/>
            <p:cNvSpPr>
              <a:spLocks noChangeShapeType="1"/>
            </p:cNvSpPr>
            <p:nvPr/>
          </p:nvSpPr>
          <p:spPr bwMode="auto">
            <a:xfrm>
              <a:off x="2299" y="2833"/>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0" name="Line 184"/>
            <p:cNvSpPr>
              <a:spLocks noChangeShapeType="1"/>
            </p:cNvSpPr>
            <p:nvPr/>
          </p:nvSpPr>
          <p:spPr bwMode="auto">
            <a:xfrm>
              <a:off x="2299" y="2891"/>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1" name="Line 185"/>
            <p:cNvSpPr>
              <a:spLocks noChangeShapeType="1"/>
            </p:cNvSpPr>
            <p:nvPr/>
          </p:nvSpPr>
          <p:spPr bwMode="auto">
            <a:xfrm>
              <a:off x="2299" y="2967"/>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2" name="Line 186"/>
            <p:cNvSpPr>
              <a:spLocks noChangeShapeType="1"/>
            </p:cNvSpPr>
            <p:nvPr/>
          </p:nvSpPr>
          <p:spPr bwMode="auto">
            <a:xfrm>
              <a:off x="2299" y="3044"/>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3" name="Line 187"/>
            <p:cNvSpPr>
              <a:spLocks noChangeShapeType="1"/>
            </p:cNvSpPr>
            <p:nvPr/>
          </p:nvSpPr>
          <p:spPr bwMode="auto">
            <a:xfrm>
              <a:off x="2299" y="3130"/>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4" name="Line 188"/>
            <p:cNvSpPr>
              <a:spLocks noChangeShapeType="1"/>
            </p:cNvSpPr>
            <p:nvPr/>
          </p:nvSpPr>
          <p:spPr bwMode="auto">
            <a:xfrm>
              <a:off x="2299" y="3207"/>
              <a:ext cx="1" cy="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5" name="Line 189"/>
            <p:cNvSpPr>
              <a:spLocks noChangeShapeType="1"/>
            </p:cNvSpPr>
            <p:nvPr/>
          </p:nvSpPr>
          <p:spPr bwMode="auto">
            <a:xfrm>
              <a:off x="2299" y="3283"/>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6" name="Line 190"/>
            <p:cNvSpPr>
              <a:spLocks noChangeShapeType="1"/>
            </p:cNvSpPr>
            <p:nvPr/>
          </p:nvSpPr>
          <p:spPr bwMode="auto">
            <a:xfrm>
              <a:off x="2299" y="3360"/>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7" name="Line 191"/>
            <p:cNvSpPr>
              <a:spLocks noChangeShapeType="1"/>
            </p:cNvSpPr>
            <p:nvPr/>
          </p:nvSpPr>
          <p:spPr bwMode="auto">
            <a:xfrm>
              <a:off x="2299" y="343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8" name="Line 192"/>
            <p:cNvSpPr>
              <a:spLocks noChangeShapeType="1"/>
            </p:cNvSpPr>
            <p:nvPr/>
          </p:nvSpPr>
          <p:spPr bwMode="auto">
            <a:xfrm>
              <a:off x="2299" y="3513"/>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89" name="Freeform 193"/>
            <p:cNvSpPr>
              <a:spLocks/>
            </p:cNvSpPr>
            <p:nvPr/>
          </p:nvSpPr>
          <p:spPr bwMode="auto">
            <a:xfrm>
              <a:off x="2299" y="3599"/>
              <a:ext cx="19" cy="10"/>
            </a:xfrm>
            <a:custGeom>
              <a:avLst/>
              <a:gdLst>
                <a:gd name="T0" fmla="*/ 0 w 19"/>
                <a:gd name="T1" fmla="*/ 0 h 10"/>
                <a:gd name="T2" fmla="*/ 0 w 19"/>
                <a:gd name="T3" fmla="*/ 10 h 10"/>
                <a:gd name="T4" fmla="*/ 19 w 19"/>
                <a:gd name="T5" fmla="*/ 10 h 10"/>
                <a:gd name="T6" fmla="*/ 0 60000 65536"/>
                <a:gd name="T7" fmla="*/ 0 60000 65536"/>
                <a:gd name="T8" fmla="*/ 0 60000 65536"/>
                <a:gd name="T9" fmla="*/ 0 w 19"/>
                <a:gd name="T10" fmla="*/ 0 h 10"/>
                <a:gd name="T11" fmla="*/ 19 w 19"/>
                <a:gd name="T12" fmla="*/ 10 h 10"/>
              </a:gdLst>
              <a:ahLst/>
              <a:cxnLst>
                <a:cxn ang="T6">
                  <a:pos x="T0" y="T1"/>
                </a:cxn>
                <a:cxn ang="T7">
                  <a:pos x="T2" y="T3"/>
                </a:cxn>
                <a:cxn ang="T8">
                  <a:pos x="T4" y="T5"/>
                </a:cxn>
              </a:cxnLst>
              <a:rect l="T9" t="T10" r="T11" b="T12"/>
              <a:pathLst>
                <a:path w="19" h="10">
                  <a:moveTo>
                    <a:pt x="0" y="0"/>
                  </a:moveTo>
                  <a:lnTo>
                    <a:pt x="0" y="10"/>
                  </a:lnTo>
                  <a:lnTo>
                    <a:pt x="19" y="1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890" name="Line 194"/>
            <p:cNvSpPr>
              <a:spLocks noChangeShapeType="1"/>
            </p:cNvSpPr>
            <p:nvPr/>
          </p:nvSpPr>
          <p:spPr bwMode="auto">
            <a:xfrm>
              <a:off x="2356" y="3609"/>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1" name="Line 195"/>
            <p:cNvSpPr>
              <a:spLocks noChangeShapeType="1"/>
            </p:cNvSpPr>
            <p:nvPr/>
          </p:nvSpPr>
          <p:spPr bwMode="auto">
            <a:xfrm>
              <a:off x="2433" y="3609"/>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2" name="Line 196"/>
            <p:cNvSpPr>
              <a:spLocks noChangeShapeType="1"/>
            </p:cNvSpPr>
            <p:nvPr/>
          </p:nvSpPr>
          <p:spPr bwMode="auto">
            <a:xfrm>
              <a:off x="2510" y="3609"/>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3" name="Line 197"/>
            <p:cNvSpPr>
              <a:spLocks noChangeShapeType="1"/>
            </p:cNvSpPr>
            <p:nvPr/>
          </p:nvSpPr>
          <p:spPr bwMode="auto">
            <a:xfrm>
              <a:off x="2586"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4" name="Line 198"/>
            <p:cNvSpPr>
              <a:spLocks noChangeShapeType="1"/>
            </p:cNvSpPr>
            <p:nvPr/>
          </p:nvSpPr>
          <p:spPr bwMode="auto">
            <a:xfrm>
              <a:off x="2663"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5" name="Line 199"/>
            <p:cNvSpPr>
              <a:spLocks noChangeShapeType="1"/>
            </p:cNvSpPr>
            <p:nvPr/>
          </p:nvSpPr>
          <p:spPr bwMode="auto">
            <a:xfrm>
              <a:off x="2739"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6" name="Line 200"/>
            <p:cNvSpPr>
              <a:spLocks noChangeShapeType="1"/>
            </p:cNvSpPr>
            <p:nvPr/>
          </p:nvSpPr>
          <p:spPr bwMode="auto">
            <a:xfrm>
              <a:off x="2816"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7" name="Line 201"/>
            <p:cNvSpPr>
              <a:spLocks noChangeShapeType="1"/>
            </p:cNvSpPr>
            <p:nvPr/>
          </p:nvSpPr>
          <p:spPr bwMode="auto">
            <a:xfrm>
              <a:off x="2893" y="3609"/>
              <a:ext cx="2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8" name="Line 202"/>
            <p:cNvSpPr>
              <a:spLocks noChangeShapeType="1"/>
            </p:cNvSpPr>
            <p:nvPr/>
          </p:nvSpPr>
          <p:spPr bwMode="auto">
            <a:xfrm>
              <a:off x="2969"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899" name="Line 203"/>
            <p:cNvSpPr>
              <a:spLocks noChangeShapeType="1"/>
            </p:cNvSpPr>
            <p:nvPr/>
          </p:nvSpPr>
          <p:spPr bwMode="auto">
            <a:xfrm>
              <a:off x="3046" y="3609"/>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0" name="Line 204"/>
            <p:cNvSpPr>
              <a:spLocks noChangeShapeType="1"/>
            </p:cNvSpPr>
            <p:nvPr/>
          </p:nvSpPr>
          <p:spPr bwMode="auto">
            <a:xfrm>
              <a:off x="3113" y="3609"/>
              <a:ext cx="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1" name="Line 205"/>
            <p:cNvSpPr>
              <a:spLocks noChangeShapeType="1"/>
            </p:cNvSpPr>
            <p:nvPr/>
          </p:nvSpPr>
          <p:spPr bwMode="auto">
            <a:xfrm>
              <a:off x="3190" y="3609"/>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2" name="Line 206"/>
            <p:cNvSpPr>
              <a:spLocks noChangeShapeType="1"/>
            </p:cNvSpPr>
            <p:nvPr/>
          </p:nvSpPr>
          <p:spPr bwMode="auto">
            <a:xfrm>
              <a:off x="2126" y="3207"/>
              <a:ext cx="2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3" name="Line 207"/>
            <p:cNvSpPr>
              <a:spLocks noChangeShapeType="1"/>
            </p:cNvSpPr>
            <p:nvPr/>
          </p:nvSpPr>
          <p:spPr bwMode="auto">
            <a:xfrm>
              <a:off x="2193" y="3207"/>
              <a:ext cx="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4" name="Line 208"/>
            <p:cNvSpPr>
              <a:spLocks noChangeShapeType="1"/>
            </p:cNvSpPr>
            <p:nvPr/>
          </p:nvSpPr>
          <p:spPr bwMode="auto">
            <a:xfrm>
              <a:off x="2280" y="3207"/>
              <a:ext cx="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5" name="Freeform 209"/>
            <p:cNvSpPr>
              <a:spLocks/>
            </p:cNvSpPr>
            <p:nvPr/>
          </p:nvSpPr>
          <p:spPr bwMode="auto">
            <a:xfrm>
              <a:off x="1954" y="2929"/>
              <a:ext cx="48" cy="76"/>
            </a:xfrm>
            <a:custGeom>
              <a:avLst/>
              <a:gdLst>
                <a:gd name="T0" fmla="*/ 48 w 48"/>
                <a:gd name="T1" fmla="*/ 0 h 76"/>
                <a:gd name="T2" fmla="*/ 19 w 48"/>
                <a:gd name="T3" fmla="*/ 76 h 76"/>
                <a:gd name="T4" fmla="*/ 0 w 48"/>
                <a:gd name="T5" fmla="*/ 0 h 76"/>
                <a:gd name="T6" fmla="*/ 19 w 48"/>
                <a:gd name="T7" fmla="*/ 0 h 76"/>
                <a:gd name="T8" fmla="*/ 48 w 48"/>
                <a:gd name="T9" fmla="*/ 0 h 76"/>
                <a:gd name="T10" fmla="*/ 0 60000 65536"/>
                <a:gd name="T11" fmla="*/ 0 60000 65536"/>
                <a:gd name="T12" fmla="*/ 0 60000 65536"/>
                <a:gd name="T13" fmla="*/ 0 60000 65536"/>
                <a:gd name="T14" fmla="*/ 0 60000 65536"/>
                <a:gd name="T15" fmla="*/ 0 w 48"/>
                <a:gd name="T16" fmla="*/ 0 h 76"/>
                <a:gd name="T17" fmla="*/ 48 w 48"/>
                <a:gd name="T18" fmla="*/ 76 h 76"/>
              </a:gdLst>
              <a:ahLst/>
              <a:cxnLst>
                <a:cxn ang="T10">
                  <a:pos x="T0" y="T1"/>
                </a:cxn>
                <a:cxn ang="T11">
                  <a:pos x="T2" y="T3"/>
                </a:cxn>
                <a:cxn ang="T12">
                  <a:pos x="T4" y="T5"/>
                </a:cxn>
                <a:cxn ang="T13">
                  <a:pos x="T6" y="T7"/>
                </a:cxn>
                <a:cxn ang="T14">
                  <a:pos x="T8" y="T9"/>
                </a:cxn>
              </a:cxnLst>
              <a:rect l="T15" t="T16" r="T17" b="T18"/>
              <a:pathLst>
                <a:path w="48" h="76">
                  <a:moveTo>
                    <a:pt x="48" y="0"/>
                  </a:moveTo>
                  <a:lnTo>
                    <a:pt x="19" y="76"/>
                  </a:lnTo>
                  <a:lnTo>
                    <a:pt x="0" y="0"/>
                  </a:lnTo>
                  <a:lnTo>
                    <a:pt x="19" y="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906" name="Line 210"/>
            <p:cNvSpPr>
              <a:spLocks noChangeShapeType="1"/>
            </p:cNvSpPr>
            <p:nvPr/>
          </p:nvSpPr>
          <p:spPr bwMode="auto">
            <a:xfrm>
              <a:off x="1973" y="2527"/>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7" name="Line 211"/>
            <p:cNvSpPr>
              <a:spLocks noChangeShapeType="1"/>
            </p:cNvSpPr>
            <p:nvPr/>
          </p:nvSpPr>
          <p:spPr bwMode="auto">
            <a:xfrm>
              <a:off x="1973" y="2584"/>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8" name="Line 212"/>
            <p:cNvSpPr>
              <a:spLocks noChangeShapeType="1"/>
            </p:cNvSpPr>
            <p:nvPr/>
          </p:nvSpPr>
          <p:spPr bwMode="auto">
            <a:xfrm>
              <a:off x="1973" y="2670"/>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9" name="Line 213"/>
            <p:cNvSpPr>
              <a:spLocks noChangeShapeType="1"/>
            </p:cNvSpPr>
            <p:nvPr/>
          </p:nvSpPr>
          <p:spPr bwMode="auto">
            <a:xfrm>
              <a:off x="1973" y="2747"/>
              <a:ext cx="1" cy="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10" name="Line 214"/>
            <p:cNvSpPr>
              <a:spLocks noChangeShapeType="1"/>
            </p:cNvSpPr>
            <p:nvPr/>
          </p:nvSpPr>
          <p:spPr bwMode="auto">
            <a:xfrm>
              <a:off x="1973" y="2833"/>
              <a:ext cx="1" cy="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11" name="Line 215"/>
            <p:cNvSpPr>
              <a:spLocks noChangeShapeType="1"/>
            </p:cNvSpPr>
            <p:nvPr/>
          </p:nvSpPr>
          <p:spPr bwMode="auto">
            <a:xfrm>
              <a:off x="1973" y="2910"/>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12" name="Freeform 216"/>
            <p:cNvSpPr>
              <a:spLocks/>
            </p:cNvSpPr>
            <p:nvPr/>
          </p:nvSpPr>
          <p:spPr bwMode="auto">
            <a:xfrm>
              <a:off x="4281" y="2584"/>
              <a:ext cx="39" cy="77"/>
            </a:xfrm>
            <a:custGeom>
              <a:avLst/>
              <a:gdLst>
                <a:gd name="T0" fmla="*/ 39 w 39"/>
                <a:gd name="T1" fmla="*/ 0 h 77"/>
                <a:gd name="T2" fmla="*/ 20 w 39"/>
                <a:gd name="T3" fmla="*/ 77 h 77"/>
                <a:gd name="T4" fmla="*/ 0 w 39"/>
                <a:gd name="T5" fmla="*/ 0 h 77"/>
                <a:gd name="T6" fmla="*/ 20 w 39"/>
                <a:gd name="T7" fmla="*/ 0 h 77"/>
                <a:gd name="T8" fmla="*/ 39 w 39"/>
                <a:gd name="T9" fmla="*/ 0 h 77"/>
                <a:gd name="T10" fmla="*/ 0 60000 65536"/>
                <a:gd name="T11" fmla="*/ 0 60000 65536"/>
                <a:gd name="T12" fmla="*/ 0 60000 65536"/>
                <a:gd name="T13" fmla="*/ 0 60000 65536"/>
                <a:gd name="T14" fmla="*/ 0 60000 65536"/>
                <a:gd name="T15" fmla="*/ 0 w 39"/>
                <a:gd name="T16" fmla="*/ 0 h 77"/>
                <a:gd name="T17" fmla="*/ 39 w 39"/>
                <a:gd name="T18" fmla="*/ 77 h 77"/>
              </a:gdLst>
              <a:ahLst/>
              <a:cxnLst>
                <a:cxn ang="T10">
                  <a:pos x="T0" y="T1"/>
                </a:cxn>
                <a:cxn ang="T11">
                  <a:pos x="T2" y="T3"/>
                </a:cxn>
                <a:cxn ang="T12">
                  <a:pos x="T4" y="T5"/>
                </a:cxn>
                <a:cxn ang="T13">
                  <a:pos x="T6" y="T7"/>
                </a:cxn>
                <a:cxn ang="T14">
                  <a:pos x="T8" y="T9"/>
                </a:cxn>
              </a:cxnLst>
              <a:rect l="T15" t="T16" r="T17" b="T18"/>
              <a:pathLst>
                <a:path w="39" h="77">
                  <a:moveTo>
                    <a:pt x="39" y="0"/>
                  </a:moveTo>
                  <a:lnTo>
                    <a:pt x="20" y="77"/>
                  </a:lnTo>
                  <a:lnTo>
                    <a:pt x="0" y="0"/>
                  </a:lnTo>
                  <a:lnTo>
                    <a:pt x="20"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29913" name="Line 217"/>
            <p:cNvSpPr>
              <a:spLocks noChangeShapeType="1"/>
            </p:cNvSpPr>
            <p:nvPr/>
          </p:nvSpPr>
          <p:spPr bwMode="auto">
            <a:xfrm>
              <a:off x="4301" y="2527"/>
              <a:ext cx="1" cy="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14" name="Line 218"/>
            <p:cNvSpPr>
              <a:spLocks noChangeShapeType="1"/>
            </p:cNvSpPr>
            <p:nvPr/>
          </p:nvSpPr>
          <p:spPr bwMode="auto">
            <a:xfrm>
              <a:off x="4301" y="2575"/>
              <a:ext cx="1" cy="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r>
              <a:rPr lang="en-US" altLang="zh-TW" smtClean="0"/>
              <a:t>Arithmetic</a:t>
            </a:r>
            <a:endParaRPr lang="zh-TW" altLang="en-US" smtClean="0"/>
          </a:p>
        </p:txBody>
      </p:sp>
      <p:pic>
        <p:nvPicPr>
          <p:cNvPr id="307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268538"/>
            <a:ext cx="8229600" cy="3040062"/>
          </a:xfrm>
          <a:noFill/>
        </p:spPr>
      </p:pic>
      <p:sp>
        <p:nvSpPr>
          <p:cNvPr id="5" name="Rectangle 3"/>
          <p:cNvSpPr txBox="1">
            <a:spLocks noChangeArrowheads="1"/>
          </p:cNvSpPr>
          <p:nvPr/>
        </p:nvSpPr>
        <p:spPr bwMode="auto">
          <a:xfrm>
            <a:off x="457200" y="1052513"/>
            <a:ext cx="8229600" cy="5472112"/>
          </a:xfrm>
          <a:prstGeom prst="rect">
            <a:avLst/>
          </a:prstGeom>
          <a:noFill/>
          <a:ln w="9525">
            <a:noFill/>
            <a:miter lim="800000"/>
            <a:headEnd/>
            <a:tailEnd/>
          </a:ln>
        </p:spPr>
        <p:txBody>
          <a:bodyPr/>
          <a:lstStyle/>
          <a:p>
            <a:pPr marL="342900" indent="-342900">
              <a:spcBef>
                <a:spcPct val="20000"/>
              </a:spcBef>
              <a:buFontTx/>
              <a:buChar char="•"/>
              <a:defRPr/>
            </a:pPr>
            <a:r>
              <a:rPr lang="en-US" altLang="zh-TW" sz="2800" kern="0" dirty="0">
                <a:latin typeface="+mn-lt"/>
                <a:ea typeface="+mn-ea"/>
              </a:rPr>
              <a:t>Add and subtraction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mtClean="0"/>
              <a:t>Arithmetic</a:t>
            </a:r>
          </a:p>
        </p:txBody>
      </p:sp>
      <p:sp>
        <p:nvSpPr>
          <p:cNvPr id="31747" name="Rectangle 3"/>
          <p:cNvSpPr>
            <a:spLocks noGrp="1" noChangeArrowheads="1"/>
          </p:cNvSpPr>
          <p:nvPr>
            <p:ph type="body" idx="1"/>
          </p:nvPr>
        </p:nvSpPr>
        <p:spPr/>
        <p:txBody>
          <a:bodyPr/>
          <a:lstStyle/>
          <a:p>
            <a:pPr eaLnBrk="1" hangingPunct="1"/>
            <a:r>
              <a:rPr lang="en-US" altLang="zh-TW" b="1" smtClean="0">
                <a:latin typeface="Courier New" panose="02070309020205020404" pitchFamily="49" charset="0"/>
              </a:rPr>
              <a:t>ADD  R0, R1, R2		@ R0 = R1+R2</a:t>
            </a:r>
          </a:p>
          <a:p>
            <a:pPr eaLnBrk="1" hangingPunct="1"/>
            <a:r>
              <a:rPr lang="en-US" altLang="zh-TW" b="1" smtClean="0">
                <a:latin typeface="Courier New" panose="02070309020205020404" pitchFamily="49" charset="0"/>
              </a:rPr>
              <a:t>ADC  R0, R1, R2		@ R0 = R1+R2+C</a:t>
            </a:r>
          </a:p>
          <a:p>
            <a:pPr eaLnBrk="1" hangingPunct="1"/>
            <a:r>
              <a:rPr lang="en-US" altLang="zh-TW" b="1" smtClean="0">
                <a:latin typeface="Courier New" panose="02070309020205020404" pitchFamily="49" charset="0"/>
              </a:rPr>
              <a:t>SUB  R0, R1, R2		@ R0 = R1-R2</a:t>
            </a:r>
          </a:p>
          <a:p>
            <a:pPr eaLnBrk="1" hangingPunct="1"/>
            <a:r>
              <a:rPr lang="en-US" altLang="zh-TW" b="1" smtClean="0">
                <a:latin typeface="Courier New" panose="02070309020205020404" pitchFamily="49" charset="0"/>
              </a:rPr>
              <a:t>SBC  R0, R1, R2		@ R0 = R1-R2-!C</a:t>
            </a:r>
          </a:p>
          <a:p>
            <a:pPr eaLnBrk="1" hangingPunct="1"/>
            <a:r>
              <a:rPr lang="en-US" altLang="zh-TW" b="1" smtClean="0">
                <a:latin typeface="Courier New" panose="02070309020205020404" pitchFamily="49" charset="0"/>
              </a:rPr>
              <a:t>RSB  R0, R1, R2		@ R0 = R2-R1</a:t>
            </a:r>
          </a:p>
          <a:p>
            <a:pPr eaLnBrk="1" hangingPunct="1"/>
            <a:r>
              <a:rPr lang="en-US" altLang="zh-TW" b="1" smtClean="0">
                <a:latin typeface="Courier New" panose="02070309020205020404" pitchFamily="49" charset="0"/>
              </a:rPr>
              <a:t>RSC  R0, R1, R2		@ R0 = R2-R1-!C</a:t>
            </a:r>
          </a:p>
        </p:txBody>
      </p:sp>
      <p:sp>
        <p:nvSpPr>
          <p:cNvPr id="702483" name="Text Box 19"/>
          <p:cNvSpPr txBox="1">
            <a:spLocks noChangeArrowheads="1"/>
          </p:cNvSpPr>
          <p:nvPr/>
        </p:nvSpPr>
        <p:spPr bwMode="auto">
          <a:xfrm>
            <a:off x="1008063" y="5414963"/>
            <a:ext cx="6229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rebuchet MS" panose="020B0603020202020204" pitchFamily="34" charset="0"/>
              </a:rPr>
              <a:t>3-5=3+(-5)  </a:t>
            </a:r>
            <a:r>
              <a:rPr lang="en-US" altLang="zh-TW" sz="2800" b="1"/>
              <a:t>→ </a:t>
            </a:r>
            <a:r>
              <a:rPr lang="en-US" altLang="zh-TW"/>
              <a:t> </a:t>
            </a:r>
            <a:r>
              <a:rPr lang="en-US" altLang="zh-TW" sz="2400">
                <a:latin typeface="Trebuchet MS" panose="020B0603020202020204" pitchFamily="34" charset="0"/>
              </a:rPr>
              <a:t>sum&lt;=255 </a:t>
            </a:r>
            <a:r>
              <a:rPr lang="en-US" altLang="zh-TW" sz="2800" b="1"/>
              <a:t>→</a:t>
            </a:r>
            <a:r>
              <a:rPr lang="en-US" altLang="zh-TW"/>
              <a:t>  </a:t>
            </a:r>
            <a:r>
              <a:rPr lang="en-US" altLang="zh-TW" sz="2400">
                <a:latin typeface="Trebuchet MS" panose="020B0603020202020204" pitchFamily="34" charset="0"/>
              </a:rPr>
              <a:t>C=0 </a:t>
            </a:r>
            <a:r>
              <a:rPr lang="en-US" altLang="zh-TW" sz="2800"/>
              <a:t>→ </a:t>
            </a:r>
            <a:r>
              <a:rPr lang="en-US" altLang="zh-TW" sz="2400">
                <a:latin typeface="Trebuchet MS" panose="020B0603020202020204" pitchFamily="34" charset="0"/>
              </a:rPr>
              <a:t>borrow</a:t>
            </a:r>
          </a:p>
        </p:txBody>
      </p:sp>
      <p:sp>
        <p:nvSpPr>
          <p:cNvPr id="702484" name="Text Box 20"/>
          <p:cNvSpPr txBox="1">
            <a:spLocks noChangeArrowheads="1"/>
          </p:cNvSpPr>
          <p:nvPr/>
        </p:nvSpPr>
        <p:spPr bwMode="auto">
          <a:xfrm>
            <a:off x="992188" y="5862638"/>
            <a:ext cx="6748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rebuchet MS" panose="020B0603020202020204" pitchFamily="34" charset="0"/>
              </a:rPr>
              <a:t>5-3=5+(-3)  </a:t>
            </a:r>
            <a:r>
              <a:rPr lang="en-US" altLang="zh-TW" sz="2800" b="1"/>
              <a:t>→ </a:t>
            </a:r>
            <a:r>
              <a:rPr lang="en-US" altLang="zh-TW"/>
              <a:t> </a:t>
            </a:r>
            <a:r>
              <a:rPr lang="en-US" altLang="zh-TW" sz="2400">
                <a:latin typeface="Trebuchet MS" panose="020B0603020202020204" pitchFamily="34" charset="0"/>
              </a:rPr>
              <a:t>sum &gt; 255 </a:t>
            </a:r>
            <a:r>
              <a:rPr lang="en-US" altLang="zh-TW" sz="2800" b="1"/>
              <a:t>→</a:t>
            </a:r>
            <a:r>
              <a:rPr lang="en-US" altLang="zh-TW"/>
              <a:t>  </a:t>
            </a:r>
            <a:r>
              <a:rPr lang="en-US" altLang="zh-TW" sz="2400">
                <a:latin typeface="Trebuchet MS" panose="020B0603020202020204" pitchFamily="34" charset="0"/>
              </a:rPr>
              <a:t>C=1 </a:t>
            </a:r>
            <a:r>
              <a:rPr lang="en-US" altLang="zh-TW" sz="2800"/>
              <a:t>→ no </a:t>
            </a:r>
            <a:r>
              <a:rPr lang="en-US" altLang="zh-TW" sz="2400">
                <a:latin typeface="Trebuchet MS" panose="020B0603020202020204" pitchFamily="34" charset="0"/>
              </a:rPr>
              <a:t>borrow</a:t>
            </a:r>
          </a:p>
        </p:txBody>
      </p:sp>
      <p:grpSp>
        <p:nvGrpSpPr>
          <p:cNvPr id="2" name="Group 26"/>
          <p:cNvGrpSpPr>
            <a:grpSpLocks/>
          </p:cNvGrpSpPr>
          <p:nvPr/>
        </p:nvGrpSpPr>
        <p:grpSpPr bwMode="auto">
          <a:xfrm>
            <a:off x="7115175" y="4313238"/>
            <a:ext cx="1128713" cy="771525"/>
            <a:chOff x="4482" y="2717"/>
            <a:chExt cx="711" cy="486"/>
          </a:xfrm>
        </p:grpSpPr>
        <p:sp>
          <p:nvSpPr>
            <p:cNvPr id="31769" name="Freeform 21"/>
            <p:cNvSpPr>
              <a:spLocks/>
            </p:cNvSpPr>
            <p:nvPr/>
          </p:nvSpPr>
          <p:spPr bwMode="auto">
            <a:xfrm>
              <a:off x="4558" y="3022"/>
              <a:ext cx="635" cy="181"/>
            </a:xfrm>
            <a:custGeom>
              <a:avLst/>
              <a:gdLst>
                <a:gd name="T0" fmla="*/ 635 w 635"/>
                <a:gd name="T1" fmla="*/ 0 h 181"/>
                <a:gd name="T2" fmla="*/ 363 w 635"/>
                <a:gd name="T3" fmla="*/ 181 h 181"/>
                <a:gd name="T4" fmla="*/ 0 w 635"/>
                <a:gd name="T5" fmla="*/ 0 h 181"/>
                <a:gd name="T6" fmla="*/ 0 60000 65536"/>
                <a:gd name="T7" fmla="*/ 0 60000 65536"/>
                <a:gd name="T8" fmla="*/ 0 60000 65536"/>
                <a:gd name="T9" fmla="*/ 0 w 635"/>
                <a:gd name="T10" fmla="*/ 0 h 181"/>
                <a:gd name="T11" fmla="*/ 635 w 635"/>
                <a:gd name="T12" fmla="*/ 181 h 181"/>
              </a:gdLst>
              <a:ahLst/>
              <a:cxnLst>
                <a:cxn ang="T6">
                  <a:pos x="T0" y="T1"/>
                </a:cxn>
                <a:cxn ang="T7">
                  <a:pos x="T2" y="T3"/>
                </a:cxn>
                <a:cxn ang="T8">
                  <a:pos x="T4" y="T5"/>
                </a:cxn>
              </a:cxnLst>
              <a:rect l="T9" t="T10" r="T11" b="T12"/>
              <a:pathLst>
                <a:path w="635" h="181">
                  <a:moveTo>
                    <a:pt x="635" y="0"/>
                  </a:moveTo>
                  <a:cubicBezTo>
                    <a:pt x="552" y="90"/>
                    <a:pt x="469" y="181"/>
                    <a:pt x="363" y="181"/>
                  </a:cubicBezTo>
                  <a:cubicBezTo>
                    <a:pt x="257" y="181"/>
                    <a:pt x="128" y="90"/>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31770" name="Text Box 23"/>
            <p:cNvSpPr txBox="1">
              <a:spLocks noChangeArrowheads="1"/>
            </p:cNvSpPr>
            <p:nvPr/>
          </p:nvSpPr>
          <p:spPr bwMode="auto">
            <a:xfrm>
              <a:off x="4482" y="27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FF0000"/>
                  </a:solidFill>
                  <a:latin typeface="Times New Roman" panose="02020603050405020304" pitchFamily="18" charset="0"/>
                </a:rPr>
                <a:t>3</a:t>
              </a:r>
            </a:p>
          </p:txBody>
        </p:sp>
      </p:grpSp>
      <p:grpSp>
        <p:nvGrpSpPr>
          <p:cNvPr id="3" name="Group 28"/>
          <p:cNvGrpSpPr>
            <a:grpSpLocks/>
          </p:cNvGrpSpPr>
          <p:nvPr/>
        </p:nvGrpSpPr>
        <p:grpSpPr bwMode="auto">
          <a:xfrm>
            <a:off x="468313" y="4076700"/>
            <a:ext cx="7969250" cy="1368425"/>
            <a:chOff x="295" y="2568"/>
            <a:chExt cx="5020" cy="862"/>
          </a:xfrm>
        </p:grpSpPr>
        <p:grpSp>
          <p:nvGrpSpPr>
            <p:cNvPr id="31755" name="Group 27"/>
            <p:cNvGrpSpPr>
              <a:grpSpLocks/>
            </p:cNvGrpSpPr>
            <p:nvPr/>
          </p:nvGrpSpPr>
          <p:grpSpPr bwMode="auto">
            <a:xfrm>
              <a:off x="295" y="2568"/>
              <a:ext cx="5020" cy="862"/>
              <a:chOff x="295" y="2568"/>
              <a:chExt cx="5020" cy="862"/>
            </a:xfrm>
          </p:grpSpPr>
          <p:sp>
            <p:nvSpPr>
              <p:cNvPr id="31757" name="Line 5"/>
              <p:cNvSpPr>
                <a:spLocks noChangeShapeType="1"/>
              </p:cNvSpPr>
              <p:nvPr/>
            </p:nvSpPr>
            <p:spPr bwMode="auto">
              <a:xfrm>
                <a:off x="521" y="3022"/>
                <a:ext cx="46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8" name="Line 7"/>
              <p:cNvSpPr>
                <a:spLocks noChangeShapeType="1"/>
              </p:cNvSpPr>
              <p:nvPr/>
            </p:nvSpPr>
            <p:spPr bwMode="auto">
              <a:xfrm>
                <a:off x="5193" y="2885"/>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9" name="Line 8"/>
              <p:cNvSpPr>
                <a:spLocks noChangeShapeType="1"/>
              </p:cNvSpPr>
              <p:nvPr/>
            </p:nvSpPr>
            <p:spPr bwMode="auto">
              <a:xfrm>
                <a:off x="2744" y="2885"/>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60" name="Line 9"/>
              <p:cNvSpPr>
                <a:spLocks noChangeShapeType="1"/>
              </p:cNvSpPr>
              <p:nvPr/>
            </p:nvSpPr>
            <p:spPr bwMode="auto">
              <a:xfrm>
                <a:off x="3107" y="2885"/>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61" name="Text Box 11"/>
              <p:cNvSpPr txBox="1">
                <a:spLocks noChangeArrowheads="1"/>
              </p:cNvSpPr>
              <p:nvPr/>
            </p:nvSpPr>
            <p:spPr bwMode="auto">
              <a:xfrm>
                <a:off x="5090" y="258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0</a:t>
                </a:r>
              </a:p>
            </p:txBody>
          </p:sp>
          <p:sp>
            <p:nvSpPr>
              <p:cNvPr id="31762" name="Text Box 12"/>
              <p:cNvSpPr txBox="1">
                <a:spLocks noChangeArrowheads="1"/>
              </p:cNvSpPr>
              <p:nvPr/>
            </p:nvSpPr>
            <p:spPr bwMode="auto">
              <a:xfrm>
                <a:off x="2880" y="2568"/>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127</a:t>
                </a:r>
              </a:p>
            </p:txBody>
          </p:sp>
          <p:sp>
            <p:nvSpPr>
              <p:cNvPr id="31763" name="Text Box 13"/>
              <p:cNvSpPr txBox="1">
                <a:spLocks noChangeArrowheads="1"/>
              </p:cNvSpPr>
              <p:nvPr/>
            </p:nvSpPr>
            <p:spPr bwMode="auto">
              <a:xfrm>
                <a:off x="2472" y="2568"/>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-128</a:t>
                </a:r>
              </a:p>
            </p:txBody>
          </p:sp>
          <p:sp>
            <p:nvSpPr>
              <p:cNvPr id="31764" name="Text Box 14"/>
              <p:cNvSpPr txBox="1">
                <a:spLocks noChangeArrowheads="1"/>
              </p:cNvSpPr>
              <p:nvPr/>
            </p:nvSpPr>
            <p:spPr bwMode="auto">
              <a:xfrm>
                <a:off x="381" y="256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-1</a:t>
                </a:r>
              </a:p>
            </p:txBody>
          </p:sp>
          <p:sp>
            <p:nvSpPr>
              <p:cNvPr id="31765" name="Text Box 15"/>
              <p:cNvSpPr txBox="1">
                <a:spLocks noChangeArrowheads="1"/>
              </p:cNvSpPr>
              <p:nvPr/>
            </p:nvSpPr>
            <p:spPr bwMode="auto">
              <a:xfrm>
                <a:off x="295" y="314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255</a:t>
                </a:r>
              </a:p>
            </p:txBody>
          </p:sp>
          <p:sp>
            <p:nvSpPr>
              <p:cNvPr id="31766" name="Text Box 16"/>
              <p:cNvSpPr txBox="1">
                <a:spLocks noChangeArrowheads="1"/>
              </p:cNvSpPr>
              <p:nvPr/>
            </p:nvSpPr>
            <p:spPr bwMode="auto">
              <a:xfrm>
                <a:off x="2521" y="314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128</a:t>
                </a:r>
              </a:p>
            </p:txBody>
          </p:sp>
          <p:sp>
            <p:nvSpPr>
              <p:cNvPr id="31767" name="Text Box 17"/>
              <p:cNvSpPr txBox="1">
                <a:spLocks noChangeArrowheads="1"/>
              </p:cNvSpPr>
              <p:nvPr/>
            </p:nvSpPr>
            <p:spPr bwMode="auto">
              <a:xfrm>
                <a:off x="2880" y="314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127</a:t>
                </a:r>
              </a:p>
            </p:txBody>
          </p:sp>
          <p:sp>
            <p:nvSpPr>
              <p:cNvPr id="31768" name="Text Box 18"/>
              <p:cNvSpPr txBox="1">
                <a:spLocks noChangeArrowheads="1"/>
              </p:cNvSpPr>
              <p:nvPr/>
            </p:nvSpPr>
            <p:spPr bwMode="auto">
              <a:xfrm>
                <a:off x="5103" y="31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imes New Roman" panose="02020603050405020304" pitchFamily="18" charset="0"/>
                  </a:rPr>
                  <a:t>0</a:t>
                </a:r>
              </a:p>
            </p:txBody>
          </p:sp>
        </p:grpSp>
        <p:sp>
          <p:nvSpPr>
            <p:cNvPr id="31756" name="Line 6"/>
            <p:cNvSpPr>
              <a:spLocks noChangeShapeType="1"/>
            </p:cNvSpPr>
            <p:nvPr/>
          </p:nvSpPr>
          <p:spPr bwMode="auto">
            <a:xfrm>
              <a:off x="521" y="2885"/>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 name="Group 29"/>
          <p:cNvGrpSpPr>
            <a:grpSpLocks/>
          </p:cNvGrpSpPr>
          <p:nvPr/>
        </p:nvGrpSpPr>
        <p:grpSpPr bwMode="auto">
          <a:xfrm>
            <a:off x="827088" y="4340225"/>
            <a:ext cx="1735137" cy="744538"/>
            <a:chOff x="521" y="2734"/>
            <a:chExt cx="1093" cy="469"/>
          </a:xfrm>
        </p:grpSpPr>
        <p:sp>
          <p:nvSpPr>
            <p:cNvPr id="31753" name="Freeform 22"/>
            <p:cNvSpPr>
              <a:spLocks/>
            </p:cNvSpPr>
            <p:nvPr/>
          </p:nvSpPr>
          <p:spPr bwMode="auto">
            <a:xfrm flipH="1">
              <a:off x="521" y="3022"/>
              <a:ext cx="998" cy="181"/>
            </a:xfrm>
            <a:custGeom>
              <a:avLst/>
              <a:gdLst>
                <a:gd name="T0" fmla="*/ 58423 w 635"/>
                <a:gd name="T1" fmla="*/ 0 h 181"/>
                <a:gd name="T2" fmla="*/ 33398 w 635"/>
                <a:gd name="T3" fmla="*/ 181 h 181"/>
                <a:gd name="T4" fmla="*/ 0 w 635"/>
                <a:gd name="T5" fmla="*/ 0 h 181"/>
                <a:gd name="T6" fmla="*/ 0 60000 65536"/>
                <a:gd name="T7" fmla="*/ 0 60000 65536"/>
                <a:gd name="T8" fmla="*/ 0 60000 65536"/>
                <a:gd name="T9" fmla="*/ 0 w 635"/>
                <a:gd name="T10" fmla="*/ 0 h 181"/>
                <a:gd name="T11" fmla="*/ 635 w 635"/>
                <a:gd name="T12" fmla="*/ 181 h 181"/>
              </a:gdLst>
              <a:ahLst/>
              <a:cxnLst>
                <a:cxn ang="T6">
                  <a:pos x="T0" y="T1"/>
                </a:cxn>
                <a:cxn ang="T7">
                  <a:pos x="T2" y="T3"/>
                </a:cxn>
                <a:cxn ang="T8">
                  <a:pos x="T4" y="T5"/>
                </a:cxn>
              </a:cxnLst>
              <a:rect l="T9" t="T10" r="T11" b="T12"/>
              <a:pathLst>
                <a:path w="635" h="181">
                  <a:moveTo>
                    <a:pt x="635" y="0"/>
                  </a:moveTo>
                  <a:cubicBezTo>
                    <a:pt x="552" y="90"/>
                    <a:pt x="469" y="181"/>
                    <a:pt x="363" y="181"/>
                  </a:cubicBezTo>
                  <a:cubicBezTo>
                    <a:pt x="257" y="181"/>
                    <a:pt x="128" y="90"/>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31754" name="Text Box 24"/>
            <p:cNvSpPr txBox="1">
              <a:spLocks noChangeArrowheads="1"/>
            </p:cNvSpPr>
            <p:nvPr/>
          </p:nvSpPr>
          <p:spPr bwMode="auto">
            <a:xfrm>
              <a:off x="1338" y="273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FF0000"/>
                  </a:solidFill>
                  <a:latin typeface="Times New Roman" panose="02020603050405020304" pitchFamily="18"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2483"/>
                                        </p:tgtEl>
                                        <p:attrNameLst>
                                          <p:attrName>style.visibility</p:attrName>
                                        </p:attrNameLst>
                                      </p:cBhvr>
                                      <p:to>
                                        <p:strVal val="visible"/>
                                      </p:to>
                                    </p:set>
                                    <p:animEffect transition="in" filter="fade">
                                      <p:cBhvr>
                                        <p:cTn id="12" dur="500"/>
                                        <p:tgtEl>
                                          <p:spTgt spid="702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02484"/>
                                        </p:tgtEl>
                                        <p:attrNameLst>
                                          <p:attrName>style.visibility</p:attrName>
                                        </p:attrNameLst>
                                      </p:cBhvr>
                                      <p:to>
                                        <p:strVal val="visible"/>
                                      </p:to>
                                    </p:set>
                                    <p:animEffect transition="in" filter="fade">
                                      <p:cBhvr>
                                        <p:cTn id="27" dur="1000"/>
                                        <p:tgtEl>
                                          <p:spTgt spid="70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83" grpId="0"/>
      <p:bldP spid="7024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en-US" altLang="zh-TW" smtClean="0"/>
              <a:t>Arithmetic</a:t>
            </a:r>
            <a:endParaRPr lang="zh-TW" altLang="en-US" smtClean="0"/>
          </a:p>
        </p:txBody>
      </p:sp>
      <p:pic>
        <p:nvPicPr>
          <p:cNvPr id="327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4375" y="1000125"/>
            <a:ext cx="3848100" cy="2981325"/>
          </a:xfrm>
          <a:noFill/>
        </p:spPr>
      </p:pic>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3929063"/>
            <a:ext cx="68389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接點 6"/>
          <p:cNvCxnSpPr/>
          <p:nvPr/>
        </p:nvCxnSpPr>
        <p:spPr>
          <a:xfrm>
            <a:off x="571500" y="3929063"/>
            <a:ext cx="7358063" cy="1587"/>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p:txBody>
          <a:bodyPr/>
          <a:lstStyle/>
          <a:p>
            <a:r>
              <a:rPr lang="en-US" altLang="zh-TW" smtClean="0"/>
              <a:t>Arithmetic</a:t>
            </a:r>
            <a:endParaRPr lang="zh-TW" altLang="en-US" smtClean="0"/>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00313"/>
            <a:ext cx="48672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3576638"/>
            <a:ext cx="56388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714375" y="1000125"/>
            <a:ext cx="4857750" cy="1733550"/>
          </a:xfrm>
          <a:noFill/>
        </p:spPr>
      </p:pic>
      <p:cxnSp>
        <p:nvCxnSpPr>
          <p:cNvPr id="7" name="直線接點 6"/>
          <p:cNvCxnSpPr/>
          <p:nvPr/>
        </p:nvCxnSpPr>
        <p:spPr>
          <a:xfrm>
            <a:off x="571500" y="3571875"/>
            <a:ext cx="7358063" cy="1588"/>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r>
              <a:rPr lang="en-US" dirty="0" smtClean="0"/>
              <a:t>ARM Architecture (additional features)</a:t>
            </a:r>
            <a:endParaRPr lang="en-US" dirty="0"/>
          </a:p>
        </p:txBody>
      </p:sp>
      <p:sp>
        <p:nvSpPr>
          <p:cNvPr id="3" name="Content Placeholder 2"/>
          <p:cNvSpPr>
            <a:spLocks noGrp="1"/>
          </p:cNvSpPr>
          <p:nvPr>
            <p:ph idx="1"/>
          </p:nvPr>
        </p:nvSpPr>
        <p:spPr/>
        <p:txBody>
          <a:bodyPr>
            <a:normAutofit lnSpcReduction="10000"/>
          </a:bodyPr>
          <a:lstStyle/>
          <a:p>
            <a:pPr marL="0" indent="0">
              <a:spcBef>
                <a:spcPts val="600"/>
              </a:spcBef>
              <a:spcAft>
                <a:spcPts val="600"/>
              </a:spcAft>
              <a:buNone/>
            </a:pPr>
            <a:r>
              <a:rPr lang="en-US" sz="2800" dirty="0" smtClean="0"/>
              <a:t>In addition ARM provides a number of additional features which are </a:t>
            </a:r>
            <a:r>
              <a:rPr lang="en-US" sz="2800" b="1" i="1" dirty="0" smtClean="0"/>
              <a:t>deviating</a:t>
            </a:r>
            <a:r>
              <a:rPr lang="en-US" sz="2800" dirty="0" smtClean="0"/>
              <a:t> from RISC:</a:t>
            </a:r>
          </a:p>
          <a:p>
            <a:pPr>
              <a:spcBef>
                <a:spcPts val="600"/>
              </a:spcBef>
              <a:spcAft>
                <a:spcPts val="600"/>
              </a:spcAft>
            </a:pPr>
            <a:r>
              <a:rPr lang="en-US" sz="2800" i="1" dirty="0"/>
              <a:t>Inline </a:t>
            </a:r>
            <a:r>
              <a:rPr lang="en-US" sz="2800" i="1" u="sng" dirty="0"/>
              <a:t>Barrel Shifter</a:t>
            </a:r>
            <a:r>
              <a:rPr lang="en-US" sz="2800" i="1" dirty="0"/>
              <a:t>: </a:t>
            </a:r>
            <a:r>
              <a:rPr lang="en-US" sz="2800" dirty="0"/>
              <a:t>h/w which allows multiple bit shifting very efficiently in a single clock cycle.</a:t>
            </a:r>
          </a:p>
          <a:p>
            <a:pPr>
              <a:spcBef>
                <a:spcPts val="600"/>
              </a:spcBef>
              <a:spcAft>
                <a:spcPts val="600"/>
              </a:spcAft>
            </a:pPr>
            <a:r>
              <a:rPr lang="en-IN" sz="2800" i="1" dirty="0"/>
              <a:t>Auto-increment and Auto-decrement </a:t>
            </a:r>
            <a:r>
              <a:rPr lang="en-IN" sz="2800" dirty="0"/>
              <a:t>addressing modes to improve the operation of program loops</a:t>
            </a:r>
            <a:r>
              <a:rPr lang="en-IN" sz="2800" dirty="0" smtClean="0"/>
              <a:t>.</a:t>
            </a:r>
          </a:p>
          <a:p>
            <a:pPr>
              <a:spcBef>
                <a:spcPts val="600"/>
              </a:spcBef>
              <a:spcAft>
                <a:spcPts val="600"/>
              </a:spcAft>
            </a:pPr>
            <a:r>
              <a:rPr lang="en-IN" sz="2800" i="1" dirty="0" smtClean="0"/>
              <a:t>Conditional execution </a:t>
            </a:r>
            <a:r>
              <a:rPr lang="en-IN" sz="2800" dirty="0" smtClean="0"/>
              <a:t>of instructions to maximize execution throughput.</a:t>
            </a:r>
          </a:p>
          <a:p>
            <a:pPr>
              <a:spcBef>
                <a:spcPts val="600"/>
              </a:spcBef>
              <a:spcAft>
                <a:spcPts val="600"/>
              </a:spcAft>
            </a:pPr>
            <a:r>
              <a:rPr lang="en-IN" sz="2800" dirty="0" smtClean="0"/>
              <a:t>Configuration in </a:t>
            </a:r>
            <a:r>
              <a:rPr lang="en-IN" sz="2800" i="1" dirty="0" smtClean="0"/>
              <a:t>Thumb Mode</a:t>
            </a:r>
            <a:r>
              <a:rPr lang="en-IN" sz="2800" dirty="0" smtClean="0"/>
              <a:t>, operating over a subset of ARM instructions in 16 bit mode.</a:t>
            </a:r>
          </a:p>
          <a:p>
            <a:endParaRPr lang="en-US" sz="2800" dirty="0"/>
          </a:p>
        </p:txBody>
      </p:sp>
    </p:spTree>
    <p:extLst>
      <p:ext uri="{BB962C8B-B14F-4D97-AF65-F5344CB8AC3E}">
        <p14:creationId xmlns:p14="http://schemas.microsoft.com/office/powerpoint/2010/main" val="18882540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smtClean="0"/>
              <a:t>Setting the condition codes</a:t>
            </a:r>
          </a:p>
        </p:txBody>
      </p:sp>
      <p:sp>
        <p:nvSpPr>
          <p:cNvPr id="34819" name="Rectangle 3"/>
          <p:cNvSpPr>
            <a:spLocks noGrp="1" noChangeArrowheads="1"/>
          </p:cNvSpPr>
          <p:nvPr>
            <p:ph type="body" idx="1"/>
          </p:nvPr>
        </p:nvSpPr>
        <p:spPr/>
        <p:txBody>
          <a:bodyPr/>
          <a:lstStyle/>
          <a:p>
            <a:pPr eaLnBrk="1" hangingPunct="1"/>
            <a:r>
              <a:rPr lang="en-US" altLang="zh-TW" smtClean="0"/>
              <a:t>Any data processing instruction can set the condition codes if the programmers wish it to</a:t>
            </a:r>
          </a:p>
          <a:p>
            <a:pPr eaLnBrk="1" hangingPunct="1"/>
            <a:endParaRPr lang="en-US" altLang="zh-TW" smtClean="0"/>
          </a:p>
          <a:p>
            <a:pPr eaLnBrk="1" hangingPunct="1">
              <a:buFontTx/>
              <a:buNone/>
            </a:pPr>
            <a:r>
              <a:rPr lang="en-US" altLang="zh-TW" smtClean="0"/>
              <a:t>64-bit addition</a:t>
            </a:r>
          </a:p>
          <a:p>
            <a:pPr eaLnBrk="1" hangingPunct="1">
              <a:buFontTx/>
              <a:buNone/>
            </a:pPr>
            <a:endParaRPr lang="en-US" altLang="zh-TW" smtClean="0"/>
          </a:p>
          <a:p>
            <a:pPr eaLnBrk="1" hangingPunct="1">
              <a:buFontTx/>
              <a:buNone/>
            </a:pPr>
            <a:r>
              <a:rPr lang="en-US" altLang="zh-TW" sz="2600" b="1" smtClean="0">
                <a:latin typeface="Courier New" panose="02070309020205020404" pitchFamily="49" charset="0"/>
              </a:rPr>
              <a:t>ADD</a:t>
            </a:r>
            <a:r>
              <a:rPr lang="en-US" altLang="zh-TW" sz="2600" b="1" smtClean="0">
                <a:solidFill>
                  <a:srgbClr val="FF0000"/>
                </a:solidFill>
                <a:latin typeface="Courier New" panose="02070309020205020404" pitchFamily="49" charset="0"/>
              </a:rPr>
              <a:t>S</a:t>
            </a:r>
            <a:r>
              <a:rPr lang="en-US" altLang="zh-TW" sz="2600" b="1" smtClean="0">
                <a:latin typeface="Courier New" panose="02070309020205020404" pitchFamily="49" charset="0"/>
              </a:rPr>
              <a:t>  R2, R2, R0</a:t>
            </a:r>
          </a:p>
          <a:p>
            <a:pPr eaLnBrk="1" hangingPunct="1">
              <a:buFontTx/>
              <a:buNone/>
            </a:pPr>
            <a:r>
              <a:rPr lang="en-US" altLang="zh-TW" sz="2600" b="1" smtClean="0">
                <a:latin typeface="Courier New" panose="02070309020205020404" pitchFamily="49" charset="0"/>
              </a:rPr>
              <a:t>ADC   R3, R3, R1</a:t>
            </a:r>
          </a:p>
        </p:txBody>
      </p:sp>
      <p:sp>
        <p:nvSpPr>
          <p:cNvPr id="34820" name="Rectangle 4"/>
          <p:cNvSpPr>
            <a:spLocks noChangeArrowheads="1"/>
          </p:cNvSpPr>
          <p:nvPr/>
        </p:nvSpPr>
        <p:spPr bwMode="auto">
          <a:xfrm>
            <a:off x="5451475" y="2924175"/>
            <a:ext cx="1150938"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2800" b="1">
                <a:latin typeface="Courier New" panose="02070309020205020404" pitchFamily="49" charset="0"/>
              </a:rPr>
              <a:t>R1</a:t>
            </a:r>
          </a:p>
        </p:txBody>
      </p:sp>
      <p:sp>
        <p:nvSpPr>
          <p:cNvPr id="34821" name="Rectangle 6"/>
          <p:cNvSpPr>
            <a:spLocks noChangeArrowheads="1"/>
          </p:cNvSpPr>
          <p:nvPr/>
        </p:nvSpPr>
        <p:spPr bwMode="auto">
          <a:xfrm>
            <a:off x="6602413" y="2924175"/>
            <a:ext cx="1150937"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2800" b="1">
                <a:latin typeface="Courier New" panose="02070309020205020404" pitchFamily="49" charset="0"/>
              </a:rPr>
              <a:t>R0</a:t>
            </a:r>
          </a:p>
        </p:txBody>
      </p:sp>
      <p:sp>
        <p:nvSpPr>
          <p:cNvPr id="34822" name="Rectangle 7"/>
          <p:cNvSpPr>
            <a:spLocks noChangeArrowheads="1"/>
          </p:cNvSpPr>
          <p:nvPr/>
        </p:nvSpPr>
        <p:spPr bwMode="auto">
          <a:xfrm>
            <a:off x="5451475" y="3644900"/>
            <a:ext cx="1150938"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2800" b="1">
                <a:latin typeface="Courier New" panose="02070309020205020404" pitchFamily="49" charset="0"/>
              </a:rPr>
              <a:t>R3</a:t>
            </a:r>
          </a:p>
        </p:txBody>
      </p:sp>
      <p:sp>
        <p:nvSpPr>
          <p:cNvPr id="34823" name="Rectangle 8"/>
          <p:cNvSpPr>
            <a:spLocks noChangeArrowheads="1"/>
          </p:cNvSpPr>
          <p:nvPr/>
        </p:nvSpPr>
        <p:spPr bwMode="auto">
          <a:xfrm>
            <a:off x="6602413" y="3644900"/>
            <a:ext cx="1150937"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2800" b="1">
                <a:latin typeface="Courier New" panose="02070309020205020404" pitchFamily="49" charset="0"/>
              </a:rPr>
              <a:t>R2</a:t>
            </a:r>
          </a:p>
        </p:txBody>
      </p:sp>
      <p:sp>
        <p:nvSpPr>
          <p:cNvPr id="34824" name="Rectangle 9"/>
          <p:cNvSpPr>
            <a:spLocks noChangeArrowheads="1"/>
          </p:cNvSpPr>
          <p:nvPr/>
        </p:nvSpPr>
        <p:spPr bwMode="auto">
          <a:xfrm>
            <a:off x="5451475" y="4437063"/>
            <a:ext cx="1150938" cy="57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2800" b="1">
                <a:latin typeface="Courier New" panose="02070309020205020404" pitchFamily="49" charset="0"/>
              </a:rPr>
              <a:t>R3</a:t>
            </a:r>
          </a:p>
        </p:txBody>
      </p:sp>
      <p:sp>
        <p:nvSpPr>
          <p:cNvPr id="34825" name="Rectangle 10"/>
          <p:cNvSpPr>
            <a:spLocks noChangeArrowheads="1"/>
          </p:cNvSpPr>
          <p:nvPr/>
        </p:nvSpPr>
        <p:spPr bwMode="auto">
          <a:xfrm>
            <a:off x="6602413" y="4437063"/>
            <a:ext cx="1150937" cy="57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2800" b="1">
                <a:latin typeface="Courier New" panose="02070309020205020404" pitchFamily="49" charset="0"/>
              </a:rPr>
              <a:t>R2</a:t>
            </a:r>
          </a:p>
        </p:txBody>
      </p:sp>
      <p:sp>
        <p:nvSpPr>
          <p:cNvPr id="34826" name="Line 11"/>
          <p:cNvSpPr>
            <a:spLocks noChangeShapeType="1"/>
          </p:cNvSpPr>
          <p:nvPr/>
        </p:nvSpPr>
        <p:spPr bwMode="auto">
          <a:xfrm>
            <a:off x="4716463" y="4321175"/>
            <a:ext cx="3241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7" name="Text Box 12"/>
          <p:cNvSpPr txBox="1">
            <a:spLocks noChangeArrowheads="1"/>
          </p:cNvSpPr>
          <p:nvPr/>
        </p:nvSpPr>
        <p:spPr bwMode="auto">
          <a:xfrm>
            <a:off x="4914900" y="3652838"/>
            <a:ext cx="422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20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p:txBody>
          <a:bodyPr/>
          <a:lstStyle/>
          <a:p>
            <a:r>
              <a:rPr lang="en-US" altLang="zh-TW" smtClean="0"/>
              <a:t>Logical</a:t>
            </a:r>
            <a:endParaRPr lang="zh-TW" altLang="en-US" smtClean="0"/>
          </a:p>
        </p:txBody>
      </p:sp>
      <p:pic>
        <p:nvPicPr>
          <p:cNvPr id="358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0063" y="1357313"/>
            <a:ext cx="8229600" cy="2538412"/>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smtClean="0"/>
              <a:t>Logical</a:t>
            </a:r>
          </a:p>
        </p:txBody>
      </p:sp>
      <p:sp>
        <p:nvSpPr>
          <p:cNvPr id="36867" name="Rectangle 3"/>
          <p:cNvSpPr>
            <a:spLocks noGrp="1" noChangeArrowheads="1"/>
          </p:cNvSpPr>
          <p:nvPr>
            <p:ph type="body" idx="1"/>
          </p:nvPr>
        </p:nvSpPr>
        <p:spPr>
          <a:xfrm>
            <a:off x="457200" y="1052513"/>
            <a:ext cx="8362950" cy="5472112"/>
          </a:xfrm>
        </p:spPr>
        <p:txBody>
          <a:bodyPr/>
          <a:lstStyle/>
          <a:p>
            <a:pPr eaLnBrk="1" hangingPunct="1"/>
            <a:r>
              <a:rPr lang="en-US" altLang="zh-TW" b="1" smtClean="0">
                <a:latin typeface="Courier New" panose="02070309020205020404" pitchFamily="49" charset="0"/>
              </a:rPr>
              <a:t>AND  R0, R1, R2	  @ R0 = R1 and R2</a:t>
            </a:r>
          </a:p>
          <a:p>
            <a:pPr eaLnBrk="1" hangingPunct="1"/>
            <a:r>
              <a:rPr lang="en-US" altLang="zh-TW" b="1" smtClean="0">
                <a:latin typeface="Courier New" panose="02070309020205020404" pitchFamily="49" charset="0"/>
              </a:rPr>
              <a:t>ORR  R0, R1, R2	  @ R0 = R1 or  R2</a:t>
            </a:r>
          </a:p>
          <a:p>
            <a:pPr eaLnBrk="1" hangingPunct="1"/>
            <a:r>
              <a:rPr lang="en-US" altLang="zh-TW" b="1" smtClean="0">
                <a:latin typeface="Courier New" panose="02070309020205020404" pitchFamily="49" charset="0"/>
              </a:rPr>
              <a:t>EOR  R0, R1, R2	  @ R0 = R1 xor R2</a:t>
            </a:r>
          </a:p>
          <a:p>
            <a:pPr eaLnBrk="1" hangingPunct="1"/>
            <a:r>
              <a:rPr lang="en-US" altLang="zh-TW" b="1" smtClean="0">
                <a:latin typeface="Courier New" panose="02070309020205020404" pitchFamily="49" charset="0"/>
              </a:rPr>
              <a:t>BIC  R0, R1, R2	  @ R0 = R1 and (~R2)</a:t>
            </a:r>
          </a:p>
          <a:p>
            <a:pPr eaLnBrk="1" hangingPunct="1"/>
            <a:endParaRPr lang="en-US" altLang="zh-TW" smtClean="0"/>
          </a:p>
        </p:txBody>
      </p:sp>
      <p:sp>
        <p:nvSpPr>
          <p:cNvPr id="36868" name="Text Box 5"/>
          <p:cNvSpPr txBox="1">
            <a:spLocks noChangeArrowheads="1"/>
          </p:cNvSpPr>
          <p:nvPr/>
        </p:nvSpPr>
        <p:spPr bwMode="auto">
          <a:xfrm>
            <a:off x="646113" y="3398838"/>
            <a:ext cx="6086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bit clear</a:t>
            </a:r>
            <a:r>
              <a:rPr lang="en-US" altLang="zh-TW" sz="2400">
                <a:latin typeface="Trebuchet MS" panose="020B0603020202020204" pitchFamily="34" charset="0"/>
              </a:rPr>
              <a:t>: </a:t>
            </a:r>
            <a:r>
              <a:rPr lang="en-US" altLang="zh-TW" sz="2400" b="1">
                <a:latin typeface="Courier New" panose="02070309020205020404" pitchFamily="49" charset="0"/>
              </a:rPr>
              <a:t>R2</a:t>
            </a:r>
            <a:r>
              <a:rPr lang="en-US" altLang="zh-TW" sz="2400">
                <a:latin typeface="Trebuchet MS" panose="020B0603020202020204" pitchFamily="34" charset="0"/>
              </a:rPr>
              <a:t> is a mask identifying which </a:t>
            </a:r>
          </a:p>
          <a:p>
            <a:pPr eaLnBrk="1" hangingPunct="1"/>
            <a:r>
              <a:rPr lang="en-US" altLang="zh-TW" sz="2400">
                <a:latin typeface="Trebuchet MS" panose="020B0603020202020204" pitchFamily="34" charset="0"/>
              </a:rPr>
              <a:t>               bits of </a:t>
            </a:r>
            <a:r>
              <a:rPr lang="en-US" altLang="zh-TW" sz="2400" b="1">
                <a:latin typeface="Courier New" panose="02070309020205020404" pitchFamily="49" charset="0"/>
              </a:rPr>
              <a:t>R1</a:t>
            </a:r>
            <a:r>
              <a:rPr lang="en-US" altLang="zh-TW" sz="2400">
                <a:latin typeface="Trebuchet MS" panose="020B0603020202020204" pitchFamily="34" charset="0"/>
              </a:rPr>
              <a:t> will be cleared to zero</a:t>
            </a:r>
          </a:p>
        </p:txBody>
      </p:sp>
      <p:sp>
        <p:nvSpPr>
          <p:cNvPr id="36869" name="Line 6"/>
          <p:cNvSpPr>
            <a:spLocks noChangeShapeType="1"/>
          </p:cNvSpPr>
          <p:nvPr/>
        </p:nvSpPr>
        <p:spPr bwMode="auto">
          <a:xfrm flipV="1">
            <a:off x="1196975" y="3019425"/>
            <a:ext cx="0" cy="431800"/>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6870" name="Rectangle 7"/>
          <p:cNvSpPr>
            <a:spLocks noChangeArrowheads="1"/>
          </p:cNvSpPr>
          <p:nvPr/>
        </p:nvSpPr>
        <p:spPr bwMode="auto">
          <a:xfrm>
            <a:off x="1023938" y="4294188"/>
            <a:ext cx="6716712"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spcBef>
                <a:spcPct val="20000"/>
              </a:spcBef>
            </a:pPr>
            <a:r>
              <a:rPr lang="en-US" altLang="zh-TW" sz="2800" b="1">
                <a:latin typeface="Courier New" panose="02070309020205020404" pitchFamily="49" charset="0"/>
              </a:rPr>
              <a:t>R1=0x11111111    R2=0x01100101</a:t>
            </a:r>
          </a:p>
          <a:p>
            <a:pPr eaLnBrk="1" hangingPunct="1">
              <a:spcBef>
                <a:spcPct val="20000"/>
              </a:spcBef>
            </a:pPr>
            <a:endParaRPr lang="en-US" altLang="zh-TW" sz="1200" b="1">
              <a:latin typeface="Courier New" panose="02070309020205020404" pitchFamily="49" charset="0"/>
            </a:endParaRPr>
          </a:p>
          <a:p>
            <a:pPr eaLnBrk="1" hangingPunct="1">
              <a:spcBef>
                <a:spcPct val="20000"/>
              </a:spcBef>
            </a:pPr>
            <a:r>
              <a:rPr lang="en-US" altLang="zh-TW" sz="2800" b="1">
                <a:latin typeface="Courier New" panose="02070309020205020404" pitchFamily="49" charset="0"/>
              </a:rPr>
              <a:t>BIC R0, R1, R2</a:t>
            </a:r>
          </a:p>
          <a:p>
            <a:pPr eaLnBrk="1" hangingPunct="1">
              <a:spcBef>
                <a:spcPct val="20000"/>
              </a:spcBef>
            </a:pPr>
            <a:endParaRPr lang="en-US" altLang="zh-TW" sz="1200" b="1">
              <a:latin typeface="Courier New" panose="02070309020205020404" pitchFamily="49" charset="0"/>
            </a:endParaRPr>
          </a:p>
          <a:p>
            <a:pPr eaLnBrk="1" hangingPunct="1">
              <a:spcBef>
                <a:spcPct val="20000"/>
              </a:spcBef>
            </a:pPr>
            <a:r>
              <a:rPr lang="en-US" altLang="zh-TW" sz="2800" b="1">
                <a:latin typeface="Courier New" panose="02070309020205020404" pitchFamily="49" charset="0"/>
              </a:rPr>
              <a:t>R0=0x10011010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p:txBody>
          <a:bodyPr/>
          <a:lstStyle/>
          <a:p>
            <a:r>
              <a:rPr lang="en-US" altLang="zh-TW" smtClean="0"/>
              <a:t>Logical</a:t>
            </a:r>
            <a:endParaRPr lang="zh-TW" altLang="en-US" smtClean="0"/>
          </a:p>
        </p:txBody>
      </p:sp>
      <p:sp>
        <p:nvSpPr>
          <p:cNvPr id="37891" name="內容版面配置區 2"/>
          <p:cNvSpPr>
            <a:spLocks noGrp="1"/>
          </p:cNvSpPr>
          <p:nvPr>
            <p:ph idx="1"/>
          </p:nvPr>
        </p:nvSpPr>
        <p:spPr/>
        <p:txBody>
          <a:bodyPr/>
          <a:lstStyle/>
          <a:p>
            <a:endParaRPr lang="zh-TW" altLang="en-US" smtClean="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71563"/>
            <a:ext cx="3762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457450"/>
            <a:ext cx="42767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4000500"/>
            <a:ext cx="39719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接點 6"/>
          <p:cNvCxnSpPr/>
          <p:nvPr/>
        </p:nvCxnSpPr>
        <p:spPr>
          <a:xfrm>
            <a:off x="571500" y="3857625"/>
            <a:ext cx="7358063" cy="1588"/>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mtClean="0"/>
              <a:t>Comparison</a:t>
            </a:r>
          </a:p>
        </p:txBody>
      </p:sp>
      <p:sp>
        <p:nvSpPr>
          <p:cNvPr id="38915" name="Rectangle 3"/>
          <p:cNvSpPr>
            <a:spLocks noGrp="1" noChangeArrowheads="1"/>
          </p:cNvSpPr>
          <p:nvPr>
            <p:ph type="body" idx="1"/>
          </p:nvPr>
        </p:nvSpPr>
        <p:spPr>
          <a:xfrm>
            <a:off x="457200" y="1052513"/>
            <a:ext cx="8362950" cy="5472112"/>
          </a:xfrm>
        </p:spPr>
        <p:txBody>
          <a:bodyPr/>
          <a:lstStyle/>
          <a:p>
            <a:pPr eaLnBrk="1" hangingPunct="1"/>
            <a:r>
              <a:rPr lang="en-US" altLang="zh-TW" smtClean="0"/>
              <a:t>These instructions do not generate a result, but set condition code bits (N, Z, C, V) in CPSR. Often, a branch operation follows to change the program flow.</a:t>
            </a:r>
          </a:p>
          <a:p>
            <a:pPr eaLnBrk="1" hangingPunct="1"/>
            <a:endParaRPr lang="en-US" altLang="zh-TW" sz="2400" smtClean="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143250"/>
            <a:ext cx="873283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smtClean="0"/>
              <a:t>Comparison</a:t>
            </a:r>
          </a:p>
        </p:txBody>
      </p:sp>
      <p:sp>
        <p:nvSpPr>
          <p:cNvPr id="39939" name="Rectangle 3"/>
          <p:cNvSpPr>
            <a:spLocks noGrp="1" noChangeArrowheads="1"/>
          </p:cNvSpPr>
          <p:nvPr>
            <p:ph type="body" idx="1"/>
          </p:nvPr>
        </p:nvSpPr>
        <p:spPr>
          <a:xfrm>
            <a:off x="457200" y="1052513"/>
            <a:ext cx="8362950" cy="5472112"/>
          </a:xfrm>
        </p:spPr>
        <p:txBody>
          <a:bodyPr/>
          <a:lstStyle/>
          <a:p>
            <a:pPr eaLnBrk="1" hangingPunct="1"/>
            <a:endParaRPr lang="en-US" altLang="zh-TW" sz="2400" b="1" smtClean="0">
              <a:latin typeface="Courier New" panose="02070309020205020404" pitchFamily="49" charset="0"/>
            </a:endParaRPr>
          </a:p>
          <a:p>
            <a:pPr eaLnBrk="1" hangingPunct="1"/>
            <a:r>
              <a:rPr lang="en-US" altLang="zh-TW" sz="2400" b="1" smtClean="0">
                <a:latin typeface="Courier New" panose="02070309020205020404" pitchFamily="49" charset="0"/>
              </a:rPr>
              <a:t>CMP  R1, R2	   @ set cc on R1-R2</a:t>
            </a:r>
          </a:p>
          <a:p>
            <a:pPr eaLnBrk="1" hangingPunct="1"/>
            <a:endParaRPr lang="en-US" altLang="zh-TW" sz="2400" b="1" smtClean="0">
              <a:latin typeface="Courier New" panose="02070309020205020404" pitchFamily="49" charset="0"/>
            </a:endParaRPr>
          </a:p>
          <a:p>
            <a:pPr eaLnBrk="1" hangingPunct="1"/>
            <a:r>
              <a:rPr lang="en-US" altLang="zh-TW" sz="2400" b="1" smtClean="0">
                <a:latin typeface="Courier New" panose="02070309020205020404" pitchFamily="49" charset="0"/>
              </a:rPr>
              <a:t>CMN  R1, R2	   @ set cc on R1+R2</a:t>
            </a:r>
          </a:p>
          <a:p>
            <a:pPr eaLnBrk="1" hangingPunct="1"/>
            <a:endParaRPr lang="en-US" altLang="zh-TW" sz="2400" b="1" smtClean="0">
              <a:latin typeface="Courier New" panose="02070309020205020404" pitchFamily="49" charset="0"/>
            </a:endParaRPr>
          </a:p>
          <a:p>
            <a:pPr eaLnBrk="1" hangingPunct="1"/>
            <a:r>
              <a:rPr lang="en-US" altLang="zh-TW" sz="2400" b="1" smtClean="0">
                <a:latin typeface="Courier New" panose="02070309020205020404" pitchFamily="49" charset="0"/>
              </a:rPr>
              <a:t>TST  R1, R2	   @ set cc on R1 and R2</a:t>
            </a:r>
          </a:p>
          <a:p>
            <a:pPr eaLnBrk="1" hangingPunct="1"/>
            <a:endParaRPr lang="en-US" altLang="zh-TW" sz="2400" b="1" smtClean="0">
              <a:latin typeface="Courier New" panose="02070309020205020404" pitchFamily="49" charset="0"/>
            </a:endParaRPr>
          </a:p>
          <a:p>
            <a:pPr eaLnBrk="1" hangingPunct="1"/>
            <a:r>
              <a:rPr lang="en-US" altLang="zh-TW" sz="2400" b="1" smtClean="0">
                <a:latin typeface="Courier New" panose="02070309020205020404" pitchFamily="49" charset="0"/>
              </a:rPr>
              <a:t>TEQ  R1, R2	   @ set cc on R1 xor R2</a:t>
            </a:r>
          </a:p>
          <a:p>
            <a:pPr eaLnBrk="1" hangingPunct="1"/>
            <a:endParaRPr lang="en-US" altLang="zh-TW" sz="2400" b="1" smtClean="0">
              <a:latin typeface="Courier New" panose="02070309020205020404" pitchFamily="49" charset="0"/>
            </a:endParaRPr>
          </a:p>
        </p:txBody>
      </p:sp>
      <p:sp>
        <p:nvSpPr>
          <p:cNvPr id="39940" name="Text Box 4"/>
          <p:cNvSpPr txBox="1">
            <a:spLocks noChangeArrowheads="1"/>
          </p:cNvSpPr>
          <p:nvPr/>
        </p:nvSpPr>
        <p:spPr bwMode="auto">
          <a:xfrm>
            <a:off x="757238" y="1139825"/>
            <a:ext cx="1366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compare</a:t>
            </a:r>
          </a:p>
        </p:txBody>
      </p:sp>
      <p:sp>
        <p:nvSpPr>
          <p:cNvPr id="39941" name="Text Box 5"/>
          <p:cNvSpPr txBox="1">
            <a:spLocks noChangeArrowheads="1"/>
          </p:cNvSpPr>
          <p:nvPr/>
        </p:nvSpPr>
        <p:spPr bwMode="auto">
          <a:xfrm>
            <a:off x="755650" y="2030413"/>
            <a:ext cx="256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compare negated</a:t>
            </a:r>
          </a:p>
        </p:txBody>
      </p:sp>
      <p:sp>
        <p:nvSpPr>
          <p:cNvPr id="39942" name="Text Box 6"/>
          <p:cNvSpPr txBox="1">
            <a:spLocks noChangeArrowheads="1"/>
          </p:cNvSpPr>
          <p:nvPr/>
        </p:nvSpPr>
        <p:spPr bwMode="auto">
          <a:xfrm>
            <a:off x="755650" y="2894013"/>
            <a:ext cx="118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bit test</a:t>
            </a:r>
          </a:p>
        </p:txBody>
      </p:sp>
      <p:sp>
        <p:nvSpPr>
          <p:cNvPr id="39943" name="Text Box 7"/>
          <p:cNvSpPr txBox="1">
            <a:spLocks noChangeArrowheads="1"/>
          </p:cNvSpPr>
          <p:nvPr/>
        </p:nvSpPr>
        <p:spPr bwMode="auto">
          <a:xfrm>
            <a:off x="755650" y="3757613"/>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0000CC"/>
                </a:solidFill>
                <a:latin typeface="Trebuchet MS" panose="020B0603020202020204" pitchFamily="34" charset="0"/>
              </a:rPr>
              <a:t>test equal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p:txBody>
          <a:bodyPr/>
          <a:lstStyle/>
          <a:p>
            <a:r>
              <a:rPr lang="en-US" altLang="zh-TW" smtClean="0"/>
              <a:t>Comparison</a:t>
            </a:r>
            <a:endParaRPr lang="zh-TW" altLang="en-US" smtClean="0"/>
          </a:p>
        </p:txBody>
      </p:sp>
      <p:pic>
        <p:nvPicPr>
          <p:cNvPr id="409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1500" y="1285875"/>
            <a:ext cx="4591050" cy="2676525"/>
          </a:xfr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TW" smtClean="0"/>
              <a:t>Multiplication</a:t>
            </a:r>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143000"/>
            <a:ext cx="8432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500438"/>
            <a:ext cx="8858250"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mtClean="0"/>
              <a:t>Multiplication</a:t>
            </a:r>
          </a:p>
        </p:txBody>
      </p:sp>
      <p:sp>
        <p:nvSpPr>
          <p:cNvPr id="43011" name="Rectangle 3"/>
          <p:cNvSpPr>
            <a:spLocks noGrp="1" noChangeArrowheads="1"/>
          </p:cNvSpPr>
          <p:nvPr>
            <p:ph type="body" idx="1"/>
          </p:nvPr>
        </p:nvSpPr>
        <p:spPr/>
        <p:txBody>
          <a:bodyPr/>
          <a:lstStyle/>
          <a:p>
            <a:pPr eaLnBrk="1" hangingPunct="1"/>
            <a:r>
              <a:rPr lang="en-US" altLang="zh-TW" b="1" smtClean="0">
                <a:latin typeface="Courier New" panose="02070309020205020404" pitchFamily="49" charset="0"/>
              </a:rPr>
              <a:t>MUL  R0, R1, R2	  @ R0 = (R1xR2)</a:t>
            </a:r>
            <a:r>
              <a:rPr lang="en-US" altLang="zh-TW" b="1" baseline="-25000" smtClean="0">
                <a:latin typeface="Courier New" panose="02070309020205020404" pitchFamily="49" charset="0"/>
              </a:rPr>
              <a:t>[31:0]</a:t>
            </a:r>
          </a:p>
          <a:p>
            <a:pPr eaLnBrk="1" hangingPunct="1"/>
            <a:endParaRPr lang="en-US" altLang="zh-TW" b="1" baseline="-25000" smtClean="0">
              <a:latin typeface="Courier New" panose="02070309020205020404" pitchFamily="49" charset="0"/>
            </a:endParaRPr>
          </a:p>
          <a:p>
            <a:pPr eaLnBrk="1" hangingPunct="1"/>
            <a:r>
              <a:rPr lang="en-US" altLang="zh-TW" smtClean="0"/>
              <a:t>Features:</a:t>
            </a:r>
          </a:p>
          <a:p>
            <a:pPr lvl="1" eaLnBrk="1" hangingPunct="1"/>
            <a:r>
              <a:rPr lang="en-US" altLang="zh-TW" sz="2800" smtClean="0"/>
              <a:t>Second operand can’t be immediate</a:t>
            </a:r>
          </a:p>
          <a:p>
            <a:pPr lvl="1" eaLnBrk="1" hangingPunct="1"/>
            <a:r>
              <a:rPr lang="en-US" altLang="zh-TW" sz="2800" smtClean="0"/>
              <a:t>The result register must be different from the first operand</a:t>
            </a:r>
          </a:p>
          <a:p>
            <a:pPr lvl="1" eaLnBrk="1" hangingPunct="1"/>
            <a:r>
              <a:rPr lang="en-US" altLang="zh-TW" sz="2800" smtClean="0"/>
              <a:t>Cycles depends on core type</a:t>
            </a:r>
          </a:p>
          <a:p>
            <a:pPr lvl="1" eaLnBrk="1" hangingPunct="1"/>
            <a:r>
              <a:rPr lang="en-US" altLang="zh-TW" sz="2800" smtClean="0"/>
              <a:t>If S bit is set, C flag is meaningless </a:t>
            </a:r>
          </a:p>
          <a:p>
            <a:pPr eaLnBrk="1" hangingPunct="1"/>
            <a:r>
              <a:rPr lang="en-US" altLang="zh-TW" sz="3200" smtClean="0"/>
              <a:t>See the reference manual (4.1.33)</a:t>
            </a:r>
          </a:p>
          <a:p>
            <a:pPr lvl="1" eaLnBrk="1" hangingPunct="1"/>
            <a:endParaRPr lang="en-US" altLang="zh-TW" sz="2800" smtClean="0"/>
          </a:p>
          <a:p>
            <a:pPr eaLnBrk="1" hangingPunct="1"/>
            <a:endParaRPr lang="en-US" altLang="zh-TW"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smtClean="0"/>
              <a:t>Multiplication</a:t>
            </a:r>
          </a:p>
        </p:txBody>
      </p:sp>
      <p:sp>
        <p:nvSpPr>
          <p:cNvPr id="44035" name="Rectangle 3"/>
          <p:cNvSpPr>
            <a:spLocks noGrp="1" noChangeArrowheads="1"/>
          </p:cNvSpPr>
          <p:nvPr>
            <p:ph type="body" idx="1"/>
          </p:nvPr>
        </p:nvSpPr>
        <p:spPr/>
        <p:txBody>
          <a:bodyPr/>
          <a:lstStyle/>
          <a:p>
            <a:pPr eaLnBrk="1" hangingPunct="1">
              <a:lnSpc>
                <a:spcPct val="90000"/>
              </a:lnSpc>
            </a:pPr>
            <a:r>
              <a:rPr lang="en-US" altLang="zh-TW" smtClean="0"/>
              <a:t>Multiply-accumulate (2D array indexing)</a:t>
            </a:r>
          </a:p>
          <a:p>
            <a:pPr eaLnBrk="1" hangingPunct="1">
              <a:lnSpc>
                <a:spcPct val="90000"/>
              </a:lnSpc>
              <a:buFontTx/>
              <a:buNone/>
            </a:pPr>
            <a:r>
              <a:rPr lang="en-US" altLang="zh-TW" b="1" smtClean="0">
                <a:latin typeface="Courier New" panose="02070309020205020404" pitchFamily="49" charset="0"/>
              </a:rPr>
              <a:t> MLA  R4, R3, R2, R1  @ R4 = R3xR2+R1</a:t>
            </a:r>
            <a:endParaRPr lang="en-US" altLang="zh-TW" smtClean="0"/>
          </a:p>
          <a:p>
            <a:pPr eaLnBrk="1" hangingPunct="1">
              <a:lnSpc>
                <a:spcPct val="90000"/>
              </a:lnSpc>
            </a:pPr>
            <a:endParaRPr lang="en-US" altLang="zh-TW" smtClean="0"/>
          </a:p>
          <a:p>
            <a:pPr eaLnBrk="1" hangingPunct="1">
              <a:lnSpc>
                <a:spcPct val="90000"/>
              </a:lnSpc>
            </a:pPr>
            <a:r>
              <a:rPr lang="en-US" altLang="zh-TW" smtClean="0"/>
              <a:t>Multiply with a constant can often be more efficiently implemented using shifted register operand  </a:t>
            </a:r>
          </a:p>
          <a:p>
            <a:pPr eaLnBrk="1" hangingPunct="1">
              <a:lnSpc>
                <a:spcPct val="90000"/>
              </a:lnSpc>
              <a:buFontTx/>
              <a:buNone/>
            </a:pPr>
            <a:r>
              <a:rPr lang="en-US" altLang="zh-TW" b="1" smtClean="0">
                <a:latin typeface="Courier New" panose="02070309020205020404" pitchFamily="49" charset="0"/>
              </a:rPr>
              <a:t> MOV  R1, #35</a:t>
            </a:r>
          </a:p>
          <a:p>
            <a:pPr eaLnBrk="1" hangingPunct="1">
              <a:lnSpc>
                <a:spcPct val="90000"/>
              </a:lnSpc>
              <a:buFontTx/>
              <a:buNone/>
            </a:pPr>
            <a:r>
              <a:rPr lang="en-US" altLang="zh-TW" b="1" smtClean="0">
                <a:latin typeface="Courier New" panose="02070309020205020404" pitchFamily="49" charset="0"/>
              </a:rPr>
              <a:t> MUL  R2, R0, R1</a:t>
            </a:r>
          </a:p>
          <a:p>
            <a:pPr eaLnBrk="1" hangingPunct="1">
              <a:lnSpc>
                <a:spcPct val="90000"/>
              </a:lnSpc>
              <a:buFontTx/>
              <a:buNone/>
            </a:pPr>
            <a:r>
              <a:rPr lang="en-US" altLang="zh-TW" smtClean="0"/>
              <a:t>         or</a:t>
            </a:r>
          </a:p>
          <a:p>
            <a:pPr eaLnBrk="1" hangingPunct="1">
              <a:lnSpc>
                <a:spcPct val="90000"/>
              </a:lnSpc>
              <a:buFontTx/>
              <a:buNone/>
            </a:pPr>
            <a:r>
              <a:rPr lang="en-US" altLang="zh-TW" b="1" smtClean="0">
                <a:latin typeface="Courier New" panose="02070309020205020404" pitchFamily="49" charset="0"/>
              </a:rPr>
              <a:t> ADD  R0, R0, R0, LSL #2  @ R0’=5xR0</a:t>
            </a:r>
          </a:p>
          <a:p>
            <a:pPr eaLnBrk="1" hangingPunct="1">
              <a:lnSpc>
                <a:spcPct val="90000"/>
              </a:lnSpc>
              <a:buFontTx/>
              <a:buNone/>
            </a:pPr>
            <a:r>
              <a:rPr lang="en-US" altLang="zh-TW" b="1" smtClean="0">
                <a:latin typeface="Courier New" panose="02070309020205020404" pitchFamily="49" charset="0"/>
              </a:rPr>
              <a:t> RSB  R2, R0, R0, LSL #3  @ R2 =7xR0’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3276600" cy="3763962"/>
          </a:xfrm>
        </p:spPr>
        <p:txBody>
          <a:bodyPr>
            <a:normAutofit/>
          </a:bodyPr>
          <a:lstStyle/>
          <a:p>
            <a:r>
              <a:rPr lang="en-US" dirty="0" smtClean="0"/>
              <a:t>ARM </a:t>
            </a:r>
            <a:br>
              <a:rPr lang="en-US" dirty="0" smtClean="0"/>
            </a:br>
            <a:r>
              <a:rPr lang="en-US" dirty="0" smtClean="0"/>
              <a:t>Block </a:t>
            </a:r>
            <a:br>
              <a:rPr lang="en-US" dirty="0" smtClean="0"/>
            </a:br>
            <a:r>
              <a:rPr lang="en-US" dirty="0" smtClean="0"/>
              <a:t>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14300"/>
            <a:ext cx="5667375" cy="697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616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p:txBody>
          <a:bodyPr/>
          <a:lstStyle/>
          <a:p>
            <a:r>
              <a:rPr lang="en-US" altLang="zh-TW" smtClean="0"/>
              <a:t>Multiplication</a:t>
            </a:r>
            <a:endParaRPr lang="zh-TW" altLang="en-US" smtClean="0"/>
          </a:p>
        </p:txBody>
      </p:sp>
      <p:sp>
        <p:nvSpPr>
          <p:cNvPr id="45059" name="內容版面配置區 2"/>
          <p:cNvSpPr>
            <a:spLocks noGrp="1"/>
          </p:cNvSpPr>
          <p:nvPr>
            <p:ph idx="1"/>
          </p:nvPr>
        </p:nvSpPr>
        <p:spPr/>
        <p:txBody>
          <a:bodyPr/>
          <a:lstStyle/>
          <a:p>
            <a:endParaRPr lang="zh-TW" altLang="en-US" smtClean="0"/>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071563"/>
            <a:ext cx="63436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r>
              <a:rPr lang="en-US" altLang="zh-TW" smtClean="0"/>
              <a:t>Multiplication</a:t>
            </a:r>
            <a:endParaRPr lang="zh-TW" altLang="en-US" smtClean="0"/>
          </a:p>
        </p:txBody>
      </p:sp>
      <p:sp>
        <p:nvSpPr>
          <p:cNvPr id="46083" name="內容版面配置區 2"/>
          <p:cNvSpPr>
            <a:spLocks noGrp="1"/>
          </p:cNvSpPr>
          <p:nvPr>
            <p:ph idx="1"/>
          </p:nvPr>
        </p:nvSpPr>
        <p:spPr/>
        <p:txBody>
          <a:bodyPr/>
          <a:lstStyle/>
          <a:p>
            <a:endParaRPr lang="zh-TW" altLang="en-US" smtClean="0"/>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71563"/>
            <a:ext cx="81343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p:nvPr>
        </p:nvSpPr>
        <p:spPr/>
        <p:txBody>
          <a:bodyPr/>
          <a:lstStyle/>
          <a:p>
            <a:r>
              <a:rPr lang="en-US" altLang="zh-TW" smtClean="0"/>
              <a:t>Flow control instructions</a:t>
            </a:r>
            <a:endParaRPr lang="zh-TW" altLang="en-US" smtClean="0"/>
          </a:p>
        </p:txBody>
      </p:sp>
      <p:sp>
        <p:nvSpPr>
          <p:cNvPr id="47107" name="內容版面配置區 2"/>
          <p:cNvSpPr>
            <a:spLocks noGrp="1"/>
          </p:cNvSpPr>
          <p:nvPr>
            <p:ph idx="1"/>
          </p:nvPr>
        </p:nvSpPr>
        <p:spPr/>
        <p:txBody>
          <a:bodyPr/>
          <a:lstStyle/>
          <a:p>
            <a:r>
              <a:rPr lang="en-US" altLang="zh-TW" smtClean="0"/>
              <a:t>Determine the instruction to be executed next</a:t>
            </a:r>
          </a:p>
          <a:p>
            <a:endParaRPr lang="zh-TW" alt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714500"/>
            <a:ext cx="87058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p:cNvSpPr txBox="1"/>
          <p:nvPr/>
        </p:nvSpPr>
        <p:spPr>
          <a:xfrm>
            <a:off x="4500563" y="3000375"/>
            <a:ext cx="4360862" cy="461963"/>
          </a:xfrm>
          <a:prstGeom prst="rect">
            <a:avLst/>
          </a:prstGeom>
          <a:noFill/>
        </p:spPr>
        <p:txBody>
          <a:bodyPr wrap="none">
            <a:spAutoFit/>
          </a:bodyPr>
          <a:lstStyle/>
          <a:p>
            <a:pPr>
              <a:defRPr/>
            </a:pPr>
            <a:r>
              <a:rPr lang="en-US" altLang="zh-TW" sz="2400" dirty="0">
                <a:solidFill>
                  <a:schemeClr val="accent2">
                    <a:lumMod val="75000"/>
                  </a:schemeClr>
                </a:solidFill>
                <a:latin typeface="+mn-lt"/>
              </a:rPr>
              <a:t>pc-relative offset within 32MB</a:t>
            </a:r>
            <a:endParaRPr lang="zh-TW" altLang="en-US" sz="2400" dirty="0">
              <a:solidFill>
                <a:schemeClr val="accent2">
                  <a:lumMod val="75000"/>
                </a:schemeClr>
              </a:solidFill>
              <a:latin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smtClean="0"/>
              <a:t>Flow control instructions</a:t>
            </a:r>
          </a:p>
        </p:txBody>
      </p:sp>
      <p:sp>
        <p:nvSpPr>
          <p:cNvPr id="48131" name="Rectangle 3"/>
          <p:cNvSpPr>
            <a:spLocks noGrp="1" noChangeArrowheads="1"/>
          </p:cNvSpPr>
          <p:nvPr>
            <p:ph type="body" idx="1"/>
          </p:nvPr>
        </p:nvSpPr>
        <p:spPr/>
        <p:txBody>
          <a:bodyPr/>
          <a:lstStyle/>
          <a:p>
            <a:pPr eaLnBrk="1" hangingPunct="1"/>
            <a:r>
              <a:rPr lang="en-US" altLang="zh-TW" smtClean="0"/>
              <a:t>Branch instruction</a:t>
            </a:r>
          </a:p>
          <a:p>
            <a:pPr eaLnBrk="1" hangingPunct="1">
              <a:buFontTx/>
              <a:buNone/>
            </a:pPr>
            <a:r>
              <a:rPr lang="en-US" altLang="zh-TW" sz="2600" b="1" smtClean="0">
                <a:latin typeface="Courier New" panose="02070309020205020404" pitchFamily="49" charset="0"/>
              </a:rPr>
              <a:t>			</a:t>
            </a:r>
            <a:r>
              <a:rPr lang="en-US" altLang="zh-TW" sz="2600" b="1" smtClean="0">
                <a:solidFill>
                  <a:srgbClr val="FF0000"/>
                </a:solidFill>
                <a:latin typeface="Courier New" panose="02070309020205020404" pitchFamily="49" charset="0"/>
              </a:rPr>
              <a:t>B</a:t>
            </a:r>
            <a:r>
              <a:rPr lang="en-US" altLang="zh-TW" sz="2600" b="1" smtClean="0">
                <a:latin typeface="Courier New" panose="02070309020205020404" pitchFamily="49" charset="0"/>
              </a:rPr>
              <a:t>  label	</a:t>
            </a:r>
          </a:p>
          <a:p>
            <a:pPr eaLnBrk="1" hangingPunct="1">
              <a:buFontTx/>
              <a:buNone/>
            </a:pPr>
            <a:r>
              <a:rPr lang="en-US" altLang="zh-TW" sz="2600" b="1" smtClean="0">
                <a:latin typeface="Courier New" panose="02070309020205020404" pitchFamily="49" charset="0"/>
              </a:rPr>
              <a:t>			…</a:t>
            </a:r>
          </a:p>
          <a:p>
            <a:pPr eaLnBrk="1" hangingPunct="1">
              <a:buFontTx/>
              <a:buNone/>
            </a:pPr>
            <a:r>
              <a:rPr lang="en-US" altLang="zh-TW" sz="2600" b="1" smtClean="0">
                <a:latin typeface="Courier New" panose="02070309020205020404" pitchFamily="49" charset="0"/>
              </a:rPr>
              <a:t>label:	…</a:t>
            </a:r>
          </a:p>
          <a:p>
            <a:pPr eaLnBrk="1" hangingPunct="1">
              <a:buFontTx/>
              <a:buNone/>
            </a:pPr>
            <a:endParaRPr lang="en-US" altLang="zh-TW" sz="2600" b="1" smtClean="0">
              <a:latin typeface="Courier New" panose="02070309020205020404" pitchFamily="49" charset="0"/>
            </a:endParaRPr>
          </a:p>
          <a:p>
            <a:pPr eaLnBrk="1" hangingPunct="1"/>
            <a:r>
              <a:rPr lang="en-US" altLang="zh-TW" smtClean="0"/>
              <a:t>Conditional branches</a:t>
            </a:r>
          </a:p>
          <a:p>
            <a:pPr eaLnBrk="1" hangingPunct="1">
              <a:buFontTx/>
              <a:buNone/>
            </a:pPr>
            <a:r>
              <a:rPr lang="en-US" altLang="zh-TW" sz="2600" b="1" smtClean="0">
                <a:latin typeface="Courier New" panose="02070309020205020404" pitchFamily="49" charset="0"/>
              </a:rPr>
              <a:t>			MOV  R0, #0	</a:t>
            </a:r>
          </a:p>
          <a:p>
            <a:pPr eaLnBrk="1" hangingPunct="1">
              <a:buFontTx/>
              <a:buNone/>
            </a:pPr>
            <a:r>
              <a:rPr lang="en-US" altLang="zh-TW" sz="2600" b="1" smtClean="0">
                <a:latin typeface="Courier New" panose="02070309020205020404" pitchFamily="49" charset="0"/>
              </a:rPr>
              <a:t>loop:		…</a:t>
            </a:r>
          </a:p>
          <a:p>
            <a:pPr eaLnBrk="1" hangingPunct="1">
              <a:buFontTx/>
              <a:buNone/>
            </a:pPr>
            <a:r>
              <a:rPr lang="en-US" altLang="zh-TW" sz="2600" b="1" smtClean="0">
                <a:latin typeface="Courier New" panose="02070309020205020404" pitchFamily="49" charset="0"/>
              </a:rPr>
              <a:t>			ADD  R0, R0, #1</a:t>
            </a:r>
          </a:p>
          <a:p>
            <a:pPr eaLnBrk="1" hangingPunct="1">
              <a:buFontTx/>
              <a:buNone/>
            </a:pPr>
            <a:r>
              <a:rPr lang="en-US" altLang="zh-TW" sz="2600" b="1" smtClean="0">
                <a:latin typeface="Courier New" panose="02070309020205020404" pitchFamily="49" charset="0"/>
              </a:rPr>
              <a:t>			CMP  R0, #10</a:t>
            </a:r>
          </a:p>
          <a:p>
            <a:pPr eaLnBrk="1" hangingPunct="1">
              <a:buFontTx/>
              <a:buNone/>
            </a:pPr>
            <a:r>
              <a:rPr lang="en-US" altLang="zh-TW" sz="2600" b="1" smtClean="0">
                <a:latin typeface="Courier New" panose="02070309020205020404" pitchFamily="49" charset="0"/>
              </a:rPr>
              <a:t>			</a:t>
            </a:r>
            <a:r>
              <a:rPr lang="en-US" altLang="zh-TW" sz="2600" b="1" smtClean="0">
                <a:solidFill>
                  <a:srgbClr val="FF0000"/>
                </a:solidFill>
                <a:latin typeface="Courier New" panose="02070309020205020404" pitchFamily="49" charset="0"/>
              </a:rPr>
              <a:t>BNE</a:t>
            </a:r>
            <a:r>
              <a:rPr lang="en-US" altLang="zh-TW" sz="2600" b="1" smtClean="0">
                <a:latin typeface="Courier New" panose="02070309020205020404" pitchFamily="49" charset="0"/>
              </a:rPr>
              <a:t>  loop</a:t>
            </a:r>
            <a:endParaRPr lang="en-US" altLang="zh-TW"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pPr eaLnBrk="1" hangingPunct="1"/>
            <a:r>
              <a:rPr lang="en-US" altLang="zh-TW" smtClean="0"/>
              <a:t>Branch conditions</a:t>
            </a:r>
            <a:endParaRPr lang="zh-TW" altLang="en-US" smtClean="0"/>
          </a:p>
        </p:txBody>
      </p:sp>
      <p:pic>
        <p:nvPicPr>
          <p:cNvPr id="491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419225"/>
            <a:ext cx="8229600" cy="4738688"/>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TW" smtClean="0"/>
              <a:t>Branches</a:t>
            </a:r>
          </a:p>
        </p:txBody>
      </p:sp>
      <p:pic>
        <p:nvPicPr>
          <p:cNvPr id="50179"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9750" y="1052513"/>
            <a:ext cx="7345363" cy="5614987"/>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smtClean="0"/>
              <a:t>Branch and link</a:t>
            </a:r>
          </a:p>
        </p:txBody>
      </p:sp>
      <p:sp>
        <p:nvSpPr>
          <p:cNvPr id="51203" name="Rectangle 3"/>
          <p:cNvSpPr>
            <a:spLocks noGrp="1" noChangeArrowheads="1"/>
          </p:cNvSpPr>
          <p:nvPr>
            <p:ph type="body" idx="1"/>
          </p:nvPr>
        </p:nvSpPr>
        <p:spPr/>
        <p:txBody>
          <a:bodyPr/>
          <a:lstStyle/>
          <a:p>
            <a:pPr eaLnBrk="1" hangingPunct="1"/>
            <a:r>
              <a:rPr lang="en-US" altLang="zh-TW" b="1" smtClean="0">
                <a:latin typeface="Courier New" panose="02070309020205020404" pitchFamily="49" charset="0"/>
              </a:rPr>
              <a:t>BL</a:t>
            </a:r>
            <a:r>
              <a:rPr lang="en-US" altLang="zh-TW" smtClean="0"/>
              <a:t> instruction save the return address to </a:t>
            </a:r>
            <a:r>
              <a:rPr lang="en-US" altLang="zh-TW" b="1" smtClean="0">
                <a:latin typeface="Courier New" panose="02070309020205020404" pitchFamily="49" charset="0"/>
              </a:rPr>
              <a:t>R14</a:t>
            </a:r>
            <a:r>
              <a:rPr lang="en-US" altLang="zh-TW" smtClean="0"/>
              <a:t> (lr)</a:t>
            </a:r>
          </a:p>
          <a:p>
            <a:pPr eaLnBrk="1" hangingPunct="1"/>
            <a:endParaRPr lang="en-US" altLang="zh-TW" smtClean="0"/>
          </a:p>
          <a:p>
            <a:pPr eaLnBrk="1" hangingPunct="1">
              <a:buFontTx/>
              <a:buNone/>
            </a:pPr>
            <a:r>
              <a:rPr lang="en-US" altLang="zh-TW" sz="2600" b="1" smtClean="0">
                <a:latin typeface="Courier New" panose="02070309020205020404" pitchFamily="49" charset="0"/>
              </a:rPr>
              <a:t> 		BL    sub     @ call sub</a:t>
            </a:r>
          </a:p>
          <a:p>
            <a:pPr eaLnBrk="1" hangingPunct="1">
              <a:buFontTx/>
              <a:buNone/>
            </a:pPr>
            <a:r>
              <a:rPr lang="en-US" altLang="zh-TW" sz="2600" b="1" smtClean="0">
                <a:latin typeface="Courier New" panose="02070309020205020404" pitchFamily="49" charset="0"/>
              </a:rPr>
              <a:t>  	CMP   R1, #5  @ return to here</a:t>
            </a:r>
          </a:p>
          <a:p>
            <a:pPr eaLnBrk="1" hangingPunct="1">
              <a:buFontTx/>
              <a:buNone/>
            </a:pPr>
            <a:r>
              <a:rPr lang="en-US" altLang="zh-TW" sz="2600" b="1" smtClean="0">
                <a:latin typeface="Courier New" panose="02070309020205020404" pitchFamily="49" charset="0"/>
              </a:rPr>
              <a:t>  	MOVEQ R1, #0</a:t>
            </a:r>
          </a:p>
          <a:p>
            <a:pPr eaLnBrk="1" hangingPunct="1">
              <a:buFontTx/>
              <a:buNone/>
            </a:pPr>
            <a:r>
              <a:rPr lang="en-US" altLang="zh-TW" sz="2600" b="1" smtClean="0">
                <a:latin typeface="Courier New" panose="02070309020205020404" pitchFamily="49" charset="0"/>
              </a:rPr>
              <a:t>  	…</a:t>
            </a:r>
          </a:p>
          <a:p>
            <a:pPr eaLnBrk="1" hangingPunct="1">
              <a:buFontTx/>
              <a:buNone/>
            </a:pPr>
            <a:r>
              <a:rPr lang="en-US" altLang="zh-TW" sz="2600" b="1" smtClean="0">
                <a:latin typeface="Courier New" panose="02070309020205020404" pitchFamily="49" charset="0"/>
              </a:rPr>
              <a:t>sub:	…			@ sub entry point</a:t>
            </a:r>
          </a:p>
          <a:p>
            <a:pPr eaLnBrk="1" hangingPunct="1">
              <a:buFontTx/>
              <a:buNone/>
            </a:pPr>
            <a:r>
              <a:rPr lang="en-US" altLang="zh-TW" sz="2600" b="1" smtClean="0">
                <a:latin typeface="Courier New" panose="02070309020205020404" pitchFamily="49" charset="0"/>
              </a:rPr>
              <a:t>		…</a:t>
            </a:r>
          </a:p>
          <a:p>
            <a:pPr eaLnBrk="1" hangingPunct="1">
              <a:buFontTx/>
              <a:buNone/>
            </a:pPr>
            <a:r>
              <a:rPr lang="en-US" altLang="zh-TW" sz="2600" b="1" smtClean="0">
                <a:latin typeface="Courier New" panose="02070309020205020404" pitchFamily="49" charset="0"/>
              </a:rPr>
              <a:t>		MOV   PC, LR	@ return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smtClean="0"/>
              <a:t>Branch and link</a:t>
            </a:r>
          </a:p>
        </p:txBody>
      </p:sp>
      <p:sp>
        <p:nvSpPr>
          <p:cNvPr id="52227"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 			BL    sub1     @ call sub1</a:t>
            </a:r>
          </a:p>
          <a:p>
            <a:pPr eaLnBrk="1" hangingPunct="1">
              <a:buFontTx/>
              <a:buNone/>
            </a:pPr>
            <a:r>
              <a:rPr lang="en-US" altLang="zh-TW" sz="2600" b="1" smtClean="0">
                <a:latin typeface="Courier New" panose="02070309020205020404" pitchFamily="49" charset="0"/>
              </a:rPr>
              <a:t>			…</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sub1:	</a:t>
            </a:r>
            <a:r>
              <a:rPr lang="en-US" altLang="zh-TW" sz="2600" b="1" smtClean="0">
                <a:solidFill>
                  <a:srgbClr val="FF0000"/>
                </a:solidFill>
                <a:latin typeface="Courier New" panose="02070309020205020404" pitchFamily="49" charset="0"/>
              </a:rPr>
              <a:t>STMFD R13!, {R0-R2,R14}</a:t>
            </a:r>
          </a:p>
          <a:p>
            <a:pPr eaLnBrk="1" hangingPunct="1">
              <a:buFontTx/>
              <a:buNone/>
            </a:pPr>
            <a:r>
              <a:rPr lang="en-US" altLang="zh-TW" sz="2600" b="1" smtClean="0">
                <a:latin typeface="Courier New" panose="02070309020205020404" pitchFamily="49" charset="0"/>
              </a:rPr>
              <a:t>			BL    sub2</a:t>
            </a:r>
          </a:p>
          <a:p>
            <a:pPr eaLnBrk="1" hangingPunct="1">
              <a:buFontTx/>
              <a:buNone/>
            </a:pPr>
            <a:r>
              <a:rPr lang="en-US" altLang="zh-TW" sz="2600" b="1" smtClean="0">
                <a:latin typeface="Courier New" panose="02070309020205020404" pitchFamily="49" charset="0"/>
              </a:rPr>
              <a:t>			…</a:t>
            </a:r>
          </a:p>
          <a:p>
            <a:pPr eaLnBrk="1" hangingPunct="1">
              <a:buFontTx/>
              <a:buNone/>
            </a:pPr>
            <a:r>
              <a:rPr lang="en-US" altLang="zh-TW" sz="2600" b="1" smtClean="0">
                <a:latin typeface="Courier New" panose="02070309020205020404" pitchFamily="49" charset="0"/>
              </a:rPr>
              <a:t>			</a:t>
            </a:r>
            <a:r>
              <a:rPr lang="en-US" altLang="zh-TW" sz="2600" b="1" smtClean="0">
                <a:solidFill>
                  <a:srgbClr val="FF0000"/>
                </a:solidFill>
                <a:latin typeface="Courier New" panose="02070309020205020404" pitchFamily="49" charset="0"/>
              </a:rPr>
              <a:t>LDMFD R13!, {R0-R2,PC}</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sub2:	…			</a:t>
            </a:r>
          </a:p>
          <a:p>
            <a:pPr eaLnBrk="1" hangingPunct="1">
              <a:buFontTx/>
              <a:buNone/>
            </a:pPr>
            <a:r>
              <a:rPr lang="en-US" altLang="zh-TW" sz="2600" b="1" smtClean="0">
                <a:latin typeface="Courier New" panose="02070309020205020404" pitchFamily="49" charset="0"/>
              </a:rPr>
              <a:t>			…</a:t>
            </a:r>
          </a:p>
          <a:p>
            <a:pPr eaLnBrk="1" hangingPunct="1">
              <a:buFontTx/>
              <a:buNone/>
            </a:pPr>
            <a:r>
              <a:rPr lang="en-US" altLang="zh-TW" sz="2600" b="1" smtClean="0">
                <a:latin typeface="Courier New" panose="02070309020205020404" pitchFamily="49" charset="0"/>
              </a:rPr>
              <a:t>			MOV   PC, LR	</a:t>
            </a:r>
          </a:p>
        </p:txBody>
      </p:sp>
      <p:sp>
        <p:nvSpPr>
          <p:cNvPr id="52228" name="Line 4"/>
          <p:cNvSpPr>
            <a:spLocks noChangeShapeType="1"/>
          </p:cNvSpPr>
          <p:nvPr/>
        </p:nvSpPr>
        <p:spPr bwMode="auto">
          <a:xfrm>
            <a:off x="611188" y="2276475"/>
            <a:ext cx="78486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52229" name="Line 5"/>
          <p:cNvSpPr>
            <a:spLocks noChangeShapeType="1"/>
          </p:cNvSpPr>
          <p:nvPr/>
        </p:nvSpPr>
        <p:spPr bwMode="auto">
          <a:xfrm>
            <a:off x="611188" y="4652963"/>
            <a:ext cx="78486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52230" name="Text Box 6"/>
          <p:cNvSpPr txBox="1">
            <a:spLocks noChangeArrowheads="1"/>
          </p:cNvSpPr>
          <p:nvPr/>
        </p:nvSpPr>
        <p:spPr bwMode="auto">
          <a:xfrm>
            <a:off x="469900" y="1819275"/>
            <a:ext cx="813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solidFill>
                  <a:srgbClr val="FF0000"/>
                </a:solidFill>
                <a:latin typeface="Trebuchet MS" panose="020B0603020202020204" pitchFamily="34" charset="0"/>
              </a:rPr>
              <a:t>use stack to save/restore the return address and registers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smtClean="0"/>
              <a:t>Conditional execution</a:t>
            </a:r>
          </a:p>
        </p:txBody>
      </p:sp>
      <p:sp>
        <p:nvSpPr>
          <p:cNvPr id="53251"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			CMP  R0, #5	</a:t>
            </a:r>
          </a:p>
          <a:p>
            <a:pPr eaLnBrk="1" hangingPunct="1">
              <a:buFontTx/>
              <a:buNone/>
            </a:pPr>
            <a:r>
              <a:rPr lang="en-US" altLang="zh-TW" sz="2600" b="1" smtClean="0">
                <a:latin typeface="Courier New" panose="02070309020205020404" pitchFamily="49" charset="0"/>
              </a:rPr>
              <a:t>			BEQ  bypass     @ if (R0!=5) {</a:t>
            </a:r>
          </a:p>
          <a:p>
            <a:pPr eaLnBrk="1" hangingPunct="1">
              <a:buFontTx/>
              <a:buNone/>
            </a:pPr>
            <a:r>
              <a:rPr lang="en-US" altLang="zh-TW" sz="2600" b="1" smtClean="0">
                <a:latin typeface="Courier New" panose="02070309020205020404" pitchFamily="49" charset="0"/>
              </a:rPr>
              <a:t>			ADD  R1, R1, R0 @  R1=R1+R0-R2 </a:t>
            </a:r>
          </a:p>
          <a:p>
            <a:pPr eaLnBrk="1" hangingPunct="1">
              <a:buFontTx/>
              <a:buNone/>
            </a:pPr>
            <a:r>
              <a:rPr lang="en-US" altLang="zh-TW" sz="2600" b="1" smtClean="0">
                <a:latin typeface="Courier New" panose="02070309020205020404" pitchFamily="49" charset="0"/>
              </a:rPr>
              <a:t>			SUB  R1, R1, R2 @ }</a:t>
            </a:r>
          </a:p>
          <a:p>
            <a:pPr eaLnBrk="1" hangingPunct="1">
              <a:buFontTx/>
              <a:buNone/>
            </a:pPr>
            <a:r>
              <a:rPr lang="en-US" altLang="zh-TW" sz="2600" b="1" smtClean="0">
                <a:latin typeface="Courier New" panose="02070309020205020404" pitchFamily="49" charset="0"/>
              </a:rPr>
              <a:t>bypass:	…</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			CMP   R0, #5</a:t>
            </a:r>
          </a:p>
          <a:p>
            <a:pPr eaLnBrk="1" hangingPunct="1">
              <a:buFontTx/>
              <a:buNone/>
            </a:pPr>
            <a:r>
              <a:rPr lang="en-US" altLang="zh-TW" sz="2600" b="1" smtClean="0">
                <a:latin typeface="Courier New" panose="02070309020205020404" pitchFamily="49" charset="0"/>
              </a:rPr>
              <a:t>			ADDNE R1, R1, R0</a:t>
            </a:r>
          </a:p>
          <a:p>
            <a:pPr eaLnBrk="1" hangingPunct="1">
              <a:buFontTx/>
              <a:buNone/>
            </a:pPr>
            <a:r>
              <a:rPr lang="en-US" altLang="zh-TW" sz="2600" b="1" smtClean="0">
                <a:latin typeface="Courier New" panose="02070309020205020404" pitchFamily="49" charset="0"/>
              </a:rPr>
              <a:t>			SUBNE R1, R1, R2</a:t>
            </a:r>
            <a:endParaRPr lang="en-US" altLang="zh-TW" smtClean="0"/>
          </a:p>
          <a:p>
            <a:pPr eaLnBrk="1" hangingPunct="1"/>
            <a:endParaRPr lang="en-US" altLang="zh-TW" smtClean="0"/>
          </a:p>
        </p:txBody>
      </p:sp>
      <p:sp>
        <p:nvSpPr>
          <p:cNvPr id="53252" name="Line 4"/>
          <p:cNvSpPr>
            <a:spLocks noChangeShapeType="1"/>
          </p:cNvSpPr>
          <p:nvPr/>
        </p:nvSpPr>
        <p:spPr bwMode="auto">
          <a:xfrm>
            <a:off x="611188" y="3644900"/>
            <a:ext cx="78486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53253" name="Text Box 5"/>
          <p:cNvSpPr txBox="1">
            <a:spLocks noChangeArrowheads="1"/>
          </p:cNvSpPr>
          <p:nvPr/>
        </p:nvSpPr>
        <p:spPr bwMode="auto">
          <a:xfrm>
            <a:off x="323850" y="5659438"/>
            <a:ext cx="8509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300">
                <a:latin typeface="Trebuchet MS" panose="020B0603020202020204" pitchFamily="34" charset="0"/>
              </a:rPr>
              <a:t>Rule of thumb: if the conditional sequence is three instructions</a:t>
            </a:r>
          </a:p>
          <a:p>
            <a:pPr eaLnBrk="1" hangingPunct="1"/>
            <a:r>
              <a:rPr lang="en-US" altLang="zh-TW" sz="2300">
                <a:latin typeface="Trebuchet MS" panose="020B0603020202020204" pitchFamily="34" charset="0"/>
              </a:rPr>
              <a:t>or less, it is better to use conditional execution</a:t>
            </a:r>
            <a:r>
              <a:rPr lang="en-US" altLang="zh-TW" sz="2300"/>
              <a:t> </a:t>
            </a:r>
            <a:r>
              <a:rPr lang="en-US" altLang="zh-TW" sz="2300">
                <a:latin typeface="Trebuchet MS" panose="020B0603020202020204" pitchFamily="34" charset="0"/>
              </a:rPr>
              <a:t>than a branch.</a:t>
            </a:r>
          </a:p>
        </p:txBody>
      </p:sp>
      <p:sp>
        <p:nvSpPr>
          <p:cNvPr id="53254" name="Text Box 6"/>
          <p:cNvSpPr txBox="1">
            <a:spLocks noChangeArrowheads="1"/>
          </p:cNvSpPr>
          <p:nvPr/>
        </p:nvSpPr>
        <p:spPr bwMode="auto">
          <a:xfrm>
            <a:off x="5580063" y="3789363"/>
            <a:ext cx="308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800">
                <a:solidFill>
                  <a:srgbClr val="FF0000"/>
                </a:solidFill>
                <a:latin typeface="Trebuchet MS" panose="020B0603020202020204" pitchFamily="34" charset="0"/>
              </a:rPr>
              <a:t>smaller and faster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smtClean="0"/>
              <a:t>Conditional execution</a:t>
            </a:r>
          </a:p>
        </p:txBody>
      </p:sp>
      <p:sp>
        <p:nvSpPr>
          <p:cNvPr id="54275" name="Rectangle 3"/>
          <p:cNvSpPr>
            <a:spLocks noGrp="1" noChangeArrowheads="1"/>
          </p:cNvSpPr>
          <p:nvPr>
            <p:ph type="body" idx="1"/>
          </p:nvPr>
        </p:nvSpPr>
        <p:spPr/>
        <p:txBody>
          <a:bodyPr/>
          <a:lstStyle/>
          <a:p>
            <a:pPr eaLnBrk="1" hangingPunct="1">
              <a:lnSpc>
                <a:spcPct val="90000"/>
              </a:lnSpc>
              <a:buFontTx/>
              <a:buNone/>
            </a:pPr>
            <a:r>
              <a:rPr lang="en-US" altLang="zh-TW" sz="2600" b="1" smtClean="0">
                <a:latin typeface="Courier New" panose="02070309020205020404" pitchFamily="49" charset="0"/>
              </a:rPr>
              <a:t>   if ((R0==R1) &amp;&amp; (R2==R3)) R4++</a:t>
            </a:r>
          </a:p>
          <a:p>
            <a:pPr eaLnBrk="1" hangingPunct="1">
              <a:lnSpc>
                <a:spcPct val="90000"/>
              </a:lnSpc>
              <a:buFontTx/>
              <a:buNone/>
            </a:pPr>
            <a:endParaRPr lang="en-US" altLang="zh-TW" sz="2600" b="1" smtClean="0">
              <a:latin typeface="Courier New" panose="02070309020205020404" pitchFamily="49" charset="0"/>
            </a:endParaRPr>
          </a:p>
          <a:p>
            <a:pPr eaLnBrk="1" hangingPunct="1">
              <a:lnSpc>
                <a:spcPct val="90000"/>
              </a:lnSpc>
              <a:buFontTx/>
              <a:buNone/>
            </a:pPr>
            <a:r>
              <a:rPr lang="en-US" altLang="zh-TW" sz="2600" b="1" smtClean="0">
                <a:latin typeface="Courier New" panose="02070309020205020404" pitchFamily="49" charset="0"/>
              </a:rPr>
              <a:t>  		CMP   R0, R1</a:t>
            </a:r>
          </a:p>
          <a:p>
            <a:pPr eaLnBrk="1" hangingPunct="1">
              <a:lnSpc>
                <a:spcPct val="90000"/>
              </a:lnSpc>
              <a:buFontTx/>
              <a:buNone/>
            </a:pPr>
            <a:r>
              <a:rPr lang="en-US" altLang="zh-TW" sz="2600" b="1" smtClean="0">
                <a:latin typeface="Courier New" panose="02070309020205020404" pitchFamily="49" charset="0"/>
              </a:rPr>
              <a:t>  		BNE   skip</a:t>
            </a:r>
          </a:p>
          <a:p>
            <a:pPr eaLnBrk="1" hangingPunct="1">
              <a:lnSpc>
                <a:spcPct val="90000"/>
              </a:lnSpc>
              <a:buFontTx/>
              <a:buNone/>
            </a:pPr>
            <a:r>
              <a:rPr lang="en-US" altLang="zh-TW" sz="2600" b="1" smtClean="0">
                <a:latin typeface="Courier New" panose="02070309020205020404" pitchFamily="49" charset="0"/>
              </a:rPr>
              <a:t>  		CMP   R2, R3</a:t>
            </a:r>
          </a:p>
          <a:p>
            <a:pPr eaLnBrk="1" hangingPunct="1">
              <a:lnSpc>
                <a:spcPct val="90000"/>
              </a:lnSpc>
              <a:buFontTx/>
              <a:buNone/>
            </a:pPr>
            <a:r>
              <a:rPr lang="en-US" altLang="zh-TW" sz="2600" b="1" smtClean="0">
                <a:latin typeface="Courier New" panose="02070309020205020404" pitchFamily="49" charset="0"/>
              </a:rPr>
              <a:t>  		BNE   skip</a:t>
            </a:r>
          </a:p>
          <a:p>
            <a:pPr eaLnBrk="1" hangingPunct="1">
              <a:lnSpc>
                <a:spcPct val="90000"/>
              </a:lnSpc>
              <a:buFontTx/>
              <a:buNone/>
            </a:pPr>
            <a:r>
              <a:rPr lang="en-US" altLang="zh-TW" sz="2600" b="1" smtClean="0">
                <a:latin typeface="Courier New" panose="02070309020205020404" pitchFamily="49" charset="0"/>
              </a:rPr>
              <a:t>  		ADD   R4, R4, #1</a:t>
            </a:r>
          </a:p>
          <a:p>
            <a:pPr eaLnBrk="1" hangingPunct="1">
              <a:lnSpc>
                <a:spcPct val="90000"/>
              </a:lnSpc>
              <a:buFontTx/>
              <a:buNone/>
            </a:pPr>
            <a:r>
              <a:rPr lang="en-US" altLang="zh-TW" sz="2600" b="1" smtClean="0">
                <a:latin typeface="Courier New" panose="02070309020205020404" pitchFamily="49" charset="0"/>
              </a:rPr>
              <a:t>skip:	…  </a:t>
            </a:r>
          </a:p>
          <a:p>
            <a:pPr eaLnBrk="1" hangingPunct="1">
              <a:lnSpc>
                <a:spcPct val="90000"/>
              </a:lnSpc>
              <a:buFontTx/>
              <a:buNone/>
            </a:pPr>
            <a:endParaRPr lang="en-US" altLang="zh-TW" sz="2600" b="1" smtClean="0">
              <a:latin typeface="Courier New" panose="02070309020205020404" pitchFamily="49" charset="0"/>
            </a:endParaRPr>
          </a:p>
          <a:p>
            <a:pPr eaLnBrk="1" hangingPunct="1">
              <a:lnSpc>
                <a:spcPct val="90000"/>
              </a:lnSpc>
              <a:buFontTx/>
              <a:buNone/>
            </a:pPr>
            <a:r>
              <a:rPr lang="en-US" altLang="zh-TW" sz="2600" b="1" smtClean="0">
                <a:latin typeface="Courier New" panose="02070309020205020404" pitchFamily="49" charset="0"/>
              </a:rPr>
              <a:t>  		CMP   R0, R1</a:t>
            </a:r>
          </a:p>
          <a:p>
            <a:pPr eaLnBrk="1" hangingPunct="1">
              <a:lnSpc>
                <a:spcPct val="90000"/>
              </a:lnSpc>
              <a:buFontTx/>
              <a:buNone/>
            </a:pPr>
            <a:r>
              <a:rPr lang="en-US" altLang="zh-TW" sz="2600" b="1" smtClean="0">
                <a:latin typeface="Courier New" panose="02070309020205020404" pitchFamily="49" charset="0"/>
              </a:rPr>
              <a:t>  		CMPEQ R2, R3</a:t>
            </a:r>
          </a:p>
          <a:p>
            <a:pPr eaLnBrk="1" hangingPunct="1">
              <a:lnSpc>
                <a:spcPct val="90000"/>
              </a:lnSpc>
              <a:buFontTx/>
              <a:buNone/>
            </a:pPr>
            <a:r>
              <a:rPr lang="en-US" altLang="zh-TW" sz="2600" b="1" smtClean="0">
                <a:latin typeface="Courier New" panose="02070309020205020404" pitchFamily="49" charset="0"/>
              </a:rPr>
              <a:t>  		ADDEQ R4, R4, #1</a:t>
            </a:r>
          </a:p>
        </p:txBody>
      </p:sp>
      <p:sp>
        <p:nvSpPr>
          <p:cNvPr id="54276" name="Line 4"/>
          <p:cNvSpPr>
            <a:spLocks noChangeShapeType="1"/>
          </p:cNvSpPr>
          <p:nvPr/>
        </p:nvSpPr>
        <p:spPr bwMode="auto">
          <a:xfrm>
            <a:off x="611188" y="4724400"/>
            <a:ext cx="78486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54277" name="Line 5"/>
          <p:cNvSpPr>
            <a:spLocks noChangeShapeType="1"/>
          </p:cNvSpPr>
          <p:nvPr/>
        </p:nvSpPr>
        <p:spPr bwMode="auto">
          <a:xfrm>
            <a:off x="611188" y="1700213"/>
            <a:ext cx="78486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a:xfrm>
            <a:off x="381000" y="1295400"/>
            <a:ext cx="8229600" cy="4876800"/>
          </a:xfrm>
        </p:spPr>
        <p:txBody>
          <a:bodyPr>
            <a:normAutofit lnSpcReduction="10000"/>
          </a:bodyPr>
          <a:lstStyle/>
          <a:p>
            <a:pPr>
              <a:spcBef>
                <a:spcPts val="600"/>
              </a:spcBef>
              <a:spcAft>
                <a:spcPts val="600"/>
              </a:spcAft>
            </a:pPr>
            <a:r>
              <a:rPr lang="en-IN" sz="2000" dirty="0" smtClean="0"/>
              <a:t>The ARM has a total of 37 registers. </a:t>
            </a:r>
          </a:p>
          <a:p>
            <a:pPr lvl="1">
              <a:spcBef>
                <a:spcPts val="600"/>
              </a:spcBef>
              <a:spcAft>
                <a:spcPts val="600"/>
              </a:spcAft>
            </a:pPr>
            <a:r>
              <a:rPr lang="en-IN" sz="1800" dirty="0" smtClean="0"/>
              <a:t>30 General purpose registers (over various modes), 1 program counter</a:t>
            </a:r>
          </a:p>
          <a:p>
            <a:pPr lvl="1">
              <a:spcBef>
                <a:spcPts val="600"/>
              </a:spcBef>
              <a:spcAft>
                <a:spcPts val="600"/>
              </a:spcAft>
            </a:pPr>
            <a:r>
              <a:rPr lang="en-IN" sz="1800" dirty="0" smtClean="0"/>
              <a:t>6 Status Registers</a:t>
            </a:r>
          </a:p>
          <a:p>
            <a:pPr>
              <a:spcBef>
                <a:spcPts val="600"/>
              </a:spcBef>
              <a:spcAft>
                <a:spcPts val="600"/>
              </a:spcAft>
            </a:pPr>
            <a:r>
              <a:rPr lang="en-IN" sz="2000" dirty="0"/>
              <a:t>The general purpose registers can be used to handle 8-bit bytes, 16-bit half-words1, </a:t>
            </a:r>
            <a:r>
              <a:rPr lang="en-IN" sz="2000" dirty="0" smtClean="0"/>
              <a:t>or </a:t>
            </a:r>
            <a:r>
              <a:rPr lang="en-IN" sz="2000" dirty="0"/>
              <a:t>32-bit </a:t>
            </a:r>
            <a:r>
              <a:rPr lang="en-IN" sz="2000" dirty="0" smtClean="0"/>
              <a:t>words.</a:t>
            </a:r>
          </a:p>
          <a:p>
            <a:pPr>
              <a:spcBef>
                <a:spcPts val="600"/>
              </a:spcBef>
              <a:spcAft>
                <a:spcPts val="600"/>
              </a:spcAft>
            </a:pPr>
            <a:r>
              <a:rPr lang="en-IN" sz="2000" dirty="0" smtClean="0"/>
              <a:t>R13 - Stack Pointer,  R14 -Link Register (Return Address), and R15 -Program Counter</a:t>
            </a:r>
          </a:p>
          <a:p>
            <a:pPr>
              <a:spcBef>
                <a:spcPts val="600"/>
              </a:spcBef>
              <a:spcAft>
                <a:spcPts val="600"/>
              </a:spcAft>
            </a:pPr>
            <a:r>
              <a:rPr lang="en-IN" sz="2000" dirty="0" smtClean="0"/>
              <a:t>There are also one or two status registers depending on which mode the processor is in:</a:t>
            </a:r>
          </a:p>
          <a:p>
            <a:pPr lvl="1">
              <a:spcBef>
                <a:spcPts val="600"/>
              </a:spcBef>
              <a:spcAft>
                <a:spcPts val="600"/>
              </a:spcAft>
            </a:pPr>
            <a:r>
              <a:rPr lang="en-IN" sz="1800" b="1" dirty="0" smtClean="0"/>
              <a:t>Current Processor Status Register (CPSR) </a:t>
            </a:r>
            <a:r>
              <a:rPr lang="en-IN" sz="1800" dirty="0" smtClean="0"/>
              <a:t>: information about the current status of the processor (including its current mode).</a:t>
            </a:r>
          </a:p>
          <a:p>
            <a:pPr lvl="1">
              <a:spcBef>
                <a:spcPts val="600"/>
              </a:spcBef>
              <a:spcAft>
                <a:spcPts val="600"/>
              </a:spcAft>
            </a:pPr>
            <a:r>
              <a:rPr lang="en-IN" sz="1800" b="1" dirty="0" smtClean="0"/>
              <a:t> Saved Processor Status Register (SPSR)</a:t>
            </a:r>
            <a:r>
              <a:rPr lang="en-IN" sz="1800" dirty="0" smtClean="0"/>
              <a:t> : information on the processors state before changing  mode, i.e., the processor status just before an exception</a:t>
            </a:r>
            <a:endParaRPr lang="en-US" sz="18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1" y="5873910"/>
            <a:ext cx="6324600" cy="7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371600" y="6412468"/>
            <a:ext cx="6117857" cy="369332"/>
          </a:xfrm>
          <a:prstGeom prst="rect">
            <a:avLst/>
          </a:prstGeom>
        </p:spPr>
        <p:txBody>
          <a:bodyPr wrap="square">
            <a:spAutoFit/>
          </a:bodyPr>
          <a:lstStyle/>
          <a:p>
            <a:pPr algn="ctr"/>
            <a:r>
              <a:rPr lang="en-IN" dirty="0" smtClean="0"/>
              <a:t> </a:t>
            </a:r>
            <a:r>
              <a:rPr lang="en-IN" sz="1200" i="1" dirty="0" smtClean="0"/>
              <a:t>Structure of the Processor Status Registers</a:t>
            </a:r>
            <a:endParaRPr lang="en-US" sz="1200" i="1" dirty="0"/>
          </a:p>
        </p:txBody>
      </p:sp>
    </p:spTree>
    <p:extLst>
      <p:ext uri="{BB962C8B-B14F-4D97-AF65-F5344CB8AC3E}">
        <p14:creationId xmlns:p14="http://schemas.microsoft.com/office/powerpoint/2010/main" val="3459070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TW" smtClean="0"/>
              <a:t>Data transfer instructions</a:t>
            </a:r>
          </a:p>
        </p:txBody>
      </p:sp>
      <p:sp>
        <p:nvSpPr>
          <p:cNvPr id="55299" name="Rectangle 3"/>
          <p:cNvSpPr>
            <a:spLocks noGrp="1" noChangeArrowheads="1"/>
          </p:cNvSpPr>
          <p:nvPr>
            <p:ph type="body" idx="1"/>
          </p:nvPr>
        </p:nvSpPr>
        <p:spPr/>
        <p:txBody>
          <a:bodyPr/>
          <a:lstStyle/>
          <a:p>
            <a:pPr eaLnBrk="1" hangingPunct="1"/>
            <a:r>
              <a:rPr lang="en-US" altLang="zh-TW" smtClean="0"/>
              <a:t>Move data between registers and memory</a:t>
            </a:r>
          </a:p>
          <a:p>
            <a:pPr eaLnBrk="1" hangingPunct="1"/>
            <a:r>
              <a:rPr lang="en-US" altLang="zh-TW" smtClean="0"/>
              <a:t>Three basic forms</a:t>
            </a:r>
          </a:p>
          <a:p>
            <a:pPr lvl="1" eaLnBrk="1" hangingPunct="1"/>
            <a:r>
              <a:rPr lang="en-US" altLang="zh-TW" sz="2800" smtClean="0"/>
              <a:t>Single register load/store</a:t>
            </a:r>
          </a:p>
          <a:p>
            <a:pPr lvl="1" eaLnBrk="1" hangingPunct="1"/>
            <a:r>
              <a:rPr lang="en-US" altLang="zh-TW" sz="2800" smtClean="0"/>
              <a:t>Multiple register load/store</a:t>
            </a:r>
          </a:p>
          <a:p>
            <a:pPr lvl="1" eaLnBrk="1" hangingPunct="1"/>
            <a:r>
              <a:rPr lang="en-US" altLang="zh-TW" sz="2800" smtClean="0"/>
              <a:t>Single register swap: </a:t>
            </a:r>
            <a:r>
              <a:rPr lang="en-US" altLang="zh-TW" sz="2800" b="1" smtClean="0">
                <a:latin typeface="Courier New" panose="02070309020205020404" pitchFamily="49" charset="0"/>
              </a:rPr>
              <a:t>SWP(B),</a:t>
            </a:r>
            <a:r>
              <a:rPr lang="en-US" altLang="zh-TW" sz="2800" smtClean="0"/>
              <a:t> atomic instruction for semaphore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r>
              <a:rPr lang="en-US" altLang="zh-TW" smtClean="0"/>
              <a:t>Single register load/store</a:t>
            </a:r>
            <a:endParaRPr lang="zh-TW" altLang="en-US" smtClean="0"/>
          </a:p>
        </p:txBody>
      </p:sp>
      <p:sp>
        <p:nvSpPr>
          <p:cNvPr id="56323" name="內容版面配置區 2"/>
          <p:cNvSpPr>
            <a:spLocks noGrp="1"/>
          </p:cNvSpPr>
          <p:nvPr>
            <p:ph idx="1"/>
          </p:nvPr>
        </p:nvSpPr>
        <p:spPr/>
        <p:txBody>
          <a:bodyPr/>
          <a:lstStyle/>
          <a:p>
            <a:endParaRPr lang="zh-TW" altLang="en-US" smtClean="0"/>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071563"/>
            <a:ext cx="8316913"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p:cNvSpPr>
            <a:spLocks noGrp="1"/>
          </p:cNvSpPr>
          <p:nvPr>
            <p:ph type="title"/>
          </p:nvPr>
        </p:nvSpPr>
        <p:spPr/>
        <p:txBody>
          <a:bodyPr/>
          <a:lstStyle/>
          <a:p>
            <a:r>
              <a:rPr lang="en-US" altLang="zh-TW" smtClean="0"/>
              <a:t>Single register load/store</a:t>
            </a:r>
            <a:endParaRPr lang="zh-TW" altLang="en-US" smtClean="0"/>
          </a:p>
        </p:txBody>
      </p:sp>
      <p:pic>
        <p:nvPicPr>
          <p:cNvPr id="573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8625" y="1357313"/>
            <a:ext cx="8229600" cy="3087687"/>
          </a:xfrm>
          <a:noFill/>
        </p:spPr>
      </p:pic>
      <p:sp>
        <p:nvSpPr>
          <p:cNvPr id="4" name="文字方塊 3"/>
          <p:cNvSpPr txBox="1"/>
          <p:nvPr/>
        </p:nvSpPr>
        <p:spPr>
          <a:xfrm>
            <a:off x="500063" y="4643438"/>
            <a:ext cx="7038975" cy="830262"/>
          </a:xfrm>
          <a:prstGeom prst="rect">
            <a:avLst/>
          </a:prstGeom>
          <a:noFill/>
        </p:spPr>
        <p:txBody>
          <a:bodyPr wrap="none">
            <a:spAutoFit/>
          </a:bodyPr>
          <a:lstStyle/>
          <a:p>
            <a:pPr>
              <a:defRPr/>
            </a:pPr>
            <a:r>
              <a:rPr lang="en-US" altLang="zh-TW" sz="2400" dirty="0">
                <a:latin typeface="+mn-lt"/>
              </a:rPr>
              <a:t>No </a:t>
            </a:r>
            <a:r>
              <a:rPr lang="en-US" altLang="zh-TW" sz="2400" b="1" dirty="0">
                <a:latin typeface="Courier New" pitchFamily="49" charset="0"/>
                <a:cs typeface="Courier New" pitchFamily="49" charset="0"/>
              </a:rPr>
              <a:t>STRSB/STRSH</a:t>
            </a:r>
            <a:r>
              <a:rPr lang="en-US" altLang="zh-TW" sz="2400" dirty="0">
                <a:latin typeface="+mn-lt"/>
              </a:rPr>
              <a:t>  since </a:t>
            </a:r>
            <a:r>
              <a:rPr lang="en-US" altLang="zh-TW" sz="2400" b="1" dirty="0">
                <a:latin typeface="Courier New" pitchFamily="49" charset="0"/>
                <a:cs typeface="Courier New" pitchFamily="49" charset="0"/>
              </a:rPr>
              <a:t>STRB/STRH</a:t>
            </a:r>
            <a:r>
              <a:rPr lang="en-US" altLang="zh-TW" sz="2400" dirty="0">
                <a:latin typeface="+mn-lt"/>
              </a:rPr>
              <a:t> stores both </a:t>
            </a:r>
          </a:p>
          <a:p>
            <a:pPr>
              <a:defRPr/>
            </a:pPr>
            <a:r>
              <a:rPr lang="en-US" altLang="zh-TW" sz="2400" dirty="0">
                <a:latin typeface="+mn-lt"/>
              </a:rPr>
              <a:t>signed/unsigned ones</a:t>
            </a:r>
            <a:endParaRPr lang="zh-TW" altLang="en-US" sz="2400" dirty="0">
              <a:latin typeface="+mn-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smtClean="0"/>
              <a:t>Single register load/store</a:t>
            </a:r>
          </a:p>
        </p:txBody>
      </p:sp>
      <p:sp>
        <p:nvSpPr>
          <p:cNvPr id="58371" name="Rectangle 3"/>
          <p:cNvSpPr>
            <a:spLocks noGrp="1" noChangeArrowheads="1"/>
          </p:cNvSpPr>
          <p:nvPr>
            <p:ph type="body" idx="1"/>
          </p:nvPr>
        </p:nvSpPr>
        <p:spPr/>
        <p:txBody>
          <a:bodyPr/>
          <a:lstStyle/>
          <a:p>
            <a:pPr eaLnBrk="1" hangingPunct="1"/>
            <a:r>
              <a:rPr lang="en-US" altLang="zh-TW" smtClean="0"/>
              <a:t>The data items can be a 8-bit byte, 16-bit half-word or 32-bit word. Addresses must be boundary aligned. (e.g. 4’s multiple for </a:t>
            </a:r>
            <a:r>
              <a:rPr lang="en-US" altLang="zh-TW" sz="2600" b="1" smtClean="0">
                <a:latin typeface="Courier New" panose="02070309020205020404" pitchFamily="49" charset="0"/>
              </a:rPr>
              <a:t>LDR/STR</a:t>
            </a:r>
            <a:r>
              <a:rPr lang="en-US" altLang="zh-TW" smtClean="0"/>
              <a:t>)</a:t>
            </a:r>
          </a:p>
          <a:p>
            <a:pPr eaLnBrk="1" hangingPunct="1"/>
            <a:endParaRPr lang="en-US" altLang="zh-TW" smtClean="0"/>
          </a:p>
          <a:p>
            <a:pPr eaLnBrk="1" hangingPunct="1">
              <a:buFontTx/>
              <a:buNone/>
            </a:pPr>
            <a:r>
              <a:rPr lang="en-US" altLang="zh-TW" sz="2600" b="1" smtClean="0">
                <a:latin typeface="Courier New" panose="02070309020205020404" pitchFamily="49" charset="0"/>
              </a:rPr>
              <a:t>LDR  R0, [R1]	  @ R0 := mem</a:t>
            </a:r>
            <a:r>
              <a:rPr lang="en-US" altLang="zh-TW" sz="2600" b="1" baseline="-25000" smtClean="0">
                <a:latin typeface="Courier New" panose="02070309020205020404" pitchFamily="49" charset="0"/>
              </a:rPr>
              <a:t>32</a:t>
            </a:r>
            <a:r>
              <a:rPr lang="en-US" altLang="zh-TW" sz="2600" b="1" smtClean="0">
                <a:latin typeface="Courier New" panose="02070309020205020404" pitchFamily="49" charset="0"/>
              </a:rPr>
              <a:t>[R1]</a:t>
            </a:r>
          </a:p>
          <a:p>
            <a:pPr eaLnBrk="1" hangingPunct="1">
              <a:buFontTx/>
              <a:buNone/>
            </a:pPr>
            <a:r>
              <a:rPr lang="en-US" altLang="zh-TW" sz="2600" b="1" smtClean="0">
                <a:latin typeface="Courier New" panose="02070309020205020404" pitchFamily="49" charset="0"/>
              </a:rPr>
              <a:t>STR  R0, [R1]	  @ mem</a:t>
            </a:r>
            <a:r>
              <a:rPr lang="en-US" altLang="zh-TW" sz="2600" b="1" baseline="-25000" smtClean="0">
                <a:latin typeface="Courier New" panose="02070309020205020404" pitchFamily="49" charset="0"/>
              </a:rPr>
              <a:t>32</a:t>
            </a:r>
            <a:r>
              <a:rPr lang="en-US" altLang="zh-TW" sz="2600" b="1" smtClean="0">
                <a:latin typeface="Courier New" panose="02070309020205020404" pitchFamily="49" charset="0"/>
              </a:rPr>
              <a:t>[R1] := R0</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LDR, LDRH, LDRB </a:t>
            </a:r>
            <a:r>
              <a:rPr lang="en-US" altLang="zh-TW" sz="2600" smtClean="0"/>
              <a:t>for 32, 16, 8 bits</a:t>
            </a:r>
          </a:p>
          <a:p>
            <a:pPr eaLnBrk="1" hangingPunct="1">
              <a:buFontTx/>
              <a:buNone/>
            </a:pPr>
            <a:r>
              <a:rPr lang="en-US" altLang="zh-TW" sz="2600" b="1" smtClean="0">
                <a:latin typeface="Courier New" panose="02070309020205020404" pitchFamily="49" charset="0"/>
              </a:rPr>
              <a:t>STR, STRH, STRB </a:t>
            </a:r>
            <a:r>
              <a:rPr lang="en-US" altLang="zh-TW" sz="2600" smtClean="0"/>
              <a:t>for 32, 16, 8 bits</a:t>
            </a: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endParaRPr lang="en-US" altLang="zh-TW" smtClean="0"/>
          </a:p>
          <a:p>
            <a:pPr eaLnBrk="1" hangingPunct="1"/>
            <a:endParaRPr lang="en-US" altLang="zh-TW"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TW" smtClean="0"/>
              <a:t>Addressing modes</a:t>
            </a:r>
          </a:p>
        </p:txBody>
      </p:sp>
      <p:sp>
        <p:nvSpPr>
          <p:cNvPr id="59395" name="Rectangle 3"/>
          <p:cNvSpPr>
            <a:spLocks noGrp="1" noChangeArrowheads="1"/>
          </p:cNvSpPr>
          <p:nvPr>
            <p:ph type="body" idx="1"/>
          </p:nvPr>
        </p:nvSpPr>
        <p:spPr/>
        <p:txBody>
          <a:bodyPr/>
          <a:lstStyle/>
          <a:p>
            <a:pPr eaLnBrk="1" hangingPunct="1"/>
            <a:r>
              <a:rPr lang="en-US" altLang="zh-TW" smtClean="0"/>
              <a:t>Memory is addressed by a register and </a:t>
            </a:r>
            <a:r>
              <a:rPr lang="en-US" altLang="zh-TW" smtClean="0">
                <a:solidFill>
                  <a:srgbClr val="FF0000"/>
                </a:solidFill>
              </a:rPr>
              <a:t>an offset</a:t>
            </a:r>
            <a:r>
              <a:rPr lang="en-US" altLang="zh-TW" smtClean="0"/>
              <a:t>.</a:t>
            </a:r>
          </a:p>
          <a:p>
            <a:pPr eaLnBrk="1" hangingPunct="1">
              <a:buFontTx/>
              <a:buNone/>
            </a:pPr>
            <a:r>
              <a:rPr lang="en-US" altLang="zh-TW" sz="2600" b="1" smtClean="0">
                <a:latin typeface="Courier New" panose="02070309020205020404" pitchFamily="49" charset="0"/>
              </a:rPr>
              <a:t>    LDR  R0, [R1]	@ mem[R1]</a:t>
            </a:r>
          </a:p>
          <a:p>
            <a:pPr eaLnBrk="1" hangingPunct="1"/>
            <a:r>
              <a:rPr lang="en-US" altLang="zh-TW" smtClean="0"/>
              <a:t>Three ways to specify offsets:</a:t>
            </a:r>
          </a:p>
          <a:p>
            <a:pPr lvl="1" eaLnBrk="1" hangingPunct="1">
              <a:lnSpc>
                <a:spcPct val="85000"/>
              </a:lnSpc>
            </a:pPr>
            <a:r>
              <a:rPr lang="en-US" altLang="zh-TW" sz="2500" smtClean="0"/>
              <a:t>Immediate</a:t>
            </a:r>
          </a:p>
          <a:p>
            <a:pPr eaLnBrk="1" hangingPunct="1">
              <a:lnSpc>
                <a:spcPct val="85000"/>
              </a:lnSpc>
              <a:buFontTx/>
              <a:buNone/>
            </a:pPr>
            <a:r>
              <a:rPr lang="en-US" altLang="zh-TW" sz="2600" b="1" smtClean="0">
                <a:latin typeface="Courier New" panose="02070309020205020404" pitchFamily="49" charset="0"/>
              </a:rPr>
              <a:t>    LDR  R0, [R1, #4]	@ mem[R1+4]</a:t>
            </a:r>
            <a:endParaRPr lang="en-US" altLang="zh-TW" sz="3000" smtClean="0"/>
          </a:p>
          <a:p>
            <a:pPr lvl="1" eaLnBrk="1" hangingPunct="1">
              <a:lnSpc>
                <a:spcPct val="85000"/>
              </a:lnSpc>
            </a:pPr>
            <a:r>
              <a:rPr lang="en-US" altLang="zh-TW" sz="2500" smtClean="0"/>
              <a:t>Register</a:t>
            </a:r>
          </a:p>
          <a:p>
            <a:pPr lvl="1" eaLnBrk="1" hangingPunct="1">
              <a:lnSpc>
                <a:spcPct val="85000"/>
              </a:lnSpc>
              <a:buFontTx/>
              <a:buNone/>
            </a:pPr>
            <a:r>
              <a:rPr lang="en-US" altLang="zh-TW" sz="2500" b="1" smtClean="0">
                <a:latin typeface="Courier New" panose="02070309020205020404" pitchFamily="49" charset="0"/>
              </a:rPr>
              <a:t>  LDR  R0, [R1, R2]	@ mem[R1+R2]</a:t>
            </a:r>
          </a:p>
          <a:p>
            <a:pPr lvl="1" eaLnBrk="1" hangingPunct="1">
              <a:lnSpc>
                <a:spcPct val="85000"/>
              </a:lnSpc>
            </a:pPr>
            <a:r>
              <a:rPr lang="en-US" altLang="zh-TW" sz="2500" smtClean="0"/>
              <a:t>Scaled register               	</a:t>
            </a:r>
            <a:r>
              <a:rPr lang="en-US" altLang="zh-TW" sz="2500" b="1" smtClean="0">
                <a:latin typeface="Courier New" panose="02070309020205020404" pitchFamily="49" charset="0"/>
              </a:rPr>
              <a:t>@ mem[R1+4*R2]</a:t>
            </a:r>
            <a:endParaRPr lang="en-US" altLang="zh-TW" sz="2500" smtClean="0"/>
          </a:p>
          <a:p>
            <a:pPr lvl="1" eaLnBrk="1" hangingPunct="1">
              <a:lnSpc>
                <a:spcPct val="85000"/>
              </a:lnSpc>
              <a:buFontTx/>
              <a:buNone/>
            </a:pPr>
            <a:r>
              <a:rPr lang="en-US" altLang="zh-TW" sz="2500" b="1" smtClean="0">
                <a:latin typeface="Courier New" panose="02070309020205020404" pitchFamily="49" charset="0"/>
              </a:rPr>
              <a:t>  LDR  R0, [R1, R2, LSL #2]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TW" smtClean="0"/>
              <a:t>Addressing modes</a:t>
            </a:r>
          </a:p>
        </p:txBody>
      </p:sp>
      <p:sp>
        <p:nvSpPr>
          <p:cNvPr id="60419" name="Rectangle 3"/>
          <p:cNvSpPr>
            <a:spLocks noGrp="1" noChangeArrowheads="1"/>
          </p:cNvSpPr>
          <p:nvPr>
            <p:ph type="body" idx="1"/>
          </p:nvPr>
        </p:nvSpPr>
        <p:spPr>
          <a:xfrm>
            <a:off x="457200" y="1052513"/>
            <a:ext cx="8218488" cy="5472112"/>
          </a:xfrm>
        </p:spPr>
        <p:txBody>
          <a:bodyPr/>
          <a:lstStyle/>
          <a:p>
            <a:pPr eaLnBrk="1" hangingPunct="1"/>
            <a:r>
              <a:rPr lang="en-US" altLang="zh-TW" smtClean="0"/>
              <a:t>Pre-index addressing (</a:t>
            </a:r>
            <a:r>
              <a:rPr lang="en-US" altLang="zh-TW" sz="2400" b="1" smtClean="0">
                <a:latin typeface="Courier New" panose="02070309020205020404" pitchFamily="49" charset="0"/>
              </a:rPr>
              <a:t>LDR  R0, </a:t>
            </a:r>
            <a:r>
              <a:rPr lang="en-US" altLang="zh-TW" sz="2400" b="1" smtClean="0">
                <a:solidFill>
                  <a:srgbClr val="FF0000"/>
                </a:solidFill>
                <a:latin typeface="Courier New" panose="02070309020205020404" pitchFamily="49" charset="0"/>
              </a:rPr>
              <a:t>[R1, #4]</a:t>
            </a:r>
            <a:r>
              <a:rPr lang="en-US" altLang="zh-TW" smtClean="0"/>
              <a:t>)</a:t>
            </a:r>
          </a:p>
          <a:p>
            <a:pPr eaLnBrk="1" hangingPunct="1">
              <a:buFontTx/>
              <a:buNone/>
            </a:pPr>
            <a:r>
              <a:rPr lang="en-US" altLang="zh-TW" smtClean="0"/>
              <a:t>    without a writeback</a:t>
            </a:r>
          </a:p>
          <a:p>
            <a:pPr eaLnBrk="1" hangingPunct="1"/>
            <a:r>
              <a:rPr lang="en-US" altLang="zh-TW" smtClean="0"/>
              <a:t>Auto-indexing addressing (</a:t>
            </a:r>
            <a:r>
              <a:rPr lang="en-US" altLang="zh-TW" sz="2400" b="1" smtClean="0">
                <a:latin typeface="Courier New" panose="02070309020205020404" pitchFamily="49" charset="0"/>
              </a:rPr>
              <a:t>LDR  R0, </a:t>
            </a:r>
            <a:r>
              <a:rPr lang="en-US" altLang="zh-TW" sz="2400" b="1" smtClean="0">
                <a:solidFill>
                  <a:srgbClr val="FF0000"/>
                </a:solidFill>
                <a:latin typeface="Courier New" panose="02070309020205020404" pitchFamily="49" charset="0"/>
              </a:rPr>
              <a:t>[R1, #4]!</a:t>
            </a:r>
            <a:r>
              <a:rPr lang="en-US" altLang="zh-TW" smtClean="0"/>
              <a:t>)</a:t>
            </a:r>
          </a:p>
          <a:p>
            <a:pPr eaLnBrk="1" hangingPunct="1">
              <a:buFontTx/>
              <a:buNone/>
            </a:pPr>
            <a:r>
              <a:rPr lang="en-US" altLang="zh-TW" smtClean="0"/>
              <a:t>    Pre-index with writeback</a:t>
            </a:r>
          </a:p>
          <a:p>
            <a:pPr eaLnBrk="1" hangingPunct="1">
              <a:buFontTx/>
              <a:buNone/>
            </a:pPr>
            <a:r>
              <a:rPr lang="en-US" altLang="zh-TW" smtClean="0"/>
              <a:t>    calculation before accessing with a writeback </a:t>
            </a:r>
          </a:p>
          <a:p>
            <a:pPr eaLnBrk="1" hangingPunct="1"/>
            <a:r>
              <a:rPr lang="en-US" altLang="zh-TW" smtClean="0"/>
              <a:t>Post-index addressing (</a:t>
            </a:r>
            <a:r>
              <a:rPr lang="en-US" altLang="zh-TW" sz="2400" b="1" smtClean="0">
                <a:latin typeface="Courier New" panose="02070309020205020404" pitchFamily="49" charset="0"/>
              </a:rPr>
              <a:t>LDR  R0, </a:t>
            </a:r>
            <a:r>
              <a:rPr lang="en-US" altLang="zh-TW" sz="2400" b="1" smtClean="0">
                <a:solidFill>
                  <a:srgbClr val="FF0000"/>
                </a:solidFill>
                <a:latin typeface="Courier New" panose="02070309020205020404" pitchFamily="49" charset="0"/>
              </a:rPr>
              <a:t>[R1], #4</a:t>
            </a:r>
            <a:r>
              <a:rPr lang="en-US" altLang="zh-TW" smtClean="0"/>
              <a:t>)</a:t>
            </a:r>
          </a:p>
          <a:p>
            <a:pPr eaLnBrk="1" hangingPunct="1">
              <a:buFontTx/>
              <a:buNone/>
            </a:pPr>
            <a:r>
              <a:rPr lang="en-US" altLang="zh-TW" smtClean="0"/>
              <a:t>    calculation after accessing with a writeback </a:t>
            </a:r>
          </a:p>
          <a:p>
            <a:pPr eaLnBrk="1" hangingPunct="1"/>
            <a:endParaRPr lang="en-US" altLang="zh-TW" smtClean="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4643438"/>
            <a:ext cx="874553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TW" smtClean="0"/>
              <a:t>Pre-index addressing</a:t>
            </a:r>
          </a:p>
        </p:txBody>
      </p:sp>
      <p:sp>
        <p:nvSpPr>
          <p:cNvPr id="61443"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LDR  R0, </a:t>
            </a:r>
            <a:r>
              <a:rPr lang="en-US" altLang="zh-TW" sz="2600" b="1" smtClean="0">
                <a:solidFill>
                  <a:srgbClr val="FF0000"/>
                </a:solidFill>
                <a:latin typeface="Courier New" panose="02070309020205020404" pitchFamily="49" charset="0"/>
              </a:rPr>
              <a:t>[R1, #4]   </a:t>
            </a:r>
            <a:r>
              <a:rPr lang="en-US" altLang="zh-TW" sz="2600" b="1" smtClean="0">
                <a:latin typeface="Courier New" panose="02070309020205020404" pitchFamily="49" charset="0"/>
              </a:rPr>
              <a:t>@ R0=mem[R1+4]</a:t>
            </a:r>
          </a:p>
          <a:p>
            <a:pPr eaLnBrk="1" hangingPunct="1">
              <a:buFontTx/>
              <a:buNone/>
            </a:pPr>
            <a:r>
              <a:rPr lang="en-US" altLang="zh-TW" sz="2600" b="1" smtClean="0">
                <a:latin typeface="Courier New" panose="02070309020205020404" pitchFamily="49" charset="0"/>
              </a:rPr>
              <a:t>                    @ R1 unchanged  </a:t>
            </a:r>
          </a:p>
        </p:txBody>
      </p:sp>
      <p:sp>
        <p:nvSpPr>
          <p:cNvPr id="61444" name="Rectangle 4"/>
          <p:cNvSpPr>
            <a:spLocks noChangeArrowheads="1"/>
          </p:cNvSpPr>
          <p:nvPr/>
        </p:nvSpPr>
        <p:spPr bwMode="auto">
          <a:xfrm>
            <a:off x="4573588" y="3429000"/>
            <a:ext cx="1454150" cy="7937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1445" name="Rectangle 5"/>
          <p:cNvSpPr>
            <a:spLocks noChangeArrowheads="1"/>
          </p:cNvSpPr>
          <p:nvPr/>
        </p:nvSpPr>
        <p:spPr bwMode="auto">
          <a:xfrm>
            <a:off x="4573588" y="4222750"/>
            <a:ext cx="1454150" cy="7921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1446" name="Rectangle 6"/>
          <p:cNvSpPr>
            <a:spLocks noChangeArrowheads="1"/>
          </p:cNvSpPr>
          <p:nvPr/>
        </p:nvSpPr>
        <p:spPr bwMode="auto">
          <a:xfrm>
            <a:off x="4573588" y="5013325"/>
            <a:ext cx="1454150" cy="793750"/>
          </a:xfrm>
          <a:prstGeom prst="rect">
            <a:avLst/>
          </a:prstGeom>
          <a:solidFill>
            <a:srgbClr val="969696"/>
          </a:solidFill>
          <a:ln w="19050" algn="ctr">
            <a:solidFill>
              <a:schemeClr val="tx1"/>
            </a:solidFill>
            <a:miter lim="800000"/>
            <a:headEnd/>
            <a:tailEnd/>
          </a:ln>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1447" name="Line 7"/>
          <p:cNvSpPr>
            <a:spLocks noChangeShapeType="1"/>
          </p:cNvSpPr>
          <p:nvPr/>
        </p:nvSpPr>
        <p:spPr bwMode="auto">
          <a:xfrm>
            <a:off x="4573588" y="2901950"/>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1448" name="Line 8"/>
          <p:cNvSpPr>
            <a:spLocks noChangeShapeType="1"/>
          </p:cNvSpPr>
          <p:nvPr/>
        </p:nvSpPr>
        <p:spPr bwMode="auto">
          <a:xfrm>
            <a:off x="6027738" y="2901950"/>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1449" name="Rectangle 9"/>
          <p:cNvSpPr>
            <a:spLocks noChangeArrowheads="1"/>
          </p:cNvSpPr>
          <p:nvPr/>
        </p:nvSpPr>
        <p:spPr bwMode="auto">
          <a:xfrm>
            <a:off x="6937375" y="5013325"/>
            <a:ext cx="1454150" cy="792163"/>
          </a:xfrm>
          <a:prstGeom prst="rect">
            <a:avLst/>
          </a:prstGeom>
          <a:solidFill>
            <a:srgbClr val="969696"/>
          </a:solidFill>
          <a:ln w="19050">
            <a:solidFill>
              <a:schemeClr val="tx1"/>
            </a:solidFill>
            <a:miter lim="800000"/>
            <a:headEnd/>
            <a:tailEnd/>
          </a:ln>
        </p:spPr>
        <p:txBody>
          <a:bodyPr wrap="none" lIns="113834" tIns="56917" rIns="113834" bIns="56917"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3500">
                <a:latin typeface="Tahoma" panose="020B0604030504040204" pitchFamily="34" charset="0"/>
              </a:rPr>
              <a:t>R0</a:t>
            </a:r>
          </a:p>
        </p:txBody>
      </p:sp>
      <p:sp>
        <p:nvSpPr>
          <p:cNvPr id="61450" name="Rectangle 10"/>
          <p:cNvSpPr>
            <a:spLocks noChangeArrowheads="1"/>
          </p:cNvSpPr>
          <p:nvPr/>
        </p:nvSpPr>
        <p:spPr bwMode="auto">
          <a:xfrm>
            <a:off x="844550" y="4222750"/>
            <a:ext cx="1455738" cy="792163"/>
          </a:xfrm>
          <a:prstGeom prst="rect">
            <a:avLst/>
          </a:prstGeom>
          <a:solidFill>
            <a:srgbClr val="969696"/>
          </a:solidFill>
          <a:ln w="19050">
            <a:solidFill>
              <a:schemeClr val="tx1"/>
            </a:solidFill>
            <a:miter lim="800000"/>
            <a:headEnd/>
            <a:tailEnd/>
          </a:ln>
        </p:spPr>
        <p:txBody>
          <a:bodyPr wrap="none" lIns="113834" tIns="56917" rIns="113834" bIns="56917"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3500">
                <a:latin typeface="Tahoma" panose="020B0604030504040204" pitchFamily="34" charset="0"/>
              </a:rPr>
              <a:t>R1</a:t>
            </a:r>
          </a:p>
        </p:txBody>
      </p:sp>
      <p:grpSp>
        <p:nvGrpSpPr>
          <p:cNvPr id="61451" name="Group 11"/>
          <p:cNvGrpSpPr>
            <a:grpSpLocks/>
          </p:cNvGrpSpPr>
          <p:nvPr/>
        </p:nvGrpSpPr>
        <p:grpSpPr bwMode="auto">
          <a:xfrm>
            <a:off x="3117850" y="4310063"/>
            <a:ext cx="727075" cy="703262"/>
            <a:chOff x="1373" y="2403"/>
            <a:chExt cx="363" cy="363"/>
          </a:xfrm>
        </p:grpSpPr>
        <p:sp>
          <p:nvSpPr>
            <p:cNvPr id="61458" name="Oval 12"/>
            <p:cNvSpPr>
              <a:spLocks noChangeArrowheads="1"/>
            </p:cNvSpPr>
            <p:nvPr/>
          </p:nvSpPr>
          <p:spPr bwMode="auto">
            <a:xfrm>
              <a:off x="1373" y="2403"/>
              <a:ext cx="363" cy="363"/>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1459" name="Text Box 13"/>
            <p:cNvSpPr txBox="1">
              <a:spLocks noChangeArrowheads="1"/>
            </p:cNvSpPr>
            <p:nvPr/>
          </p:nvSpPr>
          <p:spPr bwMode="auto">
            <a:xfrm>
              <a:off x="1419" y="2403"/>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500">
                  <a:latin typeface="Tahoma" panose="020B0604030504040204" pitchFamily="34" charset="0"/>
                </a:rPr>
                <a:t>+</a:t>
              </a:r>
            </a:p>
          </p:txBody>
        </p:sp>
      </p:grpSp>
      <p:sp>
        <p:nvSpPr>
          <p:cNvPr id="61452" name="Line 15"/>
          <p:cNvSpPr>
            <a:spLocks noChangeShapeType="1"/>
          </p:cNvSpPr>
          <p:nvPr/>
        </p:nvSpPr>
        <p:spPr bwMode="auto">
          <a:xfrm>
            <a:off x="6027738" y="5451475"/>
            <a:ext cx="81915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1453" name="Line 17"/>
          <p:cNvSpPr>
            <a:spLocks noChangeShapeType="1"/>
          </p:cNvSpPr>
          <p:nvPr/>
        </p:nvSpPr>
        <p:spPr bwMode="auto">
          <a:xfrm>
            <a:off x="3482975" y="3605213"/>
            <a:ext cx="0" cy="70485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1454" name="Text Box 18"/>
          <p:cNvSpPr txBox="1">
            <a:spLocks noChangeArrowheads="1"/>
          </p:cNvSpPr>
          <p:nvPr/>
        </p:nvSpPr>
        <p:spPr bwMode="auto">
          <a:xfrm>
            <a:off x="390525" y="3044825"/>
            <a:ext cx="3657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000" b="1">
                <a:latin typeface="Courier New" panose="02070309020205020404" pitchFamily="49" charset="0"/>
              </a:rPr>
              <a:t>LDR R0,</a:t>
            </a:r>
            <a:r>
              <a:rPr lang="en-US" altLang="zh-TW" sz="3000" b="1">
                <a:solidFill>
                  <a:schemeClr val="bg1"/>
                </a:solidFill>
                <a:latin typeface="Courier New" panose="02070309020205020404" pitchFamily="49" charset="0"/>
              </a:rPr>
              <a:t> </a:t>
            </a:r>
            <a:r>
              <a:rPr lang="en-US" altLang="zh-TW" sz="3000" b="1">
                <a:solidFill>
                  <a:srgbClr val="FF0000"/>
                </a:solidFill>
                <a:latin typeface="Courier New" panose="02070309020205020404" pitchFamily="49" charset="0"/>
              </a:rPr>
              <a:t>[R1,  ]</a:t>
            </a:r>
          </a:p>
        </p:txBody>
      </p:sp>
      <p:sp>
        <p:nvSpPr>
          <p:cNvPr id="61455" name="Rectangle 19"/>
          <p:cNvSpPr>
            <a:spLocks noChangeArrowheads="1"/>
          </p:cNvSpPr>
          <p:nvPr/>
        </p:nvSpPr>
        <p:spPr bwMode="auto">
          <a:xfrm>
            <a:off x="3390900" y="3186113"/>
            <a:ext cx="274638" cy="2635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1456" name="Line 20"/>
          <p:cNvSpPr>
            <a:spLocks noChangeShapeType="1"/>
          </p:cNvSpPr>
          <p:nvPr/>
        </p:nvSpPr>
        <p:spPr bwMode="auto">
          <a:xfrm>
            <a:off x="2339975" y="4652963"/>
            <a:ext cx="7286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1457" name="Freeform 21"/>
          <p:cNvSpPr>
            <a:spLocks/>
          </p:cNvSpPr>
          <p:nvPr/>
        </p:nvSpPr>
        <p:spPr bwMode="auto">
          <a:xfrm>
            <a:off x="3492500" y="5013325"/>
            <a:ext cx="1079500" cy="503238"/>
          </a:xfrm>
          <a:custGeom>
            <a:avLst/>
            <a:gdLst>
              <a:gd name="T0" fmla="*/ 0 w 680"/>
              <a:gd name="T1" fmla="*/ 0 h 317"/>
              <a:gd name="T2" fmla="*/ 0 w 680"/>
              <a:gd name="T3" fmla="*/ 2147483647 h 317"/>
              <a:gd name="T4" fmla="*/ 2147483647 w 680"/>
              <a:gd name="T5" fmla="*/ 2147483647 h 317"/>
              <a:gd name="T6" fmla="*/ 0 60000 65536"/>
              <a:gd name="T7" fmla="*/ 0 60000 65536"/>
              <a:gd name="T8" fmla="*/ 0 60000 65536"/>
              <a:gd name="T9" fmla="*/ 0 w 680"/>
              <a:gd name="T10" fmla="*/ 0 h 317"/>
              <a:gd name="T11" fmla="*/ 680 w 680"/>
              <a:gd name="T12" fmla="*/ 317 h 317"/>
            </a:gdLst>
            <a:ahLst/>
            <a:cxnLst>
              <a:cxn ang="T6">
                <a:pos x="T0" y="T1"/>
              </a:cxn>
              <a:cxn ang="T7">
                <a:pos x="T2" y="T3"/>
              </a:cxn>
              <a:cxn ang="T8">
                <a:pos x="T4" y="T5"/>
              </a:cxn>
            </a:cxnLst>
            <a:rect l="T9" t="T10" r="T11" b="T12"/>
            <a:pathLst>
              <a:path w="680" h="317">
                <a:moveTo>
                  <a:pt x="0" y="0"/>
                </a:moveTo>
                <a:lnTo>
                  <a:pt x="0" y="317"/>
                </a:lnTo>
                <a:lnTo>
                  <a:pt x="680" y="31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TW" smtClean="0"/>
              <a:t>Auto-indexing addressing</a:t>
            </a:r>
          </a:p>
        </p:txBody>
      </p:sp>
      <p:sp>
        <p:nvSpPr>
          <p:cNvPr id="62467"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LDR  R0, </a:t>
            </a:r>
            <a:r>
              <a:rPr lang="en-US" altLang="zh-TW" sz="2600" b="1" smtClean="0">
                <a:solidFill>
                  <a:srgbClr val="FF0000"/>
                </a:solidFill>
                <a:latin typeface="Courier New" panose="02070309020205020404" pitchFamily="49" charset="0"/>
              </a:rPr>
              <a:t>[R1, #4]!  </a:t>
            </a:r>
            <a:r>
              <a:rPr lang="en-US" altLang="zh-TW" sz="2600" b="1" smtClean="0">
                <a:latin typeface="Courier New" panose="02070309020205020404" pitchFamily="49" charset="0"/>
              </a:rPr>
              <a:t>@ R0=mem[R1+4]</a:t>
            </a:r>
          </a:p>
          <a:p>
            <a:pPr eaLnBrk="1" hangingPunct="1">
              <a:buFontTx/>
              <a:buNone/>
            </a:pPr>
            <a:r>
              <a:rPr lang="en-US" altLang="zh-TW" sz="2600" b="1" smtClean="0">
                <a:latin typeface="Courier New" panose="02070309020205020404" pitchFamily="49" charset="0"/>
              </a:rPr>
              <a:t>                    @ R1=R1+4</a:t>
            </a:r>
          </a:p>
        </p:txBody>
      </p:sp>
      <p:sp>
        <p:nvSpPr>
          <p:cNvPr id="62468" name="Text Box 18"/>
          <p:cNvSpPr txBox="1">
            <a:spLocks noChangeArrowheads="1"/>
          </p:cNvSpPr>
          <p:nvPr/>
        </p:nvSpPr>
        <p:spPr bwMode="auto">
          <a:xfrm>
            <a:off x="390525" y="3044825"/>
            <a:ext cx="388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000" b="1">
                <a:latin typeface="Courier New" panose="02070309020205020404" pitchFamily="49" charset="0"/>
              </a:rPr>
              <a:t>LDR R0,</a:t>
            </a:r>
            <a:r>
              <a:rPr lang="en-US" altLang="zh-TW" sz="3000" b="1">
                <a:solidFill>
                  <a:schemeClr val="bg1"/>
                </a:solidFill>
                <a:latin typeface="Courier New" panose="02070309020205020404" pitchFamily="49" charset="0"/>
              </a:rPr>
              <a:t> </a:t>
            </a:r>
            <a:r>
              <a:rPr lang="en-US" altLang="zh-TW" sz="3000" b="1">
                <a:solidFill>
                  <a:srgbClr val="FF0000"/>
                </a:solidFill>
                <a:latin typeface="Courier New" panose="02070309020205020404" pitchFamily="49" charset="0"/>
              </a:rPr>
              <a:t>[R1,  ]!</a:t>
            </a:r>
          </a:p>
        </p:txBody>
      </p:sp>
      <p:sp>
        <p:nvSpPr>
          <p:cNvPr id="62469" name="Rectangle 19"/>
          <p:cNvSpPr>
            <a:spLocks noChangeArrowheads="1"/>
          </p:cNvSpPr>
          <p:nvPr/>
        </p:nvSpPr>
        <p:spPr bwMode="auto">
          <a:xfrm>
            <a:off x="3390900" y="3186113"/>
            <a:ext cx="274638" cy="263525"/>
          </a:xfrm>
          <a:prstGeom prst="rect">
            <a:avLst/>
          </a:prstGeom>
          <a:solidFill>
            <a:srgbClr val="FF0000"/>
          </a:solidFill>
          <a:ln w="9525">
            <a:solidFill>
              <a:srgbClr val="FF0000"/>
            </a:solidFill>
            <a:miter lim="800000"/>
            <a:headEnd/>
            <a:tailEnd/>
          </a:ln>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2470" name="Rectangle 21"/>
          <p:cNvSpPr>
            <a:spLocks noChangeArrowheads="1"/>
          </p:cNvSpPr>
          <p:nvPr/>
        </p:nvSpPr>
        <p:spPr bwMode="auto">
          <a:xfrm>
            <a:off x="4573588" y="3429000"/>
            <a:ext cx="1454150" cy="7937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2471" name="Rectangle 22"/>
          <p:cNvSpPr>
            <a:spLocks noChangeArrowheads="1"/>
          </p:cNvSpPr>
          <p:nvPr/>
        </p:nvSpPr>
        <p:spPr bwMode="auto">
          <a:xfrm>
            <a:off x="4573588" y="4222750"/>
            <a:ext cx="1454150" cy="7921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2472" name="Rectangle 23"/>
          <p:cNvSpPr>
            <a:spLocks noChangeArrowheads="1"/>
          </p:cNvSpPr>
          <p:nvPr/>
        </p:nvSpPr>
        <p:spPr bwMode="auto">
          <a:xfrm>
            <a:off x="4573588" y="5013325"/>
            <a:ext cx="1454150" cy="793750"/>
          </a:xfrm>
          <a:prstGeom prst="rect">
            <a:avLst/>
          </a:prstGeom>
          <a:solidFill>
            <a:srgbClr val="969696"/>
          </a:solidFill>
          <a:ln w="19050" algn="ctr">
            <a:solidFill>
              <a:schemeClr val="tx1"/>
            </a:solidFill>
            <a:miter lim="800000"/>
            <a:headEnd/>
            <a:tailEnd/>
          </a:ln>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2473" name="Line 24"/>
          <p:cNvSpPr>
            <a:spLocks noChangeShapeType="1"/>
          </p:cNvSpPr>
          <p:nvPr/>
        </p:nvSpPr>
        <p:spPr bwMode="auto">
          <a:xfrm>
            <a:off x="4573588" y="2901950"/>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2474" name="Line 25"/>
          <p:cNvSpPr>
            <a:spLocks noChangeShapeType="1"/>
          </p:cNvSpPr>
          <p:nvPr/>
        </p:nvSpPr>
        <p:spPr bwMode="auto">
          <a:xfrm>
            <a:off x="6027738" y="2901950"/>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2475" name="Rectangle 26"/>
          <p:cNvSpPr>
            <a:spLocks noChangeArrowheads="1"/>
          </p:cNvSpPr>
          <p:nvPr/>
        </p:nvSpPr>
        <p:spPr bwMode="auto">
          <a:xfrm>
            <a:off x="6937375" y="5013325"/>
            <a:ext cx="1454150" cy="792163"/>
          </a:xfrm>
          <a:prstGeom prst="rect">
            <a:avLst/>
          </a:prstGeom>
          <a:solidFill>
            <a:srgbClr val="969696"/>
          </a:solidFill>
          <a:ln w="19050">
            <a:solidFill>
              <a:schemeClr val="tx1"/>
            </a:solidFill>
            <a:miter lim="800000"/>
            <a:headEnd/>
            <a:tailEnd/>
          </a:ln>
        </p:spPr>
        <p:txBody>
          <a:bodyPr wrap="none" lIns="113834" tIns="56917" rIns="113834" bIns="56917"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3500">
                <a:latin typeface="Tahoma" panose="020B0604030504040204" pitchFamily="34" charset="0"/>
              </a:rPr>
              <a:t>R0</a:t>
            </a:r>
          </a:p>
        </p:txBody>
      </p:sp>
      <p:sp>
        <p:nvSpPr>
          <p:cNvPr id="62476" name="Rectangle 27"/>
          <p:cNvSpPr>
            <a:spLocks noChangeArrowheads="1"/>
          </p:cNvSpPr>
          <p:nvPr/>
        </p:nvSpPr>
        <p:spPr bwMode="auto">
          <a:xfrm>
            <a:off x="844550" y="4222750"/>
            <a:ext cx="1455738" cy="792163"/>
          </a:xfrm>
          <a:prstGeom prst="rect">
            <a:avLst/>
          </a:prstGeom>
          <a:solidFill>
            <a:srgbClr val="969696"/>
          </a:solidFill>
          <a:ln w="19050">
            <a:solidFill>
              <a:schemeClr val="tx1"/>
            </a:solidFill>
            <a:miter lim="800000"/>
            <a:headEnd/>
            <a:tailEnd/>
          </a:ln>
        </p:spPr>
        <p:txBody>
          <a:bodyPr wrap="none" lIns="113834" tIns="56917" rIns="113834" bIns="56917"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3500">
                <a:latin typeface="Tahoma" panose="020B0604030504040204" pitchFamily="34" charset="0"/>
              </a:rPr>
              <a:t>R1</a:t>
            </a:r>
          </a:p>
        </p:txBody>
      </p:sp>
      <p:grpSp>
        <p:nvGrpSpPr>
          <p:cNvPr id="62477" name="Group 28"/>
          <p:cNvGrpSpPr>
            <a:grpSpLocks/>
          </p:cNvGrpSpPr>
          <p:nvPr/>
        </p:nvGrpSpPr>
        <p:grpSpPr bwMode="auto">
          <a:xfrm>
            <a:off x="3117850" y="4310063"/>
            <a:ext cx="727075" cy="703262"/>
            <a:chOff x="1373" y="2403"/>
            <a:chExt cx="363" cy="363"/>
          </a:xfrm>
        </p:grpSpPr>
        <p:sp>
          <p:nvSpPr>
            <p:cNvPr id="62484" name="Oval 29"/>
            <p:cNvSpPr>
              <a:spLocks noChangeArrowheads="1"/>
            </p:cNvSpPr>
            <p:nvPr/>
          </p:nvSpPr>
          <p:spPr bwMode="auto">
            <a:xfrm>
              <a:off x="1373" y="2403"/>
              <a:ext cx="363" cy="363"/>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2485" name="Text Box 30"/>
            <p:cNvSpPr txBox="1">
              <a:spLocks noChangeArrowheads="1"/>
            </p:cNvSpPr>
            <p:nvPr/>
          </p:nvSpPr>
          <p:spPr bwMode="auto">
            <a:xfrm>
              <a:off x="1419" y="2403"/>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500">
                  <a:latin typeface="Tahoma" panose="020B0604030504040204" pitchFamily="34" charset="0"/>
                </a:rPr>
                <a:t>+</a:t>
              </a:r>
            </a:p>
          </p:txBody>
        </p:sp>
      </p:grpSp>
      <p:sp>
        <p:nvSpPr>
          <p:cNvPr id="62478" name="Line 31"/>
          <p:cNvSpPr>
            <a:spLocks noChangeShapeType="1"/>
          </p:cNvSpPr>
          <p:nvPr/>
        </p:nvSpPr>
        <p:spPr bwMode="auto">
          <a:xfrm>
            <a:off x="6027738" y="5451475"/>
            <a:ext cx="81915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2479" name="Line 32"/>
          <p:cNvSpPr>
            <a:spLocks noChangeShapeType="1"/>
          </p:cNvSpPr>
          <p:nvPr/>
        </p:nvSpPr>
        <p:spPr bwMode="auto">
          <a:xfrm>
            <a:off x="3482975" y="3605213"/>
            <a:ext cx="0" cy="70485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2480" name="Line 33"/>
          <p:cNvSpPr>
            <a:spLocks noChangeShapeType="1"/>
          </p:cNvSpPr>
          <p:nvPr/>
        </p:nvSpPr>
        <p:spPr bwMode="auto">
          <a:xfrm>
            <a:off x="2339975" y="4652963"/>
            <a:ext cx="7286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2481" name="Freeform 34"/>
          <p:cNvSpPr>
            <a:spLocks/>
          </p:cNvSpPr>
          <p:nvPr/>
        </p:nvSpPr>
        <p:spPr bwMode="auto">
          <a:xfrm>
            <a:off x="3492500" y="5013325"/>
            <a:ext cx="1079500" cy="503238"/>
          </a:xfrm>
          <a:custGeom>
            <a:avLst/>
            <a:gdLst>
              <a:gd name="T0" fmla="*/ 0 w 680"/>
              <a:gd name="T1" fmla="*/ 0 h 317"/>
              <a:gd name="T2" fmla="*/ 0 w 680"/>
              <a:gd name="T3" fmla="*/ 2147483647 h 317"/>
              <a:gd name="T4" fmla="*/ 2147483647 w 680"/>
              <a:gd name="T5" fmla="*/ 2147483647 h 317"/>
              <a:gd name="T6" fmla="*/ 0 60000 65536"/>
              <a:gd name="T7" fmla="*/ 0 60000 65536"/>
              <a:gd name="T8" fmla="*/ 0 60000 65536"/>
              <a:gd name="T9" fmla="*/ 0 w 680"/>
              <a:gd name="T10" fmla="*/ 0 h 317"/>
              <a:gd name="T11" fmla="*/ 680 w 680"/>
              <a:gd name="T12" fmla="*/ 317 h 317"/>
            </a:gdLst>
            <a:ahLst/>
            <a:cxnLst>
              <a:cxn ang="T6">
                <a:pos x="T0" y="T1"/>
              </a:cxn>
              <a:cxn ang="T7">
                <a:pos x="T2" y="T3"/>
              </a:cxn>
              <a:cxn ang="T8">
                <a:pos x="T4" y="T5"/>
              </a:cxn>
            </a:cxnLst>
            <a:rect l="T9" t="T10" r="T11" b="T12"/>
            <a:pathLst>
              <a:path w="680" h="317">
                <a:moveTo>
                  <a:pt x="0" y="0"/>
                </a:moveTo>
                <a:lnTo>
                  <a:pt x="0" y="317"/>
                </a:lnTo>
                <a:lnTo>
                  <a:pt x="680" y="31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2482" name="Freeform 35"/>
          <p:cNvSpPr>
            <a:spLocks/>
          </p:cNvSpPr>
          <p:nvPr/>
        </p:nvSpPr>
        <p:spPr bwMode="auto">
          <a:xfrm>
            <a:off x="1547813" y="5013325"/>
            <a:ext cx="1944687" cy="503238"/>
          </a:xfrm>
          <a:custGeom>
            <a:avLst/>
            <a:gdLst>
              <a:gd name="T0" fmla="*/ 2147483647 w 1225"/>
              <a:gd name="T1" fmla="*/ 2147483647 h 317"/>
              <a:gd name="T2" fmla="*/ 0 w 1225"/>
              <a:gd name="T3" fmla="*/ 2147483647 h 317"/>
              <a:gd name="T4" fmla="*/ 0 w 1225"/>
              <a:gd name="T5" fmla="*/ 0 h 317"/>
              <a:gd name="T6" fmla="*/ 0 60000 65536"/>
              <a:gd name="T7" fmla="*/ 0 60000 65536"/>
              <a:gd name="T8" fmla="*/ 0 60000 65536"/>
              <a:gd name="T9" fmla="*/ 0 w 1225"/>
              <a:gd name="T10" fmla="*/ 0 h 317"/>
              <a:gd name="T11" fmla="*/ 1225 w 1225"/>
              <a:gd name="T12" fmla="*/ 317 h 317"/>
            </a:gdLst>
            <a:ahLst/>
            <a:cxnLst>
              <a:cxn ang="T6">
                <a:pos x="T0" y="T1"/>
              </a:cxn>
              <a:cxn ang="T7">
                <a:pos x="T2" y="T3"/>
              </a:cxn>
              <a:cxn ang="T8">
                <a:pos x="T4" y="T5"/>
              </a:cxn>
            </a:cxnLst>
            <a:rect l="T9" t="T10" r="T11" b="T12"/>
            <a:pathLst>
              <a:path w="1225" h="317">
                <a:moveTo>
                  <a:pt x="1225" y="317"/>
                </a:moveTo>
                <a:lnTo>
                  <a:pt x="0" y="317"/>
                </a:lnTo>
                <a:lnTo>
                  <a:pt x="0" y="0"/>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2483" name="Text Box 36"/>
          <p:cNvSpPr txBox="1">
            <a:spLocks noChangeArrowheads="1"/>
          </p:cNvSpPr>
          <p:nvPr/>
        </p:nvSpPr>
        <p:spPr bwMode="auto">
          <a:xfrm>
            <a:off x="4427538" y="2205038"/>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a:latin typeface="Trebuchet MS" panose="020B0603020202020204" pitchFamily="34" charset="0"/>
              </a:rPr>
              <a:t>No extra time; Fast;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TW" smtClean="0"/>
              <a:t>Post-index addressing</a:t>
            </a:r>
          </a:p>
        </p:txBody>
      </p:sp>
      <p:sp>
        <p:nvSpPr>
          <p:cNvPr id="63491"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LDR  R0, </a:t>
            </a:r>
            <a:r>
              <a:rPr lang="en-US" altLang="zh-TW" sz="2600" b="1" smtClean="0">
                <a:solidFill>
                  <a:srgbClr val="FF0000"/>
                </a:solidFill>
                <a:latin typeface="Courier New" panose="02070309020205020404" pitchFamily="49" charset="0"/>
              </a:rPr>
              <a:t>R1, #4</a:t>
            </a:r>
            <a:r>
              <a:rPr lang="en-US" altLang="zh-TW" sz="2600" b="1" smtClean="0">
                <a:solidFill>
                  <a:schemeClr val="hlink"/>
                </a:solidFill>
                <a:latin typeface="Courier New" panose="02070309020205020404" pitchFamily="49" charset="0"/>
              </a:rPr>
              <a:t>     </a:t>
            </a:r>
            <a:r>
              <a:rPr lang="en-US" altLang="zh-TW" sz="2600" b="1" smtClean="0">
                <a:latin typeface="Courier New" panose="02070309020205020404" pitchFamily="49" charset="0"/>
              </a:rPr>
              <a:t>@ R0=mem[R1]</a:t>
            </a:r>
          </a:p>
          <a:p>
            <a:pPr eaLnBrk="1" hangingPunct="1">
              <a:buFontTx/>
              <a:buNone/>
            </a:pPr>
            <a:r>
              <a:rPr lang="en-US" altLang="zh-TW" sz="2600" b="1" smtClean="0">
                <a:latin typeface="Courier New" panose="02070309020205020404" pitchFamily="49" charset="0"/>
              </a:rPr>
              <a:t>                    @ R1=R1+4</a:t>
            </a:r>
          </a:p>
        </p:txBody>
      </p:sp>
      <p:sp>
        <p:nvSpPr>
          <p:cNvPr id="63492" name="Rectangle 4"/>
          <p:cNvSpPr>
            <a:spLocks noChangeArrowheads="1"/>
          </p:cNvSpPr>
          <p:nvPr/>
        </p:nvSpPr>
        <p:spPr bwMode="auto">
          <a:xfrm>
            <a:off x="4573588" y="3429000"/>
            <a:ext cx="1454150" cy="7937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3493" name="Rectangle 5"/>
          <p:cNvSpPr>
            <a:spLocks noChangeArrowheads="1"/>
          </p:cNvSpPr>
          <p:nvPr/>
        </p:nvSpPr>
        <p:spPr bwMode="auto">
          <a:xfrm>
            <a:off x="4573588" y="4222750"/>
            <a:ext cx="1454150" cy="792163"/>
          </a:xfrm>
          <a:prstGeom prst="rect">
            <a:avLst/>
          </a:prstGeom>
          <a:solidFill>
            <a:srgbClr val="969696"/>
          </a:solidFill>
          <a:ln w="19050" algn="ctr">
            <a:solidFill>
              <a:schemeClr val="tx1"/>
            </a:solidFill>
            <a:miter lim="800000"/>
            <a:headEnd/>
            <a:tailEnd/>
          </a:ln>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3494" name="Rectangle 6"/>
          <p:cNvSpPr>
            <a:spLocks noChangeArrowheads="1"/>
          </p:cNvSpPr>
          <p:nvPr/>
        </p:nvSpPr>
        <p:spPr bwMode="auto">
          <a:xfrm>
            <a:off x="4573588" y="5013325"/>
            <a:ext cx="1454150" cy="7937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3495" name="Line 7"/>
          <p:cNvSpPr>
            <a:spLocks noChangeShapeType="1"/>
          </p:cNvSpPr>
          <p:nvPr/>
        </p:nvSpPr>
        <p:spPr bwMode="auto">
          <a:xfrm>
            <a:off x="4573588" y="2901950"/>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3496" name="Line 8"/>
          <p:cNvSpPr>
            <a:spLocks noChangeShapeType="1"/>
          </p:cNvSpPr>
          <p:nvPr/>
        </p:nvSpPr>
        <p:spPr bwMode="auto">
          <a:xfrm>
            <a:off x="6027738" y="2901950"/>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3497" name="Rectangle 9"/>
          <p:cNvSpPr>
            <a:spLocks noChangeArrowheads="1"/>
          </p:cNvSpPr>
          <p:nvPr/>
        </p:nvSpPr>
        <p:spPr bwMode="auto">
          <a:xfrm>
            <a:off x="6937375" y="4219575"/>
            <a:ext cx="1454150" cy="793750"/>
          </a:xfrm>
          <a:prstGeom prst="rect">
            <a:avLst/>
          </a:prstGeom>
          <a:solidFill>
            <a:srgbClr val="969696"/>
          </a:solidFill>
          <a:ln w="19050">
            <a:solidFill>
              <a:schemeClr val="tx1"/>
            </a:solidFill>
            <a:miter lim="800000"/>
            <a:headEnd/>
            <a:tailEnd/>
          </a:ln>
        </p:spPr>
        <p:txBody>
          <a:bodyPr wrap="none" lIns="113834" tIns="56917" rIns="113834" bIns="56917"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3500">
                <a:latin typeface="Tahoma" panose="020B0604030504040204" pitchFamily="34" charset="0"/>
              </a:rPr>
              <a:t>R0</a:t>
            </a:r>
          </a:p>
        </p:txBody>
      </p:sp>
      <p:sp>
        <p:nvSpPr>
          <p:cNvPr id="63498" name="Rectangle 10"/>
          <p:cNvSpPr>
            <a:spLocks noChangeArrowheads="1"/>
          </p:cNvSpPr>
          <p:nvPr/>
        </p:nvSpPr>
        <p:spPr bwMode="auto">
          <a:xfrm>
            <a:off x="844550" y="4222750"/>
            <a:ext cx="1455738" cy="792163"/>
          </a:xfrm>
          <a:prstGeom prst="rect">
            <a:avLst/>
          </a:prstGeom>
          <a:solidFill>
            <a:srgbClr val="969696"/>
          </a:solidFill>
          <a:ln w="19050">
            <a:solidFill>
              <a:schemeClr val="tx1"/>
            </a:solidFill>
            <a:miter lim="800000"/>
            <a:headEnd/>
            <a:tailEnd/>
          </a:ln>
        </p:spPr>
        <p:txBody>
          <a:bodyPr wrap="none" lIns="113834" tIns="56917" rIns="113834" bIns="56917"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ctr" eaLnBrk="1" hangingPunct="1"/>
            <a:r>
              <a:rPr lang="en-US" altLang="zh-TW" sz="3500">
                <a:latin typeface="Tahoma" panose="020B0604030504040204" pitchFamily="34" charset="0"/>
              </a:rPr>
              <a:t>R1</a:t>
            </a:r>
          </a:p>
        </p:txBody>
      </p:sp>
      <p:grpSp>
        <p:nvGrpSpPr>
          <p:cNvPr id="63499" name="Group 11"/>
          <p:cNvGrpSpPr>
            <a:grpSpLocks/>
          </p:cNvGrpSpPr>
          <p:nvPr/>
        </p:nvGrpSpPr>
        <p:grpSpPr bwMode="auto">
          <a:xfrm>
            <a:off x="3117850" y="5229225"/>
            <a:ext cx="727075" cy="703263"/>
            <a:chOff x="1373" y="2403"/>
            <a:chExt cx="363" cy="363"/>
          </a:xfrm>
        </p:grpSpPr>
        <p:sp>
          <p:nvSpPr>
            <p:cNvPr id="63506" name="Oval 12"/>
            <p:cNvSpPr>
              <a:spLocks noChangeArrowheads="1"/>
            </p:cNvSpPr>
            <p:nvPr/>
          </p:nvSpPr>
          <p:spPr bwMode="auto">
            <a:xfrm>
              <a:off x="1373" y="2403"/>
              <a:ext cx="363" cy="363"/>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3507" name="Text Box 13"/>
            <p:cNvSpPr txBox="1">
              <a:spLocks noChangeArrowheads="1"/>
            </p:cNvSpPr>
            <p:nvPr/>
          </p:nvSpPr>
          <p:spPr bwMode="auto">
            <a:xfrm>
              <a:off x="1419" y="2403"/>
              <a:ext cx="27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500">
                  <a:latin typeface="Tahoma" panose="020B0604030504040204" pitchFamily="34" charset="0"/>
                </a:rPr>
                <a:t>+</a:t>
              </a:r>
            </a:p>
          </p:txBody>
        </p:sp>
      </p:grpSp>
      <p:sp>
        <p:nvSpPr>
          <p:cNvPr id="63500" name="Line 15"/>
          <p:cNvSpPr>
            <a:spLocks noChangeShapeType="1"/>
          </p:cNvSpPr>
          <p:nvPr/>
        </p:nvSpPr>
        <p:spPr bwMode="auto">
          <a:xfrm>
            <a:off x="6027738" y="4657725"/>
            <a:ext cx="81915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3501" name="Line 17"/>
          <p:cNvSpPr>
            <a:spLocks noChangeShapeType="1"/>
          </p:cNvSpPr>
          <p:nvPr/>
        </p:nvSpPr>
        <p:spPr bwMode="auto">
          <a:xfrm>
            <a:off x="3482975" y="3605213"/>
            <a:ext cx="9525" cy="162401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3502" name="Text Box 18"/>
          <p:cNvSpPr txBox="1">
            <a:spLocks noChangeArrowheads="1"/>
          </p:cNvSpPr>
          <p:nvPr/>
        </p:nvSpPr>
        <p:spPr bwMode="auto">
          <a:xfrm>
            <a:off x="474663" y="3044825"/>
            <a:ext cx="3429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3000" b="1">
                <a:latin typeface="Courier New" panose="02070309020205020404" pitchFamily="49" charset="0"/>
              </a:rPr>
              <a:t>LDR R0,</a:t>
            </a:r>
            <a:r>
              <a:rPr lang="en-US" altLang="zh-TW" sz="3000" b="1">
                <a:solidFill>
                  <a:srgbClr val="FF0000"/>
                </a:solidFill>
                <a:latin typeface="Courier New" panose="02070309020205020404" pitchFamily="49" charset="0"/>
              </a:rPr>
              <a:t>[R1],</a:t>
            </a:r>
            <a:r>
              <a:rPr lang="en-US" altLang="zh-TW" sz="3000" b="1">
                <a:solidFill>
                  <a:schemeClr val="hlink"/>
                </a:solidFill>
                <a:latin typeface="Courier New" panose="02070309020205020404" pitchFamily="49" charset="0"/>
              </a:rPr>
              <a:t>  </a:t>
            </a:r>
          </a:p>
        </p:txBody>
      </p:sp>
      <p:sp>
        <p:nvSpPr>
          <p:cNvPr id="63503" name="Rectangle 19"/>
          <p:cNvSpPr>
            <a:spLocks noChangeArrowheads="1"/>
          </p:cNvSpPr>
          <p:nvPr/>
        </p:nvSpPr>
        <p:spPr bwMode="auto">
          <a:xfrm>
            <a:off x="3348038" y="3213100"/>
            <a:ext cx="274637" cy="263525"/>
          </a:xfrm>
          <a:prstGeom prst="rect">
            <a:avLst/>
          </a:prstGeom>
          <a:solidFill>
            <a:srgbClr val="FF0000"/>
          </a:solidFill>
          <a:ln w="9525">
            <a:solidFill>
              <a:srgbClr val="FF0000"/>
            </a:solidFill>
            <a:miter lim="800000"/>
            <a:headEnd/>
            <a:tailEnd/>
          </a:ln>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63504" name="Line 20"/>
          <p:cNvSpPr>
            <a:spLocks noChangeShapeType="1"/>
          </p:cNvSpPr>
          <p:nvPr/>
        </p:nvSpPr>
        <p:spPr bwMode="auto">
          <a:xfrm flipV="1">
            <a:off x="2300288" y="4652963"/>
            <a:ext cx="2271712" cy="793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3505" name="Freeform 21"/>
          <p:cNvSpPr>
            <a:spLocks/>
          </p:cNvSpPr>
          <p:nvPr/>
        </p:nvSpPr>
        <p:spPr bwMode="auto">
          <a:xfrm>
            <a:off x="1547813" y="5013325"/>
            <a:ext cx="1584325" cy="576263"/>
          </a:xfrm>
          <a:custGeom>
            <a:avLst/>
            <a:gdLst>
              <a:gd name="T0" fmla="*/ 2147483647 w 998"/>
              <a:gd name="T1" fmla="*/ 2147483647 h 363"/>
              <a:gd name="T2" fmla="*/ 0 w 998"/>
              <a:gd name="T3" fmla="*/ 2147483647 h 363"/>
              <a:gd name="T4" fmla="*/ 0 w 998"/>
              <a:gd name="T5" fmla="*/ 0 h 363"/>
              <a:gd name="T6" fmla="*/ 0 60000 65536"/>
              <a:gd name="T7" fmla="*/ 0 60000 65536"/>
              <a:gd name="T8" fmla="*/ 0 60000 65536"/>
              <a:gd name="T9" fmla="*/ 0 w 998"/>
              <a:gd name="T10" fmla="*/ 0 h 363"/>
              <a:gd name="T11" fmla="*/ 998 w 998"/>
              <a:gd name="T12" fmla="*/ 363 h 363"/>
            </a:gdLst>
            <a:ahLst/>
            <a:cxnLst>
              <a:cxn ang="T6">
                <a:pos x="T0" y="T1"/>
              </a:cxn>
              <a:cxn ang="T7">
                <a:pos x="T2" y="T3"/>
              </a:cxn>
              <a:cxn ang="T8">
                <a:pos x="T4" y="T5"/>
              </a:cxn>
            </a:cxnLst>
            <a:rect l="T9" t="T10" r="T11" b="T12"/>
            <a:pathLst>
              <a:path w="998" h="363">
                <a:moveTo>
                  <a:pt x="998" y="363"/>
                </a:moveTo>
                <a:lnTo>
                  <a:pt x="0" y="363"/>
                </a:lnTo>
                <a:lnTo>
                  <a:pt x="0" y="0"/>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TW" smtClean="0"/>
              <a:t>Comparisons</a:t>
            </a:r>
          </a:p>
        </p:txBody>
      </p:sp>
      <p:sp>
        <p:nvSpPr>
          <p:cNvPr id="64515" name="Rectangle 3"/>
          <p:cNvSpPr>
            <a:spLocks noGrp="1" noChangeArrowheads="1"/>
          </p:cNvSpPr>
          <p:nvPr>
            <p:ph type="body" idx="1"/>
          </p:nvPr>
        </p:nvSpPr>
        <p:spPr/>
        <p:txBody>
          <a:bodyPr/>
          <a:lstStyle/>
          <a:p>
            <a:pPr eaLnBrk="1" hangingPunct="1">
              <a:lnSpc>
                <a:spcPct val="90000"/>
              </a:lnSpc>
            </a:pPr>
            <a:r>
              <a:rPr lang="en-US" altLang="zh-TW" smtClean="0"/>
              <a:t>Pre-indexed addressing</a:t>
            </a:r>
          </a:p>
          <a:p>
            <a:pPr eaLnBrk="1" hangingPunct="1">
              <a:lnSpc>
                <a:spcPct val="90000"/>
              </a:lnSpc>
              <a:buFontTx/>
              <a:buNone/>
            </a:pPr>
            <a:r>
              <a:rPr lang="en-US" altLang="zh-TW" sz="2600" b="1" smtClean="0">
                <a:latin typeface="Courier New" panose="02070309020205020404" pitchFamily="49" charset="0"/>
              </a:rPr>
              <a:t>LDR  R0, </a:t>
            </a:r>
            <a:r>
              <a:rPr lang="en-US" altLang="zh-TW" sz="2600" b="1" smtClean="0">
                <a:solidFill>
                  <a:srgbClr val="FF0000"/>
                </a:solidFill>
                <a:latin typeface="Courier New" panose="02070309020205020404" pitchFamily="49" charset="0"/>
              </a:rPr>
              <a:t>[R1, R2]  </a:t>
            </a:r>
            <a:r>
              <a:rPr lang="en-US" altLang="zh-TW" sz="2600" b="1" smtClean="0">
                <a:latin typeface="Courier New" panose="02070309020205020404" pitchFamily="49" charset="0"/>
              </a:rPr>
              <a:t>@ R0=mem[R1+R2]</a:t>
            </a:r>
          </a:p>
          <a:p>
            <a:pPr eaLnBrk="1" hangingPunct="1">
              <a:lnSpc>
                <a:spcPct val="90000"/>
              </a:lnSpc>
              <a:buFontTx/>
              <a:buNone/>
            </a:pPr>
            <a:r>
              <a:rPr lang="en-US" altLang="zh-TW" sz="2600" b="1" smtClean="0">
                <a:latin typeface="Courier New" panose="02070309020205020404" pitchFamily="49" charset="0"/>
              </a:rPr>
              <a:t>                   @ R1 unchanged</a:t>
            </a:r>
            <a:endParaRPr lang="en-US" altLang="zh-TW" smtClean="0"/>
          </a:p>
          <a:p>
            <a:pPr eaLnBrk="1" hangingPunct="1">
              <a:lnSpc>
                <a:spcPct val="90000"/>
              </a:lnSpc>
            </a:pPr>
            <a:r>
              <a:rPr lang="en-US" altLang="zh-TW" smtClean="0"/>
              <a:t>Auto-indexing addressing</a:t>
            </a:r>
          </a:p>
          <a:p>
            <a:pPr eaLnBrk="1" hangingPunct="1">
              <a:lnSpc>
                <a:spcPct val="90000"/>
              </a:lnSpc>
              <a:buFontTx/>
              <a:buNone/>
            </a:pPr>
            <a:r>
              <a:rPr lang="en-US" altLang="zh-TW" sz="2600" b="1" smtClean="0">
                <a:latin typeface="Courier New" panose="02070309020205020404" pitchFamily="49" charset="0"/>
              </a:rPr>
              <a:t>LDR  R0, </a:t>
            </a:r>
            <a:r>
              <a:rPr lang="en-US" altLang="zh-TW" sz="2600" b="1" smtClean="0">
                <a:solidFill>
                  <a:srgbClr val="FF0000"/>
                </a:solidFill>
                <a:latin typeface="Courier New" panose="02070309020205020404" pitchFamily="49" charset="0"/>
              </a:rPr>
              <a:t>[R1, R2]! </a:t>
            </a:r>
            <a:r>
              <a:rPr lang="en-US" altLang="zh-TW" sz="2600" b="1" smtClean="0">
                <a:latin typeface="Courier New" panose="02070309020205020404" pitchFamily="49" charset="0"/>
              </a:rPr>
              <a:t>@ R0=mem[R1+R2]</a:t>
            </a:r>
          </a:p>
          <a:p>
            <a:pPr eaLnBrk="1" hangingPunct="1">
              <a:lnSpc>
                <a:spcPct val="90000"/>
              </a:lnSpc>
              <a:buFontTx/>
              <a:buNone/>
            </a:pPr>
            <a:r>
              <a:rPr lang="en-US" altLang="zh-TW" sz="2600" b="1" smtClean="0">
                <a:latin typeface="Courier New" panose="02070309020205020404" pitchFamily="49" charset="0"/>
              </a:rPr>
              <a:t>                   @ R1=R1+R2</a:t>
            </a:r>
            <a:endParaRPr lang="en-US" altLang="zh-TW" smtClean="0"/>
          </a:p>
          <a:p>
            <a:pPr eaLnBrk="1" hangingPunct="1">
              <a:lnSpc>
                <a:spcPct val="90000"/>
              </a:lnSpc>
            </a:pPr>
            <a:r>
              <a:rPr lang="en-US" altLang="zh-TW" smtClean="0"/>
              <a:t>Post-indexed addressing</a:t>
            </a:r>
          </a:p>
          <a:p>
            <a:pPr eaLnBrk="1" hangingPunct="1">
              <a:lnSpc>
                <a:spcPct val="90000"/>
              </a:lnSpc>
              <a:buFontTx/>
              <a:buNone/>
            </a:pPr>
            <a:r>
              <a:rPr lang="en-US" altLang="zh-TW" sz="2600" b="1" smtClean="0">
                <a:latin typeface="Courier New" panose="02070309020205020404" pitchFamily="49" charset="0"/>
              </a:rPr>
              <a:t>LDR  R0, </a:t>
            </a:r>
            <a:r>
              <a:rPr lang="en-US" altLang="zh-TW" sz="2600" b="1" smtClean="0">
                <a:solidFill>
                  <a:srgbClr val="FF0000"/>
                </a:solidFill>
                <a:latin typeface="Courier New" panose="02070309020205020404" pitchFamily="49" charset="0"/>
              </a:rPr>
              <a:t>[R1], R2</a:t>
            </a:r>
            <a:r>
              <a:rPr lang="en-US" altLang="zh-TW" sz="2600" b="1" smtClean="0">
                <a:solidFill>
                  <a:schemeClr val="hlink"/>
                </a:solidFill>
                <a:latin typeface="Courier New" panose="02070309020205020404" pitchFamily="49" charset="0"/>
              </a:rPr>
              <a:t>  </a:t>
            </a:r>
            <a:r>
              <a:rPr lang="en-US" altLang="zh-TW" sz="2600" b="1" smtClean="0">
                <a:latin typeface="Courier New" panose="02070309020205020404" pitchFamily="49" charset="0"/>
              </a:rPr>
              <a:t>@ R0=mem[R1]</a:t>
            </a:r>
          </a:p>
          <a:p>
            <a:pPr eaLnBrk="1" hangingPunct="1">
              <a:lnSpc>
                <a:spcPct val="90000"/>
              </a:lnSpc>
              <a:buFontTx/>
              <a:buNone/>
            </a:pPr>
            <a:r>
              <a:rPr lang="en-US" altLang="zh-TW" sz="2600" b="1" smtClean="0">
                <a:latin typeface="Courier New" panose="02070309020205020404" pitchFamily="49" charset="0"/>
              </a:rPr>
              <a:t>                   @ R1=R1+R2</a:t>
            </a:r>
            <a:endParaRPr lang="en-US" altLang="zh-TW"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ARM Machine Model</a:t>
            </a:r>
          </a:p>
        </p:txBody>
      </p:sp>
      <p:sp>
        <p:nvSpPr>
          <p:cNvPr id="3" name="Text Placeholder 2"/>
          <p:cNvSpPr txBox="1">
            <a:spLocks noGrp="1"/>
          </p:cNvSpPr>
          <p:nvPr>
            <p:ph type="body" idx="4294967295"/>
          </p:nvPr>
        </p:nvSpPr>
        <p:spPr>
          <a:xfrm>
            <a:off x="1270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solidFill>
                  <a:srgbClr val="2323DC"/>
                </a:solidFill>
                <a:latin typeface="Calibri" panose="020F0502020204030204" pitchFamily="34" charset="0"/>
              </a:rPr>
              <a:t>Memory</a:t>
            </a:r>
            <a:r>
              <a:rPr lang="en-US" dirty="0" smtClean="0">
                <a:latin typeface="Calibri" panose="020F0502020204030204" pitchFamily="34" charset="0"/>
              </a:rPr>
              <a:t> </a:t>
            </a:r>
            <a:r>
              <a:rPr lang="en-US" dirty="0">
                <a:latin typeface="Calibri" panose="020F0502020204030204" pitchFamily="34" charset="0"/>
              </a:rPr>
              <a:t>(Von Neumann Architecture)</a:t>
            </a:r>
          </a:p>
        </p:txBody>
      </p:sp>
      <p:grpSp>
        <p:nvGrpSpPr>
          <p:cNvPr id="7" name="Group 5"/>
          <p:cNvGrpSpPr>
            <a:grpSpLocks noChangeAspect="1"/>
          </p:cNvGrpSpPr>
          <p:nvPr/>
        </p:nvGrpSpPr>
        <p:grpSpPr bwMode="auto">
          <a:xfrm>
            <a:off x="1143000" y="3721100"/>
            <a:ext cx="6567488" cy="2025650"/>
            <a:chOff x="1296" y="2344"/>
            <a:chExt cx="4137" cy="1276"/>
          </a:xfrm>
        </p:grpSpPr>
        <p:sp>
          <p:nvSpPr>
            <p:cNvPr id="8" name="AutoShape 4"/>
            <p:cNvSpPr>
              <a:spLocks noChangeAspect="1" noChangeArrowheads="1" noTextEdit="1"/>
            </p:cNvSpPr>
            <p:nvPr/>
          </p:nvSpPr>
          <p:spPr bwMode="auto">
            <a:xfrm>
              <a:off x="1296" y="2344"/>
              <a:ext cx="4137" cy="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317" y="2365"/>
              <a:ext cx="4087" cy="227"/>
            </a:xfrm>
            <a:custGeom>
              <a:avLst/>
              <a:gdLst>
                <a:gd name="T0" fmla="*/ 0 w 395"/>
                <a:gd name="T1" fmla="*/ 0 h 22"/>
                <a:gd name="T2" fmla="*/ 395 w 395"/>
                <a:gd name="T3" fmla="*/ 0 h 22"/>
                <a:gd name="T4" fmla="*/ 0 w 395"/>
                <a:gd name="T5" fmla="*/ 4 h 22"/>
                <a:gd name="T6" fmla="*/ 395 w 395"/>
                <a:gd name="T7" fmla="*/ 4 h 22"/>
                <a:gd name="T8" fmla="*/ 0 w 395"/>
                <a:gd name="T9" fmla="*/ 22 h 22"/>
                <a:gd name="T10" fmla="*/ 0 w 395"/>
                <a:gd name="T11" fmla="*/ 4 h 22"/>
                <a:gd name="T12" fmla="*/ 4 w 395"/>
                <a:gd name="T13" fmla="*/ 22 h 22"/>
                <a:gd name="T14" fmla="*/ 4 w 39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0" y="0"/>
                  </a:moveTo>
                  <a:lnTo>
                    <a:pt x="395" y="0"/>
                  </a:lnTo>
                  <a:moveTo>
                    <a:pt x="0" y="4"/>
                  </a:moveTo>
                  <a:lnTo>
                    <a:pt x="395"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451" y="2395"/>
              <a:ext cx="58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103"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96" y="2395"/>
              <a:ext cx="4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Abbrv.</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2765"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873" y="2395"/>
              <a:ext cx="4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Name</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1317" y="240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617" y="2592"/>
              <a:ext cx="2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Line 14"/>
            <p:cNvSpPr>
              <a:spLocks noChangeShapeType="1"/>
            </p:cNvSpPr>
            <p:nvPr/>
          </p:nvSpPr>
          <p:spPr bwMode="auto">
            <a:xfrm flipV="1">
              <a:off x="2103"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362" y="2592"/>
              <a:ext cx="1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fp</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6"/>
            <p:cNvSpPr>
              <a:spLocks noChangeShapeType="1"/>
            </p:cNvSpPr>
            <p:nvPr/>
          </p:nvSpPr>
          <p:spPr bwMode="auto">
            <a:xfrm flipV="1">
              <a:off x="2765"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604" y="2592"/>
              <a:ext cx="83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frame pointer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Freeform 18"/>
            <p:cNvSpPr>
              <a:spLocks noEditPoints="1"/>
            </p:cNvSpPr>
            <p:nvPr/>
          </p:nvSpPr>
          <p:spPr bwMode="auto">
            <a:xfrm>
              <a:off x="1317" y="259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617" y="2789"/>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12</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20"/>
            <p:cNvSpPr>
              <a:spLocks noChangeShapeType="1"/>
            </p:cNvSpPr>
            <p:nvPr/>
          </p:nvSpPr>
          <p:spPr bwMode="auto">
            <a:xfrm flipV="1">
              <a:off x="2103"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372" y="2789"/>
              <a:ext cx="1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ip</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2"/>
            <p:cNvSpPr>
              <a:spLocks noChangeShapeType="1"/>
            </p:cNvSpPr>
            <p:nvPr/>
          </p:nvSpPr>
          <p:spPr bwMode="auto">
            <a:xfrm flipV="1">
              <a:off x="2765"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859" y="2789"/>
              <a:ext cx="21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intra-procedure-call scratch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Freeform 24"/>
            <p:cNvSpPr>
              <a:spLocks noEditPoints="1"/>
            </p:cNvSpPr>
            <p:nvPr/>
          </p:nvSpPr>
          <p:spPr bwMode="auto">
            <a:xfrm>
              <a:off x="1317" y="2789"/>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617" y="2975"/>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13</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Line 26"/>
            <p:cNvSpPr>
              <a:spLocks noChangeShapeType="1"/>
            </p:cNvSpPr>
            <p:nvPr/>
          </p:nvSpPr>
          <p:spPr bwMode="auto">
            <a:xfrm flipV="1">
              <a:off x="2103"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362" y="2975"/>
              <a:ext cx="1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8"/>
            <p:cNvSpPr>
              <a:spLocks noChangeShapeType="1"/>
            </p:cNvSpPr>
            <p:nvPr/>
          </p:nvSpPr>
          <p:spPr bwMode="auto">
            <a:xfrm flipV="1">
              <a:off x="2765"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29"/>
            <p:cNvSpPr>
              <a:spLocks noChangeArrowheads="1"/>
            </p:cNvSpPr>
            <p:nvPr/>
          </p:nvSpPr>
          <p:spPr bwMode="auto">
            <a:xfrm>
              <a:off x="3624" y="2975"/>
              <a:ext cx="7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stack pointer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5" name="Freeform 30"/>
            <p:cNvSpPr>
              <a:spLocks noEditPoints="1"/>
            </p:cNvSpPr>
            <p:nvPr/>
          </p:nvSpPr>
          <p:spPr bwMode="auto">
            <a:xfrm>
              <a:off x="1317" y="298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Rectangle 31"/>
            <p:cNvSpPr>
              <a:spLocks noChangeArrowheads="1"/>
            </p:cNvSpPr>
            <p:nvPr/>
          </p:nvSpPr>
          <p:spPr bwMode="auto">
            <a:xfrm>
              <a:off x="1617" y="3172"/>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14</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8" name="Line 32"/>
            <p:cNvSpPr>
              <a:spLocks noChangeShapeType="1"/>
            </p:cNvSpPr>
            <p:nvPr/>
          </p:nvSpPr>
          <p:spPr bwMode="auto">
            <a:xfrm flipV="1">
              <a:off x="2103"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Rectangle 33"/>
            <p:cNvSpPr>
              <a:spLocks noChangeArrowheads="1"/>
            </p:cNvSpPr>
            <p:nvPr/>
          </p:nvSpPr>
          <p:spPr bwMode="auto">
            <a:xfrm>
              <a:off x="2383" y="3172"/>
              <a:ext cx="15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lr</a:t>
              </a:r>
              <a:endParaRPr kumimoji="0" lang="en-US" sz="1800" b="0" i="0" u="none" strike="noStrike" cap="none" normalizeH="0" baseline="0" smtClean="0">
                <a:ln>
                  <a:noFill/>
                </a:ln>
                <a:solidFill>
                  <a:schemeClr val="tx1"/>
                </a:solidFill>
                <a:effectLst/>
                <a:latin typeface="Arial" pitchFamily="34" charset="0"/>
              </a:endParaRPr>
            </a:p>
          </p:txBody>
        </p:sp>
        <p:sp>
          <p:nvSpPr>
            <p:cNvPr id="1030" name="Line 34"/>
            <p:cNvSpPr>
              <a:spLocks noChangeShapeType="1"/>
            </p:cNvSpPr>
            <p:nvPr/>
          </p:nvSpPr>
          <p:spPr bwMode="auto">
            <a:xfrm flipV="1">
              <a:off x="2765"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35"/>
            <p:cNvSpPr>
              <a:spLocks noChangeArrowheads="1"/>
            </p:cNvSpPr>
            <p:nvPr/>
          </p:nvSpPr>
          <p:spPr bwMode="auto">
            <a:xfrm>
              <a:off x="3666" y="3172"/>
              <a:ext cx="7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900" dirty="0">
                  <a:solidFill>
                    <a:srgbClr val="1A1B1C"/>
                  </a:solidFill>
                  <a:latin typeface="Times New Roman" pitchFamily="18" charset="0"/>
                </a:rPr>
                <a:t>l</a:t>
              </a:r>
              <a:r>
                <a:rPr kumimoji="0" lang="en-US" sz="1900" b="0" i="0" u="none" strike="noStrike" cap="none" normalizeH="0" baseline="0" dirty="0" smtClean="0">
                  <a:ln>
                    <a:noFill/>
                  </a:ln>
                  <a:solidFill>
                    <a:srgbClr val="1A1B1C"/>
                  </a:solidFill>
                  <a:effectLst/>
                  <a:latin typeface="Times New Roman" pitchFamily="18" charset="0"/>
                </a:rPr>
                <a:t>ink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2" name="Freeform 36"/>
            <p:cNvSpPr>
              <a:spLocks noEditPoints="1"/>
            </p:cNvSpPr>
            <p:nvPr/>
          </p:nvSpPr>
          <p:spPr bwMode="auto">
            <a:xfrm>
              <a:off x="1317" y="317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37"/>
            <p:cNvSpPr>
              <a:spLocks noChangeArrowheads="1"/>
            </p:cNvSpPr>
            <p:nvPr/>
          </p:nvSpPr>
          <p:spPr bwMode="auto">
            <a:xfrm>
              <a:off x="1617" y="3368"/>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15</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4" name="Line 38"/>
            <p:cNvSpPr>
              <a:spLocks noChangeShapeType="1"/>
            </p:cNvSpPr>
            <p:nvPr/>
          </p:nvSpPr>
          <p:spPr bwMode="auto">
            <a:xfrm flipV="1">
              <a:off x="2103"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39"/>
            <p:cNvSpPr>
              <a:spLocks noChangeArrowheads="1"/>
            </p:cNvSpPr>
            <p:nvPr/>
          </p:nvSpPr>
          <p:spPr bwMode="auto">
            <a:xfrm>
              <a:off x="2352" y="3368"/>
              <a:ext cx="20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036" name="Line 40"/>
            <p:cNvSpPr>
              <a:spLocks noChangeShapeType="1"/>
            </p:cNvSpPr>
            <p:nvPr/>
          </p:nvSpPr>
          <p:spPr bwMode="auto">
            <a:xfrm flipV="1">
              <a:off x="2765"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41"/>
            <p:cNvSpPr>
              <a:spLocks noChangeArrowheads="1"/>
            </p:cNvSpPr>
            <p:nvPr/>
          </p:nvSpPr>
          <p:spPr bwMode="auto">
            <a:xfrm>
              <a:off x="3500" y="3368"/>
              <a:ext cx="10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program counter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8" name="Freeform 42"/>
            <p:cNvSpPr>
              <a:spLocks noEditPoints="1"/>
            </p:cNvSpPr>
            <p:nvPr/>
          </p:nvSpPr>
          <p:spPr bwMode="auto">
            <a:xfrm>
              <a:off x="1317" y="3369"/>
              <a:ext cx="4087" cy="228"/>
            </a:xfrm>
            <a:custGeom>
              <a:avLst/>
              <a:gdLst>
                <a:gd name="T0" fmla="*/ 391 w 395"/>
                <a:gd name="T1" fmla="*/ 18 h 22"/>
                <a:gd name="T2" fmla="*/ 391 w 395"/>
                <a:gd name="T3" fmla="*/ 0 h 22"/>
                <a:gd name="T4" fmla="*/ 395 w 395"/>
                <a:gd name="T5" fmla="*/ 18 h 22"/>
                <a:gd name="T6" fmla="*/ 395 w 395"/>
                <a:gd name="T7" fmla="*/ 0 h 22"/>
                <a:gd name="T8" fmla="*/ 0 w 395"/>
                <a:gd name="T9" fmla="*/ 18 h 22"/>
                <a:gd name="T10" fmla="*/ 395 w 395"/>
                <a:gd name="T11" fmla="*/ 18 h 22"/>
                <a:gd name="T12" fmla="*/ 0 w 395"/>
                <a:gd name="T13" fmla="*/ 22 h 22"/>
                <a:gd name="T14" fmla="*/ 395 w 39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391" y="18"/>
                  </a:moveTo>
                  <a:lnTo>
                    <a:pt x="391" y="0"/>
                  </a:lnTo>
                  <a:moveTo>
                    <a:pt x="395" y="18"/>
                  </a:moveTo>
                  <a:lnTo>
                    <a:pt x="395" y="0"/>
                  </a:lnTo>
                  <a:moveTo>
                    <a:pt x="0" y="18"/>
                  </a:moveTo>
                  <a:lnTo>
                    <a:pt x="395" y="18"/>
                  </a:lnTo>
                  <a:moveTo>
                    <a:pt x="0" y="22"/>
                  </a:moveTo>
                  <a:lnTo>
                    <a:pt x="39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2010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smtClean="0"/>
              <a:t>Example</a:t>
            </a:r>
            <a:endParaRPr lang="zh-TW" altLang="en-US" smtClean="0"/>
          </a:p>
        </p:txBody>
      </p:sp>
      <p:sp>
        <p:nvSpPr>
          <p:cNvPr id="65539" name="內容版面配置區 2"/>
          <p:cNvSpPr>
            <a:spLocks noGrp="1"/>
          </p:cNvSpPr>
          <p:nvPr>
            <p:ph idx="1"/>
          </p:nvPr>
        </p:nvSpPr>
        <p:spPr/>
        <p:txBody>
          <a:bodyPr/>
          <a:lstStyle/>
          <a:p>
            <a:endParaRPr lang="zh-TW" altLang="en-US" smtClean="0"/>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071563"/>
            <a:ext cx="66548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286125"/>
            <a:ext cx="51784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4238625"/>
            <a:ext cx="51784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p:txBody>
          <a:bodyPr/>
          <a:lstStyle/>
          <a:p>
            <a:r>
              <a:rPr lang="en-US" altLang="zh-TW" smtClean="0"/>
              <a:t>Example</a:t>
            </a:r>
            <a:endParaRPr lang="zh-TW" altLang="en-US" smtClean="0"/>
          </a:p>
        </p:txBody>
      </p:sp>
      <p:sp>
        <p:nvSpPr>
          <p:cNvPr id="66563" name="內容版面配置區 2"/>
          <p:cNvSpPr>
            <a:spLocks noGrp="1"/>
          </p:cNvSpPr>
          <p:nvPr>
            <p:ph idx="1"/>
          </p:nvPr>
        </p:nvSpPr>
        <p:spPr/>
        <p:txBody>
          <a:bodyPr/>
          <a:lstStyle/>
          <a:p>
            <a:endParaRPr lang="zh-TW" altLang="en-US" smtClean="0"/>
          </a:p>
        </p:txBody>
      </p:sp>
      <p:pic>
        <p:nvPicPr>
          <p:cNvPr id="665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071563"/>
            <a:ext cx="66548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286125"/>
            <a:ext cx="4940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4214813"/>
            <a:ext cx="4940300"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smtClean="0"/>
              <a:t>Example</a:t>
            </a:r>
            <a:endParaRPr lang="zh-TW" altLang="en-US" smtClean="0"/>
          </a:p>
        </p:txBody>
      </p:sp>
      <p:sp>
        <p:nvSpPr>
          <p:cNvPr id="67587" name="內容版面配置區 2"/>
          <p:cNvSpPr>
            <a:spLocks noGrp="1"/>
          </p:cNvSpPr>
          <p:nvPr>
            <p:ph idx="1"/>
          </p:nvPr>
        </p:nvSpPr>
        <p:spPr/>
        <p:txBody>
          <a:bodyPr/>
          <a:lstStyle/>
          <a:p>
            <a:endParaRPr lang="zh-TW" altLang="en-US"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071563"/>
            <a:ext cx="66548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3214688"/>
            <a:ext cx="50831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227513"/>
            <a:ext cx="508317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p:txBody>
          <a:bodyPr/>
          <a:lstStyle/>
          <a:p>
            <a:r>
              <a:rPr lang="en-US" altLang="zh-TW" smtClean="0"/>
              <a:t>Summary of addressing modes</a:t>
            </a:r>
            <a:endParaRPr lang="zh-TW" altLang="en-US" smtClean="0"/>
          </a:p>
        </p:txBody>
      </p:sp>
      <p:pic>
        <p:nvPicPr>
          <p:cNvPr id="686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224088"/>
            <a:ext cx="8229600" cy="3128962"/>
          </a:xfrm>
          <a:noFill/>
        </p:spPr>
      </p:pic>
      <p:pic>
        <p:nvPicPr>
          <p:cNvPr id="686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071563"/>
            <a:ext cx="57721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p:txBody>
          <a:bodyPr/>
          <a:lstStyle/>
          <a:p>
            <a:r>
              <a:rPr lang="en-US" altLang="zh-TW" smtClean="0"/>
              <a:t>Summary of addressing modes</a:t>
            </a:r>
            <a:endParaRPr lang="zh-TW" altLang="en-US" smtClean="0"/>
          </a:p>
        </p:txBody>
      </p:sp>
      <p:pic>
        <p:nvPicPr>
          <p:cNvPr id="696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17613"/>
            <a:ext cx="8229600" cy="3140075"/>
          </a:xfr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p:txBody>
          <a:bodyPr/>
          <a:lstStyle/>
          <a:p>
            <a:r>
              <a:rPr lang="en-US" altLang="zh-TW" smtClean="0"/>
              <a:t>Summary of addressing modes</a:t>
            </a:r>
            <a:endParaRPr lang="zh-TW" altLang="en-US" smtClean="0"/>
          </a:p>
        </p:txBody>
      </p:sp>
      <p:pic>
        <p:nvPicPr>
          <p:cNvPr id="7065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349500"/>
            <a:ext cx="8229600" cy="2878138"/>
          </a:xfrm>
          <a:noFill/>
        </p:spPr>
      </p:pic>
      <p:pic>
        <p:nvPicPr>
          <p:cNvPr id="706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071563"/>
            <a:ext cx="57721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標題 1"/>
          <p:cNvSpPr>
            <a:spLocks noGrp="1"/>
          </p:cNvSpPr>
          <p:nvPr>
            <p:ph type="title"/>
          </p:nvPr>
        </p:nvSpPr>
        <p:spPr/>
        <p:txBody>
          <a:bodyPr/>
          <a:lstStyle/>
          <a:p>
            <a:r>
              <a:rPr lang="en-US" altLang="zh-TW" smtClean="0"/>
              <a:t>Summary of addressing modes</a:t>
            </a:r>
            <a:endParaRPr lang="zh-TW" altLang="en-US" smtClean="0"/>
          </a:p>
        </p:txBody>
      </p:sp>
      <p:pic>
        <p:nvPicPr>
          <p:cNvPr id="716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071563"/>
            <a:ext cx="8229600" cy="2860675"/>
          </a:xfr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TW" smtClean="0"/>
              <a:t>Load an address into a register</a:t>
            </a:r>
          </a:p>
        </p:txBody>
      </p:sp>
      <p:sp>
        <p:nvSpPr>
          <p:cNvPr id="72707" name="Rectangle 3"/>
          <p:cNvSpPr>
            <a:spLocks noGrp="1" noChangeArrowheads="1"/>
          </p:cNvSpPr>
          <p:nvPr>
            <p:ph type="body" idx="1"/>
          </p:nvPr>
        </p:nvSpPr>
        <p:spPr/>
        <p:txBody>
          <a:bodyPr/>
          <a:lstStyle/>
          <a:p>
            <a:pPr eaLnBrk="1" hangingPunct="1"/>
            <a:r>
              <a:rPr lang="en-US" altLang="zh-TW" smtClean="0"/>
              <a:t>Note that all addressing modes are register-offseted. Can we issue </a:t>
            </a:r>
            <a:r>
              <a:rPr lang="en-US" altLang="zh-TW" b="1" smtClean="0">
                <a:latin typeface="Courier New" panose="02070309020205020404" pitchFamily="49" charset="0"/>
                <a:cs typeface="Courier New" panose="02070309020205020404" pitchFamily="49" charset="0"/>
              </a:rPr>
              <a:t>LDR R0, Table</a:t>
            </a:r>
            <a:r>
              <a:rPr lang="en-US" altLang="zh-TW" smtClean="0"/>
              <a:t>? The pseudo instruction </a:t>
            </a:r>
            <a:r>
              <a:rPr lang="en-US" altLang="zh-TW" b="1" smtClean="0">
                <a:latin typeface="Courier New" panose="02070309020205020404" pitchFamily="49" charset="0"/>
              </a:rPr>
              <a:t>ADR</a:t>
            </a:r>
            <a:r>
              <a:rPr lang="en-US" altLang="zh-TW" smtClean="0"/>
              <a:t> loads a register with an address </a:t>
            </a:r>
          </a:p>
          <a:p>
            <a:pPr eaLnBrk="1" hangingPunct="1">
              <a:buFontTx/>
              <a:buNone/>
            </a:pPr>
            <a:r>
              <a:rPr lang="en-US" altLang="zh-TW" sz="2600" b="1" smtClean="0">
                <a:latin typeface="Courier New" panose="02070309020205020404" pitchFamily="49" charset="0"/>
              </a:rPr>
              <a:t>table: 	.word	10</a:t>
            </a:r>
          </a:p>
          <a:p>
            <a:pPr eaLnBrk="1" hangingPunct="1">
              <a:buFontTx/>
              <a:buNone/>
            </a:pPr>
            <a:r>
              <a:rPr lang="en-US" altLang="zh-TW" sz="2600" b="1" smtClean="0">
                <a:latin typeface="Courier New" panose="02070309020205020404" pitchFamily="49" charset="0"/>
              </a:rPr>
              <a:t>…</a:t>
            </a:r>
          </a:p>
          <a:p>
            <a:pPr eaLnBrk="1" hangingPunct="1">
              <a:buFontTx/>
              <a:buNone/>
            </a:pPr>
            <a:r>
              <a:rPr lang="en-US" altLang="zh-TW" sz="2600" b="1" smtClean="0">
                <a:latin typeface="Courier New" panose="02070309020205020404" pitchFamily="49" charset="0"/>
              </a:rPr>
              <a:t>			ADR  R0, table</a:t>
            </a:r>
          </a:p>
          <a:p>
            <a:pPr eaLnBrk="1" hangingPunct="1">
              <a:buFontTx/>
              <a:buNone/>
            </a:pPr>
            <a:endParaRPr lang="en-US" altLang="zh-TW" sz="2600" b="1" smtClean="0">
              <a:latin typeface="Courier New" panose="02070309020205020404" pitchFamily="49" charset="0"/>
            </a:endParaRPr>
          </a:p>
          <a:p>
            <a:pPr eaLnBrk="1" hangingPunct="1"/>
            <a:r>
              <a:rPr lang="en-US" altLang="zh-TW" smtClean="0"/>
              <a:t>Assembler transfer pseudo instruction into a sequence of appropriate instructions </a:t>
            </a:r>
          </a:p>
          <a:p>
            <a:pPr eaLnBrk="1" hangingPunct="1">
              <a:buFontTx/>
              <a:buNone/>
            </a:pPr>
            <a:r>
              <a:rPr lang="en-US" altLang="zh-TW" b="1" smtClean="0">
                <a:latin typeface="Courier New" panose="02070309020205020404" pitchFamily="49" charset="0"/>
              </a:rPr>
              <a:t>  sub	r0, pc, #12</a:t>
            </a:r>
            <a:endParaRPr lang="en-US" altLang="zh-TW"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TW" smtClean="0"/>
              <a:t>Application</a:t>
            </a:r>
          </a:p>
        </p:txBody>
      </p:sp>
      <p:sp>
        <p:nvSpPr>
          <p:cNvPr id="73731"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			ADR R1, table</a:t>
            </a:r>
          </a:p>
          <a:p>
            <a:pPr eaLnBrk="1" hangingPunct="1">
              <a:buFontTx/>
              <a:buNone/>
            </a:pPr>
            <a:r>
              <a:rPr lang="en-US" altLang="zh-TW" sz="2600" b="1" smtClean="0">
                <a:latin typeface="Courier New" panose="02070309020205020404" pitchFamily="49" charset="0"/>
              </a:rPr>
              <a:t>loop: 	</a:t>
            </a:r>
            <a:r>
              <a:rPr lang="en-US" altLang="zh-TW" sz="2600" b="1" smtClean="0">
                <a:solidFill>
                  <a:srgbClr val="FF0000"/>
                </a:solidFill>
                <a:latin typeface="Courier New" panose="02070309020205020404" pitchFamily="49" charset="0"/>
              </a:rPr>
              <a:t>LDR R0, [R1]</a:t>
            </a:r>
          </a:p>
          <a:p>
            <a:pPr eaLnBrk="1" hangingPunct="1">
              <a:buFontTx/>
              <a:buNone/>
            </a:pPr>
            <a:r>
              <a:rPr lang="en-US" altLang="zh-TW" sz="2600" b="1" smtClean="0">
                <a:solidFill>
                  <a:srgbClr val="FF0000"/>
                </a:solidFill>
                <a:latin typeface="Courier New" panose="02070309020205020404" pitchFamily="49" charset="0"/>
              </a:rPr>
              <a:t>			ADD R1, R1, #4</a:t>
            </a:r>
          </a:p>
          <a:p>
            <a:pPr eaLnBrk="1" hangingPunct="1">
              <a:buFontTx/>
              <a:buNone/>
            </a:pPr>
            <a:r>
              <a:rPr lang="en-US" altLang="zh-TW" sz="2600" b="1" smtClean="0">
                <a:latin typeface="Courier New" panose="02070309020205020404" pitchFamily="49" charset="0"/>
              </a:rPr>
              <a:t>			@ operations on R0</a:t>
            </a:r>
          </a:p>
          <a:p>
            <a:pPr eaLnBrk="1" hangingPunct="1">
              <a:buFontTx/>
              <a:buNone/>
            </a:pPr>
            <a:r>
              <a:rPr lang="en-US" altLang="zh-TW" sz="2600" b="1" smtClean="0">
                <a:latin typeface="Courier New" panose="02070309020205020404" pitchFamily="49" charset="0"/>
              </a:rPr>
              <a:t>			…</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			ADR R1, table</a:t>
            </a:r>
          </a:p>
          <a:p>
            <a:pPr eaLnBrk="1" hangingPunct="1">
              <a:buFontTx/>
              <a:buNone/>
            </a:pPr>
            <a:r>
              <a:rPr lang="en-US" altLang="zh-TW" sz="2600" b="1" smtClean="0">
                <a:latin typeface="Courier New" panose="02070309020205020404" pitchFamily="49" charset="0"/>
              </a:rPr>
              <a:t>loop: 	</a:t>
            </a:r>
            <a:r>
              <a:rPr lang="en-US" altLang="zh-TW" sz="2600" b="1" smtClean="0">
                <a:solidFill>
                  <a:srgbClr val="FF0000"/>
                </a:solidFill>
                <a:latin typeface="Courier New" panose="02070309020205020404" pitchFamily="49" charset="0"/>
              </a:rPr>
              <a:t>LDR R0, [R1], #4</a:t>
            </a:r>
          </a:p>
          <a:p>
            <a:pPr eaLnBrk="1" hangingPunct="1">
              <a:buFontTx/>
              <a:buNone/>
            </a:pPr>
            <a:r>
              <a:rPr lang="en-US" altLang="zh-TW" sz="2600" b="1" smtClean="0">
                <a:latin typeface="Courier New" panose="02070309020205020404" pitchFamily="49" charset="0"/>
              </a:rPr>
              <a:t>			</a:t>
            </a:r>
          </a:p>
          <a:p>
            <a:pPr eaLnBrk="1" hangingPunct="1">
              <a:buFontTx/>
              <a:buNone/>
            </a:pPr>
            <a:r>
              <a:rPr lang="en-US" altLang="zh-TW" sz="2600" b="1" smtClean="0">
                <a:latin typeface="Courier New" panose="02070309020205020404" pitchFamily="49" charset="0"/>
              </a:rPr>
              <a:t>			@ operations on R0</a:t>
            </a:r>
          </a:p>
          <a:p>
            <a:pPr eaLnBrk="1" hangingPunct="1">
              <a:buFontTx/>
              <a:buNone/>
            </a:pPr>
            <a:r>
              <a:rPr lang="en-US" altLang="zh-TW" sz="2600" b="1" smtClean="0">
                <a:latin typeface="Courier New" panose="02070309020205020404" pitchFamily="49" charset="0"/>
              </a:rPr>
              <a:t>			…</a:t>
            </a:r>
          </a:p>
        </p:txBody>
      </p:sp>
      <p:sp>
        <p:nvSpPr>
          <p:cNvPr id="73732" name="Line 4"/>
          <p:cNvSpPr>
            <a:spLocks noChangeShapeType="1"/>
          </p:cNvSpPr>
          <p:nvPr/>
        </p:nvSpPr>
        <p:spPr bwMode="auto">
          <a:xfrm>
            <a:off x="611188" y="3716338"/>
            <a:ext cx="6048375"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3733" name="Rectangle 5"/>
          <p:cNvSpPr>
            <a:spLocks noChangeArrowheads="1"/>
          </p:cNvSpPr>
          <p:nvPr/>
        </p:nvSpPr>
        <p:spPr bwMode="auto">
          <a:xfrm>
            <a:off x="7221538" y="1652588"/>
            <a:ext cx="1454150" cy="7937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73734" name="Rectangle 6"/>
          <p:cNvSpPr>
            <a:spLocks noChangeArrowheads="1"/>
          </p:cNvSpPr>
          <p:nvPr/>
        </p:nvSpPr>
        <p:spPr bwMode="auto">
          <a:xfrm>
            <a:off x="7221538" y="2446338"/>
            <a:ext cx="1454150" cy="792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73735" name="Rectangle 7"/>
          <p:cNvSpPr>
            <a:spLocks noChangeArrowheads="1"/>
          </p:cNvSpPr>
          <p:nvPr/>
        </p:nvSpPr>
        <p:spPr bwMode="auto">
          <a:xfrm>
            <a:off x="7221538" y="3236913"/>
            <a:ext cx="1454150" cy="793750"/>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73736" name="Line 8"/>
          <p:cNvSpPr>
            <a:spLocks noChangeShapeType="1"/>
          </p:cNvSpPr>
          <p:nvPr/>
        </p:nvSpPr>
        <p:spPr bwMode="auto">
          <a:xfrm>
            <a:off x="7221538" y="1125538"/>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73737" name="Line 9"/>
          <p:cNvSpPr>
            <a:spLocks noChangeShapeType="1"/>
          </p:cNvSpPr>
          <p:nvPr/>
        </p:nvSpPr>
        <p:spPr bwMode="auto">
          <a:xfrm>
            <a:off x="8675688" y="1125538"/>
            <a:ext cx="0" cy="33432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73738" name="Line 10"/>
          <p:cNvSpPr>
            <a:spLocks noChangeShapeType="1"/>
          </p:cNvSpPr>
          <p:nvPr/>
        </p:nvSpPr>
        <p:spPr bwMode="auto">
          <a:xfrm>
            <a:off x="6804025" y="1630363"/>
            <a:ext cx="360363" cy="0"/>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39" name="Text Box 11"/>
          <p:cNvSpPr txBox="1">
            <a:spLocks noChangeArrowheads="1"/>
          </p:cNvSpPr>
          <p:nvPr/>
        </p:nvSpPr>
        <p:spPr bwMode="auto">
          <a:xfrm>
            <a:off x="5724525" y="1382713"/>
            <a:ext cx="10969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r" eaLnBrk="1" hangingPunct="1"/>
            <a:r>
              <a:rPr lang="en-US" altLang="zh-TW" sz="2400" b="1">
                <a:solidFill>
                  <a:srgbClr val="0000CC"/>
                </a:solidFill>
                <a:latin typeface="Courier New" panose="02070309020205020404" pitchFamily="49" charset="0"/>
              </a:rPr>
              <a:t>table</a:t>
            </a:r>
          </a:p>
          <a:p>
            <a:pPr algn="r" eaLnBrk="1" hangingPunct="1"/>
            <a:r>
              <a:rPr lang="en-US" altLang="zh-TW" sz="2400" b="1">
                <a:solidFill>
                  <a:srgbClr val="0000CC"/>
                </a:solidFill>
                <a:latin typeface="Courier New" panose="02070309020205020404" pitchFamily="49" charset="0"/>
              </a:rPr>
              <a:t>R1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TW" smtClean="0"/>
              <a:t>Multiple register load/store</a:t>
            </a:r>
          </a:p>
        </p:txBody>
      </p:sp>
      <p:sp>
        <p:nvSpPr>
          <p:cNvPr id="74755" name="Rectangle 3"/>
          <p:cNvSpPr>
            <a:spLocks noGrp="1" noChangeArrowheads="1"/>
          </p:cNvSpPr>
          <p:nvPr>
            <p:ph type="body" idx="1"/>
          </p:nvPr>
        </p:nvSpPr>
        <p:spPr>
          <a:xfrm>
            <a:off x="457200" y="1052513"/>
            <a:ext cx="8258175" cy="5472112"/>
          </a:xfrm>
        </p:spPr>
        <p:txBody>
          <a:bodyPr/>
          <a:lstStyle/>
          <a:p>
            <a:pPr eaLnBrk="1" hangingPunct="1"/>
            <a:r>
              <a:rPr lang="en-US" altLang="zh-TW" smtClean="0"/>
              <a:t>Transfer a block of data more efficiently.</a:t>
            </a:r>
          </a:p>
          <a:p>
            <a:pPr eaLnBrk="1" hangingPunct="1"/>
            <a:r>
              <a:rPr lang="en-US" altLang="zh-TW" smtClean="0"/>
              <a:t>Used for procedure entry and exit for saving and restoring workspace registers and the return address</a:t>
            </a:r>
          </a:p>
          <a:p>
            <a:pPr eaLnBrk="1" hangingPunct="1"/>
            <a:r>
              <a:rPr lang="en-US" altLang="zh-TW" smtClean="0"/>
              <a:t>For ARM7, </a:t>
            </a:r>
            <a:r>
              <a:rPr lang="en-US" altLang="zh-TW" i="1" smtClean="0">
                <a:latin typeface="Times New Roman" panose="02020603050405020304" pitchFamily="18" charset="0"/>
                <a:cs typeface="Times New Roman" panose="02020603050405020304" pitchFamily="18" charset="0"/>
              </a:rPr>
              <a:t>2+Nt</a:t>
            </a:r>
            <a:r>
              <a:rPr lang="en-US" altLang="zh-TW" smtClean="0"/>
              <a:t> cycles (</a:t>
            </a:r>
            <a:r>
              <a:rPr lang="en-US" altLang="zh-TW" i="1" smtClean="0">
                <a:latin typeface="Times New Roman" panose="02020603050405020304" pitchFamily="18" charset="0"/>
                <a:cs typeface="Times New Roman" panose="02020603050405020304" pitchFamily="18" charset="0"/>
              </a:rPr>
              <a:t>N</a:t>
            </a:r>
            <a:r>
              <a:rPr lang="en-US" altLang="zh-TW" smtClean="0"/>
              <a:t>:#words, </a:t>
            </a:r>
            <a:r>
              <a:rPr lang="en-US" altLang="zh-TW" i="1" smtClean="0">
                <a:latin typeface="Times New Roman" panose="02020603050405020304" pitchFamily="18" charset="0"/>
                <a:cs typeface="Times New Roman" panose="02020603050405020304" pitchFamily="18" charset="0"/>
              </a:rPr>
              <a:t>t</a:t>
            </a:r>
            <a:r>
              <a:rPr lang="en-US" altLang="zh-TW" smtClean="0"/>
              <a:t>:time for a word for sequential access). Increase interrupt latency since it can’t be interrupted.</a:t>
            </a:r>
          </a:p>
          <a:p>
            <a:pPr eaLnBrk="1" hangingPunct="1">
              <a:buFontTx/>
              <a:buNone/>
            </a:pPr>
            <a:r>
              <a:rPr lang="en-US" altLang="zh-TW" sz="2400" smtClean="0">
                <a:solidFill>
                  <a:srgbClr val="0000CC"/>
                </a:solidFill>
              </a:rPr>
              <a:t>registers are arranged an in increasing order; see manual</a:t>
            </a:r>
          </a:p>
          <a:p>
            <a:pPr eaLnBrk="1" hangingPunct="1">
              <a:buFontTx/>
              <a:buNone/>
            </a:pPr>
            <a:r>
              <a:rPr lang="en-US" altLang="zh-TW" sz="2600" b="1" smtClean="0">
                <a:latin typeface="Courier New" panose="02070309020205020404" pitchFamily="49" charset="0"/>
              </a:rPr>
              <a:t>LDMIA  R1, {R0, R2, R5} @ R0 = mem[R1]</a:t>
            </a:r>
          </a:p>
          <a:p>
            <a:pPr eaLnBrk="1" hangingPunct="1">
              <a:buFontTx/>
              <a:buNone/>
            </a:pPr>
            <a:r>
              <a:rPr lang="en-US" altLang="zh-TW" sz="2600" b="1" smtClean="0">
                <a:latin typeface="Courier New" panose="02070309020205020404" pitchFamily="49" charset="0"/>
              </a:rPr>
              <a:t>						 @ R2 = mem[r1+4]</a:t>
            </a:r>
          </a:p>
          <a:p>
            <a:pPr eaLnBrk="1" hangingPunct="1">
              <a:buFontTx/>
              <a:buNone/>
            </a:pPr>
            <a:r>
              <a:rPr lang="en-US" altLang="zh-TW" sz="2600" b="1" smtClean="0">
                <a:latin typeface="Courier New" panose="02070309020205020404" pitchFamily="49" charset="0"/>
              </a:rPr>
              <a:t>						 @ R5 = mem[r1+8]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Processor Modes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IN" sz="2800" dirty="0" smtClean="0"/>
              <a:t>ARM supports the seven processor modes:</a:t>
            </a:r>
          </a:p>
          <a:p>
            <a:pPr marL="857250" lvl="1" indent="-457200"/>
            <a:r>
              <a:rPr lang="en-IN" sz="2400" dirty="0" smtClean="0"/>
              <a:t>Mode changes can be made under software control, or by external interrupts or exception processing.</a:t>
            </a:r>
          </a:p>
          <a:p>
            <a:pPr marL="857250" lvl="1" indent="-457200"/>
            <a:r>
              <a:rPr lang="en-IN" sz="2400" dirty="0" smtClean="0"/>
              <a:t>Privileged modes have full access to system resources.</a:t>
            </a:r>
          </a:p>
          <a:p>
            <a:pPr marL="857250" lvl="1" indent="-457200"/>
            <a:r>
              <a:rPr lang="en-IN" sz="2400" dirty="0" smtClean="0"/>
              <a:t>System mode is not entered by any exception </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7535863"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5458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TW" smtClean="0"/>
              <a:t>Multiple load/store register</a:t>
            </a:r>
          </a:p>
        </p:txBody>
      </p:sp>
      <p:sp>
        <p:nvSpPr>
          <p:cNvPr id="75779"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LDM   load multiple registers</a:t>
            </a:r>
          </a:p>
          <a:p>
            <a:pPr eaLnBrk="1" hangingPunct="1">
              <a:buFontTx/>
              <a:buNone/>
            </a:pPr>
            <a:r>
              <a:rPr lang="en-US" altLang="zh-TW" sz="2600" b="1" smtClean="0">
                <a:latin typeface="Courier New" panose="02070309020205020404" pitchFamily="49" charset="0"/>
              </a:rPr>
              <a:t>STM   store multiple registers</a:t>
            </a: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suffix      meaning</a:t>
            </a:r>
          </a:p>
          <a:p>
            <a:pPr eaLnBrk="1" hangingPunct="1">
              <a:buFontTx/>
              <a:buNone/>
            </a:pPr>
            <a:r>
              <a:rPr lang="en-US" altLang="zh-TW" sz="2600" b="1" smtClean="0">
                <a:latin typeface="Courier New" panose="02070309020205020404" pitchFamily="49" charset="0"/>
              </a:rPr>
              <a:t>  IA    increase after</a:t>
            </a:r>
          </a:p>
          <a:p>
            <a:pPr eaLnBrk="1" hangingPunct="1">
              <a:buFontTx/>
              <a:buNone/>
            </a:pPr>
            <a:r>
              <a:rPr lang="en-US" altLang="zh-TW" sz="2600" b="1" smtClean="0">
                <a:latin typeface="Courier New" panose="02070309020205020404" pitchFamily="49" charset="0"/>
              </a:rPr>
              <a:t>  IB    increase before</a:t>
            </a:r>
          </a:p>
          <a:p>
            <a:pPr eaLnBrk="1" hangingPunct="1">
              <a:buFontTx/>
              <a:buNone/>
            </a:pPr>
            <a:r>
              <a:rPr lang="en-US" altLang="zh-TW" sz="2600" b="1" smtClean="0">
                <a:latin typeface="Courier New" panose="02070309020205020404" pitchFamily="49" charset="0"/>
              </a:rPr>
              <a:t>  DA    decrease after</a:t>
            </a:r>
          </a:p>
          <a:p>
            <a:pPr eaLnBrk="1" hangingPunct="1">
              <a:buFontTx/>
              <a:buNone/>
            </a:pPr>
            <a:r>
              <a:rPr lang="en-US" altLang="zh-TW" sz="2600" b="1" smtClean="0">
                <a:latin typeface="Courier New" panose="02070309020205020404" pitchFamily="49" charset="0"/>
              </a:rPr>
              <a:t>  DB    decrease before</a:t>
            </a:r>
            <a:endParaRPr lang="en-US" altLang="zh-TW" sz="2400" b="1" smtClean="0">
              <a:latin typeface="Courier New" panose="02070309020205020404" pitchFamily="49" charset="0"/>
            </a:endParaRPr>
          </a:p>
          <a:p>
            <a:pPr eaLnBrk="1" hangingPunct="1"/>
            <a:endParaRPr lang="en-US" altLang="zh-TW"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標題 1"/>
          <p:cNvSpPr>
            <a:spLocks noGrp="1"/>
          </p:cNvSpPr>
          <p:nvPr>
            <p:ph type="title"/>
          </p:nvPr>
        </p:nvSpPr>
        <p:spPr/>
        <p:txBody>
          <a:bodyPr/>
          <a:lstStyle/>
          <a:p>
            <a:r>
              <a:rPr lang="en-US" altLang="zh-TW" smtClean="0"/>
              <a:t>Addressing modes</a:t>
            </a:r>
            <a:endParaRPr lang="zh-TW" altLang="en-US" smtClean="0"/>
          </a:p>
        </p:txBody>
      </p:sp>
      <p:pic>
        <p:nvPicPr>
          <p:cNvPr id="768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4313" y="1714500"/>
            <a:ext cx="8721725" cy="2143125"/>
          </a:xfrm>
          <a:noFill/>
        </p:spPr>
      </p:pic>
      <p:pic>
        <p:nvPicPr>
          <p:cNvPr id="768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143000"/>
            <a:ext cx="8382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TW" smtClean="0"/>
              <a:t>Multiple load/store register</a:t>
            </a:r>
          </a:p>
        </p:txBody>
      </p:sp>
      <p:sp>
        <p:nvSpPr>
          <p:cNvPr id="77827" name="Rectangle 3"/>
          <p:cNvSpPr>
            <a:spLocks noGrp="1" noChangeArrowheads="1"/>
          </p:cNvSpPr>
          <p:nvPr>
            <p:ph type="body" idx="1"/>
          </p:nvPr>
        </p:nvSpPr>
        <p:spPr/>
        <p:txBody>
          <a:bodyPr/>
          <a:lstStyle/>
          <a:p>
            <a:pPr eaLnBrk="1" hangingPunct="1">
              <a:lnSpc>
                <a:spcPct val="80000"/>
              </a:lnSpc>
              <a:buFontTx/>
              <a:buNone/>
            </a:pPr>
            <a:r>
              <a:rPr lang="en-US" altLang="zh-TW" sz="2400" b="1" smtClean="0">
                <a:latin typeface="Courier New" panose="02070309020205020404" pitchFamily="49" charset="0"/>
              </a:rPr>
              <a:t>LDM&lt;mode&gt; Rn, {&lt;registers&gt;}</a:t>
            </a:r>
          </a:p>
          <a:p>
            <a:pPr eaLnBrk="1" hangingPunct="1">
              <a:lnSpc>
                <a:spcPct val="80000"/>
              </a:lnSpc>
              <a:buFontTx/>
              <a:buNone/>
            </a:pPr>
            <a:r>
              <a:rPr lang="en-US" altLang="zh-TW" sz="2400" b="1" smtClean="0">
                <a:solidFill>
                  <a:srgbClr val="FF0000"/>
                </a:solidFill>
                <a:latin typeface="Courier New" panose="02070309020205020404" pitchFamily="49" charset="0"/>
              </a:rPr>
              <a:t>IA: addr:=Rn</a:t>
            </a:r>
          </a:p>
          <a:p>
            <a:pPr eaLnBrk="1" hangingPunct="1">
              <a:lnSpc>
                <a:spcPct val="80000"/>
              </a:lnSpc>
              <a:buFontTx/>
              <a:buNone/>
            </a:pPr>
            <a:r>
              <a:rPr lang="en-US" altLang="zh-TW" sz="2400" b="1" smtClean="0">
                <a:latin typeface="Courier New" panose="02070309020205020404" pitchFamily="49" charset="0"/>
              </a:rPr>
              <a:t>IB: addr:=Rn+4</a:t>
            </a:r>
          </a:p>
          <a:p>
            <a:pPr eaLnBrk="1" hangingPunct="1">
              <a:lnSpc>
                <a:spcPct val="80000"/>
              </a:lnSpc>
              <a:buFontTx/>
              <a:buNone/>
            </a:pPr>
            <a:r>
              <a:rPr lang="en-US" altLang="zh-TW" sz="2400" b="1" smtClean="0">
                <a:latin typeface="Courier New" panose="02070309020205020404" pitchFamily="49" charset="0"/>
              </a:rPr>
              <a:t>DA: addr:=Rn-#&lt;registers&gt;*4+4</a:t>
            </a:r>
          </a:p>
          <a:p>
            <a:pPr eaLnBrk="1" hangingPunct="1">
              <a:lnSpc>
                <a:spcPct val="80000"/>
              </a:lnSpc>
              <a:buFontTx/>
              <a:buNone/>
            </a:pPr>
            <a:r>
              <a:rPr lang="en-US" altLang="zh-TW" sz="2400" b="1" smtClean="0">
                <a:latin typeface="Courier New" panose="02070309020205020404" pitchFamily="49" charset="0"/>
              </a:rPr>
              <a:t>DB: addr:=Rn-#&lt;registers&gt;*4</a:t>
            </a:r>
          </a:p>
          <a:p>
            <a:pPr eaLnBrk="1" hangingPunct="1">
              <a:lnSpc>
                <a:spcPct val="80000"/>
              </a:lnSpc>
              <a:buFontTx/>
              <a:buNone/>
            </a:pPr>
            <a:r>
              <a:rPr lang="en-US" altLang="zh-TW" sz="2400" b="1" smtClean="0">
                <a:latin typeface="Courier New" panose="02070309020205020404" pitchFamily="49" charset="0"/>
              </a:rPr>
              <a:t>For each Ri in &lt;registers&gt; </a:t>
            </a:r>
          </a:p>
          <a:p>
            <a:pPr eaLnBrk="1" hangingPunct="1">
              <a:lnSpc>
                <a:spcPct val="80000"/>
              </a:lnSpc>
              <a:buFontTx/>
              <a:buNone/>
            </a:pPr>
            <a:r>
              <a:rPr lang="en-US" altLang="zh-TW" sz="2400" b="1" smtClean="0">
                <a:latin typeface="Courier New" panose="02070309020205020404" pitchFamily="49" charset="0"/>
              </a:rPr>
              <a:t>  IB: addr:=addr+4</a:t>
            </a:r>
          </a:p>
          <a:p>
            <a:pPr eaLnBrk="1" hangingPunct="1">
              <a:lnSpc>
                <a:spcPct val="80000"/>
              </a:lnSpc>
              <a:buFontTx/>
              <a:buNone/>
            </a:pPr>
            <a:r>
              <a:rPr lang="en-US" altLang="zh-TW" sz="2400" b="1" smtClean="0">
                <a:latin typeface="Courier New" panose="02070309020205020404" pitchFamily="49" charset="0"/>
              </a:rPr>
              <a:t>  DB: addr:=addr-4</a:t>
            </a:r>
          </a:p>
          <a:p>
            <a:pPr eaLnBrk="1" hangingPunct="1">
              <a:lnSpc>
                <a:spcPct val="80000"/>
              </a:lnSpc>
              <a:buFontTx/>
              <a:buNone/>
            </a:pPr>
            <a:r>
              <a:rPr lang="en-US" altLang="zh-TW" sz="2400" b="1" smtClean="0">
                <a:latin typeface="Courier New" panose="02070309020205020404" pitchFamily="49" charset="0"/>
              </a:rPr>
              <a:t>  Ri:=M[addr]</a:t>
            </a:r>
          </a:p>
          <a:p>
            <a:pPr eaLnBrk="1" hangingPunct="1">
              <a:lnSpc>
                <a:spcPct val="80000"/>
              </a:lnSpc>
              <a:buFontTx/>
              <a:buNone/>
            </a:pPr>
            <a:r>
              <a:rPr lang="en-US" altLang="zh-TW" sz="2400" b="1" smtClean="0">
                <a:latin typeface="Courier New" panose="02070309020205020404" pitchFamily="49" charset="0"/>
              </a:rPr>
              <a:t>  </a:t>
            </a:r>
            <a:r>
              <a:rPr lang="en-US" altLang="zh-TW" sz="2400" b="1" smtClean="0">
                <a:solidFill>
                  <a:srgbClr val="FF0000"/>
                </a:solidFill>
                <a:latin typeface="Courier New" panose="02070309020205020404" pitchFamily="49" charset="0"/>
              </a:rPr>
              <a:t>IA: addr:=addr+4</a:t>
            </a:r>
          </a:p>
          <a:p>
            <a:pPr eaLnBrk="1" hangingPunct="1">
              <a:lnSpc>
                <a:spcPct val="80000"/>
              </a:lnSpc>
              <a:buFontTx/>
              <a:buNone/>
            </a:pPr>
            <a:r>
              <a:rPr lang="en-US" altLang="zh-TW" sz="2400" b="1" smtClean="0">
                <a:latin typeface="Courier New" panose="02070309020205020404" pitchFamily="49" charset="0"/>
              </a:rPr>
              <a:t>  DA: addr:=addr-4</a:t>
            </a:r>
          </a:p>
          <a:p>
            <a:pPr eaLnBrk="1" hangingPunct="1">
              <a:lnSpc>
                <a:spcPct val="80000"/>
              </a:lnSpc>
              <a:buFontTx/>
              <a:buNone/>
            </a:pPr>
            <a:r>
              <a:rPr lang="en-US" altLang="zh-TW" sz="2400" b="1" smtClean="0">
                <a:latin typeface="Courier New" panose="02070309020205020404" pitchFamily="49" charset="0"/>
              </a:rPr>
              <a:t>&lt;!&gt;: Rn:=addr</a:t>
            </a:r>
            <a:endParaRPr lang="en-US" altLang="zh-TW" sz="2400" smtClean="0"/>
          </a:p>
        </p:txBody>
      </p:sp>
      <p:graphicFrame>
        <p:nvGraphicFramePr>
          <p:cNvPr id="773124" name="Group 4"/>
          <p:cNvGraphicFramePr>
            <a:graphicFrameLocks noGrp="1"/>
          </p:cNvGraphicFramePr>
          <p:nvPr/>
        </p:nvGraphicFramePr>
        <p:xfrm>
          <a:off x="7754938" y="2638425"/>
          <a:ext cx="819150" cy="3357563"/>
        </p:xfrm>
        <a:graphic>
          <a:graphicData uri="http://schemas.openxmlformats.org/drawingml/2006/table">
            <a:tbl>
              <a:tblPr/>
              <a:tblGrid>
                <a:gridCol w="819150"/>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smtClean="0">
                        <a:ln>
                          <a:noFill/>
                        </a:ln>
                        <a:solidFill>
                          <a:schemeClr val="tx1"/>
                        </a:solidFill>
                        <a:effectLst/>
                        <a:latin typeface="Trebuchet MS" pitchFamily="34"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7846" name="Rectangle 22"/>
          <p:cNvSpPr>
            <a:spLocks noChangeArrowheads="1"/>
          </p:cNvSpPr>
          <p:nvPr/>
        </p:nvSpPr>
        <p:spPr bwMode="auto">
          <a:xfrm>
            <a:off x="6208713" y="4310063"/>
            <a:ext cx="728662"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77847" name="Text Box 23"/>
          <p:cNvSpPr txBox="1">
            <a:spLocks noChangeArrowheads="1"/>
          </p:cNvSpPr>
          <p:nvPr/>
        </p:nvSpPr>
        <p:spPr bwMode="auto">
          <a:xfrm>
            <a:off x="6299200" y="4352925"/>
            <a:ext cx="609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Rn</a:t>
            </a:r>
          </a:p>
        </p:txBody>
      </p:sp>
      <p:sp>
        <p:nvSpPr>
          <p:cNvPr id="77848" name="Line 24"/>
          <p:cNvSpPr>
            <a:spLocks noChangeShapeType="1"/>
          </p:cNvSpPr>
          <p:nvPr/>
        </p:nvSpPr>
        <p:spPr bwMode="auto">
          <a:xfrm>
            <a:off x="6937375" y="4573588"/>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7849" name="Text Box 25"/>
          <p:cNvSpPr txBox="1">
            <a:spLocks noChangeArrowheads="1"/>
          </p:cNvSpPr>
          <p:nvPr/>
        </p:nvSpPr>
        <p:spPr bwMode="auto">
          <a:xfrm>
            <a:off x="7872413" y="4572000"/>
            <a:ext cx="6064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R1</a:t>
            </a:r>
          </a:p>
        </p:txBody>
      </p:sp>
      <p:sp>
        <p:nvSpPr>
          <p:cNvPr id="77850" name="Text Box 26"/>
          <p:cNvSpPr txBox="1">
            <a:spLocks noChangeArrowheads="1"/>
          </p:cNvSpPr>
          <p:nvPr/>
        </p:nvSpPr>
        <p:spPr bwMode="auto">
          <a:xfrm>
            <a:off x="7877175" y="5072063"/>
            <a:ext cx="6048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R2</a:t>
            </a:r>
          </a:p>
        </p:txBody>
      </p:sp>
      <p:sp>
        <p:nvSpPr>
          <p:cNvPr id="77851" name="Text Box 27"/>
          <p:cNvSpPr txBox="1">
            <a:spLocks noChangeArrowheads="1"/>
          </p:cNvSpPr>
          <p:nvPr/>
        </p:nvSpPr>
        <p:spPr bwMode="auto">
          <a:xfrm>
            <a:off x="7877175" y="5494338"/>
            <a:ext cx="6048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R3</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TW" smtClean="0"/>
              <a:t>Multiple load/store register</a:t>
            </a:r>
          </a:p>
        </p:txBody>
      </p:sp>
      <p:sp>
        <p:nvSpPr>
          <p:cNvPr id="78851" name="Rectangle 3"/>
          <p:cNvSpPr>
            <a:spLocks noGrp="1" noChangeArrowheads="1"/>
          </p:cNvSpPr>
          <p:nvPr>
            <p:ph type="body" idx="1"/>
          </p:nvPr>
        </p:nvSpPr>
        <p:spPr/>
        <p:txBody>
          <a:bodyPr/>
          <a:lstStyle/>
          <a:p>
            <a:pPr eaLnBrk="1" hangingPunct="1">
              <a:lnSpc>
                <a:spcPct val="80000"/>
              </a:lnSpc>
              <a:buFontTx/>
              <a:buNone/>
            </a:pPr>
            <a:r>
              <a:rPr lang="en-US" altLang="zh-TW" sz="2400" b="1" smtClean="0">
                <a:latin typeface="Courier New" panose="02070309020205020404" pitchFamily="49" charset="0"/>
              </a:rPr>
              <a:t>LDM&lt;mode&gt; Rn, {&lt;registers&gt;}</a:t>
            </a:r>
          </a:p>
          <a:p>
            <a:pPr eaLnBrk="1" hangingPunct="1">
              <a:lnSpc>
                <a:spcPct val="80000"/>
              </a:lnSpc>
              <a:buFontTx/>
              <a:buNone/>
            </a:pPr>
            <a:r>
              <a:rPr lang="en-US" altLang="zh-TW" sz="2400" b="1" smtClean="0">
                <a:latin typeface="Courier New" panose="02070309020205020404" pitchFamily="49" charset="0"/>
              </a:rPr>
              <a:t>IA: addr:=Rn</a:t>
            </a:r>
          </a:p>
          <a:p>
            <a:pPr eaLnBrk="1" hangingPunct="1">
              <a:lnSpc>
                <a:spcPct val="80000"/>
              </a:lnSpc>
              <a:buFontTx/>
              <a:buNone/>
            </a:pPr>
            <a:r>
              <a:rPr lang="en-US" altLang="zh-TW" sz="2400" b="1" smtClean="0">
                <a:solidFill>
                  <a:srgbClr val="FF0000"/>
                </a:solidFill>
                <a:latin typeface="Courier New" panose="02070309020205020404" pitchFamily="49" charset="0"/>
              </a:rPr>
              <a:t>IB: addr:=Rn+4</a:t>
            </a:r>
          </a:p>
          <a:p>
            <a:pPr eaLnBrk="1" hangingPunct="1">
              <a:lnSpc>
                <a:spcPct val="80000"/>
              </a:lnSpc>
              <a:buFontTx/>
              <a:buNone/>
            </a:pPr>
            <a:r>
              <a:rPr lang="en-US" altLang="zh-TW" sz="2400" b="1" smtClean="0">
                <a:latin typeface="Courier New" panose="02070309020205020404" pitchFamily="49" charset="0"/>
              </a:rPr>
              <a:t>DA: addr:=Rn-#&lt;registers&gt;*4+4</a:t>
            </a:r>
          </a:p>
          <a:p>
            <a:pPr eaLnBrk="1" hangingPunct="1">
              <a:lnSpc>
                <a:spcPct val="80000"/>
              </a:lnSpc>
              <a:buFontTx/>
              <a:buNone/>
            </a:pPr>
            <a:r>
              <a:rPr lang="en-US" altLang="zh-TW" sz="2400" b="1" smtClean="0">
                <a:latin typeface="Courier New" panose="02070309020205020404" pitchFamily="49" charset="0"/>
              </a:rPr>
              <a:t>DB: addr:=Rn-#&lt;registers&gt;*4</a:t>
            </a:r>
          </a:p>
          <a:p>
            <a:pPr eaLnBrk="1" hangingPunct="1">
              <a:lnSpc>
                <a:spcPct val="80000"/>
              </a:lnSpc>
              <a:buFontTx/>
              <a:buNone/>
            </a:pPr>
            <a:r>
              <a:rPr lang="en-US" altLang="zh-TW" sz="2400" b="1" smtClean="0">
                <a:latin typeface="Courier New" panose="02070309020205020404" pitchFamily="49" charset="0"/>
              </a:rPr>
              <a:t>For each Ri in &lt;registers&gt; </a:t>
            </a:r>
          </a:p>
          <a:p>
            <a:pPr eaLnBrk="1" hangingPunct="1">
              <a:lnSpc>
                <a:spcPct val="80000"/>
              </a:lnSpc>
              <a:buFontTx/>
              <a:buNone/>
            </a:pPr>
            <a:r>
              <a:rPr lang="en-US" altLang="zh-TW" sz="2400" b="1" smtClean="0">
                <a:solidFill>
                  <a:schemeClr val="hlink"/>
                </a:solidFill>
                <a:latin typeface="Courier New" panose="02070309020205020404" pitchFamily="49" charset="0"/>
              </a:rPr>
              <a:t>  </a:t>
            </a:r>
            <a:r>
              <a:rPr lang="en-US" altLang="zh-TW" sz="2400" b="1" smtClean="0">
                <a:solidFill>
                  <a:srgbClr val="FF0000"/>
                </a:solidFill>
                <a:latin typeface="Courier New" panose="02070309020205020404" pitchFamily="49" charset="0"/>
              </a:rPr>
              <a:t>IB: addr:=addr+4</a:t>
            </a:r>
          </a:p>
          <a:p>
            <a:pPr eaLnBrk="1" hangingPunct="1">
              <a:lnSpc>
                <a:spcPct val="80000"/>
              </a:lnSpc>
              <a:buFontTx/>
              <a:buNone/>
            </a:pPr>
            <a:r>
              <a:rPr lang="en-US" altLang="zh-TW" sz="2400" b="1" smtClean="0">
                <a:latin typeface="Courier New" panose="02070309020205020404" pitchFamily="49" charset="0"/>
              </a:rPr>
              <a:t>  DB: addr:=addr-4</a:t>
            </a:r>
          </a:p>
          <a:p>
            <a:pPr eaLnBrk="1" hangingPunct="1">
              <a:lnSpc>
                <a:spcPct val="80000"/>
              </a:lnSpc>
              <a:buFontTx/>
              <a:buNone/>
            </a:pPr>
            <a:r>
              <a:rPr lang="en-US" altLang="zh-TW" sz="2400" b="1" smtClean="0">
                <a:latin typeface="Courier New" panose="02070309020205020404" pitchFamily="49" charset="0"/>
              </a:rPr>
              <a:t>  Ri:=M[addr]</a:t>
            </a:r>
          </a:p>
          <a:p>
            <a:pPr eaLnBrk="1" hangingPunct="1">
              <a:lnSpc>
                <a:spcPct val="80000"/>
              </a:lnSpc>
              <a:buFontTx/>
              <a:buNone/>
            </a:pPr>
            <a:r>
              <a:rPr lang="en-US" altLang="zh-TW" sz="2400" b="1" smtClean="0">
                <a:latin typeface="Courier New" panose="02070309020205020404" pitchFamily="49" charset="0"/>
              </a:rPr>
              <a:t>  IA: addr:=addr+4</a:t>
            </a:r>
          </a:p>
          <a:p>
            <a:pPr eaLnBrk="1" hangingPunct="1">
              <a:lnSpc>
                <a:spcPct val="80000"/>
              </a:lnSpc>
              <a:buFontTx/>
              <a:buNone/>
            </a:pPr>
            <a:r>
              <a:rPr lang="en-US" altLang="zh-TW" sz="2400" b="1" smtClean="0">
                <a:latin typeface="Courier New" panose="02070309020205020404" pitchFamily="49" charset="0"/>
              </a:rPr>
              <a:t>  DA: addr:=addr-4</a:t>
            </a:r>
          </a:p>
          <a:p>
            <a:pPr eaLnBrk="1" hangingPunct="1">
              <a:lnSpc>
                <a:spcPct val="80000"/>
              </a:lnSpc>
              <a:buFontTx/>
              <a:buNone/>
            </a:pPr>
            <a:r>
              <a:rPr lang="en-US" altLang="zh-TW" sz="2400" b="1" smtClean="0">
                <a:latin typeface="Courier New" panose="02070309020205020404" pitchFamily="49" charset="0"/>
              </a:rPr>
              <a:t>&lt;!&gt;: Rn:=addr</a:t>
            </a:r>
            <a:endParaRPr lang="en-US" altLang="zh-TW" sz="2400" smtClean="0"/>
          </a:p>
        </p:txBody>
      </p:sp>
      <p:graphicFrame>
        <p:nvGraphicFramePr>
          <p:cNvPr id="775172" name="Group 4"/>
          <p:cNvGraphicFramePr>
            <a:graphicFrameLocks noGrp="1"/>
          </p:cNvGraphicFramePr>
          <p:nvPr/>
        </p:nvGraphicFramePr>
        <p:xfrm>
          <a:off x="7754938" y="2638425"/>
          <a:ext cx="819150" cy="3357563"/>
        </p:xfrm>
        <a:graphic>
          <a:graphicData uri="http://schemas.openxmlformats.org/drawingml/2006/table">
            <a:tbl>
              <a:tblPr/>
              <a:tblGrid>
                <a:gridCol w="819150"/>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dirty="0" smtClean="0">
                        <a:ln>
                          <a:noFill/>
                        </a:ln>
                        <a:solidFill>
                          <a:schemeClr val="tx1"/>
                        </a:solidFill>
                        <a:effectLst/>
                        <a:latin typeface="Trebuchet MS" pitchFamily="34"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dirty="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dirty="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dirty="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8870" name="Rectangle 22"/>
          <p:cNvSpPr>
            <a:spLocks noChangeArrowheads="1"/>
          </p:cNvSpPr>
          <p:nvPr/>
        </p:nvSpPr>
        <p:spPr bwMode="auto">
          <a:xfrm>
            <a:off x="6208713" y="4310063"/>
            <a:ext cx="728662"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78871" name="Text Box 23"/>
          <p:cNvSpPr txBox="1">
            <a:spLocks noChangeArrowheads="1"/>
          </p:cNvSpPr>
          <p:nvPr/>
        </p:nvSpPr>
        <p:spPr bwMode="auto">
          <a:xfrm>
            <a:off x="6299200" y="4352925"/>
            <a:ext cx="609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Rn</a:t>
            </a:r>
          </a:p>
        </p:txBody>
      </p:sp>
      <p:sp>
        <p:nvSpPr>
          <p:cNvPr id="78872" name="Line 24"/>
          <p:cNvSpPr>
            <a:spLocks noChangeShapeType="1"/>
          </p:cNvSpPr>
          <p:nvPr/>
        </p:nvSpPr>
        <p:spPr bwMode="auto">
          <a:xfrm>
            <a:off x="6937375" y="4573588"/>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8873" name="Text Box 25"/>
          <p:cNvSpPr txBox="1">
            <a:spLocks noChangeArrowheads="1"/>
          </p:cNvSpPr>
          <p:nvPr/>
        </p:nvSpPr>
        <p:spPr bwMode="auto">
          <a:xfrm>
            <a:off x="7872413" y="5016500"/>
            <a:ext cx="6064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R1</a:t>
            </a:r>
          </a:p>
        </p:txBody>
      </p:sp>
      <p:sp>
        <p:nvSpPr>
          <p:cNvPr id="78874" name="Text Box 26"/>
          <p:cNvSpPr txBox="1">
            <a:spLocks noChangeArrowheads="1"/>
          </p:cNvSpPr>
          <p:nvPr/>
        </p:nvSpPr>
        <p:spPr bwMode="auto">
          <a:xfrm>
            <a:off x="7877175" y="5538788"/>
            <a:ext cx="6048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R2</a:t>
            </a:r>
          </a:p>
        </p:txBody>
      </p:sp>
      <p:sp>
        <p:nvSpPr>
          <p:cNvPr id="78875" name="Text Box 27"/>
          <p:cNvSpPr txBox="1">
            <a:spLocks noChangeArrowheads="1"/>
          </p:cNvSpPr>
          <p:nvPr/>
        </p:nvSpPr>
        <p:spPr bwMode="auto">
          <a:xfrm>
            <a:off x="7877175" y="6000750"/>
            <a:ext cx="6048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R3</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TW" smtClean="0"/>
              <a:t>Multiple load/store register</a:t>
            </a:r>
          </a:p>
        </p:txBody>
      </p:sp>
      <p:sp>
        <p:nvSpPr>
          <p:cNvPr id="79875" name="Rectangle 3"/>
          <p:cNvSpPr>
            <a:spLocks noGrp="1" noChangeArrowheads="1"/>
          </p:cNvSpPr>
          <p:nvPr>
            <p:ph type="body" idx="1"/>
          </p:nvPr>
        </p:nvSpPr>
        <p:spPr/>
        <p:txBody>
          <a:bodyPr/>
          <a:lstStyle/>
          <a:p>
            <a:pPr eaLnBrk="1" hangingPunct="1">
              <a:lnSpc>
                <a:spcPct val="80000"/>
              </a:lnSpc>
              <a:buFontTx/>
              <a:buNone/>
            </a:pPr>
            <a:r>
              <a:rPr lang="en-US" altLang="zh-TW" sz="2400" b="1" smtClean="0">
                <a:latin typeface="Courier New" panose="02070309020205020404" pitchFamily="49" charset="0"/>
              </a:rPr>
              <a:t>LDM&lt;mode&gt; Rn, {&lt;registers&gt;}</a:t>
            </a:r>
          </a:p>
          <a:p>
            <a:pPr eaLnBrk="1" hangingPunct="1">
              <a:lnSpc>
                <a:spcPct val="80000"/>
              </a:lnSpc>
              <a:buFontTx/>
              <a:buNone/>
            </a:pPr>
            <a:r>
              <a:rPr lang="en-US" altLang="zh-TW" sz="2400" b="1" smtClean="0">
                <a:latin typeface="Courier New" panose="02070309020205020404" pitchFamily="49" charset="0"/>
              </a:rPr>
              <a:t>IA: addr:=Rn</a:t>
            </a:r>
          </a:p>
          <a:p>
            <a:pPr eaLnBrk="1" hangingPunct="1">
              <a:lnSpc>
                <a:spcPct val="80000"/>
              </a:lnSpc>
              <a:buFontTx/>
              <a:buNone/>
            </a:pPr>
            <a:r>
              <a:rPr lang="en-US" altLang="zh-TW" sz="2400" b="1" smtClean="0">
                <a:latin typeface="Courier New" panose="02070309020205020404" pitchFamily="49" charset="0"/>
              </a:rPr>
              <a:t>IB: addr:=Rn+4</a:t>
            </a:r>
          </a:p>
          <a:p>
            <a:pPr eaLnBrk="1" hangingPunct="1">
              <a:lnSpc>
                <a:spcPct val="80000"/>
              </a:lnSpc>
              <a:buFontTx/>
              <a:buNone/>
            </a:pPr>
            <a:r>
              <a:rPr lang="en-US" altLang="zh-TW" sz="2400" b="1" smtClean="0">
                <a:solidFill>
                  <a:srgbClr val="FF0000"/>
                </a:solidFill>
                <a:latin typeface="Courier New" panose="02070309020205020404" pitchFamily="49" charset="0"/>
              </a:rPr>
              <a:t>DA: addr:=Rn-#&lt;registers&gt;*4+4</a:t>
            </a:r>
          </a:p>
          <a:p>
            <a:pPr eaLnBrk="1" hangingPunct="1">
              <a:lnSpc>
                <a:spcPct val="80000"/>
              </a:lnSpc>
              <a:buFontTx/>
              <a:buNone/>
            </a:pPr>
            <a:r>
              <a:rPr lang="en-US" altLang="zh-TW" sz="2400" b="1" smtClean="0">
                <a:latin typeface="Courier New" panose="02070309020205020404" pitchFamily="49" charset="0"/>
              </a:rPr>
              <a:t>DB: addr:=Rn-#&lt;registers&gt;*4</a:t>
            </a:r>
          </a:p>
          <a:p>
            <a:pPr eaLnBrk="1" hangingPunct="1">
              <a:lnSpc>
                <a:spcPct val="80000"/>
              </a:lnSpc>
              <a:buFontTx/>
              <a:buNone/>
            </a:pPr>
            <a:r>
              <a:rPr lang="en-US" altLang="zh-TW" sz="2400" b="1" smtClean="0">
                <a:latin typeface="Courier New" panose="02070309020205020404" pitchFamily="49" charset="0"/>
              </a:rPr>
              <a:t>For each Ri in &lt;registers&gt; </a:t>
            </a:r>
          </a:p>
          <a:p>
            <a:pPr eaLnBrk="1" hangingPunct="1">
              <a:lnSpc>
                <a:spcPct val="80000"/>
              </a:lnSpc>
              <a:buFontTx/>
              <a:buNone/>
            </a:pPr>
            <a:r>
              <a:rPr lang="en-US" altLang="zh-TW" sz="2400" b="1" smtClean="0">
                <a:latin typeface="Courier New" panose="02070309020205020404" pitchFamily="49" charset="0"/>
              </a:rPr>
              <a:t>  IB: addr:=addr+4</a:t>
            </a:r>
          </a:p>
          <a:p>
            <a:pPr eaLnBrk="1" hangingPunct="1">
              <a:lnSpc>
                <a:spcPct val="80000"/>
              </a:lnSpc>
              <a:buFontTx/>
              <a:buNone/>
            </a:pPr>
            <a:r>
              <a:rPr lang="en-US" altLang="zh-TW" sz="2400" b="1" smtClean="0">
                <a:latin typeface="Courier New" panose="02070309020205020404" pitchFamily="49" charset="0"/>
              </a:rPr>
              <a:t>  DB: addr:=addr-4</a:t>
            </a:r>
          </a:p>
          <a:p>
            <a:pPr eaLnBrk="1" hangingPunct="1">
              <a:lnSpc>
                <a:spcPct val="80000"/>
              </a:lnSpc>
              <a:buFontTx/>
              <a:buNone/>
            </a:pPr>
            <a:r>
              <a:rPr lang="en-US" altLang="zh-TW" sz="2400" b="1" smtClean="0">
                <a:latin typeface="Courier New" panose="02070309020205020404" pitchFamily="49" charset="0"/>
              </a:rPr>
              <a:t>  Ri:=M[addr]</a:t>
            </a:r>
          </a:p>
          <a:p>
            <a:pPr eaLnBrk="1" hangingPunct="1">
              <a:lnSpc>
                <a:spcPct val="80000"/>
              </a:lnSpc>
              <a:buFontTx/>
              <a:buNone/>
            </a:pPr>
            <a:r>
              <a:rPr lang="en-US" altLang="zh-TW" sz="2400" b="1" smtClean="0">
                <a:latin typeface="Courier New" panose="02070309020205020404" pitchFamily="49" charset="0"/>
              </a:rPr>
              <a:t>  IA: addr:=addr+4</a:t>
            </a:r>
          </a:p>
          <a:p>
            <a:pPr eaLnBrk="1" hangingPunct="1">
              <a:lnSpc>
                <a:spcPct val="80000"/>
              </a:lnSpc>
              <a:buFontTx/>
              <a:buNone/>
            </a:pPr>
            <a:r>
              <a:rPr lang="en-US" altLang="zh-TW" sz="2400" b="1" smtClean="0">
                <a:latin typeface="Courier New" panose="02070309020205020404" pitchFamily="49" charset="0"/>
              </a:rPr>
              <a:t>  </a:t>
            </a:r>
            <a:r>
              <a:rPr lang="en-US" altLang="zh-TW" sz="2400" b="1" smtClean="0">
                <a:solidFill>
                  <a:srgbClr val="FF0000"/>
                </a:solidFill>
                <a:latin typeface="Courier New" panose="02070309020205020404" pitchFamily="49" charset="0"/>
              </a:rPr>
              <a:t>DA: addr:=addr-4</a:t>
            </a:r>
          </a:p>
          <a:p>
            <a:pPr eaLnBrk="1" hangingPunct="1">
              <a:lnSpc>
                <a:spcPct val="80000"/>
              </a:lnSpc>
              <a:buFontTx/>
              <a:buNone/>
            </a:pPr>
            <a:r>
              <a:rPr lang="en-US" altLang="zh-TW" sz="2400" b="1" smtClean="0">
                <a:latin typeface="Courier New" panose="02070309020205020404" pitchFamily="49" charset="0"/>
              </a:rPr>
              <a:t>&lt;!&gt;: Rn:=addr</a:t>
            </a:r>
            <a:endParaRPr lang="en-US" altLang="zh-TW" sz="2400" smtClean="0"/>
          </a:p>
        </p:txBody>
      </p:sp>
      <p:graphicFrame>
        <p:nvGraphicFramePr>
          <p:cNvPr id="777220" name="Group 4"/>
          <p:cNvGraphicFramePr>
            <a:graphicFrameLocks noGrp="1"/>
          </p:cNvGraphicFramePr>
          <p:nvPr/>
        </p:nvGraphicFramePr>
        <p:xfrm>
          <a:off x="7754938" y="2638425"/>
          <a:ext cx="819150" cy="3357563"/>
        </p:xfrm>
        <a:graphic>
          <a:graphicData uri="http://schemas.openxmlformats.org/drawingml/2006/table">
            <a:tbl>
              <a:tblPr/>
              <a:tblGrid>
                <a:gridCol w="819150"/>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smtClean="0">
                        <a:ln>
                          <a:noFill/>
                        </a:ln>
                        <a:solidFill>
                          <a:schemeClr val="tx1"/>
                        </a:solidFill>
                        <a:effectLst/>
                        <a:latin typeface="Trebuchet MS" pitchFamily="34"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9894" name="Rectangle 22"/>
          <p:cNvSpPr>
            <a:spLocks noChangeArrowheads="1"/>
          </p:cNvSpPr>
          <p:nvPr/>
        </p:nvSpPr>
        <p:spPr bwMode="auto">
          <a:xfrm>
            <a:off x="6208713" y="4310063"/>
            <a:ext cx="728662"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79895" name="Text Box 23"/>
          <p:cNvSpPr txBox="1">
            <a:spLocks noChangeArrowheads="1"/>
          </p:cNvSpPr>
          <p:nvPr/>
        </p:nvSpPr>
        <p:spPr bwMode="auto">
          <a:xfrm>
            <a:off x="6299200" y="4352925"/>
            <a:ext cx="609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Rn</a:t>
            </a:r>
          </a:p>
        </p:txBody>
      </p:sp>
      <p:sp>
        <p:nvSpPr>
          <p:cNvPr id="79896" name="Line 24"/>
          <p:cNvSpPr>
            <a:spLocks noChangeShapeType="1"/>
          </p:cNvSpPr>
          <p:nvPr/>
        </p:nvSpPr>
        <p:spPr bwMode="auto">
          <a:xfrm>
            <a:off x="6937375" y="4573588"/>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9897" name="Text Box 25"/>
          <p:cNvSpPr txBox="1">
            <a:spLocks noChangeArrowheads="1"/>
          </p:cNvSpPr>
          <p:nvPr/>
        </p:nvSpPr>
        <p:spPr bwMode="auto">
          <a:xfrm>
            <a:off x="7872413" y="4071938"/>
            <a:ext cx="6064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R3</a:t>
            </a:r>
          </a:p>
        </p:txBody>
      </p:sp>
      <p:sp>
        <p:nvSpPr>
          <p:cNvPr id="79898" name="Text Box 26"/>
          <p:cNvSpPr txBox="1">
            <a:spLocks noChangeArrowheads="1"/>
          </p:cNvSpPr>
          <p:nvPr/>
        </p:nvSpPr>
        <p:spPr bwMode="auto">
          <a:xfrm>
            <a:off x="7877175" y="3586163"/>
            <a:ext cx="6048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R2</a:t>
            </a:r>
          </a:p>
        </p:txBody>
      </p:sp>
      <p:sp>
        <p:nvSpPr>
          <p:cNvPr id="79899" name="Text Box 27"/>
          <p:cNvSpPr txBox="1">
            <a:spLocks noChangeArrowheads="1"/>
          </p:cNvSpPr>
          <p:nvPr/>
        </p:nvSpPr>
        <p:spPr bwMode="auto">
          <a:xfrm>
            <a:off x="7877175" y="3087688"/>
            <a:ext cx="6048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R1</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TW" smtClean="0"/>
              <a:t>Multiple load/store register</a:t>
            </a:r>
          </a:p>
        </p:txBody>
      </p:sp>
      <p:sp>
        <p:nvSpPr>
          <p:cNvPr id="80899" name="Rectangle 3"/>
          <p:cNvSpPr>
            <a:spLocks noGrp="1" noChangeArrowheads="1"/>
          </p:cNvSpPr>
          <p:nvPr>
            <p:ph type="body" idx="1"/>
          </p:nvPr>
        </p:nvSpPr>
        <p:spPr/>
        <p:txBody>
          <a:bodyPr/>
          <a:lstStyle/>
          <a:p>
            <a:pPr eaLnBrk="1" hangingPunct="1">
              <a:lnSpc>
                <a:spcPct val="80000"/>
              </a:lnSpc>
              <a:buFontTx/>
              <a:buNone/>
            </a:pPr>
            <a:r>
              <a:rPr lang="en-US" altLang="zh-TW" sz="2400" b="1" smtClean="0">
                <a:latin typeface="Courier New" panose="02070309020205020404" pitchFamily="49" charset="0"/>
              </a:rPr>
              <a:t>LDM&lt;mode&gt; Rn, {&lt;registers&gt;}</a:t>
            </a:r>
          </a:p>
          <a:p>
            <a:pPr eaLnBrk="1" hangingPunct="1">
              <a:lnSpc>
                <a:spcPct val="80000"/>
              </a:lnSpc>
              <a:buFontTx/>
              <a:buNone/>
            </a:pPr>
            <a:r>
              <a:rPr lang="en-US" altLang="zh-TW" sz="2400" b="1" smtClean="0">
                <a:latin typeface="Courier New" panose="02070309020205020404" pitchFamily="49" charset="0"/>
              </a:rPr>
              <a:t>IA: addr:=Rn</a:t>
            </a:r>
          </a:p>
          <a:p>
            <a:pPr eaLnBrk="1" hangingPunct="1">
              <a:lnSpc>
                <a:spcPct val="80000"/>
              </a:lnSpc>
              <a:buFontTx/>
              <a:buNone/>
            </a:pPr>
            <a:r>
              <a:rPr lang="en-US" altLang="zh-TW" sz="2400" b="1" smtClean="0">
                <a:latin typeface="Courier New" panose="02070309020205020404" pitchFamily="49" charset="0"/>
              </a:rPr>
              <a:t>IB: addr:=Rn+4</a:t>
            </a:r>
          </a:p>
          <a:p>
            <a:pPr eaLnBrk="1" hangingPunct="1">
              <a:lnSpc>
                <a:spcPct val="80000"/>
              </a:lnSpc>
              <a:buFontTx/>
              <a:buNone/>
            </a:pPr>
            <a:r>
              <a:rPr lang="en-US" altLang="zh-TW" sz="2400" b="1" smtClean="0">
                <a:latin typeface="Courier New" panose="02070309020205020404" pitchFamily="49" charset="0"/>
              </a:rPr>
              <a:t>DA: addr:=Rn-#&lt;registers&gt;*4+4</a:t>
            </a:r>
          </a:p>
          <a:p>
            <a:pPr eaLnBrk="1" hangingPunct="1">
              <a:lnSpc>
                <a:spcPct val="80000"/>
              </a:lnSpc>
              <a:buFontTx/>
              <a:buNone/>
            </a:pPr>
            <a:r>
              <a:rPr lang="en-US" altLang="zh-TW" sz="2400" b="1" smtClean="0">
                <a:solidFill>
                  <a:srgbClr val="FF0000"/>
                </a:solidFill>
                <a:latin typeface="Courier New" panose="02070309020205020404" pitchFamily="49" charset="0"/>
              </a:rPr>
              <a:t>DB: addr:=Rn-#&lt;registers&gt;*4</a:t>
            </a:r>
          </a:p>
          <a:p>
            <a:pPr eaLnBrk="1" hangingPunct="1">
              <a:lnSpc>
                <a:spcPct val="80000"/>
              </a:lnSpc>
              <a:buFontTx/>
              <a:buNone/>
            </a:pPr>
            <a:r>
              <a:rPr lang="en-US" altLang="zh-TW" sz="2400" b="1" smtClean="0">
                <a:latin typeface="Courier New" panose="02070309020205020404" pitchFamily="49" charset="0"/>
              </a:rPr>
              <a:t>For each Ri in &lt;registers&gt; </a:t>
            </a:r>
          </a:p>
          <a:p>
            <a:pPr eaLnBrk="1" hangingPunct="1">
              <a:lnSpc>
                <a:spcPct val="80000"/>
              </a:lnSpc>
              <a:buFontTx/>
              <a:buNone/>
            </a:pPr>
            <a:r>
              <a:rPr lang="en-US" altLang="zh-TW" sz="2400" b="1" smtClean="0">
                <a:latin typeface="Courier New" panose="02070309020205020404" pitchFamily="49" charset="0"/>
              </a:rPr>
              <a:t>  IB: addr:=addr+4</a:t>
            </a:r>
          </a:p>
          <a:p>
            <a:pPr eaLnBrk="1" hangingPunct="1">
              <a:lnSpc>
                <a:spcPct val="80000"/>
              </a:lnSpc>
              <a:buFontTx/>
              <a:buNone/>
            </a:pPr>
            <a:r>
              <a:rPr lang="en-US" altLang="zh-TW" sz="2400" b="1" smtClean="0">
                <a:solidFill>
                  <a:schemeClr val="hlink"/>
                </a:solidFill>
                <a:latin typeface="Courier New" panose="02070309020205020404" pitchFamily="49" charset="0"/>
              </a:rPr>
              <a:t>  </a:t>
            </a:r>
            <a:r>
              <a:rPr lang="en-US" altLang="zh-TW" sz="2400" b="1" smtClean="0">
                <a:solidFill>
                  <a:srgbClr val="FF0000"/>
                </a:solidFill>
                <a:latin typeface="Courier New" panose="02070309020205020404" pitchFamily="49" charset="0"/>
              </a:rPr>
              <a:t>DB: addr:=addr-4</a:t>
            </a:r>
          </a:p>
          <a:p>
            <a:pPr eaLnBrk="1" hangingPunct="1">
              <a:lnSpc>
                <a:spcPct val="80000"/>
              </a:lnSpc>
              <a:buFontTx/>
              <a:buNone/>
            </a:pPr>
            <a:r>
              <a:rPr lang="en-US" altLang="zh-TW" sz="2400" b="1" smtClean="0">
                <a:latin typeface="Courier New" panose="02070309020205020404" pitchFamily="49" charset="0"/>
              </a:rPr>
              <a:t>  Ri:=M[addr]</a:t>
            </a:r>
          </a:p>
          <a:p>
            <a:pPr eaLnBrk="1" hangingPunct="1">
              <a:lnSpc>
                <a:spcPct val="80000"/>
              </a:lnSpc>
              <a:buFontTx/>
              <a:buNone/>
            </a:pPr>
            <a:r>
              <a:rPr lang="en-US" altLang="zh-TW" sz="2400" b="1" smtClean="0">
                <a:latin typeface="Courier New" panose="02070309020205020404" pitchFamily="49" charset="0"/>
              </a:rPr>
              <a:t>  IA: addr:=addr+4</a:t>
            </a:r>
          </a:p>
          <a:p>
            <a:pPr eaLnBrk="1" hangingPunct="1">
              <a:lnSpc>
                <a:spcPct val="80000"/>
              </a:lnSpc>
              <a:buFontTx/>
              <a:buNone/>
            </a:pPr>
            <a:r>
              <a:rPr lang="en-US" altLang="zh-TW" sz="2400" b="1" smtClean="0">
                <a:latin typeface="Courier New" panose="02070309020205020404" pitchFamily="49" charset="0"/>
              </a:rPr>
              <a:t>  DA: addr:=addr-4</a:t>
            </a:r>
          </a:p>
          <a:p>
            <a:pPr eaLnBrk="1" hangingPunct="1">
              <a:lnSpc>
                <a:spcPct val="80000"/>
              </a:lnSpc>
              <a:buFontTx/>
              <a:buNone/>
            </a:pPr>
            <a:r>
              <a:rPr lang="en-US" altLang="zh-TW" sz="2400" b="1" smtClean="0">
                <a:latin typeface="Courier New" panose="02070309020205020404" pitchFamily="49" charset="0"/>
              </a:rPr>
              <a:t>&lt;!&gt;: Rn:=addr</a:t>
            </a:r>
            <a:endParaRPr lang="en-US" altLang="zh-TW" sz="2400" smtClean="0"/>
          </a:p>
        </p:txBody>
      </p:sp>
      <p:graphicFrame>
        <p:nvGraphicFramePr>
          <p:cNvPr id="779268" name="Group 4"/>
          <p:cNvGraphicFramePr>
            <a:graphicFrameLocks noGrp="1"/>
          </p:cNvGraphicFramePr>
          <p:nvPr/>
        </p:nvGraphicFramePr>
        <p:xfrm>
          <a:off x="7754938" y="2638425"/>
          <a:ext cx="819150" cy="3357563"/>
        </p:xfrm>
        <a:graphic>
          <a:graphicData uri="http://schemas.openxmlformats.org/drawingml/2006/table">
            <a:tbl>
              <a:tblPr/>
              <a:tblGrid>
                <a:gridCol w="819150"/>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smtClean="0">
                        <a:ln>
                          <a:noFill/>
                        </a:ln>
                        <a:solidFill>
                          <a:schemeClr val="tx1"/>
                        </a:solidFill>
                        <a:effectLst/>
                        <a:latin typeface="Trebuchet MS" pitchFamily="34"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smtClean="0">
                        <a:ln>
                          <a:noFill/>
                        </a:ln>
                        <a:solidFill>
                          <a:schemeClr val="tx1"/>
                        </a:solidFill>
                        <a:effectLst/>
                        <a:latin typeface="Courier New" pitchFamily="49" charset="0"/>
                        <a:ea typeface="新細明體" pitchFamily="18" charset="-120"/>
                      </a:endParaRPr>
                    </a:p>
                  </a:txBody>
                  <a:tcPr marL="113834" marR="113834" marT="56924" marB="569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0918" name="Rectangle 22"/>
          <p:cNvSpPr>
            <a:spLocks noChangeArrowheads="1"/>
          </p:cNvSpPr>
          <p:nvPr/>
        </p:nvSpPr>
        <p:spPr bwMode="auto">
          <a:xfrm>
            <a:off x="6208713" y="4310063"/>
            <a:ext cx="728662"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0919" name="Text Box 23"/>
          <p:cNvSpPr txBox="1">
            <a:spLocks noChangeArrowheads="1"/>
          </p:cNvSpPr>
          <p:nvPr/>
        </p:nvSpPr>
        <p:spPr bwMode="auto">
          <a:xfrm>
            <a:off x="6299200" y="4352925"/>
            <a:ext cx="609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Rn</a:t>
            </a:r>
          </a:p>
        </p:txBody>
      </p:sp>
      <p:sp>
        <p:nvSpPr>
          <p:cNvPr id="80920" name="Line 24"/>
          <p:cNvSpPr>
            <a:spLocks noChangeShapeType="1"/>
          </p:cNvSpPr>
          <p:nvPr/>
        </p:nvSpPr>
        <p:spPr bwMode="auto">
          <a:xfrm>
            <a:off x="6937375" y="4573588"/>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0921" name="Text Box 25"/>
          <p:cNvSpPr txBox="1">
            <a:spLocks noChangeArrowheads="1"/>
          </p:cNvSpPr>
          <p:nvPr/>
        </p:nvSpPr>
        <p:spPr bwMode="auto">
          <a:xfrm>
            <a:off x="7872413" y="2682875"/>
            <a:ext cx="6064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R1</a:t>
            </a:r>
          </a:p>
        </p:txBody>
      </p:sp>
      <p:sp>
        <p:nvSpPr>
          <p:cNvPr id="80922" name="Text Box 26"/>
          <p:cNvSpPr txBox="1">
            <a:spLocks noChangeArrowheads="1"/>
          </p:cNvSpPr>
          <p:nvPr/>
        </p:nvSpPr>
        <p:spPr bwMode="auto">
          <a:xfrm>
            <a:off x="7877175" y="3143250"/>
            <a:ext cx="6048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R2</a:t>
            </a:r>
          </a:p>
        </p:txBody>
      </p:sp>
      <p:sp>
        <p:nvSpPr>
          <p:cNvPr id="80923" name="Text Box 27"/>
          <p:cNvSpPr txBox="1">
            <a:spLocks noChangeArrowheads="1"/>
          </p:cNvSpPr>
          <p:nvPr/>
        </p:nvSpPr>
        <p:spPr bwMode="auto">
          <a:xfrm>
            <a:off x="7877175" y="3586163"/>
            <a:ext cx="6048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R3</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TW" smtClean="0"/>
              <a:t>Multiple load/store register</a:t>
            </a:r>
          </a:p>
        </p:txBody>
      </p:sp>
      <p:sp>
        <p:nvSpPr>
          <p:cNvPr id="81923"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LDMIA R0, {R1,R2,R3}</a:t>
            </a:r>
          </a:p>
          <a:p>
            <a:pPr eaLnBrk="1" hangingPunct="1">
              <a:buFontTx/>
              <a:buNone/>
            </a:pPr>
            <a:r>
              <a:rPr lang="en-US" altLang="zh-TW" sz="2600" smtClean="0"/>
              <a:t>  or</a:t>
            </a:r>
          </a:p>
          <a:p>
            <a:pPr eaLnBrk="1" hangingPunct="1">
              <a:buFontTx/>
              <a:buNone/>
            </a:pPr>
            <a:r>
              <a:rPr lang="en-US" altLang="zh-TW" sz="2600" b="1" smtClean="0">
                <a:latin typeface="Courier New" panose="02070309020205020404" pitchFamily="49" charset="0"/>
              </a:rPr>
              <a:t>LDMIA R0, {R1-R3}</a:t>
            </a: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R1: 10</a:t>
            </a:r>
          </a:p>
          <a:p>
            <a:pPr eaLnBrk="1" hangingPunct="1">
              <a:buFontTx/>
              <a:buNone/>
            </a:pPr>
            <a:r>
              <a:rPr lang="en-US" altLang="zh-TW" sz="2600" b="1" smtClean="0">
                <a:latin typeface="Courier New" panose="02070309020205020404" pitchFamily="49" charset="0"/>
              </a:rPr>
              <a:t>R2: 20</a:t>
            </a:r>
          </a:p>
          <a:p>
            <a:pPr eaLnBrk="1" hangingPunct="1">
              <a:buFontTx/>
              <a:buNone/>
            </a:pPr>
            <a:r>
              <a:rPr lang="en-US" altLang="zh-TW" sz="2600" b="1" smtClean="0">
                <a:latin typeface="Courier New" panose="02070309020205020404" pitchFamily="49" charset="0"/>
              </a:rPr>
              <a:t>R3: 30</a:t>
            </a:r>
          </a:p>
          <a:p>
            <a:pPr eaLnBrk="1" hangingPunct="1">
              <a:buFontTx/>
              <a:buNone/>
            </a:pPr>
            <a:r>
              <a:rPr lang="en-US" altLang="zh-TW" sz="2600" b="1" smtClean="0">
                <a:latin typeface="Courier New" panose="02070309020205020404" pitchFamily="49" charset="0"/>
              </a:rPr>
              <a:t>R0: 0x10</a:t>
            </a:r>
          </a:p>
          <a:p>
            <a:pPr eaLnBrk="1" hangingPunct="1"/>
            <a:endParaRPr lang="en-US" altLang="zh-TW" smtClean="0"/>
          </a:p>
        </p:txBody>
      </p:sp>
      <p:graphicFrame>
        <p:nvGraphicFramePr>
          <p:cNvPr id="781316" name="Group 4"/>
          <p:cNvGraphicFramePr>
            <a:graphicFrameLocks noGrp="1"/>
          </p:cNvGraphicFramePr>
          <p:nvPr/>
        </p:nvGraphicFramePr>
        <p:xfrm>
          <a:off x="5935663" y="2547938"/>
          <a:ext cx="2638425" cy="3357562"/>
        </p:xfrm>
        <a:graphic>
          <a:graphicData uri="http://schemas.openxmlformats.org/drawingml/2006/table">
            <a:tbl>
              <a:tblPr/>
              <a:tblGrid>
                <a:gridCol w="1319212"/>
                <a:gridCol w="1319213"/>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addr</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data</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10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20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0x018</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30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0x01C</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40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50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60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1950" name="Rectangle 30"/>
          <p:cNvSpPr>
            <a:spLocks noChangeArrowheads="1"/>
          </p:cNvSpPr>
          <p:nvPr/>
        </p:nvSpPr>
        <p:spPr bwMode="auto">
          <a:xfrm>
            <a:off x="3844925" y="3078163"/>
            <a:ext cx="1273175"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1951" name="Text Box 31"/>
          <p:cNvSpPr txBox="1">
            <a:spLocks noChangeArrowheads="1"/>
          </p:cNvSpPr>
          <p:nvPr/>
        </p:nvSpPr>
        <p:spPr bwMode="auto">
          <a:xfrm>
            <a:off x="4208463" y="3165475"/>
            <a:ext cx="60483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R0</a:t>
            </a:r>
          </a:p>
        </p:txBody>
      </p:sp>
      <p:sp>
        <p:nvSpPr>
          <p:cNvPr id="81952" name="Line 32"/>
          <p:cNvSpPr>
            <a:spLocks noChangeShapeType="1"/>
          </p:cNvSpPr>
          <p:nvPr/>
        </p:nvSpPr>
        <p:spPr bwMode="auto">
          <a:xfrm>
            <a:off x="5118100" y="3341688"/>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TW" smtClean="0"/>
              <a:t>Multiple load/store register</a:t>
            </a:r>
          </a:p>
        </p:txBody>
      </p:sp>
      <p:sp>
        <p:nvSpPr>
          <p:cNvPr id="82947"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LDMIA R0</a:t>
            </a:r>
            <a:r>
              <a:rPr lang="en-US" altLang="zh-TW" sz="2600" b="1" smtClean="0">
                <a:solidFill>
                  <a:srgbClr val="FF0000"/>
                </a:solidFill>
                <a:latin typeface="Courier New" panose="02070309020205020404" pitchFamily="49" charset="0"/>
              </a:rPr>
              <a:t>!</a:t>
            </a:r>
            <a:r>
              <a:rPr lang="en-US" altLang="zh-TW" sz="2600" b="1" smtClean="0">
                <a:latin typeface="Courier New" panose="02070309020205020404" pitchFamily="49" charset="0"/>
              </a:rPr>
              <a:t>, {R1,R2,R3}</a:t>
            </a: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R1: 10</a:t>
            </a:r>
          </a:p>
          <a:p>
            <a:pPr eaLnBrk="1" hangingPunct="1">
              <a:buFontTx/>
              <a:buNone/>
            </a:pPr>
            <a:r>
              <a:rPr lang="en-US" altLang="zh-TW" sz="2600" b="1" smtClean="0">
                <a:latin typeface="Courier New" panose="02070309020205020404" pitchFamily="49" charset="0"/>
              </a:rPr>
              <a:t>R2: 20</a:t>
            </a:r>
          </a:p>
          <a:p>
            <a:pPr eaLnBrk="1" hangingPunct="1">
              <a:buFontTx/>
              <a:buNone/>
            </a:pPr>
            <a:r>
              <a:rPr lang="en-US" altLang="zh-TW" sz="2600" b="1" smtClean="0">
                <a:latin typeface="Courier New" panose="02070309020205020404" pitchFamily="49" charset="0"/>
              </a:rPr>
              <a:t>R3: 30</a:t>
            </a:r>
          </a:p>
          <a:p>
            <a:pPr eaLnBrk="1" hangingPunct="1">
              <a:buFontTx/>
              <a:buNone/>
            </a:pPr>
            <a:r>
              <a:rPr lang="en-US" altLang="zh-TW" sz="2600" b="1" smtClean="0">
                <a:latin typeface="Courier New" panose="02070309020205020404" pitchFamily="49" charset="0"/>
              </a:rPr>
              <a:t>R0: </a:t>
            </a:r>
            <a:r>
              <a:rPr lang="en-US" altLang="zh-TW" sz="2600" b="1" smtClean="0">
                <a:solidFill>
                  <a:srgbClr val="FF0000"/>
                </a:solidFill>
                <a:latin typeface="Courier New" panose="02070309020205020404" pitchFamily="49" charset="0"/>
              </a:rPr>
              <a:t>0x01C</a:t>
            </a:r>
          </a:p>
          <a:p>
            <a:pPr eaLnBrk="1" hangingPunct="1"/>
            <a:endParaRPr lang="en-US" altLang="zh-TW" smtClean="0"/>
          </a:p>
        </p:txBody>
      </p:sp>
      <p:graphicFrame>
        <p:nvGraphicFramePr>
          <p:cNvPr id="783364" name="Group 4"/>
          <p:cNvGraphicFramePr>
            <a:graphicFrameLocks noGrp="1"/>
          </p:cNvGraphicFramePr>
          <p:nvPr/>
        </p:nvGraphicFramePr>
        <p:xfrm>
          <a:off x="5935663" y="2547938"/>
          <a:ext cx="2638425" cy="3357562"/>
        </p:xfrm>
        <a:graphic>
          <a:graphicData uri="http://schemas.openxmlformats.org/drawingml/2006/table">
            <a:tbl>
              <a:tblPr/>
              <a:tblGrid>
                <a:gridCol w="1319212"/>
                <a:gridCol w="1319213"/>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addr</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data</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10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20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0x018</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30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0x01C</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40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50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60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2974" name="Rectangle 30"/>
          <p:cNvSpPr>
            <a:spLocks noChangeArrowheads="1"/>
          </p:cNvSpPr>
          <p:nvPr/>
        </p:nvSpPr>
        <p:spPr bwMode="auto">
          <a:xfrm>
            <a:off x="3844925" y="3078163"/>
            <a:ext cx="1273175"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2975" name="Text Box 31"/>
          <p:cNvSpPr txBox="1">
            <a:spLocks noChangeArrowheads="1"/>
          </p:cNvSpPr>
          <p:nvPr/>
        </p:nvSpPr>
        <p:spPr bwMode="auto">
          <a:xfrm>
            <a:off x="4208463" y="3165475"/>
            <a:ext cx="60483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R0</a:t>
            </a:r>
          </a:p>
        </p:txBody>
      </p:sp>
      <p:sp>
        <p:nvSpPr>
          <p:cNvPr id="82976" name="Line 32"/>
          <p:cNvSpPr>
            <a:spLocks noChangeShapeType="1"/>
          </p:cNvSpPr>
          <p:nvPr/>
        </p:nvSpPr>
        <p:spPr bwMode="auto">
          <a:xfrm>
            <a:off x="5118100" y="3341688"/>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TW" smtClean="0"/>
              <a:t>Multiple load/store register</a:t>
            </a:r>
          </a:p>
        </p:txBody>
      </p:sp>
      <p:sp>
        <p:nvSpPr>
          <p:cNvPr id="83971"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LDM</a:t>
            </a:r>
            <a:r>
              <a:rPr lang="en-US" altLang="zh-TW" sz="2600" b="1" smtClean="0">
                <a:solidFill>
                  <a:srgbClr val="FF0000"/>
                </a:solidFill>
                <a:latin typeface="Courier New" panose="02070309020205020404" pitchFamily="49" charset="0"/>
              </a:rPr>
              <a:t>IB</a:t>
            </a:r>
            <a:r>
              <a:rPr lang="en-US" altLang="zh-TW" sz="2600" b="1" smtClean="0">
                <a:latin typeface="Courier New" panose="02070309020205020404" pitchFamily="49" charset="0"/>
              </a:rPr>
              <a:t> R0!, {R1,R2,R3}</a:t>
            </a: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R1: 20</a:t>
            </a:r>
          </a:p>
          <a:p>
            <a:pPr eaLnBrk="1" hangingPunct="1">
              <a:buFontTx/>
              <a:buNone/>
            </a:pPr>
            <a:r>
              <a:rPr lang="en-US" altLang="zh-TW" sz="2600" b="1" smtClean="0">
                <a:latin typeface="Courier New" panose="02070309020205020404" pitchFamily="49" charset="0"/>
              </a:rPr>
              <a:t>R2: 30</a:t>
            </a:r>
          </a:p>
          <a:p>
            <a:pPr eaLnBrk="1" hangingPunct="1">
              <a:buFontTx/>
              <a:buNone/>
            </a:pPr>
            <a:r>
              <a:rPr lang="en-US" altLang="zh-TW" sz="2600" b="1" smtClean="0">
                <a:latin typeface="Courier New" panose="02070309020205020404" pitchFamily="49" charset="0"/>
              </a:rPr>
              <a:t>R3: 40</a:t>
            </a:r>
          </a:p>
          <a:p>
            <a:pPr eaLnBrk="1" hangingPunct="1">
              <a:buFontTx/>
              <a:buNone/>
            </a:pPr>
            <a:r>
              <a:rPr lang="en-US" altLang="zh-TW" sz="2600" b="1" smtClean="0">
                <a:latin typeface="Courier New" panose="02070309020205020404" pitchFamily="49" charset="0"/>
              </a:rPr>
              <a:t>R0: 0x01C</a:t>
            </a:r>
          </a:p>
          <a:p>
            <a:pPr eaLnBrk="1" hangingPunct="1"/>
            <a:endParaRPr lang="en-US" altLang="zh-TW" smtClean="0"/>
          </a:p>
        </p:txBody>
      </p:sp>
      <p:graphicFrame>
        <p:nvGraphicFramePr>
          <p:cNvPr id="785412" name="Group 4"/>
          <p:cNvGraphicFramePr>
            <a:graphicFrameLocks noGrp="1"/>
          </p:cNvGraphicFramePr>
          <p:nvPr/>
        </p:nvGraphicFramePr>
        <p:xfrm>
          <a:off x="5935663" y="2547938"/>
          <a:ext cx="2638425" cy="3357562"/>
        </p:xfrm>
        <a:graphic>
          <a:graphicData uri="http://schemas.openxmlformats.org/drawingml/2006/table">
            <a:tbl>
              <a:tblPr/>
              <a:tblGrid>
                <a:gridCol w="1319212"/>
                <a:gridCol w="1319213"/>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addr</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data</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10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20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0x018</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30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0x01C</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40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50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60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3998" name="Rectangle 30"/>
          <p:cNvSpPr>
            <a:spLocks noChangeArrowheads="1"/>
          </p:cNvSpPr>
          <p:nvPr/>
        </p:nvSpPr>
        <p:spPr bwMode="auto">
          <a:xfrm>
            <a:off x="3844925" y="3078163"/>
            <a:ext cx="1273175"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3999" name="Text Box 31"/>
          <p:cNvSpPr txBox="1">
            <a:spLocks noChangeArrowheads="1"/>
          </p:cNvSpPr>
          <p:nvPr/>
        </p:nvSpPr>
        <p:spPr bwMode="auto">
          <a:xfrm>
            <a:off x="4208463" y="3165475"/>
            <a:ext cx="60483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R0</a:t>
            </a:r>
          </a:p>
        </p:txBody>
      </p:sp>
      <p:sp>
        <p:nvSpPr>
          <p:cNvPr id="84000" name="Line 32"/>
          <p:cNvSpPr>
            <a:spLocks noChangeShapeType="1"/>
          </p:cNvSpPr>
          <p:nvPr/>
        </p:nvSpPr>
        <p:spPr bwMode="auto">
          <a:xfrm>
            <a:off x="5118100" y="3341688"/>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TW" smtClean="0"/>
              <a:t>Multiple load/store register</a:t>
            </a:r>
          </a:p>
        </p:txBody>
      </p:sp>
      <p:sp>
        <p:nvSpPr>
          <p:cNvPr id="84995"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LDM</a:t>
            </a:r>
            <a:r>
              <a:rPr lang="en-US" altLang="zh-TW" sz="2600" b="1" smtClean="0">
                <a:solidFill>
                  <a:srgbClr val="FF0000"/>
                </a:solidFill>
                <a:latin typeface="Courier New" panose="02070309020205020404" pitchFamily="49" charset="0"/>
              </a:rPr>
              <a:t>DA</a:t>
            </a:r>
            <a:r>
              <a:rPr lang="en-US" altLang="zh-TW" sz="2600" b="1" smtClean="0">
                <a:latin typeface="Courier New" panose="02070309020205020404" pitchFamily="49" charset="0"/>
              </a:rPr>
              <a:t> R0!, {R1,R2,R3}</a:t>
            </a: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R1: 40</a:t>
            </a:r>
          </a:p>
          <a:p>
            <a:pPr eaLnBrk="1" hangingPunct="1">
              <a:buFontTx/>
              <a:buNone/>
            </a:pPr>
            <a:r>
              <a:rPr lang="en-US" altLang="zh-TW" sz="2600" b="1" smtClean="0">
                <a:latin typeface="Courier New" panose="02070309020205020404" pitchFamily="49" charset="0"/>
              </a:rPr>
              <a:t>R2: 50</a:t>
            </a:r>
          </a:p>
          <a:p>
            <a:pPr eaLnBrk="1" hangingPunct="1">
              <a:buFontTx/>
              <a:buNone/>
            </a:pPr>
            <a:r>
              <a:rPr lang="en-US" altLang="zh-TW" sz="2600" b="1" smtClean="0">
                <a:latin typeface="Courier New" panose="02070309020205020404" pitchFamily="49" charset="0"/>
              </a:rPr>
              <a:t>R3: 60</a:t>
            </a:r>
          </a:p>
          <a:p>
            <a:pPr eaLnBrk="1" hangingPunct="1">
              <a:buFontTx/>
              <a:buNone/>
            </a:pPr>
            <a:r>
              <a:rPr lang="en-US" altLang="zh-TW" sz="2600" b="1" smtClean="0">
                <a:latin typeface="Courier New" panose="02070309020205020404" pitchFamily="49" charset="0"/>
              </a:rPr>
              <a:t>R0: 0x018</a:t>
            </a:r>
          </a:p>
          <a:p>
            <a:pPr eaLnBrk="1" hangingPunct="1"/>
            <a:endParaRPr lang="en-US" altLang="zh-TW" smtClean="0"/>
          </a:p>
        </p:txBody>
      </p:sp>
      <p:graphicFrame>
        <p:nvGraphicFramePr>
          <p:cNvPr id="787460" name="Group 4"/>
          <p:cNvGraphicFramePr>
            <a:graphicFrameLocks noGrp="1"/>
          </p:cNvGraphicFramePr>
          <p:nvPr/>
        </p:nvGraphicFramePr>
        <p:xfrm>
          <a:off x="5935663" y="2547938"/>
          <a:ext cx="2638425" cy="3357562"/>
        </p:xfrm>
        <a:graphic>
          <a:graphicData uri="http://schemas.openxmlformats.org/drawingml/2006/table">
            <a:tbl>
              <a:tblPr/>
              <a:tblGrid>
                <a:gridCol w="1319212"/>
                <a:gridCol w="1319213"/>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addr</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data</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10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20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0x018</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30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0x01C</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40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50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60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5022" name="Rectangle 30"/>
          <p:cNvSpPr>
            <a:spLocks noChangeArrowheads="1"/>
          </p:cNvSpPr>
          <p:nvPr/>
        </p:nvSpPr>
        <p:spPr bwMode="auto">
          <a:xfrm>
            <a:off x="3844925" y="5386388"/>
            <a:ext cx="1273175"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5023" name="Text Box 31"/>
          <p:cNvSpPr txBox="1">
            <a:spLocks noChangeArrowheads="1"/>
          </p:cNvSpPr>
          <p:nvPr/>
        </p:nvSpPr>
        <p:spPr bwMode="auto">
          <a:xfrm>
            <a:off x="4208463" y="5473700"/>
            <a:ext cx="60483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R0</a:t>
            </a:r>
          </a:p>
        </p:txBody>
      </p:sp>
      <p:sp>
        <p:nvSpPr>
          <p:cNvPr id="85024" name="Line 32"/>
          <p:cNvSpPr>
            <a:spLocks noChangeShapeType="1"/>
          </p:cNvSpPr>
          <p:nvPr/>
        </p:nvSpPr>
        <p:spPr bwMode="auto">
          <a:xfrm>
            <a:off x="5118100" y="5649913"/>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Mode</a:t>
            </a:r>
            <a:endParaRPr lang="en-US" dirty="0"/>
          </a:p>
        </p:txBody>
      </p:sp>
      <p:sp>
        <p:nvSpPr>
          <p:cNvPr id="3" name="Content Placeholder 2"/>
          <p:cNvSpPr>
            <a:spLocks noGrp="1"/>
          </p:cNvSpPr>
          <p:nvPr>
            <p:ph idx="1"/>
          </p:nvPr>
        </p:nvSpPr>
        <p:spPr>
          <a:xfrm>
            <a:off x="457200" y="1371600"/>
            <a:ext cx="8229600" cy="4754563"/>
          </a:xfrm>
        </p:spPr>
        <p:txBody>
          <a:bodyPr/>
          <a:lstStyle/>
          <a:p>
            <a:pPr marL="0" indent="0">
              <a:buNone/>
            </a:pPr>
            <a:r>
              <a:rPr lang="en-IN" sz="2800" dirty="0" smtClean="0"/>
              <a:t>Most application programs execute in User mode.</a:t>
            </a:r>
          </a:p>
          <a:p>
            <a:pPr marL="400050" lvl="1" indent="-400050"/>
            <a:r>
              <a:rPr lang="en-IN" sz="2400" dirty="0" smtClean="0"/>
              <a:t>Registers: R0-R15</a:t>
            </a:r>
          </a:p>
          <a:p>
            <a:pPr marL="400050" lvl="1" indent="-400050"/>
            <a:r>
              <a:rPr lang="en-IN" sz="2400" dirty="0" smtClean="0"/>
              <a:t>R13 - Stack Pointer,  R14 -Link Register (Return Address), and R15 -Program Counter</a:t>
            </a:r>
          </a:p>
          <a:p>
            <a:pPr marL="400050" lvl="1" indent="-400050"/>
            <a:r>
              <a:rPr lang="en-IN" sz="2400" dirty="0" smtClean="0"/>
              <a:t>One Status Register:  CPSR</a:t>
            </a:r>
          </a:p>
          <a:p>
            <a:endParaRPr lang="en-US" dirty="0"/>
          </a:p>
        </p:txBody>
      </p:sp>
      <p:grpSp>
        <p:nvGrpSpPr>
          <p:cNvPr id="7" name="Group 6"/>
          <p:cNvGrpSpPr/>
          <p:nvPr/>
        </p:nvGrpSpPr>
        <p:grpSpPr>
          <a:xfrm>
            <a:off x="838200" y="3571757"/>
            <a:ext cx="7467600" cy="907890"/>
            <a:chOff x="533400" y="2797383"/>
            <a:chExt cx="7467600" cy="90789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97383"/>
              <a:ext cx="6324600" cy="7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00199" y="3335941"/>
              <a:ext cx="6117857" cy="369332"/>
            </a:xfrm>
            <a:prstGeom prst="rect">
              <a:avLst/>
            </a:prstGeom>
          </p:spPr>
          <p:txBody>
            <a:bodyPr wrap="square">
              <a:spAutoFit/>
            </a:bodyPr>
            <a:lstStyle/>
            <a:p>
              <a:pPr algn="ctr"/>
              <a:r>
                <a:rPr lang="en-IN" dirty="0" smtClean="0"/>
                <a:t> </a:t>
              </a:r>
              <a:r>
                <a:rPr lang="en-IN" sz="1200" i="1" dirty="0" smtClean="0"/>
                <a:t>Structure of the Processor Status Registers</a:t>
              </a:r>
              <a:endParaRPr lang="en-US" sz="1200" i="1"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38868"/>
              <a:ext cx="948968" cy="6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800600"/>
            <a:ext cx="5029200" cy="163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101190" y="6439705"/>
            <a:ext cx="4060456" cy="307777"/>
          </a:xfrm>
          <a:prstGeom prst="rect">
            <a:avLst/>
          </a:prstGeom>
        </p:spPr>
        <p:txBody>
          <a:bodyPr wrap="square">
            <a:spAutoFit/>
          </a:bodyPr>
          <a:lstStyle/>
          <a:p>
            <a:r>
              <a:rPr lang="en-US" sz="1400" dirty="0"/>
              <a:t>&lt;</a:t>
            </a:r>
            <a:r>
              <a:rPr lang="en-US" sz="1400" dirty="0" smtClean="0"/>
              <a:t>cc&gt; (Condition code) Mnemonics</a:t>
            </a:r>
            <a:endParaRPr lang="en-US" sz="1400" dirty="0"/>
          </a:p>
        </p:txBody>
      </p:sp>
      <p:cxnSp>
        <p:nvCxnSpPr>
          <p:cNvPr id="10" name="Curved Connector 9"/>
          <p:cNvCxnSpPr/>
          <p:nvPr/>
        </p:nvCxnSpPr>
        <p:spPr>
          <a:xfrm>
            <a:off x="1143000" y="4295346"/>
            <a:ext cx="2209800" cy="1429153"/>
          </a:xfrm>
          <a:prstGeom prst="curvedConnector3">
            <a:avLst>
              <a:gd name="adj1" fmla="val -10980"/>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064552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TW" smtClean="0"/>
              <a:t>Multiple load/store register</a:t>
            </a:r>
          </a:p>
        </p:txBody>
      </p:sp>
      <p:sp>
        <p:nvSpPr>
          <p:cNvPr id="86019" name="Rectangle 3"/>
          <p:cNvSpPr>
            <a:spLocks noGrp="1" noChangeArrowheads="1"/>
          </p:cNvSpPr>
          <p:nvPr>
            <p:ph type="body" idx="1"/>
          </p:nvPr>
        </p:nvSpPr>
        <p:spPr/>
        <p:txBody>
          <a:bodyPr/>
          <a:lstStyle/>
          <a:p>
            <a:pPr eaLnBrk="1" hangingPunct="1">
              <a:buFontTx/>
              <a:buNone/>
            </a:pPr>
            <a:r>
              <a:rPr lang="en-US" altLang="zh-TW" sz="2600" b="1" smtClean="0">
                <a:latin typeface="Courier New" panose="02070309020205020404" pitchFamily="49" charset="0"/>
              </a:rPr>
              <a:t>LDM</a:t>
            </a:r>
            <a:r>
              <a:rPr lang="en-US" altLang="zh-TW" sz="2600" b="1" smtClean="0">
                <a:solidFill>
                  <a:srgbClr val="FF0000"/>
                </a:solidFill>
                <a:latin typeface="Courier New" panose="02070309020205020404" pitchFamily="49" charset="0"/>
              </a:rPr>
              <a:t>DB</a:t>
            </a:r>
            <a:r>
              <a:rPr lang="en-US" altLang="zh-TW" sz="2600" b="1" smtClean="0">
                <a:latin typeface="Courier New" panose="02070309020205020404" pitchFamily="49" charset="0"/>
              </a:rPr>
              <a:t> R0!, {R1,R2,R3}</a:t>
            </a: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R1: 30</a:t>
            </a:r>
          </a:p>
          <a:p>
            <a:pPr eaLnBrk="1" hangingPunct="1">
              <a:buFontTx/>
              <a:buNone/>
            </a:pPr>
            <a:r>
              <a:rPr lang="en-US" altLang="zh-TW" sz="2600" b="1" smtClean="0">
                <a:latin typeface="Courier New" panose="02070309020205020404" pitchFamily="49" charset="0"/>
              </a:rPr>
              <a:t>R2: 40</a:t>
            </a:r>
          </a:p>
          <a:p>
            <a:pPr eaLnBrk="1" hangingPunct="1">
              <a:buFontTx/>
              <a:buNone/>
            </a:pPr>
            <a:r>
              <a:rPr lang="en-US" altLang="zh-TW" sz="2600" b="1" smtClean="0">
                <a:latin typeface="Courier New" panose="02070309020205020404" pitchFamily="49" charset="0"/>
              </a:rPr>
              <a:t>R3: 50</a:t>
            </a:r>
          </a:p>
          <a:p>
            <a:pPr eaLnBrk="1" hangingPunct="1">
              <a:buFontTx/>
              <a:buNone/>
            </a:pPr>
            <a:r>
              <a:rPr lang="en-US" altLang="zh-TW" sz="2600" b="1" smtClean="0">
                <a:latin typeface="Courier New" panose="02070309020205020404" pitchFamily="49" charset="0"/>
              </a:rPr>
              <a:t>R0: 0x018</a:t>
            </a:r>
          </a:p>
          <a:p>
            <a:pPr eaLnBrk="1" hangingPunct="1"/>
            <a:endParaRPr lang="en-US" altLang="zh-TW" smtClean="0"/>
          </a:p>
        </p:txBody>
      </p:sp>
      <p:graphicFrame>
        <p:nvGraphicFramePr>
          <p:cNvPr id="789508" name="Group 4"/>
          <p:cNvGraphicFramePr>
            <a:graphicFrameLocks noGrp="1"/>
          </p:cNvGraphicFramePr>
          <p:nvPr/>
        </p:nvGraphicFramePr>
        <p:xfrm>
          <a:off x="5935663" y="2547938"/>
          <a:ext cx="2638425" cy="3357562"/>
        </p:xfrm>
        <a:graphic>
          <a:graphicData uri="http://schemas.openxmlformats.org/drawingml/2006/table">
            <a:tbl>
              <a:tblPr/>
              <a:tblGrid>
                <a:gridCol w="1319212"/>
                <a:gridCol w="1319213"/>
              </a:tblGrid>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addr</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data</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10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20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0x018</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30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0x01C</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40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0x020</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50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652">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0x024</a:t>
                      </a:r>
                    </a:p>
                  </a:txBody>
                  <a:tcPr marL="113834" marR="113834" marT="56924" marB="569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735013"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60</a:t>
                      </a:r>
                    </a:p>
                  </a:txBody>
                  <a:tcPr marL="113834" marR="113834" marT="56924" marB="569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6046" name="Rectangle 30"/>
          <p:cNvSpPr>
            <a:spLocks noChangeArrowheads="1"/>
          </p:cNvSpPr>
          <p:nvPr/>
        </p:nvSpPr>
        <p:spPr bwMode="auto">
          <a:xfrm>
            <a:off x="3844925" y="5386388"/>
            <a:ext cx="1273175" cy="6143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endParaRPr lang="zh-TW" altLang="en-US"/>
          </a:p>
        </p:txBody>
      </p:sp>
      <p:sp>
        <p:nvSpPr>
          <p:cNvPr id="86047" name="Text Box 31"/>
          <p:cNvSpPr txBox="1">
            <a:spLocks noChangeArrowheads="1"/>
          </p:cNvSpPr>
          <p:nvPr/>
        </p:nvSpPr>
        <p:spPr bwMode="auto">
          <a:xfrm>
            <a:off x="4208463" y="5473700"/>
            <a:ext cx="60483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3834" tIns="56917" rIns="113834" bIns="56917">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500">
                <a:latin typeface="Tahoma" panose="020B0604030504040204" pitchFamily="34" charset="0"/>
              </a:rPr>
              <a:t>R0</a:t>
            </a:r>
          </a:p>
        </p:txBody>
      </p:sp>
      <p:sp>
        <p:nvSpPr>
          <p:cNvPr id="86048" name="Line 32"/>
          <p:cNvSpPr>
            <a:spLocks noChangeShapeType="1"/>
          </p:cNvSpPr>
          <p:nvPr/>
        </p:nvSpPr>
        <p:spPr bwMode="auto">
          <a:xfrm>
            <a:off x="5118100" y="5649913"/>
            <a:ext cx="8175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標題 1"/>
          <p:cNvSpPr>
            <a:spLocks noGrp="1"/>
          </p:cNvSpPr>
          <p:nvPr>
            <p:ph type="title"/>
          </p:nvPr>
        </p:nvSpPr>
        <p:spPr/>
        <p:txBody>
          <a:bodyPr/>
          <a:lstStyle/>
          <a:p>
            <a:r>
              <a:rPr lang="en-US" altLang="zh-TW" smtClean="0"/>
              <a:t>Example</a:t>
            </a:r>
            <a:endParaRPr lang="zh-TW" altLang="en-US" smtClean="0"/>
          </a:p>
        </p:txBody>
      </p:sp>
      <p:sp>
        <p:nvSpPr>
          <p:cNvPr id="87043" name="內容版面配置區 2"/>
          <p:cNvSpPr>
            <a:spLocks noGrp="1"/>
          </p:cNvSpPr>
          <p:nvPr>
            <p:ph idx="1"/>
          </p:nvPr>
        </p:nvSpPr>
        <p:spPr/>
        <p:txBody>
          <a:bodyPr/>
          <a:lstStyle/>
          <a:p>
            <a:endParaRPr lang="zh-TW" altLang="en-US" smtClean="0"/>
          </a:p>
        </p:txBody>
      </p:sp>
      <p:pic>
        <p:nvPicPr>
          <p:cNvPr id="870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071563"/>
            <a:ext cx="74009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728788"/>
            <a:ext cx="397192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8625" y="4500563"/>
            <a:ext cx="4143375"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p:cNvSpPr>
            <a:spLocks noGrp="1"/>
          </p:cNvSpPr>
          <p:nvPr>
            <p:ph type="title"/>
          </p:nvPr>
        </p:nvSpPr>
        <p:spPr/>
        <p:txBody>
          <a:bodyPr/>
          <a:lstStyle/>
          <a:p>
            <a:r>
              <a:rPr lang="en-US" altLang="zh-TW" smtClean="0"/>
              <a:t>Example</a:t>
            </a:r>
            <a:endParaRPr lang="zh-TW" altLang="en-US" smtClean="0"/>
          </a:p>
        </p:txBody>
      </p:sp>
      <p:sp>
        <p:nvSpPr>
          <p:cNvPr id="88067" name="內容版面配置區 2"/>
          <p:cNvSpPr>
            <a:spLocks noGrp="1"/>
          </p:cNvSpPr>
          <p:nvPr>
            <p:ph idx="1"/>
          </p:nvPr>
        </p:nvSpPr>
        <p:spPr/>
        <p:txBody>
          <a:bodyPr/>
          <a:lstStyle/>
          <a:p>
            <a:endParaRPr lang="zh-TW" altLang="en-US" smtClean="0"/>
          </a:p>
        </p:txBody>
      </p:sp>
      <p:pic>
        <p:nvPicPr>
          <p:cNvPr id="880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1000125"/>
            <a:ext cx="586105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238" y="4060825"/>
            <a:ext cx="5894387"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0" name="文字方塊 6"/>
          <p:cNvSpPr txBox="1">
            <a:spLocks noChangeArrowheads="1"/>
          </p:cNvSpPr>
          <p:nvPr/>
        </p:nvSpPr>
        <p:spPr bwMode="auto">
          <a:xfrm>
            <a:off x="500063" y="3643313"/>
            <a:ext cx="3687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b="1">
                <a:latin typeface="Courier New" panose="02070309020205020404" pitchFamily="49" charset="0"/>
                <a:cs typeface="Courier New" panose="02070309020205020404" pitchFamily="49" charset="0"/>
              </a:rPr>
              <a:t>LDMIA  r0!, {r1-r3}</a:t>
            </a:r>
            <a:endParaRPr lang="zh-TW" altLang="en-US" sz="2400" b="1">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4071938"/>
            <a:ext cx="58293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標題 1"/>
          <p:cNvSpPr>
            <a:spLocks noGrp="1"/>
          </p:cNvSpPr>
          <p:nvPr>
            <p:ph type="title"/>
          </p:nvPr>
        </p:nvSpPr>
        <p:spPr/>
        <p:txBody>
          <a:bodyPr/>
          <a:lstStyle/>
          <a:p>
            <a:r>
              <a:rPr lang="en-US" altLang="zh-TW" smtClean="0"/>
              <a:t>Example</a:t>
            </a:r>
            <a:endParaRPr lang="zh-TW" altLang="en-US" smtClean="0"/>
          </a:p>
        </p:txBody>
      </p:sp>
      <p:sp>
        <p:nvSpPr>
          <p:cNvPr id="89092" name="內容版面配置區 2"/>
          <p:cNvSpPr>
            <a:spLocks noGrp="1"/>
          </p:cNvSpPr>
          <p:nvPr>
            <p:ph idx="1"/>
          </p:nvPr>
        </p:nvSpPr>
        <p:spPr/>
        <p:txBody>
          <a:bodyPr/>
          <a:lstStyle/>
          <a:p>
            <a:endParaRPr lang="zh-TW" altLang="en-US" smtClean="0"/>
          </a:p>
        </p:txBody>
      </p:sp>
      <p:pic>
        <p:nvPicPr>
          <p:cNvPr id="890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1000125"/>
            <a:ext cx="586105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文字方塊 7"/>
          <p:cNvSpPr txBox="1">
            <a:spLocks noChangeArrowheads="1"/>
          </p:cNvSpPr>
          <p:nvPr/>
        </p:nvSpPr>
        <p:spPr bwMode="auto">
          <a:xfrm>
            <a:off x="500063" y="3643313"/>
            <a:ext cx="3687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sz="2400" b="1">
                <a:latin typeface="Courier New" panose="02070309020205020404" pitchFamily="49" charset="0"/>
                <a:cs typeface="Courier New" panose="02070309020205020404" pitchFamily="49" charset="0"/>
              </a:rPr>
              <a:t>LDMIB  r0!, {r1-r3}</a:t>
            </a:r>
            <a:endParaRPr lang="zh-TW" altLang="en-US" sz="2400" b="1">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813" y="2714625"/>
            <a:ext cx="39687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p:nvPr>
        </p:nvSpPr>
        <p:spPr/>
        <p:txBody>
          <a:bodyPr/>
          <a:lstStyle/>
          <a:p>
            <a:pPr eaLnBrk="1" hangingPunct="1"/>
            <a:r>
              <a:rPr lang="en-US" altLang="zh-TW" smtClean="0"/>
              <a:t>Application</a:t>
            </a:r>
          </a:p>
        </p:txBody>
      </p:sp>
      <p:sp>
        <p:nvSpPr>
          <p:cNvPr id="90116" name="Rectangle 3"/>
          <p:cNvSpPr>
            <a:spLocks noGrp="1" noChangeArrowheads="1"/>
          </p:cNvSpPr>
          <p:nvPr>
            <p:ph type="body" idx="1"/>
          </p:nvPr>
        </p:nvSpPr>
        <p:spPr/>
        <p:txBody>
          <a:bodyPr/>
          <a:lstStyle/>
          <a:p>
            <a:pPr eaLnBrk="1" hangingPunct="1"/>
            <a:r>
              <a:rPr lang="en-US" altLang="zh-TW" smtClean="0"/>
              <a:t>Copy a block of memory</a:t>
            </a:r>
          </a:p>
          <a:p>
            <a:pPr lvl="1" eaLnBrk="1" hangingPunct="1"/>
            <a:r>
              <a:rPr lang="en-US" altLang="zh-TW" smtClean="0"/>
              <a:t>R9: address of the source</a:t>
            </a:r>
          </a:p>
          <a:p>
            <a:pPr lvl="1" eaLnBrk="1" hangingPunct="1"/>
            <a:r>
              <a:rPr lang="en-US" altLang="zh-TW" smtClean="0"/>
              <a:t>R10: address of the destination</a:t>
            </a:r>
          </a:p>
          <a:p>
            <a:pPr lvl="1" eaLnBrk="1" hangingPunct="1"/>
            <a:r>
              <a:rPr lang="en-US" altLang="zh-TW" smtClean="0"/>
              <a:t>R11: end address of the source</a:t>
            </a:r>
          </a:p>
          <a:p>
            <a:pPr eaLnBrk="1" hangingPunct="1"/>
            <a:endParaRPr lang="en-US" altLang="zh-TW" smtClean="0"/>
          </a:p>
          <a:p>
            <a:pPr eaLnBrk="1" hangingPunct="1">
              <a:buFontTx/>
              <a:buNone/>
            </a:pPr>
            <a:r>
              <a:rPr lang="en-US" altLang="zh-TW" sz="2600" b="1" smtClean="0">
                <a:latin typeface="Courier New" panose="02070309020205020404" pitchFamily="49" charset="0"/>
              </a:rPr>
              <a:t>loop: LDMIA R9!, {R0-R7}</a:t>
            </a:r>
          </a:p>
          <a:p>
            <a:pPr eaLnBrk="1" hangingPunct="1">
              <a:buFontTx/>
              <a:buNone/>
            </a:pPr>
            <a:r>
              <a:rPr lang="en-US" altLang="zh-TW" sz="2600" b="1" smtClean="0">
                <a:latin typeface="Courier New" panose="02070309020205020404" pitchFamily="49" charset="0"/>
              </a:rPr>
              <a:t>		 STMIA R10!, {R0-R7}</a:t>
            </a:r>
          </a:p>
          <a:p>
            <a:pPr eaLnBrk="1" hangingPunct="1">
              <a:buFontTx/>
              <a:buNone/>
            </a:pPr>
            <a:r>
              <a:rPr lang="en-US" altLang="zh-TW" sz="2600" b="1" smtClean="0">
                <a:latin typeface="Courier New" panose="02070309020205020404" pitchFamily="49" charset="0"/>
              </a:rPr>
              <a:t>		 CMP   R9, R11	</a:t>
            </a:r>
          </a:p>
          <a:p>
            <a:pPr eaLnBrk="1" hangingPunct="1">
              <a:buFontTx/>
              <a:buNone/>
            </a:pPr>
            <a:r>
              <a:rPr lang="en-US" altLang="zh-TW" sz="2600" b="1" smtClean="0">
                <a:latin typeface="Courier New" panose="02070309020205020404" pitchFamily="49" charset="0"/>
              </a:rPr>
              <a:t> 		 BNE   loop</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TW" smtClean="0"/>
              <a:t>Application</a:t>
            </a:r>
          </a:p>
        </p:txBody>
      </p:sp>
      <p:sp>
        <p:nvSpPr>
          <p:cNvPr id="91139" name="Rectangle 3"/>
          <p:cNvSpPr>
            <a:spLocks noGrp="1" noChangeArrowheads="1"/>
          </p:cNvSpPr>
          <p:nvPr>
            <p:ph type="body" idx="1"/>
          </p:nvPr>
        </p:nvSpPr>
        <p:spPr/>
        <p:txBody>
          <a:bodyPr/>
          <a:lstStyle/>
          <a:p>
            <a:pPr eaLnBrk="1" hangingPunct="1"/>
            <a:r>
              <a:rPr lang="en-US" altLang="zh-TW" smtClean="0"/>
              <a:t>Stack (full: pointing to the last used; ascending: grow towards increasing memory addresses)</a:t>
            </a:r>
          </a:p>
          <a:p>
            <a:pPr eaLnBrk="1" hangingPunct="1"/>
            <a:endParaRPr lang="en-US" altLang="zh-TW" smtClean="0"/>
          </a:p>
          <a:p>
            <a:pPr eaLnBrk="1" hangingPunct="1"/>
            <a:endParaRPr lang="en-US" altLang="zh-TW" smtClean="0"/>
          </a:p>
          <a:p>
            <a:pPr eaLnBrk="1" hangingPunct="1"/>
            <a:endParaRPr lang="en-US" altLang="zh-TW" smtClean="0"/>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endParaRPr lang="en-US" altLang="zh-TW" sz="2600" b="1" smtClean="0">
              <a:latin typeface="Courier New" panose="02070309020205020404" pitchFamily="49" charset="0"/>
            </a:endParaRPr>
          </a:p>
          <a:p>
            <a:pPr eaLnBrk="1" hangingPunct="1">
              <a:buFontTx/>
              <a:buNone/>
            </a:pPr>
            <a:r>
              <a:rPr lang="en-US" altLang="zh-TW" sz="2600" b="1" smtClean="0">
                <a:latin typeface="Courier New" panose="02070309020205020404" pitchFamily="49" charset="0"/>
              </a:rPr>
              <a:t>LDMFD R13!, {R2-R9} @ used for ATPCS</a:t>
            </a:r>
          </a:p>
          <a:p>
            <a:pPr eaLnBrk="1" hangingPunct="1">
              <a:buFontTx/>
              <a:buNone/>
            </a:pPr>
            <a:r>
              <a:rPr lang="en-US" altLang="zh-TW" sz="2600" b="1" smtClean="0">
                <a:latin typeface="Courier New" panose="02070309020205020404" pitchFamily="49" charset="0"/>
              </a:rPr>
              <a:t>… @ modify R2-R9</a:t>
            </a:r>
          </a:p>
          <a:p>
            <a:pPr eaLnBrk="1" hangingPunct="1">
              <a:buFontTx/>
              <a:buNone/>
            </a:pPr>
            <a:r>
              <a:rPr lang="en-US" altLang="zh-TW" sz="2600" b="1" smtClean="0">
                <a:latin typeface="Courier New" panose="02070309020205020404" pitchFamily="49" charset="0"/>
              </a:rPr>
              <a:t>STMFD R13!, {R2-R9}</a:t>
            </a:r>
          </a:p>
          <a:p>
            <a:pPr eaLnBrk="1" hangingPunct="1"/>
            <a:endParaRPr lang="en-US" altLang="zh-TW" smtClean="0"/>
          </a:p>
        </p:txBody>
      </p:sp>
      <p:graphicFrame>
        <p:nvGraphicFramePr>
          <p:cNvPr id="792651" name="Group 75"/>
          <p:cNvGraphicFramePr>
            <a:graphicFrameLocks noGrp="1"/>
          </p:cNvGraphicFramePr>
          <p:nvPr/>
        </p:nvGraphicFramePr>
        <p:xfrm>
          <a:off x="611188" y="2189163"/>
          <a:ext cx="8064500" cy="2465387"/>
        </p:xfrm>
        <a:graphic>
          <a:graphicData uri="http://schemas.openxmlformats.org/drawingml/2006/table">
            <a:tbl>
              <a:tblPr/>
              <a:tblGrid>
                <a:gridCol w="3313112"/>
                <a:gridCol w="1223963"/>
                <a:gridCol w="1223962"/>
                <a:gridCol w="1152525"/>
                <a:gridCol w="1150938"/>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Trebuchet MS" pitchFamily="34" charset="0"/>
                          <a:ea typeface="新細明體" pitchFamily="18" charset="-12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POP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PUSH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Full ascending (</a:t>
                      </a: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FA</a:t>
                      </a: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STMIB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smtClean="0">
                          <a:ln>
                            <a:noFill/>
                          </a:ln>
                          <a:solidFill>
                            <a:srgbClr val="FF0000"/>
                          </a:solidFill>
                          <a:effectLst/>
                          <a:latin typeface="Trebuchet MS" pitchFamily="34" charset="0"/>
                          <a:ea typeface="新細明體" pitchFamily="18" charset="-120"/>
                        </a:rPr>
                        <a:t>Full descending </a:t>
                      </a:r>
                      <a:r>
                        <a:rPr kumimoji="1" lang="en-US" altLang="zh-TW" sz="2400" b="0" i="0" u="none" strike="noStrike" cap="none" normalizeH="0" baseline="0" dirty="0" smtClean="0">
                          <a:ln>
                            <a:noFill/>
                          </a:ln>
                          <a:solidFill>
                            <a:schemeClr val="tx1"/>
                          </a:solidFill>
                          <a:effectLst/>
                          <a:latin typeface="Trebuchet MS" pitchFamily="34" charset="0"/>
                          <a:ea typeface="新細明體" pitchFamily="18" charset="-120"/>
                        </a:rPr>
                        <a:t>(</a:t>
                      </a:r>
                      <a:r>
                        <a:rPr kumimoji="1" lang="en-US" altLang="zh-TW" sz="2400" b="1" i="0" u="none" strike="noStrike" cap="none" normalizeH="0" baseline="0" dirty="0" smtClean="0">
                          <a:ln>
                            <a:noFill/>
                          </a:ln>
                          <a:solidFill>
                            <a:schemeClr val="tx1"/>
                          </a:solidFill>
                          <a:effectLst/>
                          <a:latin typeface="Courier New" pitchFamily="49" charset="0"/>
                          <a:ea typeface="新細明體" pitchFamily="18" charset="-120"/>
                        </a:rPr>
                        <a:t>FD</a:t>
                      </a:r>
                      <a:r>
                        <a:rPr kumimoji="1" lang="en-US" altLang="zh-TW" sz="2400" b="0" i="0" u="none" strike="noStrike" cap="none" normalizeH="0" baseline="0" dirty="0" smtClean="0">
                          <a:ln>
                            <a:noFill/>
                          </a:ln>
                          <a:solidFill>
                            <a:schemeClr val="tx1"/>
                          </a:solidFill>
                          <a:effectLst/>
                          <a:latin typeface="Trebuchet MS"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LDMFD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STMFD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STMDB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Empty ascending (</a:t>
                      </a: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EA</a:t>
                      </a: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Empty descending (</a:t>
                      </a: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ED</a:t>
                      </a:r>
                      <a:r>
                        <a:rPr kumimoji="1" lang="en-US" altLang="zh-TW" sz="2400" b="0" i="0" u="none" strike="noStrike" cap="none" normalizeH="0" baseline="0" smtClean="0">
                          <a:ln>
                            <a:noFill/>
                          </a:ln>
                          <a:solidFill>
                            <a:schemeClr val="tx1"/>
                          </a:solidFill>
                          <a:effectLst/>
                          <a:latin typeface="Trebuchet MS"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LDMIB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Courier New" pitchFamily="49" charset="0"/>
                          <a:ea typeface="新細明體" pitchFamily="18" charset="-120"/>
                        </a:rPr>
                        <a:t>STMDA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標題 1"/>
          <p:cNvSpPr>
            <a:spLocks noGrp="1"/>
          </p:cNvSpPr>
          <p:nvPr>
            <p:ph type="title"/>
          </p:nvPr>
        </p:nvSpPr>
        <p:spPr/>
        <p:txBody>
          <a:bodyPr/>
          <a:lstStyle/>
          <a:p>
            <a:r>
              <a:rPr lang="en-US" altLang="zh-TW" smtClean="0"/>
              <a:t>Example</a:t>
            </a:r>
            <a:endParaRPr lang="zh-TW" altLang="en-US" smtClean="0"/>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000125"/>
            <a:ext cx="49530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595688"/>
            <a:ext cx="34051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763" y="4071938"/>
            <a:ext cx="4868862"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標題 1"/>
          <p:cNvSpPr>
            <a:spLocks noGrp="1"/>
          </p:cNvSpPr>
          <p:nvPr>
            <p:ph type="title"/>
          </p:nvPr>
        </p:nvSpPr>
        <p:spPr/>
        <p:txBody>
          <a:bodyPr/>
          <a:lstStyle/>
          <a:p>
            <a:r>
              <a:rPr lang="en-US" altLang="zh-TW" smtClean="0"/>
              <a:t>Swap instruction</a:t>
            </a:r>
            <a:endParaRPr lang="zh-TW" altLang="en-US" smtClean="0"/>
          </a:p>
        </p:txBody>
      </p:sp>
      <p:sp>
        <p:nvSpPr>
          <p:cNvPr id="93187" name="內容版面配置區 2"/>
          <p:cNvSpPr>
            <a:spLocks noGrp="1"/>
          </p:cNvSpPr>
          <p:nvPr>
            <p:ph idx="1"/>
          </p:nvPr>
        </p:nvSpPr>
        <p:spPr/>
        <p:txBody>
          <a:bodyPr/>
          <a:lstStyle/>
          <a:p>
            <a:r>
              <a:rPr lang="en-US" altLang="zh-TW" smtClean="0"/>
              <a:t>Swap between memory and register. Atomic operation preventing any other instruction from reading/writing to that location until it completes</a:t>
            </a:r>
            <a:endParaRPr lang="zh-TW" altLang="en-US" smtClean="0"/>
          </a:p>
        </p:txBody>
      </p:sp>
      <p:pic>
        <p:nvPicPr>
          <p:cNvPr id="931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076575"/>
            <a:ext cx="831532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手繪多邊形 4"/>
          <p:cNvSpPr/>
          <p:nvPr/>
        </p:nvSpPr>
        <p:spPr>
          <a:xfrm>
            <a:off x="4125913" y="3389313"/>
            <a:ext cx="512762" cy="204787"/>
          </a:xfrm>
          <a:custGeom>
            <a:avLst/>
            <a:gdLst>
              <a:gd name="connsiteX0" fmla="*/ 0 w 512956"/>
              <a:gd name="connsiteY0" fmla="*/ 0 h 204439"/>
              <a:gd name="connsiteX1" fmla="*/ 267629 w 512956"/>
              <a:gd name="connsiteY1" fmla="*/ 200722 h 204439"/>
              <a:gd name="connsiteX2" fmla="*/ 512956 w 512956"/>
              <a:gd name="connsiteY2" fmla="*/ 22302 h 204439"/>
            </a:gdLst>
            <a:ahLst/>
            <a:cxnLst>
              <a:cxn ang="0">
                <a:pos x="connsiteX0" y="connsiteY0"/>
              </a:cxn>
              <a:cxn ang="0">
                <a:pos x="connsiteX1" y="connsiteY1"/>
              </a:cxn>
              <a:cxn ang="0">
                <a:pos x="connsiteX2" y="connsiteY2"/>
              </a:cxn>
            </a:cxnLst>
            <a:rect l="l" t="t" r="r" b="b"/>
            <a:pathLst>
              <a:path w="512956" h="204439">
                <a:moveTo>
                  <a:pt x="0" y="0"/>
                </a:moveTo>
                <a:cubicBezTo>
                  <a:pt x="91068" y="98502"/>
                  <a:pt x="182136" y="197005"/>
                  <a:pt x="267629" y="200722"/>
                </a:cubicBezTo>
                <a:cubicBezTo>
                  <a:pt x="353122" y="204439"/>
                  <a:pt x="459058" y="52039"/>
                  <a:pt x="512956" y="22302"/>
                </a:cubicBezTo>
              </a:path>
            </a:pathLst>
          </a:custGeom>
          <a:ln w="1905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6" name="手繪多邊形 5"/>
          <p:cNvSpPr/>
          <p:nvPr/>
        </p:nvSpPr>
        <p:spPr>
          <a:xfrm>
            <a:off x="3714744" y="2928934"/>
            <a:ext cx="941584" cy="204439"/>
          </a:xfrm>
          <a:custGeom>
            <a:avLst/>
            <a:gdLst>
              <a:gd name="connsiteX0" fmla="*/ 0 w 512956"/>
              <a:gd name="connsiteY0" fmla="*/ 0 h 204439"/>
              <a:gd name="connsiteX1" fmla="*/ 267629 w 512956"/>
              <a:gd name="connsiteY1" fmla="*/ 200722 h 204439"/>
              <a:gd name="connsiteX2" fmla="*/ 512956 w 512956"/>
              <a:gd name="connsiteY2" fmla="*/ 22302 h 204439"/>
            </a:gdLst>
            <a:ahLst/>
            <a:cxnLst>
              <a:cxn ang="0">
                <a:pos x="connsiteX0" y="connsiteY0"/>
              </a:cxn>
              <a:cxn ang="0">
                <a:pos x="connsiteX1" y="connsiteY1"/>
              </a:cxn>
              <a:cxn ang="0">
                <a:pos x="connsiteX2" y="connsiteY2"/>
              </a:cxn>
            </a:cxnLst>
            <a:rect l="l" t="t" r="r" b="b"/>
            <a:pathLst>
              <a:path w="512956" h="204439">
                <a:moveTo>
                  <a:pt x="0" y="0"/>
                </a:moveTo>
                <a:cubicBezTo>
                  <a:pt x="91068" y="98502"/>
                  <a:pt x="182136" y="197005"/>
                  <a:pt x="267629" y="200722"/>
                </a:cubicBezTo>
                <a:cubicBezTo>
                  <a:pt x="353122" y="204439"/>
                  <a:pt x="459058" y="52039"/>
                  <a:pt x="512956" y="22302"/>
                </a:cubicBezTo>
              </a:path>
            </a:pathLst>
          </a:custGeom>
          <a:ln w="19050">
            <a:solidFill>
              <a:srgbClr val="FF0000"/>
            </a:solidFill>
            <a:tailEnd type="stealth"/>
          </a:ln>
          <a:scene3d>
            <a:camera prst="orthographicFront">
              <a:rot lat="10800000" lon="10800000" rev="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標題 1"/>
          <p:cNvSpPr>
            <a:spLocks noGrp="1"/>
          </p:cNvSpPr>
          <p:nvPr>
            <p:ph type="title"/>
          </p:nvPr>
        </p:nvSpPr>
        <p:spPr/>
        <p:txBody>
          <a:bodyPr/>
          <a:lstStyle/>
          <a:p>
            <a:r>
              <a:rPr lang="en-US" altLang="zh-TW" smtClean="0"/>
              <a:t>Example</a:t>
            </a:r>
            <a:endParaRPr lang="zh-TW" altLang="en-US" smtClean="0"/>
          </a:p>
        </p:txBody>
      </p:sp>
      <p:pic>
        <p:nvPicPr>
          <p:cNvPr id="942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2938" y="1042988"/>
            <a:ext cx="6858000" cy="3171825"/>
          </a:xfrm>
          <a:noFill/>
        </p:spPr>
      </p:pic>
      <p:pic>
        <p:nvPicPr>
          <p:cNvPr id="195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4071938"/>
            <a:ext cx="68580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fade">
                                      <p:cBhvr>
                                        <p:cTn id="7"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標題 1"/>
          <p:cNvSpPr>
            <a:spLocks noGrp="1"/>
          </p:cNvSpPr>
          <p:nvPr>
            <p:ph type="title"/>
          </p:nvPr>
        </p:nvSpPr>
        <p:spPr/>
        <p:txBody>
          <a:bodyPr/>
          <a:lstStyle/>
          <a:p>
            <a:r>
              <a:rPr lang="en-US" altLang="zh-TW" smtClean="0"/>
              <a:t>Application</a:t>
            </a:r>
            <a:endParaRPr lang="zh-TW" altLang="en-US" smtClean="0"/>
          </a:p>
        </p:txBody>
      </p:sp>
      <p:pic>
        <p:nvPicPr>
          <p:cNvPr id="9523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5750" y="1071563"/>
            <a:ext cx="8358188" cy="2363787"/>
          </a:xfrm>
          <a:noFill/>
        </p:spPr>
      </p:pic>
      <p:grpSp>
        <p:nvGrpSpPr>
          <p:cNvPr id="95236" name="群組 29"/>
          <p:cNvGrpSpPr>
            <a:grpSpLocks/>
          </p:cNvGrpSpPr>
          <p:nvPr/>
        </p:nvGrpSpPr>
        <p:grpSpPr bwMode="auto">
          <a:xfrm>
            <a:off x="2714625" y="3071813"/>
            <a:ext cx="6072188" cy="3286125"/>
            <a:chOff x="2786050" y="3357562"/>
            <a:chExt cx="6072230" cy="3286148"/>
          </a:xfrm>
        </p:grpSpPr>
        <p:grpSp>
          <p:nvGrpSpPr>
            <p:cNvPr id="95241" name="群組 25"/>
            <p:cNvGrpSpPr>
              <a:grpSpLocks/>
            </p:cNvGrpSpPr>
            <p:nvPr/>
          </p:nvGrpSpPr>
          <p:grpSpPr bwMode="auto">
            <a:xfrm>
              <a:off x="2786050" y="3429000"/>
              <a:ext cx="2214578" cy="3214710"/>
              <a:chOff x="2786050" y="3429000"/>
              <a:chExt cx="2214578" cy="3214710"/>
            </a:xfrm>
          </p:grpSpPr>
          <p:sp>
            <p:nvSpPr>
              <p:cNvPr id="5" name="文字方塊 4"/>
              <p:cNvSpPr txBox="1"/>
              <p:nvPr/>
            </p:nvSpPr>
            <p:spPr>
              <a:xfrm>
                <a:off x="3286116" y="3428999"/>
                <a:ext cx="1133483" cy="369891"/>
              </a:xfrm>
              <a:prstGeom prst="rect">
                <a:avLst/>
              </a:prstGeom>
              <a:noFill/>
            </p:spPr>
            <p:txBody>
              <a:bodyPr wrap="none">
                <a:spAutoFit/>
              </a:bodyPr>
              <a:lstStyle/>
              <a:p>
                <a:pPr>
                  <a:defRPr/>
                </a:pPr>
                <a:r>
                  <a:rPr lang="en-US" altLang="zh-TW" dirty="0">
                    <a:latin typeface="+mn-lt"/>
                  </a:rPr>
                  <a:t>Process A</a:t>
                </a:r>
                <a:endParaRPr lang="zh-TW" altLang="en-US" dirty="0">
                  <a:latin typeface="+mn-lt"/>
                </a:endParaRPr>
              </a:p>
            </p:txBody>
          </p:sp>
          <p:grpSp>
            <p:nvGrpSpPr>
              <p:cNvPr id="95251" name="群組 24"/>
              <p:cNvGrpSpPr>
                <a:grpSpLocks/>
              </p:cNvGrpSpPr>
              <p:nvPr/>
            </p:nvGrpSpPr>
            <p:grpSpPr bwMode="auto">
              <a:xfrm>
                <a:off x="2786050" y="3786190"/>
                <a:ext cx="2214578" cy="2857520"/>
                <a:chOff x="2786050" y="3786190"/>
                <a:chExt cx="2214578" cy="2857520"/>
              </a:xfrm>
            </p:grpSpPr>
            <p:sp>
              <p:nvSpPr>
                <p:cNvPr id="4" name="矩形 3"/>
                <p:cNvSpPr/>
                <p:nvPr/>
              </p:nvSpPr>
              <p:spPr>
                <a:xfrm>
                  <a:off x="2786050" y="3786189"/>
                  <a:ext cx="2214578" cy="285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95253" name="文字方塊 7"/>
                <p:cNvSpPr txBox="1">
                  <a:spLocks noChangeArrowheads="1"/>
                </p:cNvSpPr>
                <p:nvPr/>
              </p:nvSpPr>
              <p:spPr bwMode="auto">
                <a:xfrm>
                  <a:off x="2857488" y="4071942"/>
                  <a:ext cx="197682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b="1">
                      <a:latin typeface="Courier New" panose="02070309020205020404" pitchFamily="49" charset="0"/>
                      <a:cs typeface="Courier New" panose="02070309020205020404" pitchFamily="49" charset="0"/>
                    </a:rPr>
                    <a:t>While (1) {</a:t>
                  </a:r>
                </a:p>
                <a:p>
                  <a:pPr eaLnBrk="1" hangingPunct="1"/>
                  <a:r>
                    <a:rPr lang="en-US" altLang="zh-TW" b="1">
                      <a:latin typeface="Courier New" panose="02070309020205020404" pitchFamily="49" charset="0"/>
                      <a:cs typeface="Courier New" panose="02070309020205020404" pitchFamily="49" charset="0"/>
                    </a:rPr>
                    <a:t>  if (s==0) {</a:t>
                  </a:r>
                </a:p>
                <a:p>
                  <a:pPr eaLnBrk="1" hangingPunct="1"/>
                  <a:r>
                    <a:rPr lang="en-US" altLang="zh-TW" b="1">
                      <a:latin typeface="Courier New" panose="02070309020205020404" pitchFamily="49" charset="0"/>
                      <a:cs typeface="Courier New" panose="02070309020205020404" pitchFamily="49" charset="0"/>
                    </a:rPr>
                    <a:t>    s=1;</a:t>
                  </a:r>
                </a:p>
                <a:p>
                  <a:pPr eaLnBrk="1" hangingPunct="1"/>
                  <a:r>
                    <a:rPr lang="en-US" altLang="zh-TW" b="1">
                      <a:latin typeface="Courier New" panose="02070309020205020404" pitchFamily="49" charset="0"/>
                      <a:cs typeface="Courier New" panose="02070309020205020404" pitchFamily="49" charset="0"/>
                    </a:rPr>
                    <a:t>  }</a:t>
                  </a:r>
                </a:p>
                <a:p>
                  <a:pPr eaLnBrk="1" hangingPunct="1"/>
                  <a:r>
                    <a:rPr lang="en-US" altLang="zh-TW" b="1">
                      <a:latin typeface="Courier New" panose="02070309020205020404" pitchFamily="49" charset="0"/>
                      <a:cs typeface="Courier New" panose="02070309020205020404" pitchFamily="49" charset="0"/>
                    </a:rPr>
                    <a:t>}</a:t>
                  </a:r>
                </a:p>
                <a:p>
                  <a:pPr eaLnBrk="1" hangingPunct="1"/>
                  <a:r>
                    <a:rPr lang="en-US" altLang="zh-TW" b="1">
                      <a:latin typeface="Courier New" panose="02070309020205020404" pitchFamily="49" charset="0"/>
                      <a:cs typeface="Courier New" panose="02070309020205020404" pitchFamily="49" charset="0"/>
                    </a:rPr>
                    <a:t>// use the </a:t>
                  </a:r>
                </a:p>
                <a:p>
                  <a:pPr eaLnBrk="1" hangingPunct="1"/>
                  <a:r>
                    <a:rPr lang="en-US" altLang="zh-TW" b="1">
                      <a:latin typeface="Courier New" panose="02070309020205020404" pitchFamily="49" charset="0"/>
                      <a:cs typeface="Courier New" panose="02070309020205020404" pitchFamily="49" charset="0"/>
                    </a:rPr>
                    <a:t>// resource</a:t>
                  </a:r>
                  <a:endParaRPr lang="zh-TW" altLang="en-US" b="1">
                    <a:latin typeface="Courier New" panose="02070309020205020404" pitchFamily="49" charset="0"/>
                    <a:cs typeface="Courier New" panose="02070309020205020404" pitchFamily="49" charset="0"/>
                  </a:endParaRPr>
                </a:p>
              </p:txBody>
            </p:sp>
          </p:grpSp>
        </p:grpSp>
        <p:grpSp>
          <p:nvGrpSpPr>
            <p:cNvPr id="95242" name="群組 28"/>
            <p:cNvGrpSpPr>
              <a:grpSpLocks/>
            </p:cNvGrpSpPr>
            <p:nvPr/>
          </p:nvGrpSpPr>
          <p:grpSpPr bwMode="auto">
            <a:xfrm>
              <a:off x="6643702" y="3429000"/>
              <a:ext cx="2214578" cy="3214710"/>
              <a:chOff x="6643702" y="3429000"/>
              <a:chExt cx="2214578" cy="3214710"/>
            </a:xfrm>
          </p:grpSpPr>
          <p:sp>
            <p:nvSpPr>
              <p:cNvPr id="7" name="文字方塊 6"/>
              <p:cNvSpPr txBox="1"/>
              <p:nvPr/>
            </p:nvSpPr>
            <p:spPr>
              <a:xfrm>
                <a:off x="7143768" y="3428999"/>
                <a:ext cx="1139833" cy="369891"/>
              </a:xfrm>
              <a:prstGeom prst="rect">
                <a:avLst/>
              </a:prstGeom>
              <a:noFill/>
            </p:spPr>
            <p:txBody>
              <a:bodyPr wrap="none">
                <a:spAutoFit/>
              </a:bodyPr>
              <a:lstStyle/>
              <a:p>
                <a:pPr>
                  <a:defRPr/>
                </a:pPr>
                <a:r>
                  <a:rPr lang="en-US" altLang="zh-TW" dirty="0">
                    <a:latin typeface="+mn-lt"/>
                  </a:rPr>
                  <a:t>Process B</a:t>
                </a:r>
                <a:endParaRPr lang="zh-TW" altLang="en-US" dirty="0">
                  <a:latin typeface="+mn-lt"/>
                </a:endParaRPr>
              </a:p>
            </p:txBody>
          </p:sp>
          <p:grpSp>
            <p:nvGrpSpPr>
              <p:cNvPr id="95247" name="群組 27"/>
              <p:cNvGrpSpPr>
                <a:grpSpLocks/>
              </p:cNvGrpSpPr>
              <p:nvPr/>
            </p:nvGrpSpPr>
            <p:grpSpPr bwMode="auto">
              <a:xfrm>
                <a:off x="6643702" y="3786190"/>
                <a:ext cx="2214578" cy="2857520"/>
                <a:chOff x="6643702" y="3786190"/>
                <a:chExt cx="2214578" cy="2857520"/>
              </a:xfrm>
            </p:grpSpPr>
            <p:sp>
              <p:nvSpPr>
                <p:cNvPr id="9" name="矩形 8"/>
                <p:cNvSpPr/>
                <p:nvPr/>
              </p:nvSpPr>
              <p:spPr>
                <a:xfrm>
                  <a:off x="6643702" y="3786189"/>
                  <a:ext cx="2214578" cy="285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95249" name="文字方塊 9"/>
                <p:cNvSpPr txBox="1">
                  <a:spLocks noChangeArrowheads="1"/>
                </p:cNvSpPr>
                <p:nvPr/>
              </p:nvSpPr>
              <p:spPr bwMode="auto">
                <a:xfrm>
                  <a:off x="6715140" y="4071942"/>
                  <a:ext cx="197682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itchFamily="18" charset="-120"/>
                    </a:defRPr>
                  </a:lvl1pPr>
                  <a:lvl2pPr marL="742950" indent="-285750" eaLnBrk="0" hangingPunct="0">
                    <a:defRPr kumimoji="1">
                      <a:solidFill>
                        <a:schemeClr val="tx1"/>
                      </a:solidFill>
                      <a:latin typeface="Arial" panose="020B0604020202020204" pitchFamily="34" charset="0"/>
                      <a:ea typeface="新細明體" pitchFamily="18" charset="-120"/>
                    </a:defRPr>
                  </a:lvl2pPr>
                  <a:lvl3pPr marL="1143000" indent="-228600" eaLnBrk="0" hangingPunct="0">
                    <a:defRPr kumimoji="1">
                      <a:solidFill>
                        <a:schemeClr val="tx1"/>
                      </a:solidFill>
                      <a:latin typeface="Arial" panose="020B0604020202020204" pitchFamily="34" charset="0"/>
                      <a:ea typeface="新細明體" pitchFamily="18" charset="-120"/>
                    </a:defRPr>
                  </a:lvl3pPr>
                  <a:lvl4pPr marL="1600200" indent="-228600" eaLnBrk="0" hangingPunct="0">
                    <a:defRPr kumimoji="1">
                      <a:solidFill>
                        <a:schemeClr val="tx1"/>
                      </a:solidFill>
                      <a:latin typeface="Arial" panose="020B0604020202020204" pitchFamily="34" charset="0"/>
                      <a:ea typeface="新細明體" pitchFamily="18" charset="-120"/>
                    </a:defRPr>
                  </a:lvl4pPr>
                  <a:lvl5pPr marL="2057400" indent="-228600" eaLnBrk="0" hangingPunct="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r>
                    <a:rPr lang="en-US" altLang="zh-TW" b="1">
                      <a:latin typeface="Courier New" panose="02070309020205020404" pitchFamily="49" charset="0"/>
                      <a:cs typeface="Courier New" panose="02070309020205020404" pitchFamily="49" charset="0"/>
                    </a:rPr>
                    <a:t>While (1) {</a:t>
                  </a:r>
                </a:p>
                <a:p>
                  <a:pPr eaLnBrk="1" hangingPunct="1"/>
                  <a:r>
                    <a:rPr lang="en-US" altLang="zh-TW" b="1">
                      <a:latin typeface="Courier New" panose="02070309020205020404" pitchFamily="49" charset="0"/>
                      <a:cs typeface="Courier New" panose="02070309020205020404" pitchFamily="49" charset="0"/>
                    </a:rPr>
                    <a:t>  if (s==0) {</a:t>
                  </a:r>
                </a:p>
                <a:p>
                  <a:pPr eaLnBrk="1" hangingPunct="1"/>
                  <a:r>
                    <a:rPr lang="en-US" altLang="zh-TW" b="1">
                      <a:latin typeface="Courier New" panose="02070309020205020404" pitchFamily="49" charset="0"/>
                      <a:cs typeface="Courier New" panose="02070309020205020404" pitchFamily="49" charset="0"/>
                    </a:rPr>
                    <a:t>    s=1;</a:t>
                  </a:r>
                </a:p>
                <a:p>
                  <a:pPr eaLnBrk="1" hangingPunct="1"/>
                  <a:r>
                    <a:rPr lang="en-US" altLang="zh-TW" b="1">
                      <a:latin typeface="Courier New" panose="02070309020205020404" pitchFamily="49" charset="0"/>
                      <a:cs typeface="Courier New" panose="02070309020205020404" pitchFamily="49" charset="0"/>
                    </a:rPr>
                    <a:t>  }</a:t>
                  </a:r>
                </a:p>
                <a:p>
                  <a:pPr eaLnBrk="1" hangingPunct="1"/>
                  <a:r>
                    <a:rPr lang="en-US" altLang="zh-TW" b="1">
                      <a:latin typeface="Courier New" panose="02070309020205020404" pitchFamily="49" charset="0"/>
                      <a:cs typeface="Courier New" panose="02070309020205020404" pitchFamily="49" charset="0"/>
                    </a:rPr>
                    <a:t>}</a:t>
                  </a:r>
                </a:p>
                <a:p>
                  <a:pPr eaLnBrk="1" hangingPunct="1"/>
                  <a:r>
                    <a:rPr lang="en-US" altLang="zh-TW" b="1">
                      <a:latin typeface="Courier New" panose="02070309020205020404" pitchFamily="49" charset="0"/>
                      <a:cs typeface="Courier New" panose="02070309020205020404" pitchFamily="49" charset="0"/>
                    </a:rPr>
                    <a:t>// use the </a:t>
                  </a:r>
                </a:p>
                <a:p>
                  <a:pPr eaLnBrk="1" hangingPunct="1"/>
                  <a:r>
                    <a:rPr lang="en-US" altLang="zh-TW" b="1">
                      <a:latin typeface="Courier New" panose="02070309020205020404" pitchFamily="49" charset="0"/>
                      <a:cs typeface="Courier New" panose="02070309020205020404" pitchFamily="49" charset="0"/>
                    </a:rPr>
                    <a:t>// resource</a:t>
                  </a:r>
                  <a:endParaRPr lang="zh-TW" altLang="en-US" b="1">
                    <a:latin typeface="Courier New" panose="02070309020205020404" pitchFamily="49" charset="0"/>
                    <a:cs typeface="Courier New" panose="02070309020205020404" pitchFamily="49" charset="0"/>
                  </a:endParaRPr>
                </a:p>
              </p:txBody>
            </p:sp>
          </p:grpSp>
        </p:grpSp>
        <p:grpSp>
          <p:nvGrpSpPr>
            <p:cNvPr id="95243" name="群組 26"/>
            <p:cNvGrpSpPr>
              <a:grpSpLocks/>
            </p:cNvGrpSpPr>
            <p:nvPr/>
          </p:nvGrpSpPr>
          <p:grpSpPr bwMode="auto">
            <a:xfrm>
              <a:off x="5286380" y="3357562"/>
              <a:ext cx="1143008" cy="1571636"/>
              <a:chOff x="5286380" y="3357562"/>
              <a:chExt cx="1143008" cy="1571636"/>
            </a:xfrm>
          </p:grpSpPr>
          <p:sp>
            <p:nvSpPr>
              <p:cNvPr id="11" name="橢圓 10"/>
              <p:cNvSpPr/>
              <p:nvPr/>
            </p:nvSpPr>
            <p:spPr>
              <a:xfrm>
                <a:off x="5286380" y="3786190"/>
                <a:ext cx="1143008"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solidFill>
                      <a:schemeClr val="tx1"/>
                    </a:solidFill>
                  </a:rPr>
                  <a:t>S=0/1</a:t>
                </a:r>
                <a:endParaRPr lang="zh-TW" altLang="en-US" dirty="0">
                  <a:solidFill>
                    <a:schemeClr val="tx1"/>
                  </a:solidFill>
                </a:endParaRPr>
              </a:p>
            </p:txBody>
          </p:sp>
          <p:sp>
            <p:nvSpPr>
              <p:cNvPr id="12" name="文字方塊 11"/>
              <p:cNvSpPr txBox="1"/>
              <p:nvPr/>
            </p:nvSpPr>
            <p:spPr>
              <a:xfrm>
                <a:off x="5643569" y="3357562"/>
                <a:ext cx="450853" cy="369890"/>
              </a:xfrm>
              <a:prstGeom prst="rect">
                <a:avLst/>
              </a:prstGeom>
              <a:noFill/>
            </p:spPr>
            <p:txBody>
              <a:bodyPr wrap="none">
                <a:spAutoFit/>
              </a:bodyPr>
              <a:lstStyle/>
              <a:p>
                <a:pPr>
                  <a:defRPr/>
                </a:pPr>
                <a:r>
                  <a:rPr lang="en-US" altLang="zh-TW" dirty="0">
                    <a:latin typeface="+mn-lt"/>
                  </a:rPr>
                  <a:t>OS</a:t>
                </a:r>
                <a:endParaRPr lang="zh-TW" altLang="en-US" dirty="0">
                  <a:latin typeface="+mn-lt"/>
                </a:endParaRPr>
              </a:p>
            </p:txBody>
          </p:sp>
        </p:grpSp>
      </p:grpSp>
      <p:cxnSp>
        <p:nvCxnSpPr>
          <p:cNvPr id="14" name="直線單箭頭接點 13"/>
          <p:cNvCxnSpPr/>
          <p:nvPr/>
        </p:nvCxnSpPr>
        <p:spPr>
          <a:xfrm flipV="1">
            <a:off x="3643313" y="3714750"/>
            <a:ext cx="3571875" cy="714375"/>
          </a:xfrm>
          <a:prstGeom prst="straightConnector1">
            <a:avLst/>
          </a:prstGeom>
          <a:ln w="25400">
            <a:solidFill>
              <a:srgbClr val="000099"/>
            </a:solidFill>
            <a:headEnd type="oval"/>
            <a:tailEnd type="triangle" w="lg" len="lg"/>
          </a:ln>
        </p:spPr>
        <p:style>
          <a:lnRef idx="1">
            <a:schemeClr val="accent1"/>
          </a:lnRef>
          <a:fillRef idx="0">
            <a:schemeClr val="accent1"/>
          </a:fillRef>
          <a:effectRef idx="0">
            <a:schemeClr val="accent1"/>
          </a:effectRef>
          <a:fontRef idx="minor">
            <a:schemeClr val="tx1"/>
          </a:fontRef>
        </p:style>
      </p:cxnSp>
      <p:sp>
        <p:nvSpPr>
          <p:cNvPr id="16" name="手繪多邊形 15"/>
          <p:cNvSpPr/>
          <p:nvPr/>
        </p:nvSpPr>
        <p:spPr>
          <a:xfrm>
            <a:off x="7146925" y="3714750"/>
            <a:ext cx="304800" cy="2390775"/>
          </a:xfrm>
          <a:custGeom>
            <a:avLst/>
            <a:gdLst>
              <a:gd name="connsiteX0" fmla="*/ 126550 w 305906"/>
              <a:gd name="connsiteY0" fmla="*/ 0 h 856034"/>
              <a:gd name="connsiteX1" fmla="*/ 136278 w 305906"/>
              <a:gd name="connsiteY1" fmla="*/ 194553 h 856034"/>
              <a:gd name="connsiteX2" fmla="*/ 48729 w 305906"/>
              <a:gd name="connsiteY2" fmla="*/ 311285 h 856034"/>
              <a:gd name="connsiteX3" fmla="*/ 87639 w 305906"/>
              <a:gd name="connsiteY3" fmla="*/ 321013 h 856034"/>
              <a:gd name="connsiteX4" fmla="*/ 204371 w 305906"/>
              <a:gd name="connsiteY4" fmla="*/ 389107 h 856034"/>
              <a:gd name="connsiteX5" fmla="*/ 68184 w 305906"/>
              <a:gd name="connsiteY5" fmla="*/ 486383 h 856034"/>
              <a:gd name="connsiteX6" fmla="*/ 204371 w 305906"/>
              <a:gd name="connsiteY6" fmla="*/ 554477 h 856034"/>
              <a:gd name="connsiteX7" fmla="*/ 9818 w 305906"/>
              <a:gd name="connsiteY7" fmla="*/ 642026 h 856034"/>
              <a:gd name="connsiteX8" fmla="*/ 223827 w 305906"/>
              <a:gd name="connsiteY8" fmla="*/ 680936 h 856034"/>
              <a:gd name="connsiteX9" fmla="*/ 146005 w 305906"/>
              <a:gd name="connsiteY9" fmla="*/ 739302 h 856034"/>
              <a:gd name="connsiteX10" fmla="*/ 116822 w 305906"/>
              <a:gd name="connsiteY10" fmla="*/ 856034 h 85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5906" h="856034">
                <a:moveTo>
                  <a:pt x="126550" y="0"/>
                </a:moveTo>
                <a:lnTo>
                  <a:pt x="136278" y="194553"/>
                </a:lnTo>
                <a:cubicBezTo>
                  <a:pt x="107095" y="233464"/>
                  <a:pt x="66189" y="265889"/>
                  <a:pt x="48729" y="311285"/>
                </a:cubicBezTo>
                <a:cubicBezTo>
                  <a:pt x="43930" y="323763"/>
                  <a:pt x="87639" y="321013"/>
                  <a:pt x="87639" y="321013"/>
                </a:cubicBezTo>
                <a:cubicBezTo>
                  <a:pt x="230492" y="382235"/>
                  <a:pt x="268002" y="357291"/>
                  <a:pt x="204371" y="389107"/>
                </a:cubicBezTo>
                <a:cubicBezTo>
                  <a:pt x="55758" y="488182"/>
                  <a:pt x="0" y="486383"/>
                  <a:pt x="68184" y="486383"/>
                </a:cubicBezTo>
                <a:cubicBezTo>
                  <a:pt x="255370" y="559178"/>
                  <a:pt x="305906" y="554477"/>
                  <a:pt x="204371" y="554477"/>
                </a:cubicBezTo>
                <a:lnTo>
                  <a:pt x="9818" y="642026"/>
                </a:lnTo>
                <a:lnTo>
                  <a:pt x="223827" y="680936"/>
                </a:lnTo>
                <a:lnTo>
                  <a:pt x="146005" y="739302"/>
                </a:lnTo>
                <a:lnTo>
                  <a:pt x="116822" y="856034"/>
                </a:lnTo>
              </a:path>
            </a:pathLst>
          </a:custGeom>
          <a:ln w="22225">
            <a:solidFill>
              <a:srgbClr val="000099"/>
            </a:solidFill>
            <a:tailEnd type="stealth"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cxnSp>
        <p:nvCxnSpPr>
          <p:cNvPr id="17" name="直線單箭頭接點 16"/>
          <p:cNvCxnSpPr>
            <a:stCxn id="16" idx="10"/>
          </p:cNvCxnSpPr>
          <p:nvPr/>
        </p:nvCxnSpPr>
        <p:spPr>
          <a:xfrm flipH="1" flipV="1">
            <a:off x="3857625" y="4429125"/>
            <a:ext cx="3405188" cy="1676400"/>
          </a:xfrm>
          <a:prstGeom prst="straightConnector1">
            <a:avLst/>
          </a:prstGeom>
          <a:ln w="25400">
            <a:solidFill>
              <a:srgbClr val="000099"/>
            </a:solidFill>
            <a:headEnd type="oval"/>
            <a:tailEnd type="triangle"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071813" y="4143375"/>
            <a:ext cx="1643062" cy="785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Trebuchet MS"/>
        <a:ea typeface="新細明體"/>
        <a:cs typeface=""/>
      </a:majorFont>
      <a:minorFont>
        <a:latin typeface="Trebuchet MS"/>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4304</TotalTime>
  <Words>3459</Words>
  <Application>Microsoft Office PowerPoint</Application>
  <PresentationFormat>On-screen Show (4:3)</PresentationFormat>
  <Paragraphs>1066</Paragraphs>
  <Slides>108</Slides>
  <Notes>39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108</vt:i4>
      </vt:variant>
    </vt:vector>
  </HeadingPairs>
  <TitlesOfParts>
    <vt:vector size="122" baseType="lpstr">
      <vt:lpstr>Microsoft YaHei</vt:lpstr>
      <vt:lpstr>Arial</vt:lpstr>
      <vt:lpstr>Bitstream Vera Sans</vt:lpstr>
      <vt:lpstr>Calibri</vt:lpstr>
      <vt:lpstr>Courier New</vt:lpstr>
      <vt:lpstr>Garamond</vt:lpstr>
      <vt:lpstr>Mangal</vt:lpstr>
      <vt:lpstr>新細明體</vt:lpstr>
      <vt:lpstr>StarSymbol</vt:lpstr>
      <vt:lpstr>Symbol</vt:lpstr>
      <vt:lpstr>Tahoma</vt:lpstr>
      <vt:lpstr>Times New Roman</vt:lpstr>
      <vt:lpstr>Trebuchet MS</vt:lpstr>
      <vt:lpstr>預設簡報設計</vt:lpstr>
      <vt:lpstr>ARM Architecture &amp; Instruction Set</vt:lpstr>
      <vt:lpstr>ARM Features</vt:lpstr>
      <vt:lpstr>ARM Architecture</vt:lpstr>
      <vt:lpstr>ARM Architecture (additional features)</vt:lpstr>
      <vt:lpstr>ARM  Block  Diagram</vt:lpstr>
      <vt:lpstr>Registers</vt:lpstr>
      <vt:lpstr>ARM Machine Model</vt:lpstr>
      <vt:lpstr>ARM Processor Modes</vt:lpstr>
      <vt:lpstr>User Mode</vt:lpstr>
      <vt:lpstr>Generic Format</vt:lpstr>
      <vt:lpstr>ARM Instruction Encoding</vt:lpstr>
      <vt:lpstr>ARM programmer model</vt:lpstr>
      <vt:lpstr>Memory system</vt:lpstr>
      <vt:lpstr>ARM programmer model</vt:lpstr>
      <vt:lpstr>Instruction set</vt:lpstr>
      <vt:lpstr>Features of ARM instruction set</vt:lpstr>
      <vt:lpstr>Instruction set</vt:lpstr>
      <vt:lpstr>Data processing</vt:lpstr>
      <vt:lpstr>Instruction set</vt:lpstr>
      <vt:lpstr>Conditional execution</vt:lpstr>
      <vt:lpstr>Register movement</vt:lpstr>
      <vt:lpstr>Addressing modes</vt:lpstr>
      <vt:lpstr>Shifted register operands</vt:lpstr>
      <vt:lpstr>Shifted register operands</vt:lpstr>
      <vt:lpstr>Logical shift left</vt:lpstr>
      <vt:lpstr>Logical shift right</vt:lpstr>
      <vt:lpstr>Arithmetic shift right</vt:lpstr>
      <vt:lpstr>Rotate right</vt:lpstr>
      <vt:lpstr>Rotate right extended</vt:lpstr>
      <vt:lpstr>Shifted register operands</vt:lpstr>
      <vt:lpstr>Shifted register operands</vt:lpstr>
      <vt:lpstr>Shifted register operands</vt:lpstr>
      <vt:lpstr>Multiplication</vt:lpstr>
      <vt:lpstr>Shifted register operands</vt:lpstr>
      <vt:lpstr>Encoding data processing instructions</vt:lpstr>
      <vt:lpstr>Arithmetic</vt:lpstr>
      <vt:lpstr>Arithmetic</vt:lpstr>
      <vt:lpstr>Arithmetic</vt:lpstr>
      <vt:lpstr>Arithmetic</vt:lpstr>
      <vt:lpstr>Setting the condition codes</vt:lpstr>
      <vt:lpstr>Logical</vt:lpstr>
      <vt:lpstr>Logical</vt:lpstr>
      <vt:lpstr>Logical</vt:lpstr>
      <vt:lpstr>Comparison</vt:lpstr>
      <vt:lpstr>Comparison</vt:lpstr>
      <vt:lpstr>Comparison</vt:lpstr>
      <vt:lpstr>Multiplication</vt:lpstr>
      <vt:lpstr>Multiplication</vt:lpstr>
      <vt:lpstr>Multiplication</vt:lpstr>
      <vt:lpstr>Multiplication</vt:lpstr>
      <vt:lpstr>Multiplication</vt:lpstr>
      <vt:lpstr>Flow control instructions</vt:lpstr>
      <vt:lpstr>Flow control instructions</vt:lpstr>
      <vt:lpstr>Branch conditions</vt:lpstr>
      <vt:lpstr>Branches</vt:lpstr>
      <vt:lpstr>Branch and link</vt:lpstr>
      <vt:lpstr>Branch and link</vt:lpstr>
      <vt:lpstr>Conditional execution</vt:lpstr>
      <vt:lpstr>Conditional execution</vt:lpstr>
      <vt:lpstr>Data transfer instructions</vt:lpstr>
      <vt:lpstr>Single register load/store</vt:lpstr>
      <vt:lpstr>Single register load/store</vt:lpstr>
      <vt:lpstr>Single register load/store</vt:lpstr>
      <vt:lpstr>Addressing modes</vt:lpstr>
      <vt:lpstr>Addressing modes</vt:lpstr>
      <vt:lpstr>Pre-index addressing</vt:lpstr>
      <vt:lpstr>Auto-indexing addressing</vt:lpstr>
      <vt:lpstr>Post-index addressing</vt:lpstr>
      <vt:lpstr>Comparisons</vt:lpstr>
      <vt:lpstr>Example</vt:lpstr>
      <vt:lpstr>Example</vt:lpstr>
      <vt:lpstr>Example</vt:lpstr>
      <vt:lpstr>Summary of addressing modes</vt:lpstr>
      <vt:lpstr>Summary of addressing modes</vt:lpstr>
      <vt:lpstr>Summary of addressing modes</vt:lpstr>
      <vt:lpstr>Summary of addressing modes</vt:lpstr>
      <vt:lpstr>Load an address into a register</vt:lpstr>
      <vt:lpstr>Application</vt:lpstr>
      <vt:lpstr>Multiple register load/store</vt:lpstr>
      <vt:lpstr>Multiple load/store register</vt:lpstr>
      <vt:lpstr>Addressing modes</vt:lpstr>
      <vt:lpstr>Multiple load/store register</vt:lpstr>
      <vt:lpstr>Multiple load/store register</vt:lpstr>
      <vt:lpstr>Multiple load/store register</vt:lpstr>
      <vt:lpstr>Multiple load/store register</vt:lpstr>
      <vt:lpstr>Multiple load/store register</vt:lpstr>
      <vt:lpstr>Multiple load/store register</vt:lpstr>
      <vt:lpstr>Multiple load/store register</vt:lpstr>
      <vt:lpstr>Multiple load/store register</vt:lpstr>
      <vt:lpstr>Multiple load/store register</vt:lpstr>
      <vt:lpstr>Example</vt:lpstr>
      <vt:lpstr>Example</vt:lpstr>
      <vt:lpstr>Example</vt:lpstr>
      <vt:lpstr>Application</vt:lpstr>
      <vt:lpstr>Application</vt:lpstr>
      <vt:lpstr>Example</vt:lpstr>
      <vt:lpstr>Swap instruction</vt:lpstr>
      <vt:lpstr>Example</vt:lpstr>
      <vt:lpstr>Application</vt:lpstr>
      <vt:lpstr>Software interrupt</vt:lpstr>
      <vt:lpstr>Example</vt:lpstr>
      <vt:lpstr>Load constants</vt:lpstr>
      <vt:lpstr>Immediate numbers</vt:lpstr>
      <vt:lpstr>Load constants</vt:lpstr>
      <vt:lpstr>Load constants</vt:lpstr>
      <vt:lpstr>PC-relative modes</vt:lpstr>
      <vt:lpstr>PC-relative addressing</vt:lpstr>
      <vt:lpstr>Instruction set</vt:lpstr>
    </vt:vector>
  </TitlesOfParts>
  <Company>NTU CSIE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cyy</dc:creator>
  <cp:lastModifiedBy>SUBHASIS B</cp:lastModifiedBy>
  <cp:revision>897</cp:revision>
  <dcterms:created xsi:type="dcterms:W3CDTF">2005-01-08T09:49:33Z</dcterms:created>
  <dcterms:modified xsi:type="dcterms:W3CDTF">2021-11-18T12:08:51Z</dcterms:modified>
</cp:coreProperties>
</file>