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335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horzBarState="maximized">
    <p:restoredLeft sz="13425" autoAdjust="0"/>
    <p:restoredTop sz="94728" autoAdjust="0"/>
  </p:normalViewPr>
  <p:slideViewPr>
    <p:cSldViewPr showGuides="1">
      <p:cViewPr varScale="1">
        <p:scale>
          <a:sx n="66" d="100"/>
          <a:sy n="66" d="100"/>
        </p:scale>
        <p:origin x="1364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compatLnSpc="0"/>
          <a:lstStyle/>
          <a:p>
            <a:pPr hangingPunct="0">
              <a:defRPr sz="1400"/>
            </a:pPr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compatLnSpc="0"/>
          <a:lstStyle/>
          <a:p>
            <a:pPr algn="r" hangingPunct="0">
              <a:defRPr sz="1400"/>
            </a:pPr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compatLnSpc="0"/>
          <a:lstStyle/>
          <a:p>
            <a:pPr hangingPunct="0">
              <a:defRPr sz="1400"/>
            </a:pPr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compatLnSpc="0"/>
          <a:lstStyle/>
          <a:p>
            <a:pPr algn="r" hangingPunct="0">
              <a:defRPr sz="1400"/>
            </a:pPr>
            <a:fld id="{FA96CCC2-0AD0-4152-A21F-5072067DDD3F}" type="slidenum">
              <a:rPr/>
              <a:pPr algn="r" hangingPunct="0">
                <a:defRPr sz="1400"/>
              </a:pPr>
              <a:t>‹#›</a:t>
            </a:fld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98829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F49B7A4C-0B7E-4543-8F8B-A3C83D680F6B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47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319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756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578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979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67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755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18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243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159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622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395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10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9152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4585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0382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52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959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759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625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480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453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037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970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IN"/>
              <a:t>            21St July,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N"/>
              <a:t>Your footer comes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AC0F1E-2939-4F80-913C-37E2CFBC04E9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1"/>
          <p:cNvSpPr txBox="1">
            <a:spLocks/>
          </p:cNvSpPr>
          <p:nvPr userDrawn="1"/>
        </p:nvSpPr>
        <p:spPr>
          <a:xfrm>
            <a:off x="8810625" y="6629400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"/>
          <p:cNvSpPr txBox="1">
            <a:spLocks/>
          </p:cNvSpPr>
          <p:nvPr userDrawn="1"/>
        </p:nvSpPr>
        <p:spPr>
          <a:xfrm>
            <a:off x="8810625" y="6629400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IN"/>
              <a:t>            21St July,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N"/>
              <a:t>Your footer comes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A7A83B-47CF-4F97-BF4B-B476DD8377E1}" type="slidenum">
              <a:rPr lang="en-US" smtClean="0"/>
              <a:pPr lvl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IN"/>
              <a:t>            21St July,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N"/>
              <a:t>Your footer comes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C67AC1-C22E-4C92-9613-4624928E580A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IN"/>
              <a:t>            21St July, 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N"/>
              <a:t>Your footer comes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2D8988-357A-44BD-8716-E2A8F7F6B4A2}" type="slidenum">
              <a:rPr lang="en-US" smtClean="0"/>
              <a:pPr lvl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IN"/>
              <a:t>            21St July, 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N"/>
              <a:t>Your footer comes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91BAD1-5790-43E8-92DA-BD9532313B88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IN"/>
              <a:t>            21St July, 2013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N"/>
              <a:t>Your footer comes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033386-E041-4E6D-BC8D-7F38491A3FAB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8810625" y="6629400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Slide Number Placeholder 1"/>
          <p:cNvSpPr txBox="1">
            <a:spLocks/>
          </p:cNvSpPr>
          <p:nvPr userDrawn="1"/>
        </p:nvSpPr>
        <p:spPr>
          <a:xfrm>
            <a:off x="8810625" y="6629400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Slide Number Placeholder 1"/>
          <p:cNvSpPr txBox="1">
            <a:spLocks/>
          </p:cNvSpPr>
          <p:nvPr userDrawn="1"/>
        </p:nvSpPr>
        <p:spPr>
          <a:xfrm>
            <a:off x="8810625" y="6629400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IN"/>
              <a:t>            21St July,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IN"/>
              <a:t>Your footer comes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 lvl="0"/>
            <a:fld id="{3474B333-6797-40BE-B863-18B469C6A8FF}" type="slidenum">
              <a:rPr lang="en-US" smtClean="0"/>
              <a:pPr lvl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65200" y="434558"/>
            <a:ext cx="7416800" cy="677108"/>
          </a:xfrm>
        </p:spPr>
        <p:txBody>
          <a:bodyPr lIns="0" tIns="0" rIns="0" bIns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47800" y="1622425"/>
            <a:ext cx="7345362" cy="4119563"/>
          </a:xfrm>
        </p:spPr>
        <p:txBody>
          <a:bodyPr lIns="0" tIns="0" rIns="0" bIns="0"/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itchFamily="34"/>
              </a:rPr>
              <a:t>Performance Metrics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14400" y="304800"/>
            <a:ext cx="7416800" cy="936625"/>
          </a:xfrm>
        </p:spPr>
        <p:txBody>
          <a:bodyPr lIns="0" tIns="0" rIns="0" bIns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Performance of an </a:t>
            </a:r>
            <a:r>
              <a:rPr lang="fr-FR" dirty="0" err="1">
                <a:solidFill>
                  <a:schemeClr val="tx1"/>
                </a:solidFill>
              </a:rPr>
              <a:t>Ideal</a:t>
            </a:r>
            <a:r>
              <a:rPr lang="fr-FR" dirty="0">
                <a:solidFill>
                  <a:schemeClr val="tx1"/>
                </a:solidFill>
              </a:rPr>
              <a:t> Pipeline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371600" y="1600200"/>
            <a:ext cx="7416800" cy="993775"/>
          </a:xfrm>
        </p:spPr>
        <p:txBody>
          <a:bodyPr lIns="0" tIns="0" rIns="0" bIns="0"/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Let us assume that the number of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instructions</a:t>
            </a:r>
            <a:r>
              <a:rPr lang="en-US" dirty="0">
                <a:latin typeface="Calibri" panose="020F0502020204030204" pitchFamily="34" charset="0"/>
              </a:rPr>
              <a:t> are a </a:t>
            </a:r>
            <a:r>
              <a:rPr lang="en-US" b="1" dirty="0">
                <a:solidFill>
                  <a:srgbClr val="33CC66"/>
                </a:solidFill>
                <a:latin typeface="Calibri" panose="020F0502020204030204" pitchFamily="34" charset="0"/>
              </a:rPr>
              <a:t>constant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14600" y="2938992"/>
                <a:ext cx="3853684" cy="309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𝐶𝑃𝐼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938992"/>
                <a:ext cx="3853684" cy="30926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66800" y="358775"/>
            <a:ext cx="7416800" cy="936625"/>
          </a:xfrm>
        </p:spPr>
        <p:txBody>
          <a:bodyPr lIns="0" tIns="0" rIns="0" bIns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Optimal </a:t>
            </a:r>
            <a:r>
              <a:rPr lang="fr-FR" dirty="0" err="1">
                <a:solidFill>
                  <a:schemeClr val="tx1"/>
                </a:solidFill>
              </a:rPr>
              <a:t>Number</a:t>
            </a:r>
            <a:r>
              <a:rPr lang="fr-FR" dirty="0">
                <a:solidFill>
                  <a:schemeClr val="tx1"/>
                </a:solidFill>
              </a:rPr>
              <a:t> of Pipeline Stages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1143000" y="4495800"/>
                <a:ext cx="7416800" cy="1517650"/>
              </a:xfrm>
            </p:spPr>
            <p:txBody>
              <a:bodyPr lIns="0" tIns="0" rIns="0" bIns="0">
                <a:normAutofit/>
              </a:bodyPr>
              <a:lstStyle>
                <a:defPPr marL="432000" marR="0" lvl="0" indent="-324000" algn="l" hangingPunct="1">
                  <a:spcBef>
                    <a:spcPts val="0"/>
                  </a:spcBef>
                  <a:spcAft>
                    <a:spcPts val="1414"/>
                  </a:spcAft>
                  <a:buSzPct val="45000"/>
                  <a:buFont typeface="StarSymbol"/>
                  <a:buNone/>
                  <a:tabLst/>
                  <a:defRPr lang="fr-FR" sz="32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defPPr>
                <a:lvl1pPr marL="432000" marR="0" lvl="0" indent="-324000" algn="l" hangingPunct="1">
                  <a:spcBef>
                    <a:spcPts val="0"/>
                  </a:spcBef>
                  <a:spcAft>
                    <a:spcPts val="1414"/>
                  </a:spcAft>
                  <a:buSzPct val="45000"/>
                  <a:buFont typeface="StarSymbol"/>
                  <a:buChar char="●"/>
                  <a:tabLst/>
                  <a:defRPr lang="fr-FR" sz="32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1pPr>
                <a:lvl2pPr marL="864000" marR="0" lvl="1" indent="-324000" algn="l" hangingPunct="1">
                  <a:spcBef>
                    <a:spcPts val="0"/>
                  </a:spcBef>
                  <a:spcAft>
                    <a:spcPts val="1134"/>
                  </a:spcAft>
                  <a:buSzPct val="45000"/>
                  <a:buFont typeface="StarSymbol"/>
                  <a:buChar char="●"/>
                  <a:tabLst/>
                  <a:defRPr lang="fr-FR" sz="24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2pPr>
                <a:lvl3pPr marL="1295999" marR="0" lvl="2" indent="-288000" algn="l" hangingPunct="1">
                  <a:spcBef>
                    <a:spcPts val="0"/>
                  </a:spcBef>
                  <a:spcAft>
                    <a:spcPts val="850"/>
                  </a:spcAft>
                  <a:buSzPct val="75000"/>
                  <a:buFont typeface="StarSymbol"/>
                  <a:buChar char="–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3pPr>
                <a:lvl4pPr marL="1728000" marR="0" lvl="3" indent="-216000" algn="l" hangingPunct="1">
                  <a:spcBef>
                    <a:spcPts val="0"/>
                  </a:spcBef>
                  <a:spcAft>
                    <a:spcPts val="567"/>
                  </a:spcAft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4pPr>
                <a:lvl5pPr marL="2160000" marR="0" lvl="4" indent="-216000" algn="l" hangingPunct="1">
                  <a:spcBef>
                    <a:spcPts val="0"/>
                  </a:spcBef>
                  <a:spcAft>
                    <a:spcPts val="283"/>
                  </a:spcAft>
                  <a:buSzPct val="75000"/>
                  <a:buFont typeface="StarSymbol"/>
                  <a:buChar char="–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5pPr>
                <a:lvl6pPr marL="2592000" marR="0" lvl="5" indent="-216000" algn="l" hangingPunct="1">
                  <a:spcBef>
                    <a:spcPts val="0"/>
                  </a:spcBef>
                  <a:spcAft>
                    <a:spcPts val="283"/>
                  </a:spcAft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6pPr>
                <a:lvl7pPr marL="3024000" marR="0" lvl="6" indent="-216000" algn="l" hangingPunct="1">
                  <a:spcBef>
                    <a:spcPts val="0"/>
                  </a:spcBef>
                  <a:spcAft>
                    <a:spcPts val="283"/>
                  </a:spcAft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7pPr>
                <a:lvl8pPr marL="3456000" marR="0" lvl="7" indent="-216000" algn="l" hangingPunct="1">
                  <a:spcBef>
                    <a:spcPts val="0"/>
                  </a:spcBef>
                  <a:spcAft>
                    <a:spcPts val="283"/>
                  </a:spcAft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8pPr>
                <a:lvl9pPr marL="3887999" marR="0" lvl="8" indent="-216000" algn="l" hangingPunct="1">
                  <a:spcBef>
                    <a:spcPts val="0"/>
                  </a:spcBef>
                  <a:spcAft>
                    <a:spcPts val="283"/>
                  </a:spcAft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9pPr>
              </a:lstStyle>
              <a:p>
                <a:pPr marL="563563" lvl="0" indent="-511175"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latin typeface="Calibri" panose="020F0502020204030204" pitchFamily="34" charset="0"/>
                  </a:rPr>
                  <a:t>k is inversely proportional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rad>
                  </m:oMath>
                </a14:m>
                <a:endParaRPr lang="en-US" dirty="0">
                  <a:latin typeface="Calibri" panose="020F0502020204030204" pitchFamily="34" charset="0"/>
                </a:endParaRPr>
              </a:p>
              <a:p>
                <a:pPr marL="563563" lvl="0" indent="-511175"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latin typeface="Calibri" panose="020F0502020204030204" pitchFamily="34" charset="0"/>
                  </a:rPr>
                  <a:t>k is proportional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rad>
                  </m:oMath>
                </a14:m>
                <a:endParaRPr lang="en-US" baseline="-33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1143000" y="4495800"/>
                <a:ext cx="7416800" cy="1517650"/>
              </a:xfrm>
              <a:blipFill rotWithShape="0">
                <a:blip r:embed="rId3"/>
                <a:stretch>
                  <a:fillRect l="-2714" t="-6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62200" y="1752600"/>
                <a:ext cx="4350550" cy="2120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𝑙𝑘</m:t>
                                  </m:r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−1)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752600"/>
                <a:ext cx="4350550" cy="21205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62000" y="152400"/>
            <a:ext cx="7416800" cy="936625"/>
          </a:xfrm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Implications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66800" y="1600200"/>
            <a:ext cx="7416800" cy="4525963"/>
          </a:xfrm>
        </p:spPr>
        <p:txBody>
          <a:bodyPr lIns="0" tIns="0" rIns="0" bIns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As we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increase</a:t>
            </a:r>
            <a:r>
              <a:rPr lang="en-US" dirty="0">
                <a:latin typeface="Calibri" panose="020F0502020204030204" pitchFamily="34" charset="0"/>
              </a:rPr>
              <a:t> the </a:t>
            </a:r>
            <a:r>
              <a:rPr lang="en-US" dirty="0">
                <a:solidFill>
                  <a:srgbClr val="C5000B"/>
                </a:solidFill>
                <a:latin typeface="Calibri" panose="020F0502020204030204" pitchFamily="34" charset="0"/>
              </a:rPr>
              <a:t>latch delay</a:t>
            </a:r>
            <a:r>
              <a:rPr lang="en-US" dirty="0">
                <a:latin typeface="Calibri" panose="020F0502020204030204" pitchFamily="34" charset="0"/>
              </a:rPr>
              <a:t>, we should have </a:t>
            </a:r>
            <a:r>
              <a:rPr lang="en-US" dirty="0">
                <a:solidFill>
                  <a:srgbClr val="C5000B"/>
                </a:solidFill>
                <a:latin typeface="Calibri" panose="020F0502020204030204" pitchFamily="34" charset="0"/>
              </a:rPr>
              <a:t>less</a:t>
            </a:r>
            <a:r>
              <a:rPr lang="en-US" dirty="0">
                <a:latin typeface="Calibri" panose="020F0502020204030204" pitchFamily="34" charset="0"/>
              </a:rPr>
              <a:t> pipeline stages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We need to</a:t>
            </a:r>
            <a:r>
              <a:rPr lang="en-US" dirty="0">
                <a:solidFill>
                  <a:srgbClr val="C5000B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C5000B"/>
                </a:solidFill>
                <a:latin typeface="Calibri" panose="020F0502020204030204" pitchFamily="34" charset="0"/>
              </a:rPr>
              <a:t>minimise</a:t>
            </a:r>
            <a:r>
              <a:rPr lang="en-US" dirty="0">
                <a:latin typeface="Calibri" panose="020F0502020204030204" pitchFamily="34" charset="0"/>
              </a:rPr>
              <a:t> the time wasted in accessing latches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As we increase the </a:t>
            </a: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amount</a:t>
            </a:r>
            <a:r>
              <a:rPr lang="en-US" dirty="0">
                <a:latin typeface="Calibri" panose="020F0502020204030204" pitchFamily="34" charset="0"/>
              </a:rPr>
              <a:t> of </a:t>
            </a:r>
            <a:r>
              <a:rPr lang="en-US" b="1" dirty="0">
                <a:solidFill>
                  <a:srgbClr val="00AE00"/>
                </a:solidFill>
                <a:latin typeface="Calibri" panose="020F0502020204030204" pitchFamily="34" charset="0"/>
              </a:rPr>
              <a:t>algorithmic work</a:t>
            </a:r>
            <a:r>
              <a:rPr lang="en-US" dirty="0">
                <a:latin typeface="Calibri" panose="020F0502020204030204" pitchFamily="34" charset="0"/>
              </a:rPr>
              <a:t>, we require more pipeline stages for ideal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performance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More pipeline stages help </a:t>
            </a: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distribute</a:t>
            </a:r>
            <a:r>
              <a:rPr lang="en-US" dirty="0">
                <a:latin typeface="Calibri" panose="020F0502020204030204" pitchFamily="34" charset="0"/>
              </a:rPr>
              <a:t> the work better, and increase the </a:t>
            </a:r>
            <a:r>
              <a:rPr lang="en-US" dirty="0">
                <a:solidFill>
                  <a:srgbClr val="004A4A"/>
                </a:solidFill>
                <a:latin typeface="Calibri" panose="020F0502020204030204" pitchFamily="34" charset="0"/>
              </a:rPr>
              <a:t>overlap</a:t>
            </a:r>
            <a:r>
              <a:rPr lang="en-US" dirty="0">
                <a:latin typeface="Calibri" panose="020F0502020204030204" pitchFamily="34" charset="0"/>
              </a:rPr>
              <a:t> across instructions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38200" y="228600"/>
            <a:ext cx="7416800" cy="936625"/>
          </a:xfrm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Implications -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89000" y="2057400"/>
            <a:ext cx="7416800" cy="2971800"/>
          </a:xfrm>
        </p:spPr>
        <p:txBody>
          <a:bodyPr lIns="0" tIns="0" rIns="0" bIns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As the number of </a:t>
            </a:r>
            <a:r>
              <a:rPr lang="en-US" sz="3600" dirty="0">
                <a:solidFill>
                  <a:srgbClr val="00AE00"/>
                </a:solidFill>
                <a:latin typeface="Calibri" panose="020F0502020204030204" pitchFamily="34" charset="0"/>
              </a:rPr>
              <a:t>instructions</a:t>
            </a:r>
            <a:r>
              <a:rPr lang="en-US" sz="3600" dirty="0">
                <a:latin typeface="Calibri" panose="020F0502020204030204" pitchFamily="34" charset="0"/>
              </a:rPr>
              <a:t> tends to ∞, the number of </a:t>
            </a:r>
            <a:r>
              <a:rPr lang="en-US" sz="3600" dirty="0">
                <a:solidFill>
                  <a:srgbClr val="2300DC"/>
                </a:solidFill>
                <a:latin typeface="Calibri" panose="020F0502020204030204" pitchFamily="34" charset="0"/>
              </a:rPr>
              <a:t>ideal pipeline stages</a:t>
            </a:r>
            <a:r>
              <a:rPr lang="en-US" sz="3600" dirty="0">
                <a:latin typeface="Calibri" panose="020F0502020204030204" pitchFamily="34" charset="0"/>
              </a:rPr>
              <a:t> also tends to  ∞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The higher </a:t>
            </a:r>
            <a:r>
              <a:rPr lang="en-US" sz="3600" dirty="0">
                <a:solidFill>
                  <a:srgbClr val="2300DC"/>
                </a:solidFill>
                <a:latin typeface="Calibri" panose="020F0502020204030204" pitchFamily="34" charset="0"/>
              </a:rPr>
              <a:t>startup</a:t>
            </a:r>
            <a:r>
              <a:rPr lang="en-US" sz="3600" dirty="0">
                <a:latin typeface="Calibri" panose="020F0502020204030204" pitchFamily="34" charset="0"/>
              </a:rPr>
              <a:t> time gets </a:t>
            </a:r>
            <a:r>
              <a:rPr lang="en-US" sz="3600" dirty="0">
                <a:solidFill>
                  <a:srgbClr val="004A4A"/>
                </a:solidFill>
                <a:latin typeface="Calibri" panose="020F0502020204030204" pitchFamily="34" charset="0"/>
              </a:rPr>
              <a:t>amortized</a:t>
            </a:r>
            <a:r>
              <a:rPr lang="en-US" sz="3600" dirty="0">
                <a:latin typeface="Calibri" panose="020F0502020204030204" pitchFamily="34" charset="0"/>
              </a:rPr>
              <a:t> in the long </a:t>
            </a:r>
            <a:r>
              <a:rPr lang="en-US" sz="3600" dirty="0">
                <a:solidFill>
                  <a:srgbClr val="DC2300"/>
                </a:solidFill>
                <a:latin typeface="Calibri" panose="020F0502020204030204" pitchFamily="34" charset="0"/>
              </a:rPr>
              <a:t>run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14400" y="152400"/>
            <a:ext cx="7416800" cy="936625"/>
          </a:xfrm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A Non-</a:t>
            </a:r>
            <a:r>
              <a:rPr lang="fr-FR" dirty="0" err="1">
                <a:solidFill>
                  <a:schemeClr val="tx1"/>
                </a:solidFill>
              </a:rPr>
              <a:t>Ideal</a:t>
            </a:r>
            <a:r>
              <a:rPr lang="fr-FR" dirty="0">
                <a:solidFill>
                  <a:schemeClr val="tx1"/>
                </a:solidFill>
              </a:rPr>
              <a:t> Pipeline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219200" y="1600200"/>
            <a:ext cx="7416800" cy="4525963"/>
          </a:xfrm>
        </p:spPr>
        <p:txBody>
          <a:bodyPr lIns="0" tIns="0" rIns="0" bIns="0"/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Our ideal CPI (</a:t>
            </a:r>
            <a:r>
              <a:rPr lang="en-US" dirty="0" err="1">
                <a:latin typeface="Calibri" panose="020F0502020204030204" pitchFamily="34" charset="0"/>
              </a:rPr>
              <a:t>CPI</a:t>
            </a:r>
            <a:r>
              <a:rPr lang="en-US" baseline="-33000" dirty="0" err="1">
                <a:latin typeface="Calibri" panose="020F0502020204030204" pitchFamily="34" charset="0"/>
              </a:rPr>
              <a:t>ideal</a:t>
            </a:r>
            <a:r>
              <a:rPr lang="en-US" dirty="0">
                <a:latin typeface="Calibri" panose="020F0502020204030204" pitchFamily="34" charset="0"/>
              </a:rPr>
              <a:t> = 1) is 1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However, in reality, we have stalls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  <a:p>
            <a:pPr lvl="1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Let us assume that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stall rate</a:t>
            </a:r>
            <a:r>
              <a:rPr lang="en-US" dirty="0">
                <a:latin typeface="Calibri" panose="020F0502020204030204" pitchFamily="34" charset="0"/>
              </a:rPr>
              <a:t> is a function of the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program</a:t>
            </a:r>
            <a:r>
              <a:rPr lang="en-US" dirty="0">
                <a:latin typeface="Calibri" panose="020F0502020204030204" pitchFamily="34" charset="0"/>
              </a:rPr>
              <a:t>, and its nature of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dependences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0" y="3124200"/>
                <a:ext cx="69656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𝐶𝑃𝐼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𝑖𝑑𝑒𝑎𝑙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𝑠𝑡𝑎𝑙𝑙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𝑠𝑡𝑎𝑙𝑙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𝑝𝑒𝑛𝑎𝑙𝑡𝑦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124200"/>
                <a:ext cx="6965625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66800" y="206375"/>
            <a:ext cx="7416800" cy="936625"/>
          </a:xfrm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Non-</a:t>
            </a:r>
            <a:r>
              <a:rPr lang="fr-FR" dirty="0" err="1">
                <a:solidFill>
                  <a:schemeClr val="tx1"/>
                </a:solidFill>
              </a:rPr>
              <a:t>Ideal</a:t>
            </a:r>
            <a:r>
              <a:rPr lang="fr-FR" dirty="0">
                <a:solidFill>
                  <a:schemeClr val="tx1"/>
                </a:solidFill>
              </a:rPr>
              <a:t> Pipeline -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14400" y="1752600"/>
            <a:ext cx="7416800" cy="4525963"/>
          </a:xfrm>
        </p:spPr>
        <p:txBody>
          <a:bodyPr lIns="0" tIns="0" rIns="0" bIns="0"/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Let us assume that the </a:t>
            </a:r>
            <a:r>
              <a:rPr lang="en-US" dirty="0">
                <a:solidFill>
                  <a:srgbClr val="B80047"/>
                </a:solidFill>
                <a:latin typeface="Calibri" panose="020F0502020204030204" pitchFamily="34" charset="0"/>
              </a:rPr>
              <a:t>stall penalty</a:t>
            </a:r>
            <a:r>
              <a:rPr lang="en-US" dirty="0">
                <a:latin typeface="Calibri" panose="020F0502020204030204" pitchFamily="34" charset="0"/>
              </a:rPr>
              <a:t> is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proportional</a:t>
            </a:r>
            <a:r>
              <a:rPr lang="en-US" dirty="0">
                <a:latin typeface="Calibri" panose="020F0502020204030204" pitchFamily="34" charset="0"/>
              </a:rPr>
              <a:t> to the number of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pipeline</a:t>
            </a:r>
            <a:r>
              <a:rPr lang="en-US" dirty="0">
                <a:latin typeface="Calibri" panose="020F0502020204030204" pitchFamily="34" charset="0"/>
              </a:rPr>
              <a:t> stages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Both these assumptions are strictly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not correct</a:t>
            </a:r>
            <a:r>
              <a:rPr lang="en-US" dirty="0">
                <a:latin typeface="Calibri" panose="020F0502020204030204" pitchFamily="34" charset="0"/>
              </a:rPr>
              <a:t>. They are being used to make a coarse grained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mathematical model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CPI = (n+k-1)/n + </a:t>
            </a:r>
            <a:r>
              <a:rPr lang="en-US" dirty="0" err="1">
                <a:latin typeface="Calibri" panose="020F0502020204030204" pitchFamily="34" charset="0"/>
              </a:rPr>
              <a:t>rck</a:t>
            </a:r>
            <a:endParaRPr lang="en-US" dirty="0">
              <a:latin typeface="Calibri" panose="020F0502020204030204" pitchFamily="34" charset="0"/>
            </a:endParaRP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r →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stall rate</a:t>
            </a:r>
            <a:r>
              <a:rPr lang="en-US" dirty="0">
                <a:latin typeface="Calibri" panose="020F0502020204030204" pitchFamily="34" charset="0"/>
              </a:rPr>
              <a:t>, c → constant of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proportionality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66800" y="304800"/>
            <a:ext cx="7416800" cy="936625"/>
          </a:xfrm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Mathematical</a:t>
            </a:r>
            <a:r>
              <a:rPr lang="fr-FR" dirty="0">
                <a:solidFill>
                  <a:schemeClr val="tx1"/>
                </a:solidFill>
              </a:rPr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00200" y="1981200"/>
                <a:ext cx="5944961" cy="2406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𝐶𝑃𝐼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𝑟𝑐𝑘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𝑟𝑐𝑛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𝑟𝑐𝑛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981200"/>
                <a:ext cx="5944961" cy="24064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41400" y="304800"/>
            <a:ext cx="7416800" cy="936625"/>
          </a:xfrm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Mathematical</a:t>
            </a:r>
            <a:r>
              <a:rPr lang="fr-FR" dirty="0">
                <a:solidFill>
                  <a:schemeClr val="tx1"/>
                </a:solidFill>
              </a:rPr>
              <a:t> Model -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76243" y="2057400"/>
                <a:ext cx="7155998" cy="2076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𝑟𝑐𝑛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𝑙𝑘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𝑟𝑐𝑛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⟹−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𝑟𝑐𝑛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2000" b="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𝑟𝑐𝑛</m:t>
                                </m:r>
                              </m:e>
                            </m:d>
                          </m:den>
                        </m:f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≈ 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𝑙𝑟𝑐</m:t>
                            </m:r>
                          </m:den>
                        </m:f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⟶ ∞)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243" y="2057400"/>
                <a:ext cx="7155998" cy="20763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14400" y="228600"/>
            <a:ext cx="7416800" cy="936625"/>
          </a:xfrm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Implications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38200" y="1600200"/>
            <a:ext cx="7696200" cy="4525963"/>
          </a:xfrm>
        </p:spPr>
        <p:txBody>
          <a:bodyPr lIns="0" tIns="0" rIns="0" bIns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For programs with a lot of </a:t>
            </a:r>
            <a:r>
              <a:rPr lang="en-US" sz="3600" dirty="0">
                <a:solidFill>
                  <a:srgbClr val="0000FF"/>
                </a:solidFill>
                <a:latin typeface="Calibri" panose="020F0502020204030204" pitchFamily="34" charset="0"/>
              </a:rPr>
              <a:t>dependences</a:t>
            </a:r>
            <a:r>
              <a:rPr lang="en-US" sz="3600" dirty="0">
                <a:latin typeface="Calibri" panose="020F0502020204030204" pitchFamily="34" charset="0"/>
              </a:rPr>
              <a:t> (high value of </a:t>
            </a:r>
            <a:r>
              <a:rPr lang="en-US" sz="3600" dirty="0">
                <a:solidFill>
                  <a:srgbClr val="800000"/>
                </a:solidFill>
                <a:latin typeface="Calibri" panose="020F0502020204030204" pitchFamily="34" charset="0"/>
              </a:rPr>
              <a:t>r</a:t>
            </a:r>
            <a:r>
              <a:rPr lang="en-US" sz="3600" dirty="0">
                <a:latin typeface="Calibri" panose="020F0502020204030204" pitchFamily="34" charset="0"/>
              </a:rPr>
              <a:t>) → Use </a:t>
            </a:r>
            <a:r>
              <a:rPr lang="en-US" sz="3600" dirty="0">
                <a:solidFill>
                  <a:srgbClr val="DC2300"/>
                </a:solidFill>
                <a:latin typeface="Calibri" panose="020F0502020204030204" pitchFamily="34" charset="0"/>
              </a:rPr>
              <a:t>less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en-US" sz="3600" dirty="0">
                <a:solidFill>
                  <a:srgbClr val="808000"/>
                </a:solidFill>
                <a:latin typeface="Calibri" panose="020F0502020204030204" pitchFamily="34" charset="0"/>
              </a:rPr>
              <a:t>pipeline</a:t>
            </a:r>
            <a:r>
              <a:rPr lang="en-US" sz="3600" dirty="0">
                <a:latin typeface="Calibri" panose="020F0502020204030204" pitchFamily="34" charset="0"/>
              </a:rPr>
              <a:t> stages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For a pipeline with </a:t>
            </a:r>
            <a:r>
              <a:rPr lang="en-US" sz="3600" dirty="0">
                <a:solidFill>
                  <a:srgbClr val="0000FF"/>
                </a:solidFill>
                <a:latin typeface="Calibri" panose="020F0502020204030204" pitchFamily="34" charset="0"/>
              </a:rPr>
              <a:t>forwarding</a:t>
            </a:r>
            <a:r>
              <a:rPr lang="en-US" sz="3600" dirty="0">
                <a:latin typeface="Calibri" panose="020F0502020204030204" pitchFamily="34" charset="0"/>
              </a:rPr>
              <a:t> → c is </a:t>
            </a:r>
            <a:r>
              <a:rPr lang="en-US" sz="3600" dirty="0">
                <a:solidFill>
                  <a:srgbClr val="DC2300"/>
                </a:solidFill>
                <a:latin typeface="Calibri" panose="020F0502020204030204" pitchFamily="34" charset="0"/>
              </a:rPr>
              <a:t>smaller</a:t>
            </a:r>
            <a:r>
              <a:rPr lang="en-US" sz="3600" dirty="0">
                <a:latin typeface="Calibri" panose="020F0502020204030204" pitchFamily="34" charset="0"/>
              </a:rPr>
              <a:t> (than a </a:t>
            </a:r>
            <a:r>
              <a:rPr lang="en-US" sz="3600" b="1" dirty="0">
                <a:solidFill>
                  <a:srgbClr val="00AE00"/>
                </a:solidFill>
                <a:latin typeface="Calibri" panose="020F0502020204030204" pitchFamily="34" charset="0"/>
              </a:rPr>
              <a:t>pipeline</a:t>
            </a:r>
            <a:r>
              <a:rPr lang="en-US" sz="3600" dirty="0">
                <a:latin typeface="Calibri" panose="020F0502020204030204" pitchFamily="34" charset="0"/>
              </a:rPr>
              <a:t> that  just has </a:t>
            </a:r>
            <a:r>
              <a:rPr lang="en-US" sz="3600" dirty="0">
                <a:solidFill>
                  <a:srgbClr val="280099"/>
                </a:solidFill>
                <a:latin typeface="Calibri" panose="020F0502020204030204" pitchFamily="34" charset="0"/>
              </a:rPr>
              <a:t>interlocks</a:t>
            </a:r>
            <a:r>
              <a:rPr lang="en-US" sz="3600" dirty="0">
                <a:latin typeface="Calibri" panose="020F0502020204030204" pitchFamily="34" charset="0"/>
              </a:rPr>
              <a:t>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It requires a larger number of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pipeline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stages</a:t>
            </a:r>
            <a:r>
              <a:rPr lang="en-US" sz="2800" dirty="0">
                <a:latin typeface="Calibri" panose="020F0502020204030204" pitchFamily="34" charset="0"/>
              </a:rPr>
              <a:t> for optimal performance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62000" y="152400"/>
            <a:ext cx="7416800" cy="936625"/>
          </a:xfrm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Implications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62000" y="1676400"/>
            <a:ext cx="7920037" cy="3810000"/>
          </a:xfrm>
        </p:spPr>
        <p:txBody>
          <a:bodyPr lIns="0" tIns="0" rIns="0" bIns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The optimal number of pipeline stages is directly proportional to √(</a:t>
            </a:r>
            <a:r>
              <a:rPr lang="en-US" sz="3600" dirty="0" err="1">
                <a:latin typeface="Calibri" panose="020F0502020204030204" pitchFamily="34" charset="0"/>
              </a:rPr>
              <a:t>t</a:t>
            </a:r>
            <a:r>
              <a:rPr lang="en-US" sz="3600" baseline="-33000" dirty="0" err="1">
                <a:latin typeface="Calibri" panose="020F0502020204030204" pitchFamily="34" charset="0"/>
              </a:rPr>
              <a:t>max</a:t>
            </a:r>
            <a:r>
              <a:rPr lang="en-US" sz="3600" dirty="0">
                <a:latin typeface="Calibri" panose="020F0502020204030204" pitchFamily="34" charset="0"/>
              </a:rPr>
              <a:t> / l)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This ratio is not significantly changing across technologies.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This explains why the number of </a:t>
            </a:r>
            <a:r>
              <a:rPr lang="en-US" sz="2800" dirty="0" err="1">
                <a:latin typeface="Calibri" panose="020F0502020204030204" pitchFamily="34" charset="0"/>
              </a:rPr>
              <a:t>pipline</a:t>
            </a:r>
            <a:r>
              <a:rPr lang="en-US" sz="2800" dirty="0">
                <a:latin typeface="Calibri" panose="020F0502020204030204" pitchFamily="34" charset="0"/>
              </a:rPr>
              <a:t> stages has remained more or less constant for the last 5-10 years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43000" y="228600"/>
            <a:ext cx="7416800" cy="936625"/>
          </a:xfrm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Measuring</a:t>
            </a:r>
            <a:r>
              <a:rPr lang="fr-FR" dirty="0">
                <a:solidFill>
                  <a:schemeClr val="tx1"/>
                </a:solidFill>
              </a:rPr>
              <a:t> Performance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66800" y="1646237"/>
            <a:ext cx="7416800" cy="4525963"/>
          </a:xfrm>
        </p:spPr>
        <p:txBody>
          <a:bodyPr lIns="0" tIns="0" rIns="0" bIns="0"/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What do we mean by the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performance</a:t>
            </a:r>
            <a:r>
              <a:rPr lang="en-US" dirty="0">
                <a:latin typeface="Calibri" panose="020F0502020204030204" pitchFamily="34" charset="0"/>
              </a:rPr>
              <a:t> of a processor ?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b="1" dirty="0">
                <a:solidFill>
                  <a:srgbClr val="800000"/>
                </a:solidFill>
                <a:latin typeface="Calibri" panose="020F0502020204030204" pitchFamily="34" charset="0"/>
              </a:rPr>
              <a:t>ANSWER </a:t>
            </a:r>
            <a:r>
              <a:rPr lang="en-US" dirty="0">
                <a:latin typeface="Calibri" panose="020F0502020204030204" pitchFamily="34" charset="0"/>
              </a:rPr>
              <a:t>: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Almost nothing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What should we ask instead ?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What is the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performance</a:t>
            </a:r>
            <a:r>
              <a:rPr lang="en-US" dirty="0">
                <a:latin typeface="Calibri" panose="020F0502020204030204" pitchFamily="34" charset="0"/>
              </a:rPr>
              <a:t> with respect to a given program or a set of programs ?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Performance</a:t>
            </a:r>
            <a:r>
              <a:rPr lang="en-US" dirty="0">
                <a:latin typeface="Calibri" panose="020F0502020204030204" pitchFamily="34" charset="0"/>
              </a:rPr>
              <a:t> is </a:t>
            </a:r>
            <a:r>
              <a:rPr lang="en-US" dirty="0">
                <a:solidFill>
                  <a:srgbClr val="800000"/>
                </a:solidFill>
                <a:latin typeface="Calibri" panose="020F0502020204030204" pitchFamily="34" charset="0"/>
              </a:rPr>
              <a:t>inversely proportional</a:t>
            </a:r>
            <a:r>
              <a:rPr lang="en-US" dirty="0">
                <a:latin typeface="Calibri" panose="020F0502020204030204" pitchFamily="34" charset="0"/>
              </a:rPr>
              <a:t> to the time it takes to </a:t>
            </a:r>
            <a:r>
              <a:rPr lang="en-US" dirty="0">
                <a:solidFill>
                  <a:srgbClr val="314004"/>
                </a:solidFill>
                <a:latin typeface="Calibri" panose="020F0502020204030204" pitchFamily="34" charset="0"/>
              </a:rPr>
              <a:t>execute</a:t>
            </a:r>
            <a:r>
              <a:rPr lang="en-US" dirty="0">
                <a:latin typeface="Calibri" panose="020F0502020204030204" pitchFamily="34" charset="0"/>
              </a:rPr>
              <a:t> a </a:t>
            </a:r>
            <a:r>
              <a:rPr lang="en-US" b="1" dirty="0">
                <a:solidFill>
                  <a:srgbClr val="00AE00"/>
                </a:solidFill>
                <a:latin typeface="Calibri" panose="020F0502020204030204" pitchFamily="34" charset="0"/>
              </a:rPr>
              <a:t>program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36600" y="152400"/>
            <a:ext cx="7416800" cy="936625"/>
          </a:xfrm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Example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lum/>
            <a:alphaModFix/>
          </a:blip>
          <a:srcRect l="2018" t="61712" r="3774"/>
          <a:stretch/>
        </p:blipFill>
        <p:spPr>
          <a:xfrm>
            <a:off x="1322493" y="5029200"/>
            <a:ext cx="6400800" cy="11360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990600" y="1524000"/>
            <a:ext cx="7467600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b="1" dirty="0">
                <a:latin typeface="Arial" pitchFamily="34" charset="0"/>
                <a:cs typeface="Arial" pitchFamily="34" charset="0"/>
              </a:rPr>
              <a:t>Example </a:t>
            </a:r>
            <a:r>
              <a:rPr lang="en-US" dirty="0">
                <a:latin typeface="Times" pitchFamily="18" charset="0"/>
              </a:rPr>
              <a:t>Consider two programs that have the following characteristics.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98362"/>
              </p:ext>
            </p:extLst>
          </p:nvPr>
        </p:nvGraphicFramePr>
        <p:xfrm>
          <a:off x="1325880" y="2362200"/>
          <a:ext cx="6522720" cy="247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baseline="0" dirty="0"/>
                        <a:t>Program 1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latin typeface="Times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Times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Program 2</a:t>
                      </a:r>
                      <a:endParaRPr lang="en-US" sz="1600" b="1" dirty="0">
                        <a:latin typeface="Times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Times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baseline="0" dirty="0"/>
                        <a:t>Instruction Type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latin typeface="Times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baseline="0" dirty="0"/>
                        <a:t>Fraction</a:t>
                      </a:r>
                    </a:p>
                    <a:p>
                      <a:endParaRPr lang="en-US" sz="1600" dirty="0">
                        <a:latin typeface="Times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baseline="0" dirty="0"/>
                        <a:t>Instruction Type</a:t>
                      </a:r>
                    </a:p>
                    <a:p>
                      <a:endParaRPr lang="en-US" sz="1600" dirty="0">
                        <a:latin typeface="Times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baseline="0" dirty="0"/>
                        <a:t>Fraction</a:t>
                      </a:r>
                    </a:p>
                    <a:p>
                      <a:endParaRPr lang="en-US" sz="1600" dirty="0">
                        <a:latin typeface="Times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baseline="0" dirty="0"/>
                        <a:t>loads</a:t>
                      </a:r>
                    </a:p>
                    <a:p>
                      <a:endParaRPr lang="en-US" sz="1600" dirty="0">
                        <a:latin typeface="Times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baseline="0" dirty="0"/>
                        <a:t>0.4</a:t>
                      </a:r>
                    </a:p>
                    <a:p>
                      <a:endParaRPr lang="en-US" sz="1600" dirty="0">
                        <a:latin typeface="Times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baseline="0" dirty="0"/>
                        <a:t>loads</a:t>
                      </a:r>
                    </a:p>
                    <a:p>
                      <a:endParaRPr lang="en-US" sz="1600" dirty="0">
                        <a:latin typeface="Times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0.3</a:t>
                      </a:r>
                      <a:endParaRPr lang="en-US" sz="1600" dirty="0">
                        <a:latin typeface="Times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Branches</a:t>
                      </a:r>
                      <a:endParaRPr lang="en-US" sz="1600" dirty="0">
                        <a:latin typeface="Times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</a:t>
                      </a:r>
                      <a:endParaRPr lang="en-US" sz="1600" dirty="0">
                        <a:latin typeface="Times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Branches</a:t>
                      </a:r>
                      <a:endParaRPr lang="en-US" sz="1600" dirty="0">
                        <a:latin typeface="Times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</a:t>
                      </a:r>
                      <a:endParaRPr lang="en-US" sz="1600" dirty="0">
                        <a:latin typeface="Times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ratio(taken branches)</a:t>
                      </a:r>
                      <a:endParaRPr lang="en-US" sz="1600" dirty="0">
                        <a:latin typeface="Times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</a:t>
                      </a:r>
                      <a:endParaRPr lang="en-US" sz="1600" dirty="0">
                        <a:latin typeface="Times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ratio(taken branches)</a:t>
                      </a:r>
                      <a:endParaRPr lang="en-US" sz="1600" dirty="0">
                        <a:latin typeface="Times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</a:t>
                      </a:r>
                      <a:endParaRPr lang="en-US" sz="1600" dirty="0">
                        <a:latin typeface="Times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1066800" y="2209800"/>
            <a:ext cx="661416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24282B"/>
              </a:solidFill>
              <a:effectLst/>
              <a:latin typeface="ArialMT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066800" y="2209800"/>
            <a:ext cx="6858000" cy="36576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24282B"/>
              </a:solidFill>
              <a:effectLst/>
              <a:latin typeface="ArialMT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14400" y="228600"/>
            <a:ext cx="7416800" cy="936625"/>
          </a:xfrm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Example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52000" y="1655999"/>
            <a:ext cx="7920000" cy="2687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368000" y="4357080"/>
            <a:ext cx="7560000" cy="1690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43000" y="349250"/>
            <a:ext cx="7416800" cy="936625"/>
          </a:xfrm>
        </p:spPr>
        <p:txBody>
          <a:bodyPr lIns="0" tIns="0" rIns="0" bIns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Performance, Architecture, Compiler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1066800" y="2266950"/>
            <a:ext cx="7499350" cy="2822575"/>
            <a:chOff x="816" y="1428"/>
            <a:chExt cx="4724" cy="1778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816" y="1428"/>
              <a:ext cx="4724" cy="1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35" y="1597"/>
              <a:ext cx="573" cy="498"/>
            </a:xfrm>
            <a:custGeom>
              <a:avLst/>
              <a:gdLst>
                <a:gd name="T0" fmla="*/ 14 w 61"/>
                <a:gd name="T1" fmla="*/ 0 h 53"/>
                <a:gd name="T2" fmla="*/ 47 w 61"/>
                <a:gd name="T3" fmla="*/ 0 h 53"/>
                <a:gd name="T4" fmla="*/ 61 w 61"/>
                <a:gd name="T5" fmla="*/ 14 h 53"/>
                <a:gd name="T6" fmla="*/ 61 w 61"/>
                <a:gd name="T7" fmla="*/ 39 h 53"/>
                <a:gd name="T8" fmla="*/ 47 w 61"/>
                <a:gd name="T9" fmla="*/ 53 h 53"/>
                <a:gd name="T10" fmla="*/ 14 w 61"/>
                <a:gd name="T11" fmla="*/ 53 h 53"/>
                <a:gd name="T12" fmla="*/ 0 w 61"/>
                <a:gd name="T13" fmla="*/ 39 h 53"/>
                <a:gd name="T14" fmla="*/ 0 w 61"/>
                <a:gd name="T15" fmla="*/ 14 h 53"/>
                <a:gd name="T16" fmla="*/ 14 w 61"/>
                <a:gd name="T1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53">
                  <a:moveTo>
                    <a:pt x="14" y="0"/>
                  </a:moveTo>
                  <a:lnTo>
                    <a:pt x="47" y="0"/>
                  </a:lnTo>
                  <a:cubicBezTo>
                    <a:pt x="55" y="0"/>
                    <a:pt x="61" y="7"/>
                    <a:pt x="61" y="14"/>
                  </a:cubicBezTo>
                  <a:lnTo>
                    <a:pt x="61" y="39"/>
                  </a:lnTo>
                  <a:cubicBezTo>
                    <a:pt x="61" y="47"/>
                    <a:pt x="55" y="53"/>
                    <a:pt x="47" y="53"/>
                  </a:cubicBezTo>
                  <a:lnTo>
                    <a:pt x="14" y="53"/>
                  </a:lnTo>
                  <a:cubicBezTo>
                    <a:pt x="6" y="53"/>
                    <a:pt x="0" y="47"/>
                    <a:pt x="0" y="39"/>
                  </a:cubicBezTo>
                  <a:lnTo>
                    <a:pt x="0" y="14"/>
                  </a:lnTo>
                  <a:cubicBezTo>
                    <a:pt x="0" y="7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F0D8C2"/>
            </a:solidFill>
            <a:ln w="9" cap="flat">
              <a:solidFill>
                <a:srgbClr val="323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15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7" y="1456"/>
              <a:ext cx="1589" cy="1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010" y="2659"/>
              <a:ext cx="1362" cy="395"/>
            </a:xfrm>
            <a:prstGeom prst="rect">
              <a:avLst/>
            </a:prstGeom>
            <a:solidFill>
              <a:srgbClr val="9FC9D6"/>
            </a:solidFill>
            <a:ln w="9" cap="flat">
              <a:solidFill>
                <a:srgbClr val="323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986" y="1563"/>
              <a:ext cx="639" cy="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0" b="0" i="0" u="none" strike="noStrike" cap="none" normalizeH="0" baseline="0">
                  <a:ln>
                    <a:noFill/>
                  </a:ln>
                  <a:solidFill>
                    <a:srgbClr val="24282B"/>
                  </a:solidFill>
                  <a:effectLst/>
                  <a:latin typeface="ArialMT" charset="0"/>
                </a:rPr>
                <a:t>P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423" y="1569"/>
              <a:ext cx="573" cy="489"/>
            </a:xfrm>
            <a:custGeom>
              <a:avLst/>
              <a:gdLst>
                <a:gd name="T0" fmla="*/ 14 w 61"/>
                <a:gd name="T1" fmla="*/ 0 h 52"/>
                <a:gd name="T2" fmla="*/ 47 w 61"/>
                <a:gd name="T3" fmla="*/ 0 h 52"/>
                <a:gd name="T4" fmla="*/ 61 w 61"/>
                <a:gd name="T5" fmla="*/ 14 h 52"/>
                <a:gd name="T6" fmla="*/ 61 w 61"/>
                <a:gd name="T7" fmla="*/ 38 h 52"/>
                <a:gd name="T8" fmla="*/ 47 w 61"/>
                <a:gd name="T9" fmla="*/ 52 h 52"/>
                <a:gd name="T10" fmla="*/ 14 w 61"/>
                <a:gd name="T11" fmla="*/ 52 h 52"/>
                <a:gd name="T12" fmla="*/ 0 w 61"/>
                <a:gd name="T13" fmla="*/ 38 h 52"/>
                <a:gd name="T14" fmla="*/ 0 w 61"/>
                <a:gd name="T15" fmla="*/ 14 h 52"/>
                <a:gd name="T16" fmla="*/ 14 w 61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52">
                  <a:moveTo>
                    <a:pt x="14" y="0"/>
                  </a:moveTo>
                  <a:lnTo>
                    <a:pt x="47" y="0"/>
                  </a:lnTo>
                  <a:cubicBezTo>
                    <a:pt x="55" y="0"/>
                    <a:pt x="61" y="6"/>
                    <a:pt x="61" y="14"/>
                  </a:cubicBezTo>
                  <a:lnTo>
                    <a:pt x="61" y="38"/>
                  </a:lnTo>
                  <a:cubicBezTo>
                    <a:pt x="61" y="46"/>
                    <a:pt x="55" y="52"/>
                    <a:pt x="47" y="52"/>
                  </a:cubicBezTo>
                  <a:lnTo>
                    <a:pt x="14" y="52"/>
                  </a:lnTo>
                  <a:cubicBezTo>
                    <a:pt x="6" y="52"/>
                    <a:pt x="0" y="46"/>
                    <a:pt x="0" y="38"/>
                  </a:cubicBezTo>
                  <a:lnTo>
                    <a:pt x="0" y="14"/>
                  </a:lnTo>
                  <a:cubicBezTo>
                    <a:pt x="0" y="6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F0D8C2"/>
            </a:solidFill>
            <a:ln w="9" cap="flat">
              <a:solidFill>
                <a:srgbClr val="323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624" y="1536"/>
              <a:ext cx="451" cy="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0" b="0" i="0" u="none" strike="noStrike" cap="none" normalizeH="0" baseline="0">
                  <a:ln>
                    <a:noFill/>
                  </a:ln>
                  <a:solidFill>
                    <a:srgbClr val="24282B"/>
                  </a:solidFill>
                  <a:effectLst/>
                  <a:latin typeface="ArialMT" charset="0"/>
                </a:rPr>
                <a:t>f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530" y="1785"/>
              <a:ext cx="310" cy="0"/>
            </a:xfrm>
            <a:prstGeom prst="line">
              <a:avLst/>
            </a:prstGeom>
            <a:noFill/>
            <a:ln w="9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521" y="1889"/>
              <a:ext cx="319" cy="0"/>
            </a:xfrm>
            <a:prstGeom prst="line">
              <a:avLst/>
            </a:prstGeom>
            <a:noFill/>
            <a:ln w="9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158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1447"/>
              <a:ext cx="1579" cy="1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4256" y="1531"/>
              <a:ext cx="864" cy="499"/>
            </a:xfrm>
            <a:custGeom>
              <a:avLst/>
              <a:gdLst>
                <a:gd name="T0" fmla="*/ 14 w 92"/>
                <a:gd name="T1" fmla="*/ 0 h 53"/>
                <a:gd name="T2" fmla="*/ 78 w 92"/>
                <a:gd name="T3" fmla="*/ 0 h 53"/>
                <a:gd name="T4" fmla="*/ 92 w 92"/>
                <a:gd name="T5" fmla="*/ 14 h 53"/>
                <a:gd name="T6" fmla="*/ 92 w 92"/>
                <a:gd name="T7" fmla="*/ 39 h 53"/>
                <a:gd name="T8" fmla="*/ 78 w 92"/>
                <a:gd name="T9" fmla="*/ 53 h 53"/>
                <a:gd name="T10" fmla="*/ 14 w 92"/>
                <a:gd name="T11" fmla="*/ 53 h 53"/>
                <a:gd name="T12" fmla="*/ 0 w 92"/>
                <a:gd name="T13" fmla="*/ 39 h 53"/>
                <a:gd name="T14" fmla="*/ 0 w 92"/>
                <a:gd name="T15" fmla="*/ 14 h 53"/>
                <a:gd name="T16" fmla="*/ 14 w 92"/>
                <a:gd name="T1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53">
                  <a:moveTo>
                    <a:pt x="14" y="0"/>
                  </a:moveTo>
                  <a:lnTo>
                    <a:pt x="78" y="0"/>
                  </a:lnTo>
                  <a:cubicBezTo>
                    <a:pt x="86" y="0"/>
                    <a:pt x="92" y="7"/>
                    <a:pt x="92" y="14"/>
                  </a:cubicBezTo>
                  <a:lnTo>
                    <a:pt x="92" y="39"/>
                  </a:lnTo>
                  <a:cubicBezTo>
                    <a:pt x="92" y="47"/>
                    <a:pt x="86" y="53"/>
                    <a:pt x="78" y="53"/>
                  </a:cubicBezTo>
                  <a:lnTo>
                    <a:pt x="14" y="53"/>
                  </a:lnTo>
                  <a:cubicBezTo>
                    <a:pt x="7" y="53"/>
                    <a:pt x="0" y="47"/>
                    <a:pt x="0" y="39"/>
                  </a:cubicBezTo>
                  <a:lnTo>
                    <a:pt x="0" y="14"/>
                  </a:lnTo>
                  <a:cubicBezTo>
                    <a:pt x="0" y="7"/>
                    <a:pt x="7" y="0"/>
                    <a:pt x="14" y="0"/>
                  </a:cubicBezTo>
                  <a:close/>
                </a:path>
              </a:pathLst>
            </a:custGeom>
            <a:solidFill>
              <a:srgbClr val="F0D8C2"/>
            </a:solidFill>
            <a:ln w="9" cap="flat">
              <a:solidFill>
                <a:srgbClr val="323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4311" y="1531"/>
              <a:ext cx="1023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900" b="0" i="0" u="none" strike="noStrike" cap="none" normalizeH="0" baseline="0">
                  <a:ln>
                    <a:noFill/>
                  </a:ln>
                  <a:solidFill>
                    <a:srgbClr val="24282B"/>
                  </a:solidFill>
                  <a:effectLst/>
                  <a:latin typeface="ArialMT" charset="0"/>
                </a:rPr>
                <a:t>IPC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513" y="1607"/>
              <a:ext cx="376" cy="376"/>
            </a:xfrm>
            <a:prstGeom prst="line">
              <a:avLst/>
            </a:prstGeom>
            <a:noFill/>
            <a:ln w="19" cap="flat">
              <a:solidFill>
                <a:srgbClr val="E542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3504" y="1607"/>
              <a:ext cx="376" cy="385"/>
            </a:xfrm>
            <a:prstGeom prst="line">
              <a:avLst/>
            </a:prstGeom>
            <a:noFill/>
            <a:ln w="19" cap="flat">
              <a:solidFill>
                <a:srgbClr val="E542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2045" y="2688"/>
              <a:ext cx="129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none" normalizeH="0" baseline="0" dirty="0">
                  <a:ln>
                    <a:noFill/>
                  </a:ln>
                  <a:solidFill>
                    <a:srgbClr val="24282B"/>
                  </a:solidFill>
                  <a:effectLst/>
                  <a:latin typeface="ArialMT" charset="0"/>
                </a:rPr>
                <a:t>Architecture</a:t>
              </a:r>
              <a:endParaRPr kumimoji="0" 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2000" y="2208"/>
              <a:ext cx="1372" cy="395"/>
            </a:xfrm>
            <a:prstGeom prst="rect">
              <a:avLst/>
            </a:prstGeom>
            <a:solidFill>
              <a:srgbClr val="9FC9D6"/>
            </a:solidFill>
            <a:ln w="9" cap="flat">
              <a:solidFill>
                <a:srgbClr val="323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045" y="2225"/>
              <a:ext cx="12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none" normalizeH="0" baseline="0" dirty="0">
                  <a:ln>
                    <a:noFill/>
                  </a:ln>
                  <a:solidFill>
                    <a:srgbClr val="24282B"/>
                  </a:solidFill>
                  <a:effectLst/>
                  <a:latin typeface="ArialMT" charset="0"/>
                </a:rPr>
                <a:t>Technology</a:t>
              </a:r>
              <a:endParaRPr kumimoji="0" 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4087" y="2659"/>
              <a:ext cx="1362" cy="404"/>
            </a:xfrm>
            <a:prstGeom prst="rect">
              <a:avLst/>
            </a:prstGeom>
            <a:solidFill>
              <a:srgbClr val="9FC9D6"/>
            </a:solidFill>
            <a:ln w="9" cap="flat">
              <a:solidFill>
                <a:srgbClr val="323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4117" y="2699"/>
              <a:ext cx="129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none" normalizeH="0" baseline="0" dirty="0">
                  <a:ln>
                    <a:noFill/>
                  </a:ln>
                  <a:solidFill>
                    <a:srgbClr val="24282B"/>
                  </a:solidFill>
                  <a:effectLst/>
                  <a:latin typeface="ArialMT" charset="0"/>
                </a:rPr>
                <a:t>Architecture</a:t>
              </a:r>
              <a:endParaRPr kumimoji="0" 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077" y="2208"/>
              <a:ext cx="1372" cy="404"/>
            </a:xfrm>
            <a:prstGeom prst="rect">
              <a:avLst/>
            </a:prstGeom>
            <a:solidFill>
              <a:srgbClr val="9FC9D6"/>
            </a:solidFill>
            <a:ln w="9" cap="flat">
              <a:solidFill>
                <a:srgbClr val="323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256" y="2264"/>
              <a:ext cx="96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none" normalizeH="0" baseline="0" dirty="0">
                  <a:ln>
                    <a:noFill/>
                  </a:ln>
                  <a:solidFill>
                    <a:srgbClr val="24282B"/>
                  </a:solidFill>
                  <a:effectLst/>
                  <a:latin typeface="ArialMT" charset="0"/>
                </a:rPr>
                <a:t>Compiler</a:t>
              </a:r>
              <a:endParaRPr kumimoji="0" 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 bwMode="auto">
          <a:xfrm>
            <a:off x="1524000" y="1828800"/>
            <a:ext cx="60960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ctr" rtl="0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1pPr>
            <a:lvl2pPr marL="864000" marR="0" lvl="1" indent="-324000" algn="ctr" rtl="0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2pPr>
            <a:lvl3pPr marL="1295999" marR="0" lvl="2" indent="-288000" algn="ctr" rtl="0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3pPr>
            <a:lvl4pPr marL="1728000" marR="0" lvl="3" indent="-216000" algn="ctr" rtl="0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4pPr>
            <a:lvl5pPr marL="2160000" marR="0" lvl="4" indent="-216000" algn="ctr" rtl="0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5pPr>
            <a:lvl6pPr marL="2514600" marR="0" lvl="5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6pPr>
            <a:lvl7pPr marL="2971800" marR="0" lvl="6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7pPr>
            <a:lvl8pPr marL="3429000" marR="0" lvl="7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8pPr>
            <a:lvl9pPr marL="3886200" marR="0" lvl="8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9pPr>
          </a:lstStyle>
          <a:p>
            <a:pPr marL="0" indent="0" hangingPunct="0">
              <a:spcBef>
                <a:spcPct val="0"/>
              </a:spcBef>
              <a:spcAft>
                <a:spcPts val="1413"/>
              </a:spcAft>
              <a:buFont typeface="StarSymbol"/>
              <a:buNone/>
            </a:pPr>
            <a:r>
              <a:rPr lang="en-IN" sz="9600" dirty="0"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THE 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43000" y="304800"/>
            <a:ext cx="7416800" cy="936625"/>
          </a:xfrm>
        </p:spPr>
        <p:txBody>
          <a:bodyPr lIns="0" tIns="0" rIns="0" bIns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Computing</a:t>
            </a:r>
            <a:r>
              <a:rPr lang="fr-FR" dirty="0">
                <a:solidFill>
                  <a:schemeClr val="tx1"/>
                </a:solidFill>
              </a:rPr>
              <a:t> the Time a Program </a:t>
            </a:r>
            <a:r>
              <a:rPr lang="fr-FR" dirty="0" err="1">
                <a:solidFill>
                  <a:schemeClr val="tx1"/>
                </a:solidFill>
              </a:rPr>
              <a:t>Takes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219200" y="4648200"/>
            <a:ext cx="7416800" cy="1374775"/>
          </a:xfrm>
        </p:spPr>
        <p:txBody>
          <a:bodyPr lIns="0" tIns="0" rIns="0" bIns="0"/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12763" lvl="0" indent="-39528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800000"/>
                </a:solidFill>
                <a:latin typeface="Calibri" panose="020F0502020204030204" pitchFamily="34" charset="0"/>
              </a:rPr>
              <a:t>CPI</a:t>
            </a:r>
            <a:r>
              <a:rPr lang="en-US" dirty="0">
                <a:latin typeface="Calibri" panose="020F0502020204030204" pitchFamily="34" charset="0"/>
              </a:rPr>
              <a:t> →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Cycles</a:t>
            </a:r>
            <a:r>
              <a:rPr lang="en-US" dirty="0">
                <a:latin typeface="Calibri" panose="020F0502020204030204" pitchFamily="34" charset="0"/>
              </a:rPr>
              <a:t> per instruction</a:t>
            </a:r>
          </a:p>
          <a:p>
            <a:pPr marL="512763" lvl="0" indent="-39528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800000"/>
                </a:solidFill>
                <a:latin typeface="Calibri" panose="020F0502020204030204" pitchFamily="34" charset="0"/>
              </a:rPr>
              <a:t>f</a:t>
            </a:r>
            <a:r>
              <a:rPr lang="en-US" dirty="0">
                <a:latin typeface="Calibri" panose="020F0502020204030204" pitchFamily="34" charset="0"/>
              </a:rPr>
              <a:t> →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frequency</a:t>
            </a:r>
            <a:r>
              <a:rPr lang="en-US" dirty="0">
                <a:latin typeface="Calibri" panose="020F0502020204030204" pitchFamily="34" charset="0"/>
              </a:rPr>
              <a:t> (cycles per second)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57400" y="1600200"/>
                <a:ext cx="5159105" cy="225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=#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𝑠𝑒𝑐𝑜𝑛𝑑𝑠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𝑠𝑒𝑐𝑜𝑛𝑑𝑠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𝑖𝑛𝑠𝑡𝑟𝑢𝑐𝑡𝑖𝑜𝑛𝑠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𝑖𝑛𝑠𝑡𝑟𝑢𝑐𝑡𝑖𝑜𝑛𝑠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= 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#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𝑠𝑒𝑐𝑜𝑛𝑑𝑠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#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𝑐𝑦𝑐𝑙𝑒𝑠</m:t>
                                  </m:r>
                                </m:den>
                              </m:f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#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𝑐𝑦𝑐𝑙𝑒𝑠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#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𝑖𝑛𝑠𝑡𝑟𝑢𝑐𝑡𝑖𝑜𝑛𝑠</m:t>
                                  </m:r>
                                </m:den>
                              </m:f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𝐶𝑃𝐼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𝑖𝑛𝑠𝑡𝑟𝑢𝑐𝑡𝑖𝑜𝑛𝑠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𝐶𝑃𝐼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∗#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𝑖𝑛𝑠𝑡𝑠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600200"/>
                <a:ext cx="5159105" cy="2255810"/>
              </a:xfrm>
              <a:prstGeom prst="rect">
                <a:avLst/>
              </a:prstGeom>
              <a:blipFill rotWithShape="0">
                <a:blip r:embed="rId3"/>
                <a:stretch>
                  <a:fillRect l="-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17600" y="152400"/>
            <a:ext cx="7416800" cy="936625"/>
          </a:xfrm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The Performance Equation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66800" y="3311525"/>
            <a:ext cx="7416800" cy="1946275"/>
          </a:xfrm>
        </p:spPr>
        <p:txBody>
          <a:bodyPr lIns="0" tIns="0" rIns="0" bIns="0"/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IPC</a:t>
            </a:r>
            <a:r>
              <a:rPr lang="en-US" dirty="0">
                <a:latin typeface="Calibri" panose="020F0502020204030204" pitchFamily="34" charset="0"/>
              </a:rPr>
              <a:t> → 1/CPI (Instructions per Cycle)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What are the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units</a:t>
            </a:r>
            <a:r>
              <a:rPr lang="en-US" dirty="0">
                <a:latin typeface="Calibri" panose="020F0502020204030204" pitchFamily="34" charset="0"/>
              </a:rPr>
              <a:t> of performance ?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ANSWER </a:t>
            </a:r>
            <a:r>
              <a:rPr lang="en-US" dirty="0">
                <a:latin typeface="Calibri" panose="020F0502020204030204" pitchFamily="34" charset="0"/>
              </a:rPr>
              <a:t>: arbitrary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86200" y="1936923"/>
                <a:ext cx="2126993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∝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𝐼𝑃𝐶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𝑖𝑛𝑠𝑡𝑠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936923"/>
                <a:ext cx="2126993" cy="8192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41400" y="228600"/>
            <a:ext cx="7416800" cy="936625"/>
          </a:xfrm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Number</a:t>
            </a:r>
            <a:r>
              <a:rPr lang="fr-FR" dirty="0">
                <a:solidFill>
                  <a:schemeClr val="tx1"/>
                </a:solidFill>
              </a:rPr>
              <a:t> of Instructions (#</a:t>
            </a:r>
            <a:r>
              <a:rPr lang="fr-FR" dirty="0" err="1">
                <a:solidFill>
                  <a:schemeClr val="tx1"/>
                </a:solidFill>
              </a:rPr>
              <a:t>insts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371600" y="4137025"/>
            <a:ext cx="7416800" cy="2187575"/>
          </a:xfrm>
        </p:spPr>
        <p:txBody>
          <a:bodyPr lIns="0" tIns="0" rIns="0" bIns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Note that these are </a:t>
            </a:r>
            <a:r>
              <a:rPr lang="en-US" dirty="0">
                <a:solidFill>
                  <a:srgbClr val="B80047"/>
                </a:solidFill>
                <a:latin typeface="Calibri" panose="020F0502020204030204" pitchFamily="34" charset="0"/>
              </a:rPr>
              <a:t>dynamic</a:t>
            </a:r>
            <a:r>
              <a:rPr lang="en-US" dirty="0">
                <a:latin typeface="Calibri" panose="020F0502020204030204" pitchFamily="34" charset="0"/>
              </a:rPr>
              <a:t> instructions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b="1" dirty="0">
                <a:solidFill>
                  <a:srgbClr val="800000"/>
                </a:solidFill>
                <a:latin typeface="Calibri" panose="020F0502020204030204" pitchFamily="34" charset="0"/>
              </a:rPr>
              <a:t>NOT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static</a:t>
            </a:r>
            <a:r>
              <a:rPr lang="en-US" dirty="0">
                <a:latin typeface="Calibri" panose="020F0502020204030204" pitchFamily="34" charset="0"/>
              </a:rPr>
              <a:t> instructions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 smart compiler can reduce the number of executed instructions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607" y="1752600"/>
            <a:ext cx="83663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Static Instruction: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C00000"/>
                </a:solidFill>
              </a:rPr>
              <a:t>binary </a:t>
            </a:r>
            <a:r>
              <a:rPr lang="en-US" sz="2000" dirty="0"/>
              <a:t>or executable of a </a:t>
            </a:r>
            <a:r>
              <a:rPr lang="en-US" sz="2000" dirty="0">
                <a:solidFill>
                  <a:srgbClr val="00B050"/>
                </a:solidFill>
              </a:rPr>
              <a:t>program</a:t>
            </a:r>
            <a:r>
              <a:rPr lang="en-US" sz="2000" dirty="0"/>
              <a:t>, contains a list of</a:t>
            </a:r>
            <a:br>
              <a:rPr lang="en-US" sz="2000" dirty="0"/>
            </a:br>
            <a:r>
              <a:rPr lang="en-US" sz="2000" dirty="0"/>
              <a:t>                                     </a:t>
            </a:r>
            <a:r>
              <a:rPr lang="en-US" sz="2000" b="1" i="1" dirty="0">
                <a:solidFill>
                  <a:srgbClr val="002060"/>
                </a:solidFill>
              </a:rPr>
              <a:t>static instructions</a:t>
            </a:r>
            <a:r>
              <a:rPr lang="en-US" sz="2000" i="1" dirty="0"/>
              <a:t>.</a:t>
            </a:r>
          </a:p>
          <a:p>
            <a:r>
              <a:rPr lang="en-US" sz="2000" b="1" dirty="0"/>
              <a:t>Dynamic Instruction: </a:t>
            </a:r>
            <a:r>
              <a:rPr lang="en-US" sz="2000" dirty="0"/>
              <a:t>A </a:t>
            </a:r>
            <a:r>
              <a:rPr lang="en-US" sz="2000" b="1" dirty="0">
                <a:solidFill>
                  <a:srgbClr val="00B050"/>
                </a:solidFill>
              </a:rPr>
              <a:t>dynamic instruction</a:t>
            </a:r>
            <a:r>
              <a:rPr lang="en-US" sz="2000" dirty="0"/>
              <a:t> is a running instance of a static </a:t>
            </a:r>
            <a:br>
              <a:rPr lang="en-US" sz="2000" dirty="0"/>
            </a:br>
            <a:r>
              <a:rPr lang="en-US" sz="2000" dirty="0"/>
              <a:t>                   instruction, which is created by the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processor</a:t>
            </a:r>
            <a:r>
              <a:rPr lang="en-US" sz="2000" dirty="0"/>
              <a:t> when an instruction</a:t>
            </a:r>
          </a:p>
          <a:p>
            <a:r>
              <a:rPr lang="en-US" sz="2000" dirty="0"/>
              <a:t>                   enters the pipeline.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14400" y="152400"/>
            <a:ext cx="7416800" cy="936625"/>
          </a:xfrm>
        </p:spPr>
        <p:txBody>
          <a:bodyPr lIns="0" tIns="0" rIns="0" bIns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Number</a:t>
            </a:r>
            <a:r>
              <a:rPr lang="fr-FR" dirty="0">
                <a:solidFill>
                  <a:schemeClr val="tx1"/>
                </a:solidFill>
              </a:rPr>
              <a:t> of Instructions(#</a:t>
            </a:r>
            <a:r>
              <a:rPr lang="fr-FR" dirty="0" err="1">
                <a:solidFill>
                  <a:schemeClr val="tx1"/>
                </a:solidFill>
              </a:rPr>
              <a:t>insts</a:t>
            </a:r>
            <a:r>
              <a:rPr lang="fr-FR" dirty="0">
                <a:solidFill>
                  <a:schemeClr val="tx1"/>
                </a:solidFill>
              </a:rPr>
              <a:t>) – 2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66800" y="1600200"/>
            <a:ext cx="7620000" cy="4953000"/>
          </a:xfrm>
        </p:spPr>
        <p:txBody>
          <a:bodyPr lIns="0" tIns="0" rIns="0" bIns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Dead code removal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Often </a:t>
            </a: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programmers</a:t>
            </a:r>
            <a:r>
              <a:rPr lang="en-US" dirty="0">
                <a:latin typeface="Calibri" panose="020F0502020204030204" pitchFamily="34" charset="0"/>
              </a:rPr>
              <a:t> write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code</a:t>
            </a:r>
            <a:r>
              <a:rPr lang="en-US" dirty="0">
                <a:latin typeface="Calibri" panose="020F0502020204030204" pitchFamily="34" charset="0"/>
              </a:rPr>
              <a:t> that does not determine the final output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This code is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redundant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It can be identified and removed by the </a:t>
            </a:r>
            <a:r>
              <a:rPr lang="en-US" b="1" dirty="0">
                <a:solidFill>
                  <a:srgbClr val="00AE00"/>
                </a:solidFill>
                <a:latin typeface="Calibri" panose="020F0502020204030204" pitchFamily="34" charset="0"/>
              </a:rPr>
              <a:t>compiler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Function </a:t>
            </a:r>
            <a:r>
              <a:rPr lang="en-US" dirty="0" err="1">
                <a:latin typeface="Calibri" panose="020F0502020204030204" pitchFamily="34" charset="0"/>
              </a:rPr>
              <a:t>inlining</a:t>
            </a:r>
            <a:endParaRPr lang="en-US" dirty="0">
              <a:latin typeface="Calibri" panose="020F0502020204030204" pitchFamily="34" charset="0"/>
            </a:endParaRP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Very small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functions</a:t>
            </a:r>
            <a:r>
              <a:rPr lang="en-US" dirty="0">
                <a:latin typeface="Calibri" panose="020F0502020204030204" pitchFamily="34" charset="0"/>
              </a:rPr>
              <a:t> have a lot of </a:t>
            </a:r>
            <a:r>
              <a:rPr lang="en-US" dirty="0">
                <a:solidFill>
                  <a:srgbClr val="800000"/>
                </a:solidFill>
                <a:latin typeface="Calibri" panose="020F0502020204030204" pitchFamily="34" charset="0"/>
              </a:rPr>
              <a:t>overhead</a:t>
            </a:r>
            <a:r>
              <a:rPr lang="en-US" dirty="0">
                <a:latin typeface="Calibri" panose="020F0502020204030204" pitchFamily="34" charset="0"/>
              </a:rPr>
              <a:t> → call, ret instructions, register spilling, and restoring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Paste the code of the </a:t>
            </a:r>
            <a:r>
              <a:rPr lang="en-US" dirty="0" err="1">
                <a:solidFill>
                  <a:srgbClr val="314004"/>
                </a:solidFill>
                <a:latin typeface="Calibri" panose="020F0502020204030204" pitchFamily="34" charset="0"/>
              </a:rPr>
              <a:t>callee</a:t>
            </a:r>
            <a:r>
              <a:rPr lang="en-US" dirty="0">
                <a:latin typeface="Calibri" panose="020F0502020204030204" pitchFamily="34" charset="0"/>
              </a:rPr>
              <a:t> in the code of the </a:t>
            </a:r>
            <a:r>
              <a:rPr lang="en-US" dirty="0">
                <a:solidFill>
                  <a:srgbClr val="800000"/>
                </a:solidFill>
                <a:latin typeface="Calibri" panose="020F0502020204030204" pitchFamily="34" charset="0"/>
              </a:rPr>
              <a:t>caller</a:t>
            </a:r>
            <a:r>
              <a:rPr lang="en-US" dirty="0">
                <a:latin typeface="Calibri" panose="020F0502020204030204" pitchFamily="34" charset="0"/>
              </a:rPr>
              <a:t> (known as </a:t>
            </a:r>
            <a:r>
              <a:rPr lang="en-US" b="1" u="sng" dirty="0" err="1">
                <a:solidFill>
                  <a:srgbClr val="006B6B"/>
                </a:solidFill>
                <a:latin typeface="Calibri" panose="020F0502020204030204" pitchFamily="34" charset="0"/>
              </a:rPr>
              <a:t>inlining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90600" y="206375"/>
            <a:ext cx="7416800" cy="936625"/>
          </a:xfrm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Computing</a:t>
            </a:r>
            <a:r>
              <a:rPr lang="fr-FR" dirty="0">
                <a:solidFill>
                  <a:schemeClr val="tx1"/>
                </a:solidFill>
              </a:rPr>
              <a:t> the CPI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14400" y="1524000"/>
            <a:ext cx="7416800" cy="3440113"/>
          </a:xfrm>
        </p:spPr>
        <p:txBody>
          <a:bodyPr lIns="0" tIns="0" rIns="0" bIns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CPI for a single cycle processor = 1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CPI for an ideal pipeline(no hazards)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Assume we have</a:t>
            </a: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 </a:t>
            </a:r>
            <a:r>
              <a:rPr lang="en-US" i="1" dirty="0">
                <a:solidFill>
                  <a:srgbClr val="280099"/>
                </a:solidFill>
                <a:latin typeface="Calibri" panose="020F0502020204030204" pitchFamily="34" charset="0"/>
              </a:rPr>
              <a:t>n </a:t>
            </a: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instructions</a:t>
            </a:r>
            <a:r>
              <a:rPr lang="en-US" dirty="0">
                <a:latin typeface="Calibri" panose="020F0502020204030204" pitchFamily="34" charset="0"/>
              </a:rPr>
              <a:t>, and </a:t>
            </a:r>
            <a:r>
              <a:rPr lang="en-US" i="1" dirty="0">
                <a:solidFill>
                  <a:srgbClr val="B80047"/>
                </a:solidFill>
                <a:latin typeface="Calibri" panose="020F0502020204030204" pitchFamily="34" charset="0"/>
              </a:rPr>
              <a:t>k</a:t>
            </a:r>
            <a:r>
              <a:rPr lang="en-US" dirty="0">
                <a:solidFill>
                  <a:srgbClr val="B80047"/>
                </a:solidFill>
                <a:latin typeface="Calibri" panose="020F0502020204030204" pitchFamily="34" charset="0"/>
              </a:rPr>
              <a:t> stages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first instruction</a:t>
            </a:r>
            <a:r>
              <a:rPr lang="en-US" dirty="0">
                <a:latin typeface="Calibri" panose="020F0502020204030204" pitchFamily="34" charset="0"/>
              </a:rPr>
              <a:t> enters the pipeline in cycle 1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It leaves the </a:t>
            </a: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pipeline</a:t>
            </a:r>
            <a:r>
              <a:rPr lang="en-US" dirty="0">
                <a:latin typeface="Calibri" panose="020F0502020204030204" pitchFamily="34" charset="0"/>
              </a:rPr>
              <a:t> in cycle </a:t>
            </a:r>
            <a:r>
              <a:rPr lang="en-US" dirty="0">
                <a:solidFill>
                  <a:srgbClr val="C5000B"/>
                </a:solidFill>
                <a:latin typeface="Calibri" panose="020F0502020204030204" pitchFamily="34" charset="0"/>
              </a:rPr>
              <a:t>k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rest of the </a:t>
            </a:r>
            <a:r>
              <a:rPr lang="en-US" b="1" dirty="0">
                <a:solidFill>
                  <a:srgbClr val="006B6B"/>
                </a:solidFill>
                <a:latin typeface="Calibri" panose="020F0502020204030204" pitchFamily="34" charset="0"/>
              </a:rPr>
              <a:t>(n-1) instructions</a:t>
            </a:r>
            <a:r>
              <a:rPr lang="en-US" dirty="0">
                <a:latin typeface="Calibri" panose="020F0502020204030204" pitchFamily="34" charset="0"/>
              </a:rPr>
              <a:t> leave in the next (n-1) consecutive cycles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86200" y="5715000"/>
                <a:ext cx="2433936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715000"/>
                <a:ext cx="2433936" cy="7012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14400" y="304800"/>
            <a:ext cx="7416800" cy="936625"/>
          </a:xfrm>
        </p:spPr>
        <p:txBody>
          <a:bodyPr lIns="0" tIns="0" rIns="0" bIns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Computing</a:t>
            </a:r>
            <a:r>
              <a:rPr lang="fr-FR" dirty="0">
                <a:solidFill>
                  <a:schemeClr val="tx1"/>
                </a:solidFill>
              </a:rPr>
              <a:t> the Maximum </a:t>
            </a:r>
            <a:r>
              <a:rPr lang="fr-FR" dirty="0" err="1">
                <a:solidFill>
                  <a:schemeClr val="tx1"/>
                </a:solidFill>
              </a:rPr>
              <a:t>Frequency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90600" y="1646237"/>
            <a:ext cx="7416800" cy="4525963"/>
          </a:xfrm>
        </p:spPr>
        <p:txBody>
          <a:bodyPr lIns="0" tIns="0" rIns="0" bIns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Let the </a:t>
            </a:r>
            <a:r>
              <a:rPr lang="en-US" dirty="0">
                <a:solidFill>
                  <a:srgbClr val="C5000B"/>
                </a:solidFill>
                <a:latin typeface="Calibri" panose="020F0502020204030204" pitchFamily="34" charset="0"/>
              </a:rPr>
              <a:t>maximum</a:t>
            </a:r>
            <a:r>
              <a:rPr lang="en-US" dirty="0">
                <a:latin typeface="Calibri" panose="020F0502020204030204" pitchFamily="34" charset="0"/>
              </a:rPr>
              <a:t> amount of time that it takes to execute any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instruction</a:t>
            </a:r>
            <a:r>
              <a:rPr lang="en-US" dirty="0">
                <a:latin typeface="Calibri" panose="020F0502020204030204" pitchFamily="34" charset="0"/>
              </a:rPr>
              <a:t> be 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b="1" dirty="0" err="1">
                <a:latin typeface="Calibri" panose="020F0502020204030204" pitchFamily="34" charset="0"/>
              </a:rPr>
              <a:t>t</a:t>
            </a:r>
            <a:r>
              <a:rPr lang="en-US" b="1" baseline="-33000" dirty="0" err="1">
                <a:latin typeface="Calibri" panose="020F0502020204030204" pitchFamily="34" charset="0"/>
              </a:rPr>
              <a:t>max</a:t>
            </a:r>
            <a:r>
              <a:rPr lang="en-US" dirty="0">
                <a:latin typeface="Calibri" panose="020F0502020204030204" pitchFamily="34" charset="0"/>
              </a:rPr>
              <a:t> (also known as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algorithmic work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C5000B"/>
                </a:solidFill>
                <a:latin typeface="Calibri" panose="020F0502020204030204" pitchFamily="34" charset="0"/>
              </a:rPr>
              <a:t>Minimum</a:t>
            </a:r>
            <a:r>
              <a:rPr lang="en-US" dirty="0">
                <a:latin typeface="Calibri" panose="020F0502020204030204" pitchFamily="34" charset="0"/>
              </a:rPr>
              <a:t> clock cycle time of a single cycle pipeline → </a:t>
            </a:r>
            <a:r>
              <a:rPr lang="en-US" dirty="0" err="1">
                <a:latin typeface="Calibri" panose="020F0502020204030204" pitchFamily="34" charset="0"/>
              </a:rPr>
              <a:t>t</a:t>
            </a:r>
            <a:r>
              <a:rPr lang="en-US" baseline="-33000" dirty="0" err="1">
                <a:latin typeface="Calibri" panose="020F0502020204030204" pitchFamily="34" charset="0"/>
              </a:rPr>
              <a:t>max</a:t>
            </a:r>
            <a:endParaRPr lang="en-US" baseline="-33000" dirty="0"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In the case of a pipeline, let us assume that all the pipeline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stages</a:t>
            </a:r>
            <a:r>
              <a:rPr lang="en-US" dirty="0">
                <a:latin typeface="Calibri" panose="020F0502020204030204" pitchFamily="34" charset="0"/>
              </a:rPr>
              <a:t> are</a:t>
            </a:r>
            <a:r>
              <a:rPr lang="en-US" b="1" dirty="0">
                <a:solidFill>
                  <a:srgbClr val="00AE00"/>
                </a:solidFill>
                <a:latin typeface="Calibri" panose="020F0502020204030204" pitchFamily="34" charset="0"/>
              </a:rPr>
              <a:t> balanced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Time per stage → </a:t>
            </a:r>
            <a:r>
              <a:rPr lang="en-US" dirty="0" err="1">
                <a:latin typeface="Calibri" panose="020F0502020204030204" pitchFamily="34" charset="0"/>
              </a:rPr>
              <a:t>t</a:t>
            </a:r>
            <a:r>
              <a:rPr lang="en-US" baseline="-33000" dirty="0" err="1">
                <a:latin typeface="Calibri" panose="020F0502020204030204" pitchFamily="34" charset="0"/>
              </a:rPr>
              <a:t>max</a:t>
            </a:r>
            <a:r>
              <a:rPr lang="en-US" dirty="0">
                <a:latin typeface="Calibri" panose="020F0502020204030204" pitchFamily="34" charset="0"/>
              </a:rPr>
              <a:t> / 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181600" y="4191000"/>
            <a:ext cx="38862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41400" y="228600"/>
            <a:ext cx="7416800" cy="936625"/>
          </a:xfrm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Maximum </a:t>
            </a:r>
            <a:r>
              <a:rPr lang="fr-FR" dirty="0" err="1">
                <a:solidFill>
                  <a:schemeClr val="tx1"/>
                </a:solidFill>
              </a:rPr>
              <a:t>Frequency</a:t>
            </a:r>
            <a:r>
              <a:rPr lang="fr-FR" dirty="0">
                <a:solidFill>
                  <a:schemeClr val="tx1"/>
                </a:solidFill>
              </a:rPr>
              <a:t> -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14400" y="1600200"/>
            <a:ext cx="7416800" cy="1279525"/>
          </a:xfrm>
        </p:spPr>
        <p:txBody>
          <a:bodyPr lIns="0" tIns="0" rIns="0" bIns="0"/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12763" lvl="0" indent="-341313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Let the </a:t>
            </a:r>
            <a:r>
              <a:rPr lang="en-US" b="1" dirty="0">
                <a:solidFill>
                  <a:srgbClr val="23FF23"/>
                </a:solidFill>
                <a:latin typeface="Calibri" panose="020F0502020204030204" pitchFamily="34" charset="0"/>
              </a:rPr>
              <a:t>latch delay</a:t>
            </a:r>
            <a:r>
              <a:rPr lang="en-US" b="1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be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</a:rPr>
              <a:t>l</a:t>
            </a:r>
          </a:p>
          <a:p>
            <a:pPr marL="512763" lvl="0" indent="-341313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We thus have 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05200" y="3384462"/>
                <a:ext cx="1787669" cy="498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𝑠𝑡𝑎𝑔𝑒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384462"/>
                <a:ext cx="1787669" cy="4985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05199" y="4495800"/>
                <a:ext cx="1355178" cy="569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199" y="4495800"/>
                <a:ext cx="1355178" cy="5690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292869" y="4318636"/>
            <a:ext cx="3752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minimum cycle time (1/f) is equal</a:t>
            </a:r>
          </a:p>
          <a:p>
            <a:r>
              <a:rPr lang="en-US" dirty="0"/>
              <a:t>to </a:t>
            </a:r>
            <a:r>
              <a:rPr lang="en-US" dirty="0" err="1"/>
              <a:t>t</a:t>
            </a:r>
            <a:r>
              <a:rPr lang="en-US" baseline="-25000" dirty="0" err="1"/>
              <a:t>stage</a:t>
            </a:r>
            <a:r>
              <a:rPr lang="en-US" baseline="-25000" dirty="0"/>
              <a:t> </a:t>
            </a:r>
            <a:r>
              <a:rPr lang="en-US" dirty="0"/>
              <a:t>. Let us thus, assume that </a:t>
            </a:r>
          </a:p>
          <a:p>
            <a:r>
              <a:rPr lang="en-US" dirty="0"/>
              <a:t>our cycle time is as low as possible.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9447</TotalTime>
  <Words>898</Words>
  <Application>Microsoft Office PowerPoint</Application>
  <PresentationFormat>On-screen Show (4:3)</PresentationFormat>
  <Paragraphs>123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ArialMT</vt:lpstr>
      <vt:lpstr>Calibri</vt:lpstr>
      <vt:lpstr>Cambria Math</vt:lpstr>
      <vt:lpstr>Candara</vt:lpstr>
      <vt:lpstr>StarSymbol</vt:lpstr>
      <vt:lpstr>Symbol</vt:lpstr>
      <vt:lpstr>Times</vt:lpstr>
      <vt:lpstr>Times New Roman</vt:lpstr>
      <vt:lpstr>Waveform</vt:lpstr>
      <vt:lpstr>Outline</vt:lpstr>
      <vt:lpstr>Measuring Performance</vt:lpstr>
      <vt:lpstr>Computing the Time a Program Takes</vt:lpstr>
      <vt:lpstr>The Performance Equation</vt:lpstr>
      <vt:lpstr>Number of Instructions (#insts)</vt:lpstr>
      <vt:lpstr>Number of Instructions(#insts) – 2</vt:lpstr>
      <vt:lpstr>Computing the CPI</vt:lpstr>
      <vt:lpstr>Computing the Maximum Frequency</vt:lpstr>
      <vt:lpstr>Maximum Frequency - II</vt:lpstr>
      <vt:lpstr>Performance of an Ideal Pipeline</vt:lpstr>
      <vt:lpstr>Optimal Number of Pipeline Stages</vt:lpstr>
      <vt:lpstr>Implications</vt:lpstr>
      <vt:lpstr>Implications - II</vt:lpstr>
      <vt:lpstr>A Non-Ideal Pipeline</vt:lpstr>
      <vt:lpstr>Non-Ideal Pipeline - II</vt:lpstr>
      <vt:lpstr>Mathematical Model</vt:lpstr>
      <vt:lpstr>Mathematical Model - II</vt:lpstr>
      <vt:lpstr>Implications</vt:lpstr>
      <vt:lpstr>Implications</vt:lpstr>
      <vt:lpstr>Example</vt:lpstr>
      <vt:lpstr>Example</vt:lpstr>
      <vt:lpstr>Performance, Architecture, Compiler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Banner</dc:title>
  <dc:creator>Raj, Baldev</dc:creator>
  <cp:keywords>Template,Presentation,Presentation background,Banner,Clean,Design,Showeet.com,Impress,simple</cp:keywords>
  <dc:description>"Simple Banner" is a clean &lt;a href="http://www.showeet.com/category/templates/"&gt;template&lt;/a&gt;. Is perfect for personal or business and corporate use. &lt;a href="http://www.showeet.com/27/12/2011/templates/simple-banner-free-template-powerpoint-impress/"&gt;More about "Simple Banner"&lt;/a&gt;</dc:description>
  <cp:lastModifiedBy>Subhasis Bhattacharjee</cp:lastModifiedBy>
  <cp:revision>522</cp:revision>
  <dcterms:created xsi:type="dcterms:W3CDTF">2013-07-05T14:39:01Z</dcterms:created>
  <dcterms:modified xsi:type="dcterms:W3CDTF">2023-11-24T04:24:08Z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&lt;a href="http://templates.services.openoffice.org/bsd-license"&gt;BSD&lt;/a&gt;</vt:lpwstr>
  </property>
</Properties>
</file>