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3" r:id="rId3"/>
    <p:sldId id="278" r:id="rId4"/>
    <p:sldId id="261" r:id="rId5"/>
    <p:sldId id="277" r:id="rId6"/>
    <p:sldId id="276" r:id="rId7"/>
    <p:sldId id="316" r:id="rId8"/>
    <p:sldId id="301" r:id="rId9"/>
    <p:sldId id="302" r:id="rId10"/>
    <p:sldId id="275" r:id="rId11"/>
    <p:sldId id="306" r:id="rId12"/>
    <p:sldId id="314" r:id="rId13"/>
    <p:sldId id="309" r:id="rId14"/>
    <p:sldId id="310" r:id="rId15"/>
    <p:sldId id="312" r:id="rId16"/>
    <p:sldId id="313" r:id="rId17"/>
    <p:sldId id="307" r:id="rId18"/>
    <p:sldId id="315" r:id="rId19"/>
    <p:sldId id="260" r:id="rId20"/>
    <p:sldId id="305" r:id="rId21"/>
    <p:sldId id="262" r:id="rId22"/>
    <p:sldId id="268" r:id="rId23"/>
    <p:sldId id="264" r:id="rId24"/>
    <p:sldId id="266" r:id="rId25"/>
    <p:sldId id="269" r:id="rId26"/>
    <p:sldId id="270" r:id="rId27"/>
    <p:sldId id="289" r:id="rId28"/>
    <p:sldId id="317" r:id="rId29"/>
    <p:sldId id="271" r:id="rId30"/>
    <p:sldId id="259" r:id="rId31"/>
    <p:sldId id="329" r:id="rId32"/>
    <p:sldId id="257" r:id="rId33"/>
    <p:sldId id="303" r:id="rId34"/>
    <p:sldId id="290" r:id="rId35"/>
    <p:sldId id="291" r:id="rId36"/>
    <p:sldId id="292" r:id="rId37"/>
    <p:sldId id="293" r:id="rId38"/>
    <p:sldId id="294" r:id="rId39"/>
    <p:sldId id="300" r:id="rId40"/>
    <p:sldId id="318" r:id="rId41"/>
    <p:sldId id="319" r:id="rId42"/>
    <p:sldId id="284" r:id="rId43"/>
    <p:sldId id="288" r:id="rId44"/>
    <p:sldId id="274" r:id="rId45"/>
    <p:sldId id="285" r:id="rId46"/>
    <p:sldId id="320" r:id="rId47"/>
    <p:sldId id="321" r:id="rId48"/>
    <p:sldId id="287" r:id="rId49"/>
    <p:sldId id="267" r:id="rId50"/>
    <p:sldId id="322" r:id="rId51"/>
    <p:sldId id="323" r:id="rId52"/>
    <p:sldId id="324" r:id="rId53"/>
    <p:sldId id="279" r:id="rId54"/>
    <p:sldId id="280" r:id="rId55"/>
    <p:sldId id="281" r:id="rId56"/>
    <p:sldId id="283" r:id="rId57"/>
    <p:sldId id="304" r:id="rId58"/>
    <p:sldId id="325" r:id="rId59"/>
    <p:sldId id="326" r:id="rId60"/>
    <p:sldId id="327" r:id="rId61"/>
    <p:sldId id="308" r:id="rId62"/>
    <p:sldId id="328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CC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0929"/>
  </p:normalViewPr>
  <p:slideViewPr>
    <p:cSldViewPr snapToGrid="0">
      <p:cViewPr varScale="1">
        <p:scale>
          <a:sx n="64" d="100"/>
          <a:sy n="64" d="100"/>
        </p:scale>
        <p:origin x="7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80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D0002A-D747-4274-824F-98745E8A2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10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BC1430-9456-4BC9-A78F-FBCBB932ACC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396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76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7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665E8D-8B52-42B2-B5D0-3E3EAF63D598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773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69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8555F0-2C2E-40C4-B858-BD31D749E055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507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0829AA-CBD7-46BE-9611-A5BCF655B552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456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372F0E-06F5-4B58-B79F-A5BC62F39E65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20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40DA00-EC5A-405B-8097-FF2ED51FF31F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91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BAE43B-8AD4-4ABE-8F82-B068D5D52913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40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CC280C-736E-4149-A195-9758384F9367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20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072D4E-0ED1-452C-8358-CA433BA0EED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5175" cy="34305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28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530466-D2D5-4CF0-94DD-9031DE864545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85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5DD94C-0A0A-4615-890D-F3601AD557DD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64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6C99F8-7EB8-4B8F-9371-1726DC2569AD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332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55A6B5-2131-493C-BF37-75E385B778B2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125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85F5F1-E2FE-4D6A-B157-8654F1836E25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14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85BC76-64F8-48AB-AE16-C61748F634CA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55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D54660-3FB0-4FBF-8FE1-2CB6BC771672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5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967A6A-D06E-452B-9E26-03A4A083929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21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E1E1E2-EF46-4384-AAFB-0C7A9DDFB39D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09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FA9B8E-8070-4179-9448-870C5E5D0703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66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2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71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58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5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49D07-BCF9-4FF1-AACA-446C8C003286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660341-E2E8-45E5-A24C-A3C1766B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6EB0-5F8D-4A0B-A06F-4AF2E0702D08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DF898-4C2D-40C1-B729-1FAE3873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66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EF07B-8979-41DE-B0C8-E3458D9328F8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254B6-8B8F-427F-B326-33B1FD868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46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A3FA0-1CE9-4C42-B8E4-22579BB31658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8F9BB-6D82-4382-8D98-0BEB3667E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25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6BA02-3391-4849-B2DB-F264AFACE92C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E4A60-85CE-4A36-9A78-4A7626F2D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73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D365-8D8E-4A66-B68A-7CEEFB388739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AFE3-A87F-4200-B3DD-B3FE1161F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0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620F0-C5C2-400F-B1B1-059F9BEADCAC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0F16E-32BF-4E61-A82F-8FB489361E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29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1-&lt;</a:t>
            </a:r>
            <a:fld id="{2C833EC6-C8BB-4A77-9A34-1EB2544847C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&gt;</a:t>
            </a:r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237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C770D-CC6C-4780-B9F9-1284610A8D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88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262E9-EFE8-4CDB-B866-C315D30AD8D7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701-7F1D-4D0E-80F2-3657C982D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3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24D5-7CEB-4474-A9A3-D808FF439AC3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057FD-833B-4466-B9D5-3081F440E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12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31AD3-D849-4A37-A4A3-77DB51C94697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ECD75-3200-435C-90D2-43E1B24151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1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D165F-7E6F-40DB-B4BD-841CFC56A32B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65272-8147-4FE0-AE3A-B3ACE739B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3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2EC65-1E07-432C-AC67-07A0790B5875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59385-3798-4038-B685-655A08F5A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05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4A289-BD37-495E-85B2-7DABEF0AE926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F5AC3-1BBC-40CA-93DB-1662C2ACC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65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BC1AD-7D82-45CE-A14F-65E20B800171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D6FC5-93E3-4B82-8EEC-FEC8A4DE5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9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B9ADE-4CF2-402C-A6D4-BD70DA1AA4BF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B3970-652D-48AE-AAC2-1E6722A08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8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930C37F-D035-4430-B648-3F52161CD0FB}" type="datetime1">
              <a:rPr lang="en-US"/>
              <a:pPr>
                <a:defRPr/>
              </a:pPr>
              <a:t>8/18/2023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1B3522-2B50-4D21-BA89-7120CEC11E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3.emf"/><Relationship Id="rId2" Type="http://schemas.openxmlformats.org/officeDocument/2006/relationships/tags" Target="../tags/tag3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41.xml"/><Relationship Id="rId7" Type="http://schemas.openxmlformats.org/officeDocument/2006/relationships/oleObject" Target="../embeddings/oleObject3.bin"/><Relationship Id="rId2" Type="http://schemas.openxmlformats.org/officeDocument/2006/relationships/tags" Target="../tags/tag40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44.xml"/><Relationship Id="rId7" Type="http://schemas.openxmlformats.org/officeDocument/2006/relationships/oleObject" Target="../embeddings/oleObject4.bin"/><Relationship Id="rId2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7.wmf"/><Relationship Id="rId2" Type="http://schemas.openxmlformats.org/officeDocument/2006/relationships/tags" Target="../tags/tag46.xml"/><Relationship Id="rId1" Type="http://schemas.openxmlformats.org/officeDocument/2006/relationships/vmlDrawing" Target="../drawings/vmlDrawing5.vml"/><Relationship Id="rId6" Type="http://schemas.openxmlformats.org/officeDocument/2006/relationships/tags" Target="../tags/tag50.xml"/><Relationship Id="rId11" Type="http://schemas.openxmlformats.org/officeDocument/2006/relationships/oleObject" Target="../embeddings/oleObject6.bin"/><Relationship Id="rId5" Type="http://schemas.openxmlformats.org/officeDocument/2006/relationships/tags" Target="../tags/tag49.xml"/><Relationship Id="rId10" Type="http://schemas.openxmlformats.org/officeDocument/2006/relationships/image" Target="../media/image6.wmf"/><Relationship Id="rId4" Type="http://schemas.openxmlformats.org/officeDocument/2006/relationships/tags" Target="../tags/tag48.xml"/><Relationship Id="rId9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52.xml"/><Relationship Id="rId7" Type="http://schemas.openxmlformats.org/officeDocument/2006/relationships/oleObject" Target="../embeddings/oleObject7.bin"/><Relationship Id="rId2" Type="http://schemas.openxmlformats.org/officeDocument/2006/relationships/tags" Target="../tags/tag51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55.xml"/><Relationship Id="rId7" Type="http://schemas.openxmlformats.org/officeDocument/2006/relationships/oleObject" Target="../embeddings/oleObject8.bin"/><Relationship Id="rId2" Type="http://schemas.openxmlformats.org/officeDocument/2006/relationships/tags" Target="../tags/tag54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345113-4A21-4896-BD1E-2E5E891F0E5E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</a:t>
            </a:r>
            <a:br>
              <a:rPr lang="en-US" altLang="en-US" dirty="0"/>
            </a:br>
            <a:r>
              <a:rPr lang="en-US" altLang="en-US" dirty="0"/>
              <a:t>Digital Logic Design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Subhasis</a:t>
            </a:r>
            <a:r>
              <a:rPr lang="en-US" dirty="0"/>
              <a:t> </a:t>
            </a:r>
            <a:r>
              <a:rPr lang="en-US"/>
              <a:t>Bhattacharjee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58F68-D63E-48A4-A698-390D77F8D4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9219" name="Slide Numb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1-&lt;</a:t>
            </a:r>
            <a:fld id="{960FF5F2-B541-447C-9475-32630637262C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40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7772400" cy="977900"/>
          </a:xfrm>
        </p:spPr>
        <p:txBody>
          <a:bodyPr/>
          <a:lstStyle/>
          <a:p>
            <a:r>
              <a:rPr lang="en-US" altLang="en-US"/>
              <a:t>Digital Discipline: Binary Values</a:t>
            </a:r>
            <a:endParaRPr lang="en-GB" altLang="en-US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927100"/>
            <a:ext cx="7772400" cy="5321300"/>
          </a:xfrm>
        </p:spPr>
        <p:txBody>
          <a:bodyPr/>
          <a:lstStyle/>
          <a:p>
            <a:r>
              <a:rPr lang="en-US" altLang="en-US" dirty="0"/>
              <a:t>Typically consider only two discrete values:</a:t>
            </a:r>
          </a:p>
          <a:p>
            <a:pPr lvl="1"/>
            <a:r>
              <a:rPr lang="en-US" altLang="en-US" dirty="0"/>
              <a:t>1’s and 0’s</a:t>
            </a:r>
          </a:p>
          <a:p>
            <a:pPr lvl="1"/>
            <a:r>
              <a:rPr lang="en-US" altLang="en-US" dirty="0"/>
              <a:t>1, TRUE, HIGH</a:t>
            </a:r>
          </a:p>
          <a:p>
            <a:pPr lvl="1"/>
            <a:r>
              <a:rPr lang="en-US" altLang="en-US" dirty="0"/>
              <a:t>0, FALSE, LOW</a:t>
            </a:r>
          </a:p>
          <a:p>
            <a:r>
              <a:rPr lang="en-US" altLang="en-US" dirty="0"/>
              <a:t>1 and 0 can be represented by specific voltage levels, rotating gears, fluid levels, etc. </a:t>
            </a:r>
          </a:p>
          <a:p>
            <a:r>
              <a:rPr lang="en-US" altLang="en-US" dirty="0"/>
              <a:t>Digital circuits usually depend on specific voltage levels to represent 1 and 0</a:t>
            </a:r>
            <a:endParaRPr lang="en-US" altLang="en-US" i="1" dirty="0"/>
          </a:p>
          <a:p>
            <a:r>
              <a:rPr lang="en-US" altLang="en-US" i="1" dirty="0"/>
              <a:t>Bit</a:t>
            </a:r>
            <a:r>
              <a:rPr lang="en-US" altLang="en-US" dirty="0"/>
              <a:t>: </a:t>
            </a:r>
            <a:r>
              <a:rPr lang="en-US" altLang="en-US" i="1" dirty="0"/>
              <a:t>B</a:t>
            </a:r>
            <a:r>
              <a:rPr lang="en-US" altLang="en-US" dirty="0"/>
              <a:t>inary dig</a:t>
            </a:r>
            <a:r>
              <a:rPr lang="en-US" altLang="en-US" i="1" dirty="0"/>
              <a:t>it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&lt;</a:t>
            </a:r>
            <a:fld id="{0F1C7E2D-4A60-4209-85DD-D8BC79177A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40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711200" y="177800"/>
            <a:ext cx="7772400" cy="1143000"/>
          </a:xfrm>
        </p:spPr>
        <p:txBody>
          <a:bodyPr/>
          <a:lstStyle/>
          <a:p>
            <a:r>
              <a:rPr lang="en-US" altLang="en-US" dirty="0"/>
              <a:t>Digital (logic) Elements:  Gates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58800" y="1320800"/>
            <a:ext cx="8276590" cy="4771390"/>
          </a:xfrm>
        </p:spPr>
        <p:txBody>
          <a:bodyPr/>
          <a:lstStyle/>
          <a:p>
            <a:r>
              <a:rPr lang="en-US" altLang="en-US" sz="2400" dirty="0"/>
              <a:t>Digital devices or gates have one or more inputs and produce an output that is a function of the current input value(s).</a:t>
            </a:r>
          </a:p>
          <a:p>
            <a:r>
              <a:rPr lang="en-US" altLang="en-US" sz="2400" dirty="0"/>
              <a:t>All inputs and outputs are binary and  can only take the values 0 or 1</a:t>
            </a:r>
          </a:p>
          <a:p>
            <a:r>
              <a:rPr lang="en-US" altLang="en-US" sz="2400" dirty="0"/>
              <a:t>A gate is called a </a:t>
            </a:r>
            <a:r>
              <a:rPr lang="en-US" altLang="en-US" sz="2400" i="1" dirty="0"/>
              <a:t>combinational circuit</a:t>
            </a:r>
            <a:r>
              <a:rPr lang="en-US" altLang="en-US" sz="2400" dirty="0"/>
              <a:t> because the output only depends on the current input combination. </a:t>
            </a:r>
          </a:p>
          <a:p>
            <a:r>
              <a:rPr lang="en-US" altLang="en-US" sz="2400" dirty="0"/>
              <a:t>Digital circuits are created by using a number of connected gates such as the output of a gate is connected to the input of one or more gates in such a way to achieve specific outputs for input values. </a:t>
            </a:r>
          </a:p>
          <a:p>
            <a:r>
              <a:rPr lang="en-US" altLang="en-US" sz="2400" dirty="0"/>
              <a:t>Digital or logic design is concerned with the design of such circuits.</a:t>
            </a:r>
          </a:p>
        </p:txBody>
      </p:sp>
    </p:spTree>
    <p:extLst>
      <p:ext uri="{BB962C8B-B14F-4D97-AF65-F5344CB8AC3E}">
        <p14:creationId xmlns:p14="http://schemas.microsoft.com/office/powerpoint/2010/main" val="8020596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&lt;</a:t>
            </a:r>
            <a:fld id="{0F1C7E2D-4A60-4209-85DD-D8BC79177A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40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711200" y="177800"/>
            <a:ext cx="7772400" cy="1143000"/>
          </a:xfrm>
        </p:spPr>
        <p:txBody>
          <a:bodyPr/>
          <a:lstStyle/>
          <a:p>
            <a:r>
              <a:rPr lang="en-US" altLang="en-US" dirty="0"/>
              <a:t>Truth Tables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558800" y="1320800"/>
            <a:ext cx="3947520" cy="188406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2400" dirty="0"/>
              <a:t>Provide a </a:t>
            </a:r>
            <a:r>
              <a:rPr lang="en-GB" altLang="en-US" sz="2400" dirty="0">
                <a:solidFill>
                  <a:srgbClr val="0000FF"/>
                </a:solidFill>
              </a:rPr>
              <a:t>listing</a:t>
            </a:r>
            <a:r>
              <a:rPr lang="en-GB" altLang="en-US" sz="2400" dirty="0"/>
              <a:t> of every possible combination of values of binary inputs to a digital circuit and the corresponding outputs.</a:t>
            </a:r>
          </a:p>
        </p:txBody>
      </p:sp>
      <p:sp>
        <p:nvSpPr>
          <p:cNvPr id="226" name="Rectangle 226"/>
          <p:cNvSpPr>
            <a:spLocks noChangeArrowheads="1"/>
          </p:cNvSpPr>
          <p:nvPr/>
        </p:nvSpPr>
        <p:spPr bwMode="auto">
          <a:xfrm>
            <a:off x="4190363" y="3543299"/>
            <a:ext cx="416487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300" dirty="0">
                <a:latin typeface="+mj-lt"/>
              </a:rPr>
              <a:t>Example (2 inputs, 2 outputs):</a:t>
            </a:r>
          </a:p>
        </p:txBody>
      </p:sp>
      <p:sp>
        <p:nvSpPr>
          <p:cNvPr id="227" name="Rectangle 227"/>
          <p:cNvSpPr>
            <a:spLocks noChangeArrowheads="1"/>
          </p:cNvSpPr>
          <p:nvPr/>
        </p:nvSpPr>
        <p:spPr bwMode="auto">
          <a:xfrm>
            <a:off x="5349238" y="4648200"/>
            <a:ext cx="1295400" cy="914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28" name="Text Box 228"/>
          <p:cNvSpPr txBox="1">
            <a:spLocks noChangeArrowheads="1"/>
          </p:cNvSpPr>
          <p:nvPr/>
        </p:nvSpPr>
        <p:spPr bwMode="auto">
          <a:xfrm>
            <a:off x="5577838" y="48006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>
                <a:latin typeface="+mj-lt"/>
              </a:rPr>
              <a:t>Digital circuit</a:t>
            </a:r>
          </a:p>
        </p:txBody>
      </p:sp>
      <p:sp>
        <p:nvSpPr>
          <p:cNvPr id="229" name="Text Box 229"/>
          <p:cNvSpPr txBox="1">
            <a:spLocks noChangeArrowheads="1"/>
          </p:cNvSpPr>
          <p:nvPr/>
        </p:nvSpPr>
        <p:spPr bwMode="auto">
          <a:xfrm>
            <a:off x="4206238" y="4205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>
                <a:latin typeface="+mj-lt"/>
              </a:rPr>
              <a:t>inputs</a:t>
            </a:r>
          </a:p>
        </p:txBody>
      </p:sp>
      <p:sp>
        <p:nvSpPr>
          <p:cNvPr id="230" name="Text Box 230"/>
          <p:cNvSpPr txBox="1">
            <a:spLocks noChangeArrowheads="1"/>
          </p:cNvSpPr>
          <p:nvPr/>
        </p:nvSpPr>
        <p:spPr bwMode="auto">
          <a:xfrm>
            <a:off x="7254238" y="4267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>
                <a:latin typeface="+mj-lt"/>
              </a:rPr>
              <a:t>outputs</a:t>
            </a:r>
          </a:p>
        </p:txBody>
      </p:sp>
      <p:sp>
        <p:nvSpPr>
          <p:cNvPr id="231" name="Line 231"/>
          <p:cNvSpPr>
            <a:spLocks noChangeShapeType="1"/>
          </p:cNvSpPr>
          <p:nvPr/>
        </p:nvSpPr>
        <p:spPr bwMode="auto">
          <a:xfrm>
            <a:off x="4587238" y="4876800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32" name="Line 232"/>
          <p:cNvSpPr>
            <a:spLocks noChangeShapeType="1"/>
          </p:cNvSpPr>
          <p:nvPr/>
        </p:nvSpPr>
        <p:spPr bwMode="auto">
          <a:xfrm>
            <a:off x="4587238" y="5257800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33" name="Line 233"/>
          <p:cNvSpPr>
            <a:spLocks noChangeShapeType="1"/>
          </p:cNvSpPr>
          <p:nvPr/>
        </p:nvSpPr>
        <p:spPr bwMode="auto">
          <a:xfrm>
            <a:off x="6644638" y="4889500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34" name="Line 234"/>
          <p:cNvSpPr>
            <a:spLocks noChangeShapeType="1"/>
          </p:cNvSpPr>
          <p:nvPr/>
        </p:nvSpPr>
        <p:spPr bwMode="auto">
          <a:xfrm>
            <a:off x="6644638" y="5257800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35" name="Text Box 235"/>
          <p:cNvSpPr txBox="1">
            <a:spLocks noChangeArrowheads="1"/>
          </p:cNvSpPr>
          <p:nvPr/>
        </p:nvSpPr>
        <p:spPr bwMode="auto">
          <a:xfrm>
            <a:off x="4190363" y="4610100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+mj-lt"/>
              </a:rPr>
              <a:t>x</a:t>
            </a:r>
            <a:endParaRPr lang="en-US" altLang="en-US" sz="2400" b="1">
              <a:latin typeface="+mj-lt"/>
            </a:endParaRPr>
          </a:p>
        </p:txBody>
      </p:sp>
      <p:sp>
        <p:nvSpPr>
          <p:cNvPr id="236" name="Text Box 236"/>
          <p:cNvSpPr txBox="1">
            <a:spLocks noChangeArrowheads="1"/>
          </p:cNvSpPr>
          <p:nvPr/>
        </p:nvSpPr>
        <p:spPr bwMode="auto">
          <a:xfrm>
            <a:off x="4206238" y="5026025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+mj-lt"/>
              </a:rPr>
              <a:t>y</a:t>
            </a:r>
            <a:endParaRPr lang="en-US" altLang="en-US" sz="2400" b="1">
              <a:latin typeface="+mj-lt"/>
            </a:endParaRPr>
          </a:p>
        </p:txBody>
      </p:sp>
      <p:sp>
        <p:nvSpPr>
          <p:cNvPr id="239" name="Text Box 239"/>
          <p:cNvSpPr txBox="1">
            <a:spLocks noChangeArrowheads="1"/>
          </p:cNvSpPr>
          <p:nvPr/>
        </p:nvSpPr>
        <p:spPr bwMode="auto">
          <a:xfrm>
            <a:off x="7505063" y="5081588"/>
            <a:ext cx="655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  <a:latin typeface="+mj-lt"/>
              </a:rPr>
              <a:t>x + y</a:t>
            </a:r>
          </a:p>
        </p:txBody>
      </p:sp>
      <p:sp>
        <p:nvSpPr>
          <p:cNvPr id="240" name="Text Box 240"/>
          <p:cNvSpPr txBox="1">
            <a:spLocks noChangeArrowheads="1"/>
          </p:cNvSpPr>
          <p:nvPr/>
        </p:nvSpPr>
        <p:spPr bwMode="auto">
          <a:xfrm>
            <a:off x="7520938" y="4686300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  <a:latin typeface="+mj-lt"/>
              </a:rPr>
              <a:t>x . y</a:t>
            </a:r>
          </a:p>
        </p:txBody>
      </p:sp>
      <p:graphicFrame>
        <p:nvGraphicFramePr>
          <p:cNvPr id="243" name="Object 225"/>
          <p:cNvGraphicFramePr>
            <a:graphicFrameLocks noChangeAspect="1"/>
          </p:cNvGraphicFramePr>
          <p:nvPr/>
        </p:nvGraphicFramePr>
        <p:xfrm>
          <a:off x="5348288" y="1773238"/>
          <a:ext cx="25908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6" imgW="2622134" imgH="993715" progId="Word.Document.8">
                  <p:embed/>
                </p:oleObj>
              </mc:Choice>
              <mc:Fallback>
                <p:oleObj name="Document" r:id="rId6" imgW="2622134" imgH="993715" progId="Word.Document.8">
                  <p:embed/>
                  <p:pic>
                    <p:nvPicPr>
                      <p:cNvPr id="243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1773238"/>
                        <a:ext cx="25908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8410" y="3539421"/>
          <a:ext cx="2913744" cy="258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93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Truth Table</a:t>
                      </a:r>
                      <a:endParaRPr lang="en-US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x.y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x+y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170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&lt;</a:t>
            </a:r>
            <a:fld id="{0F1C7E2D-4A60-4209-85DD-D8BC79177A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40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711200" y="177800"/>
            <a:ext cx="7772400" cy="620910"/>
          </a:xfrm>
        </p:spPr>
        <p:txBody>
          <a:bodyPr/>
          <a:lstStyle/>
          <a:p>
            <a:r>
              <a:rPr lang="en-US" altLang="en-US" dirty="0"/>
              <a:t>AND Gate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75501" y="1273490"/>
            <a:ext cx="2730500" cy="763587"/>
            <a:chOff x="1584" y="1536"/>
            <a:chExt cx="1584" cy="38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112" y="1584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510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altLang="en-US" b="1">
                  <a:latin typeface="+mn-lt"/>
                </a:rPr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altLang="en-US" b="1">
                  <a:latin typeface="+mn-lt"/>
                </a:rPr>
                <a:t>B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832" y="1632"/>
              <a:ext cx="33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b="1">
                  <a:latin typeface="+mn-lt"/>
                </a:rPr>
                <a:t>A.B</a:t>
              </a:r>
            </a:p>
          </p:txBody>
        </p:sp>
      </p:grpSp>
      <p:sp>
        <p:nvSpPr>
          <p:cNvPr id="71" name="Rectangle 69"/>
          <p:cNvSpPr txBox="1">
            <a:spLocks noChangeArrowheads="1"/>
          </p:cNvSpPr>
          <p:nvPr/>
        </p:nvSpPr>
        <p:spPr bwMode="auto">
          <a:xfrm>
            <a:off x="1997801" y="2228371"/>
            <a:ext cx="993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000" kern="0" dirty="0"/>
              <a:t>Symbol</a:t>
            </a:r>
            <a:endParaRPr lang="en-GB" altLang="en-US" sz="1600" kern="0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5510506" y="1097116"/>
          <a:ext cx="2185308" cy="258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93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Truth Table</a:t>
                      </a:r>
                      <a:endParaRPr lang="en-US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A.B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285668" y="4224592"/>
          <a:ext cx="408867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9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 TERMINALS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(We will not mention them - Usually)</a:t>
                      </a:r>
                      <a:endParaRPr lang="en-US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 ground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VCC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Connected to positive voltage to provide power to all four gates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912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&lt;</a:t>
            </a:r>
            <a:fld id="{0F1C7E2D-4A60-4209-85DD-D8BC79177A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40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711200" y="177800"/>
            <a:ext cx="7772400" cy="1143000"/>
          </a:xfrm>
        </p:spPr>
        <p:txBody>
          <a:bodyPr/>
          <a:lstStyle/>
          <a:p>
            <a:r>
              <a:rPr lang="en-US" altLang="en-US" dirty="0"/>
              <a:t>OR Gate</a:t>
            </a:r>
          </a:p>
        </p:txBody>
      </p:sp>
      <p:sp>
        <p:nvSpPr>
          <p:cNvPr id="71" name="Rectangle 69"/>
          <p:cNvSpPr txBox="1">
            <a:spLocks noChangeArrowheads="1"/>
          </p:cNvSpPr>
          <p:nvPr/>
        </p:nvSpPr>
        <p:spPr bwMode="auto">
          <a:xfrm>
            <a:off x="1968981" y="2424554"/>
            <a:ext cx="993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000" kern="0" dirty="0"/>
              <a:t>Symbol</a:t>
            </a:r>
            <a:endParaRPr lang="en-GB" altLang="en-US" sz="1600" kern="0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5993832" y="1601585"/>
          <a:ext cx="2185308" cy="258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93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Truth Table</a:t>
                      </a:r>
                      <a:endParaRPr lang="en-US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3" name="Group 3"/>
          <p:cNvGrpSpPr>
            <a:grpSpLocks/>
          </p:cNvGrpSpPr>
          <p:nvPr/>
        </p:nvGrpSpPr>
        <p:grpSpPr bwMode="auto">
          <a:xfrm>
            <a:off x="1404625" y="1521619"/>
            <a:ext cx="2727325" cy="655638"/>
            <a:chOff x="1584" y="1536"/>
            <a:chExt cx="1584" cy="368"/>
          </a:xfrm>
        </p:grpSpPr>
        <p:sp>
          <p:nvSpPr>
            <p:cNvPr id="74" name="Line 4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altLang="en-US" sz="16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altLang="en-US" sz="1600" b="1"/>
                <a:t>B</a:t>
              </a:r>
            </a:p>
          </p:txBody>
        </p:sp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2785" y="1632"/>
              <a:ext cx="383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1600" b="1"/>
                <a:t>A+B</a:t>
              </a:r>
            </a:p>
          </p:txBody>
        </p:sp>
        <p:grpSp>
          <p:nvGrpSpPr>
            <p:cNvPr id="79" name="Group 9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80" name="Freeform 10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" name="Line 11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54842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&lt;</a:t>
            </a:r>
            <a:fld id="{0F1C7E2D-4A60-4209-85DD-D8BC79177A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40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711200" y="177800"/>
            <a:ext cx="7772400" cy="1143000"/>
          </a:xfrm>
        </p:spPr>
        <p:txBody>
          <a:bodyPr/>
          <a:lstStyle/>
          <a:p>
            <a:r>
              <a:rPr lang="en-US" altLang="en-US" dirty="0"/>
              <a:t>NAND Gate</a:t>
            </a:r>
          </a:p>
        </p:txBody>
      </p:sp>
      <p:sp>
        <p:nvSpPr>
          <p:cNvPr id="71" name="Rectangle 69"/>
          <p:cNvSpPr txBox="1">
            <a:spLocks noChangeArrowheads="1"/>
          </p:cNvSpPr>
          <p:nvPr/>
        </p:nvSpPr>
        <p:spPr bwMode="auto">
          <a:xfrm>
            <a:off x="1968981" y="2424554"/>
            <a:ext cx="993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000" kern="0" dirty="0"/>
              <a:t>Symbol</a:t>
            </a:r>
            <a:endParaRPr lang="en-GB" altLang="en-US" sz="1600" kern="0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5993832" y="1601585"/>
          <a:ext cx="2185308" cy="258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93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Truth Table</a:t>
                      </a:r>
                      <a:endParaRPr lang="en-US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.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B)’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9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643741" y="1527746"/>
            <a:ext cx="2365375" cy="581025"/>
            <a:chOff x="960" y="1488"/>
            <a:chExt cx="1392" cy="331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131" y="15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131" y="174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720" y="167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960" y="1488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altLang="en-US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altLang="en-US" sz="1400" b="1"/>
                <a:t>B</a:t>
              </a:r>
              <a:endParaRPr lang="en-GB" altLang="en-US" sz="1600" b="1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906" y="1578"/>
              <a:ext cx="4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1400" b="1"/>
                <a:t>(A.B)'</a:t>
              </a:r>
              <a:endParaRPr lang="en-GB" altLang="en-US" sz="1600" b="1"/>
            </a:p>
          </p:txBody>
        </p:sp>
        <p:grpSp>
          <p:nvGrpSpPr>
            <p:cNvPr id="26" name="Group 10"/>
            <p:cNvGrpSpPr>
              <a:grpSpLocks/>
            </p:cNvGrpSpPr>
            <p:nvPr/>
          </p:nvGrpSpPr>
          <p:grpSpPr bwMode="auto">
            <a:xfrm>
              <a:off x="1371" y="1550"/>
              <a:ext cx="347" cy="240"/>
              <a:chOff x="1440" y="1536"/>
              <a:chExt cx="347" cy="240"/>
            </a:xfrm>
          </p:grpSpPr>
          <p:sp>
            <p:nvSpPr>
              <p:cNvPr id="27" name="AutoShape 11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049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&lt;</a:t>
            </a:r>
            <a:fld id="{0F1C7E2D-4A60-4209-85DD-D8BC79177A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40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711200" y="177800"/>
            <a:ext cx="7772400" cy="762001"/>
          </a:xfrm>
        </p:spPr>
        <p:txBody>
          <a:bodyPr/>
          <a:lstStyle/>
          <a:p>
            <a:r>
              <a:rPr lang="en-US" altLang="en-US" dirty="0"/>
              <a:t>The NAND Gate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309835" y="1060649"/>
            <a:ext cx="8490857" cy="13924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Multiple equivalent symbols / logical representations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NAND gate is self-sufficient (can build any logic circuit with it).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Can be used to implement AND/OR/NOT</a:t>
            </a:r>
            <a:endParaRPr lang="en-GB" altLang="en-US" sz="2400" dirty="0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242151" y="2781433"/>
            <a:ext cx="2365375" cy="581025"/>
            <a:chOff x="960" y="1488"/>
            <a:chExt cx="1392" cy="331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131" y="15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131" y="174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720" y="167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960" y="1488"/>
              <a:ext cx="19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altLang="en-US" sz="1400" b="1" dirty="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altLang="en-US" sz="1400" b="1" dirty="0"/>
                <a:t>B</a:t>
              </a:r>
              <a:endParaRPr lang="en-GB" altLang="en-US" sz="1600" b="1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906" y="1578"/>
              <a:ext cx="44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1400" b="1"/>
                <a:t>(A.B)'</a:t>
              </a:r>
              <a:endParaRPr lang="en-GB" altLang="en-US" sz="1600" b="1"/>
            </a:p>
          </p:txBody>
        </p:sp>
        <p:grpSp>
          <p:nvGrpSpPr>
            <p:cNvPr id="26" name="Group 10"/>
            <p:cNvGrpSpPr>
              <a:grpSpLocks/>
            </p:cNvGrpSpPr>
            <p:nvPr/>
          </p:nvGrpSpPr>
          <p:grpSpPr bwMode="auto">
            <a:xfrm>
              <a:off x="1371" y="1550"/>
              <a:ext cx="347" cy="240"/>
              <a:chOff x="1440" y="1536"/>
              <a:chExt cx="347" cy="240"/>
            </a:xfrm>
          </p:grpSpPr>
          <p:sp>
            <p:nvSpPr>
              <p:cNvPr id="27" name="AutoShape 11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555264" y="2829058"/>
            <a:ext cx="2786062" cy="581025"/>
            <a:chOff x="2393" y="1503"/>
            <a:chExt cx="1639" cy="330"/>
          </a:xfrm>
        </p:grpSpPr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3243" y="1571"/>
              <a:ext cx="212" cy="192"/>
              <a:chOff x="2160" y="1584"/>
              <a:chExt cx="308" cy="288"/>
            </a:xfrm>
          </p:grpSpPr>
          <p:sp>
            <p:nvSpPr>
              <p:cNvPr id="38" name="AutoShape 1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2811" y="155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571" y="15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571" y="174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V="1">
              <a:off x="3099" y="1659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2393" y="1503"/>
              <a:ext cx="1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altLang="en-US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altLang="en-US" sz="1400" b="1"/>
                <a:t>B</a:t>
              </a:r>
              <a:endParaRPr lang="en-GB" altLang="en-US" sz="1600" b="1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600" y="156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1400" b="1"/>
                <a:t>(A.B)'</a:t>
              </a:r>
              <a:endParaRPr lang="en-GB" altLang="en-US" sz="1600" b="1"/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 flipV="1">
              <a:off x="3468" y="1660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3878989" y="282905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 sz="2400" b="1" dirty="0">
                <a:sym typeface="Symbol" panose="05050102010706020507" pitchFamily="18" charset="2"/>
              </a:rPr>
              <a:t></a:t>
            </a:r>
            <a:endParaRPr lang="en-GB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1" name="Rectangle 69"/>
          <p:cNvSpPr txBox="1">
            <a:spLocks noChangeArrowheads="1"/>
          </p:cNvSpPr>
          <p:nvPr/>
        </p:nvSpPr>
        <p:spPr bwMode="auto">
          <a:xfrm>
            <a:off x="2676982" y="3551464"/>
            <a:ext cx="3004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GB" altLang="en-US" sz="2400" kern="0" dirty="0"/>
              <a:t>Equivalent Symbols</a:t>
            </a:r>
          </a:p>
        </p:txBody>
      </p:sp>
    </p:spTree>
    <p:extLst>
      <p:ext uri="{BB962C8B-B14F-4D97-AF65-F5344CB8AC3E}">
        <p14:creationId xmlns:p14="http://schemas.microsoft.com/office/powerpoint/2010/main" val="7404950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&lt;</a:t>
            </a:r>
            <a:fld id="{0F1C7E2D-4A60-4209-85DD-D8BC79177A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en-US" sz="1400"/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628790" y="35101"/>
            <a:ext cx="7772400" cy="1143000"/>
          </a:xfrm>
        </p:spPr>
        <p:txBody>
          <a:bodyPr/>
          <a:lstStyle/>
          <a:p>
            <a:r>
              <a:rPr lang="en-US" altLang="en-US" dirty="0"/>
              <a:t>Logic Gates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23990" y="1178101"/>
            <a:ext cx="8077200" cy="4978400"/>
            <a:chOff x="1200" y="960"/>
            <a:chExt cx="4368" cy="288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200" y="3600"/>
              <a:ext cx="1152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altLang="en-US" sz="1600" b="1"/>
                <a:t>EXCLUSIVE OR</a:t>
              </a:r>
              <a:endParaRPr lang="en-GB" altLang="en-US" sz="1400" b="1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824" y="960"/>
              <a:ext cx="3744" cy="2880"/>
              <a:chOff x="1824" y="960"/>
              <a:chExt cx="3744" cy="2880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2544" y="1296"/>
                <a:ext cx="1296" cy="336"/>
                <a:chOff x="2592" y="1536"/>
                <a:chExt cx="1296" cy="336"/>
              </a:xfrm>
            </p:grpSpPr>
            <p:sp>
              <p:nvSpPr>
                <p:cNvPr id="126" name="AutoShape 7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" name="Line 8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8" name="Line 9"/>
                <p:cNvSpPr>
                  <a:spLocks noChangeShapeType="1"/>
                </p:cNvSpPr>
                <p:nvPr/>
              </p:nvSpPr>
              <p:spPr bwMode="auto">
                <a:xfrm>
                  <a:off x="2784" y="1824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9" name="Line 10"/>
                <p:cNvSpPr>
                  <a:spLocks noChangeShapeType="1"/>
                </p:cNvSpPr>
                <p:nvPr/>
              </p:nvSpPr>
              <p:spPr bwMode="auto">
                <a:xfrm>
                  <a:off x="3312" y="1742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92" y="1536"/>
                  <a:ext cx="1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1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1633"/>
                  <a:ext cx="336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a.b</a:t>
                  </a:r>
                  <a:endParaRPr lang="en-GB" altLang="en-US" sz="1600" b="1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2544" y="1776"/>
                <a:ext cx="1296" cy="337"/>
                <a:chOff x="2592" y="2016"/>
                <a:chExt cx="1296" cy="337"/>
              </a:xfrm>
            </p:grpSpPr>
            <p:grpSp>
              <p:nvGrpSpPr>
                <p:cNvPr id="115" name="Group 14"/>
                <p:cNvGrpSpPr>
                  <a:grpSpLocks/>
                </p:cNvGrpSpPr>
                <p:nvPr/>
              </p:nvGrpSpPr>
              <p:grpSpPr bwMode="auto">
                <a:xfrm>
                  <a:off x="3003" y="2112"/>
                  <a:ext cx="288" cy="240"/>
                  <a:chOff x="6768" y="11808"/>
                  <a:chExt cx="1008" cy="792"/>
                </a:xfrm>
              </p:grpSpPr>
              <p:sp>
                <p:nvSpPr>
                  <p:cNvPr id="121" name="Freeform 15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288 w 288"/>
                      <a:gd name="T3" fmla="*/ 432 h 864"/>
                      <a:gd name="T4" fmla="*/ 0 w 288"/>
                      <a:gd name="T5" fmla="*/ 864 h 8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4" name="Freeform 18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32 w 576"/>
                      <a:gd name="T3" fmla="*/ 144 h 432"/>
                      <a:gd name="T4" fmla="*/ 576 w 576"/>
                      <a:gd name="T5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5" name="Freeform 19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32 w 576"/>
                      <a:gd name="T3" fmla="*/ 144 h 432"/>
                      <a:gd name="T4" fmla="*/ 576 w 576"/>
                      <a:gd name="T5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16" name="Line 20"/>
                <p:cNvSpPr>
                  <a:spLocks noChangeShapeType="1"/>
                </p:cNvSpPr>
                <p:nvPr/>
              </p:nvSpPr>
              <p:spPr bwMode="auto">
                <a:xfrm>
                  <a:off x="2784" y="216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7" name="Line 21"/>
                <p:cNvSpPr>
                  <a:spLocks noChangeShapeType="1"/>
                </p:cNvSpPr>
                <p:nvPr/>
              </p:nvSpPr>
              <p:spPr bwMode="auto">
                <a:xfrm>
                  <a:off x="2784" y="2304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8" name="Line 22"/>
                <p:cNvSpPr>
                  <a:spLocks noChangeShapeType="1"/>
                </p:cNvSpPr>
                <p:nvPr/>
              </p:nvSpPr>
              <p:spPr bwMode="auto">
                <a:xfrm>
                  <a:off x="3298" y="2236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592" y="2016"/>
                  <a:ext cx="192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1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52" y="2112"/>
                  <a:ext cx="336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a+b</a:t>
                  </a:r>
                  <a:endParaRPr lang="en-GB" altLang="en-US" sz="1600" b="1"/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2544" y="2304"/>
                <a:ext cx="1248" cy="240"/>
                <a:chOff x="2400" y="2352"/>
                <a:chExt cx="1248" cy="240"/>
              </a:xfrm>
            </p:grpSpPr>
            <p:grpSp>
              <p:nvGrpSpPr>
                <p:cNvPr id="108" name="Group 26"/>
                <p:cNvGrpSpPr>
                  <a:grpSpLocks/>
                </p:cNvGrpSpPr>
                <p:nvPr/>
              </p:nvGrpSpPr>
              <p:grpSpPr bwMode="auto">
                <a:xfrm>
                  <a:off x="2866" y="2352"/>
                  <a:ext cx="254" cy="240"/>
                  <a:chOff x="3058" y="2526"/>
                  <a:chExt cx="254" cy="240"/>
                </a:xfrm>
              </p:grpSpPr>
              <p:sp>
                <p:nvSpPr>
                  <p:cNvPr id="113" name="AutoShape 2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022" y="2562"/>
                    <a:ext cx="240" cy="167"/>
                  </a:xfrm>
                  <a:prstGeom prst="flowChartMerge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2624"/>
                    <a:ext cx="71" cy="57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09" name="Line 29"/>
                <p:cNvSpPr>
                  <a:spLocks noChangeShapeType="1"/>
                </p:cNvSpPr>
                <p:nvPr/>
              </p:nvSpPr>
              <p:spPr bwMode="auto">
                <a:xfrm>
                  <a:off x="2592" y="2466"/>
                  <a:ext cx="26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400" y="2370"/>
                  <a:ext cx="192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</p:txBody>
            </p:sp>
            <p:sp>
              <p:nvSpPr>
                <p:cNvPr id="1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60" y="2370"/>
                  <a:ext cx="288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a'</a:t>
                  </a:r>
                  <a:endParaRPr lang="en-GB" altLang="en-US" sz="1600" b="1"/>
                </a:p>
              </p:txBody>
            </p:sp>
            <p:sp>
              <p:nvSpPr>
                <p:cNvPr id="112" name="Line 32"/>
                <p:cNvSpPr>
                  <a:spLocks noChangeShapeType="1"/>
                </p:cNvSpPr>
                <p:nvPr/>
              </p:nvSpPr>
              <p:spPr bwMode="auto">
                <a:xfrm>
                  <a:off x="3133" y="2479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2544" y="3072"/>
                <a:ext cx="1392" cy="336"/>
                <a:chOff x="2544" y="3072"/>
                <a:chExt cx="1392" cy="336"/>
              </a:xfrm>
            </p:grpSpPr>
            <p:sp>
              <p:nvSpPr>
                <p:cNvPr id="95" name="Line 34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6" name="Line 35"/>
                <p:cNvSpPr>
                  <a:spLocks noChangeShapeType="1"/>
                </p:cNvSpPr>
                <p:nvPr/>
              </p:nvSpPr>
              <p:spPr bwMode="auto">
                <a:xfrm>
                  <a:off x="2736" y="336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7" name="Line 36"/>
                <p:cNvSpPr>
                  <a:spLocks noChangeShapeType="1"/>
                </p:cNvSpPr>
                <p:nvPr/>
              </p:nvSpPr>
              <p:spPr bwMode="auto">
                <a:xfrm>
                  <a:off x="3326" y="3292"/>
                  <a:ext cx="1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44" y="3072"/>
                  <a:ext cx="1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504" y="3171"/>
                  <a:ext cx="432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(a+b)'</a:t>
                  </a:r>
                  <a:endParaRPr lang="en-GB" altLang="en-US" sz="1600" b="1"/>
                </a:p>
              </p:txBody>
            </p:sp>
            <p:grpSp>
              <p:nvGrpSpPr>
                <p:cNvPr id="100" name="Group 39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360" cy="240"/>
                  <a:chOff x="2955" y="3168"/>
                  <a:chExt cx="360" cy="240"/>
                </a:xfrm>
              </p:grpSpPr>
              <p:grpSp>
                <p:nvGrpSpPr>
                  <p:cNvPr id="10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955" y="3168"/>
                    <a:ext cx="288" cy="240"/>
                    <a:chOff x="6768" y="11808"/>
                    <a:chExt cx="1008" cy="792"/>
                  </a:xfrm>
                </p:grpSpPr>
                <p:sp>
                  <p:nvSpPr>
                    <p:cNvPr id="103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6768" y="11808"/>
                      <a:ext cx="144" cy="792"/>
                    </a:xfrm>
                    <a:custGeom>
                      <a:avLst/>
                      <a:gdLst>
                        <a:gd name="T0" fmla="*/ 0 w 288"/>
                        <a:gd name="T1" fmla="*/ 0 h 864"/>
                        <a:gd name="T2" fmla="*/ 288 w 288"/>
                        <a:gd name="T3" fmla="*/ 432 h 864"/>
                        <a:gd name="T4" fmla="*/ 0 w 288"/>
                        <a:gd name="T5" fmla="*/ 864 h 8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88" h="864">
                          <a:moveTo>
                            <a:pt x="0" y="0"/>
                          </a:moveTo>
                          <a:cubicBezTo>
                            <a:pt x="144" y="144"/>
                            <a:pt x="288" y="288"/>
                            <a:pt x="288" y="432"/>
                          </a:cubicBezTo>
                          <a:cubicBezTo>
                            <a:pt x="288" y="576"/>
                            <a:pt x="48" y="792"/>
                            <a:pt x="0" y="864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04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68" y="11808"/>
                      <a:ext cx="3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05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68" y="12600"/>
                      <a:ext cx="3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0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7128" y="11808"/>
                      <a:ext cx="648" cy="432"/>
                    </a:xfrm>
                    <a:custGeom>
                      <a:avLst/>
                      <a:gdLst>
                        <a:gd name="T0" fmla="*/ 0 w 576"/>
                        <a:gd name="T1" fmla="*/ 0 h 432"/>
                        <a:gd name="T2" fmla="*/ 432 w 576"/>
                        <a:gd name="T3" fmla="*/ 144 h 432"/>
                        <a:gd name="T4" fmla="*/ 576 w 576"/>
                        <a:gd name="T5" fmla="*/ 432 h 4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76" h="432">
                          <a:moveTo>
                            <a:pt x="0" y="0"/>
                          </a:moveTo>
                          <a:cubicBezTo>
                            <a:pt x="168" y="36"/>
                            <a:pt x="336" y="72"/>
                            <a:pt x="432" y="144"/>
                          </a:cubicBezTo>
                          <a:cubicBezTo>
                            <a:pt x="528" y="216"/>
                            <a:pt x="552" y="324"/>
                            <a:pt x="576" y="432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07" name="Freeform 45"/>
                    <p:cNvSpPr>
                      <a:spLocks/>
                    </p:cNvSpPr>
                    <p:nvPr/>
                  </p:nvSpPr>
                  <p:spPr bwMode="auto">
                    <a:xfrm flipV="1">
                      <a:off x="7128" y="12168"/>
                      <a:ext cx="648" cy="432"/>
                    </a:xfrm>
                    <a:custGeom>
                      <a:avLst/>
                      <a:gdLst>
                        <a:gd name="T0" fmla="*/ 0 w 576"/>
                        <a:gd name="T1" fmla="*/ 0 h 432"/>
                        <a:gd name="T2" fmla="*/ 432 w 576"/>
                        <a:gd name="T3" fmla="*/ 144 h 432"/>
                        <a:gd name="T4" fmla="*/ 576 w 576"/>
                        <a:gd name="T5" fmla="*/ 432 h 4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76" h="432">
                          <a:moveTo>
                            <a:pt x="0" y="0"/>
                          </a:moveTo>
                          <a:cubicBezTo>
                            <a:pt x="168" y="36"/>
                            <a:pt x="336" y="72"/>
                            <a:pt x="432" y="144"/>
                          </a:cubicBezTo>
                          <a:cubicBezTo>
                            <a:pt x="528" y="216"/>
                            <a:pt x="552" y="324"/>
                            <a:pt x="576" y="432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0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244" y="3264"/>
                    <a:ext cx="71" cy="57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2" name="Group 47"/>
              <p:cNvGrpSpPr>
                <a:grpSpLocks/>
              </p:cNvGrpSpPr>
              <p:nvPr/>
            </p:nvGrpSpPr>
            <p:grpSpPr bwMode="auto">
              <a:xfrm>
                <a:off x="2544" y="2640"/>
                <a:ext cx="1344" cy="336"/>
                <a:chOff x="2544" y="2640"/>
                <a:chExt cx="1344" cy="336"/>
              </a:xfrm>
            </p:grpSpPr>
            <p:sp>
              <p:nvSpPr>
                <p:cNvPr id="87" name="Line 48"/>
                <p:cNvSpPr>
                  <a:spLocks noChangeShapeType="1"/>
                </p:cNvSpPr>
                <p:nvPr/>
              </p:nvSpPr>
              <p:spPr bwMode="auto">
                <a:xfrm>
                  <a:off x="2736" y="2784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8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292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9" name="Line 50"/>
                <p:cNvSpPr>
                  <a:spLocks noChangeShapeType="1"/>
                </p:cNvSpPr>
                <p:nvPr/>
              </p:nvSpPr>
              <p:spPr bwMode="auto">
                <a:xfrm>
                  <a:off x="3354" y="2860"/>
                  <a:ext cx="1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544" y="2640"/>
                  <a:ext cx="1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9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504" y="2736"/>
                  <a:ext cx="384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(a.b)'</a:t>
                  </a:r>
                  <a:endParaRPr lang="en-GB" altLang="en-US" sz="1600" b="1"/>
                </a:p>
              </p:txBody>
            </p:sp>
            <p:grpSp>
              <p:nvGrpSpPr>
                <p:cNvPr id="92" name="Group 53"/>
                <p:cNvGrpSpPr>
                  <a:grpSpLocks/>
                </p:cNvGrpSpPr>
                <p:nvPr/>
              </p:nvGrpSpPr>
              <p:grpSpPr bwMode="auto">
                <a:xfrm>
                  <a:off x="2976" y="2736"/>
                  <a:ext cx="359" cy="240"/>
                  <a:chOff x="2976" y="2736"/>
                  <a:chExt cx="359" cy="240"/>
                </a:xfrm>
              </p:grpSpPr>
              <p:sp>
                <p:nvSpPr>
                  <p:cNvPr id="93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736"/>
                    <a:ext cx="288" cy="240"/>
                  </a:xfrm>
                  <a:prstGeom prst="flowChartDelay">
                    <a:avLst/>
                  </a:prstGeom>
                  <a:noFill/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94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26"/>
                    <a:ext cx="71" cy="57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2544" y="3504"/>
                <a:ext cx="1392" cy="336"/>
                <a:chOff x="2400" y="3552"/>
                <a:chExt cx="1392" cy="336"/>
              </a:xfrm>
            </p:grpSpPr>
            <p:sp>
              <p:nvSpPr>
                <p:cNvPr id="74" name="Line 57"/>
                <p:cNvSpPr>
                  <a:spLocks noChangeShapeType="1"/>
                </p:cNvSpPr>
                <p:nvPr/>
              </p:nvSpPr>
              <p:spPr bwMode="auto">
                <a:xfrm>
                  <a:off x="2592" y="369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5" name="Line 58"/>
                <p:cNvSpPr>
                  <a:spLocks noChangeShapeType="1"/>
                </p:cNvSpPr>
                <p:nvPr/>
              </p:nvSpPr>
              <p:spPr bwMode="auto">
                <a:xfrm>
                  <a:off x="2592" y="384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" name="Line 59"/>
                <p:cNvSpPr>
                  <a:spLocks noChangeShapeType="1"/>
                </p:cNvSpPr>
                <p:nvPr/>
              </p:nvSpPr>
              <p:spPr bwMode="auto">
                <a:xfrm>
                  <a:off x="3106" y="3772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400" y="3552"/>
                  <a:ext cx="1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7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360" y="3648"/>
                  <a:ext cx="432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 </a:t>
                  </a:r>
                  <a:r>
                    <a:rPr lang="en-GB" altLang="en-US" sz="1400" b="1">
                      <a:sym typeface="Symbol" panose="05050102010706020507" pitchFamily="18" charset="2"/>
                    </a:rPr>
                    <a:t> </a:t>
                  </a: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grpSp>
              <p:nvGrpSpPr>
                <p:cNvPr id="79" name="Group 62"/>
                <p:cNvGrpSpPr>
                  <a:grpSpLocks/>
                </p:cNvGrpSpPr>
                <p:nvPr/>
              </p:nvGrpSpPr>
              <p:grpSpPr bwMode="auto">
                <a:xfrm>
                  <a:off x="2770" y="3648"/>
                  <a:ext cx="329" cy="240"/>
                  <a:chOff x="2770" y="3648"/>
                  <a:chExt cx="329" cy="240"/>
                </a:xfrm>
              </p:grpSpPr>
              <p:grpSp>
                <p:nvGrpSpPr>
                  <p:cNvPr id="80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811" y="3648"/>
                    <a:ext cx="288" cy="240"/>
                    <a:chOff x="6768" y="11808"/>
                    <a:chExt cx="1008" cy="792"/>
                  </a:xfrm>
                </p:grpSpPr>
                <p:sp>
                  <p:nvSpPr>
                    <p:cNvPr id="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6768" y="11808"/>
                      <a:ext cx="144" cy="792"/>
                    </a:xfrm>
                    <a:custGeom>
                      <a:avLst/>
                      <a:gdLst>
                        <a:gd name="T0" fmla="*/ 0 w 288"/>
                        <a:gd name="T1" fmla="*/ 0 h 864"/>
                        <a:gd name="T2" fmla="*/ 288 w 288"/>
                        <a:gd name="T3" fmla="*/ 432 h 864"/>
                        <a:gd name="T4" fmla="*/ 0 w 288"/>
                        <a:gd name="T5" fmla="*/ 864 h 8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88" h="864">
                          <a:moveTo>
                            <a:pt x="0" y="0"/>
                          </a:moveTo>
                          <a:cubicBezTo>
                            <a:pt x="144" y="144"/>
                            <a:pt x="288" y="288"/>
                            <a:pt x="288" y="432"/>
                          </a:cubicBezTo>
                          <a:cubicBezTo>
                            <a:pt x="288" y="576"/>
                            <a:pt x="48" y="792"/>
                            <a:pt x="0" y="864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68" y="11808"/>
                      <a:ext cx="3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4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68" y="12600"/>
                      <a:ext cx="3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7128" y="11808"/>
                      <a:ext cx="648" cy="432"/>
                    </a:xfrm>
                    <a:custGeom>
                      <a:avLst/>
                      <a:gdLst>
                        <a:gd name="T0" fmla="*/ 0 w 576"/>
                        <a:gd name="T1" fmla="*/ 0 h 432"/>
                        <a:gd name="T2" fmla="*/ 432 w 576"/>
                        <a:gd name="T3" fmla="*/ 144 h 432"/>
                        <a:gd name="T4" fmla="*/ 576 w 576"/>
                        <a:gd name="T5" fmla="*/ 432 h 4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76" h="432">
                          <a:moveTo>
                            <a:pt x="0" y="0"/>
                          </a:moveTo>
                          <a:cubicBezTo>
                            <a:pt x="168" y="36"/>
                            <a:pt x="336" y="72"/>
                            <a:pt x="432" y="144"/>
                          </a:cubicBezTo>
                          <a:cubicBezTo>
                            <a:pt x="528" y="216"/>
                            <a:pt x="552" y="324"/>
                            <a:pt x="576" y="432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86" name="Freeform 68"/>
                    <p:cNvSpPr>
                      <a:spLocks/>
                    </p:cNvSpPr>
                    <p:nvPr/>
                  </p:nvSpPr>
                  <p:spPr bwMode="auto">
                    <a:xfrm flipV="1">
                      <a:off x="7128" y="12168"/>
                      <a:ext cx="648" cy="432"/>
                    </a:xfrm>
                    <a:custGeom>
                      <a:avLst/>
                      <a:gdLst>
                        <a:gd name="T0" fmla="*/ 0 w 576"/>
                        <a:gd name="T1" fmla="*/ 0 h 432"/>
                        <a:gd name="T2" fmla="*/ 432 w 576"/>
                        <a:gd name="T3" fmla="*/ 144 h 432"/>
                        <a:gd name="T4" fmla="*/ 576 w 576"/>
                        <a:gd name="T5" fmla="*/ 432 h 4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76" h="432">
                          <a:moveTo>
                            <a:pt x="0" y="0"/>
                          </a:moveTo>
                          <a:cubicBezTo>
                            <a:pt x="168" y="36"/>
                            <a:pt x="336" y="72"/>
                            <a:pt x="432" y="144"/>
                          </a:cubicBezTo>
                          <a:cubicBezTo>
                            <a:pt x="528" y="216"/>
                            <a:pt x="552" y="324"/>
                            <a:pt x="576" y="432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81" name="Freeform 69"/>
                  <p:cNvSpPr>
                    <a:spLocks/>
                  </p:cNvSpPr>
                  <p:nvPr/>
                </p:nvSpPr>
                <p:spPr bwMode="auto">
                  <a:xfrm>
                    <a:off x="2770" y="3648"/>
                    <a:ext cx="41" cy="24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288 w 288"/>
                      <a:gd name="T3" fmla="*/ 432 h 864"/>
                      <a:gd name="T4" fmla="*/ 0 w 288"/>
                      <a:gd name="T5" fmla="*/ 864 h 8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4" name="Group 70"/>
              <p:cNvGrpSpPr>
                <a:grpSpLocks/>
              </p:cNvGrpSpPr>
              <p:nvPr/>
            </p:nvGrpSpPr>
            <p:grpSpPr bwMode="auto">
              <a:xfrm>
                <a:off x="4080" y="1296"/>
                <a:ext cx="1344" cy="336"/>
                <a:chOff x="3888" y="1344"/>
                <a:chExt cx="1344" cy="336"/>
              </a:xfrm>
            </p:grpSpPr>
            <p:sp>
              <p:nvSpPr>
                <p:cNvPr id="67" name="Rectangle 71"/>
                <p:cNvSpPr>
                  <a:spLocks noChangeArrowheads="1"/>
                </p:cNvSpPr>
                <p:nvPr/>
              </p:nvSpPr>
              <p:spPr bwMode="auto">
                <a:xfrm>
                  <a:off x="4320" y="1440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" name="Line 72"/>
                <p:cNvSpPr>
                  <a:spLocks noChangeShapeType="1"/>
                </p:cNvSpPr>
                <p:nvPr/>
              </p:nvSpPr>
              <p:spPr bwMode="auto">
                <a:xfrm>
                  <a:off x="4080" y="148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" name="Line 73"/>
                <p:cNvSpPr>
                  <a:spLocks noChangeShapeType="1"/>
                </p:cNvSpPr>
                <p:nvPr/>
              </p:nvSpPr>
              <p:spPr bwMode="auto">
                <a:xfrm>
                  <a:off x="4080" y="1632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" name="Line 74"/>
                <p:cNvSpPr>
                  <a:spLocks noChangeShapeType="1"/>
                </p:cNvSpPr>
                <p:nvPr/>
              </p:nvSpPr>
              <p:spPr bwMode="auto">
                <a:xfrm>
                  <a:off x="4656" y="155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88" y="1344"/>
                  <a:ext cx="191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7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96" y="1441"/>
                  <a:ext cx="336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a.b</a:t>
                  </a:r>
                  <a:endParaRPr lang="en-GB" altLang="en-US" sz="1600" b="1"/>
                </a:p>
              </p:txBody>
            </p:sp>
            <p:sp>
              <p:nvSpPr>
                <p:cNvPr id="7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69" y="1419"/>
                  <a:ext cx="239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&amp;</a:t>
                  </a:r>
                </a:p>
              </p:txBody>
            </p:sp>
          </p:grpSp>
          <p:grpSp>
            <p:nvGrpSpPr>
              <p:cNvPr id="15" name="Group 78"/>
              <p:cNvGrpSpPr>
                <a:grpSpLocks/>
              </p:cNvGrpSpPr>
              <p:nvPr/>
            </p:nvGrpSpPr>
            <p:grpSpPr bwMode="auto">
              <a:xfrm>
                <a:off x="4080" y="1776"/>
                <a:ext cx="1344" cy="337"/>
                <a:chOff x="3936" y="1824"/>
                <a:chExt cx="1344" cy="337"/>
              </a:xfrm>
            </p:grpSpPr>
            <p:sp>
              <p:nvSpPr>
                <p:cNvPr id="6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68" y="1920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1" name="Line 80"/>
                <p:cNvSpPr>
                  <a:spLocks noChangeShapeType="1"/>
                </p:cNvSpPr>
                <p:nvPr/>
              </p:nvSpPr>
              <p:spPr bwMode="auto">
                <a:xfrm>
                  <a:off x="4128" y="196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2" name="Line 81"/>
                <p:cNvSpPr>
                  <a:spLocks noChangeShapeType="1"/>
                </p:cNvSpPr>
                <p:nvPr/>
              </p:nvSpPr>
              <p:spPr bwMode="auto">
                <a:xfrm>
                  <a:off x="4128" y="2112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3" name="Line 82"/>
                <p:cNvSpPr>
                  <a:spLocks noChangeShapeType="1"/>
                </p:cNvSpPr>
                <p:nvPr/>
              </p:nvSpPr>
              <p:spPr bwMode="auto">
                <a:xfrm>
                  <a:off x="4704" y="203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936" y="1824"/>
                  <a:ext cx="191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6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944" y="1920"/>
                  <a:ext cx="336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a+b</a:t>
                  </a:r>
                  <a:endParaRPr lang="en-GB" altLang="en-US" sz="1600" b="1"/>
                </a:p>
              </p:txBody>
            </p:sp>
            <p:sp>
              <p:nvSpPr>
                <p:cNvPr id="6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368" y="1897"/>
                  <a:ext cx="288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altLang="en-US" sz="1400" b="1">
                      <a:sym typeface="Symbol" panose="05050102010706020507" pitchFamily="18" charset="2"/>
                    </a:rPr>
                    <a:t>+</a:t>
                  </a:r>
                  <a:endParaRPr lang="en-GB" altLang="en-US" sz="1400" b="1"/>
                </a:p>
              </p:txBody>
            </p:sp>
          </p:grpSp>
          <p:sp>
            <p:nvSpPr>
              <p:cNvPr id="16" name="Text Box 86"/>
              <p:cNvSpPr txBox="1">
                <a:spLocks noChangeArrowheads="1"/>
              </p:cNvSpPr>
              <p:nvPr/>
            </p:nvSpPr>
            <p:spPr bwMode="auto">
              <a:xfrm>
                <a:off x="1824" y="1392"/>
                <a:ext cx="52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altLang="en-US" sz="1600" b="1"/>
                  <a:t>AND</a:t>
                </a:r>
                <a:endParaRPr lang="en-GB" altLang="en-US" sz="1400" b="1"/>
              </a:p>
            </p:txBody>
          </p:sp>
          <p:grpSp>
            <p:nvGrpSpPr>
              <p:cNvPr id="17" name="Group 87"/>
              <p:cNvGrpSpPr>
                <a:grpSpLocks/>
              </p:cNvGrpSpPr>
              <p:nvPr/>
            </p:nvGrpSpPr>
            <p:grpSpPr bwMode="auto">
              <a:xfrm>
                <a:off x="4080" y="2269"/>
                <a:ext cx="1344" cy="261"/>
                <a:chOff x="3936" y="2365"/>
                <a:chExt cx="1344" cy="261"/>
              </a:xfrm>
            </p:grpSpPr>
            <p:sp>
              <p:nvSpPr>
                <p:cNvPr id="52" name="Line 88"/>
                <p:cNvSpPr>
                  <a:spLocks noChangeShapeType="1"/>
                </p:cNvSpPr>
                <p:nvPr/>
              </p:nvSpPr>
              <p:spPr bwMode="auto">
                <a:xfrm>
                  <a:off x="4128" y="2496"/>
                  <a:ext cx="288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" name="Line 89"/>
                <p:cNvSpPr>
                  <a:spLocks noChangeShapeType="1"/>
                </p:cNvSpPr>
                <p:nvPr/>
              </p:nvSpPr>
              <p:spPr bwMode="auto">
                <a:xfrm>
                  <a:off x="4690" y="251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936" y="2400"/>
                  <a:ext cx="191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  <a:endParaRPr lang="en-GB" altLang="en-US" sz="1600" b="1"/>
                </a:p>
              </p:txBody>
            </p:sp>
            <p:sp>
              <p:nvSpPr>
                <p:cNvPr id="5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944" y="2400"/>
                  <a:ext cx="336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a'</a:t>
                  </a:r>
                  <a:endParaRPr lang="en-GB" altLang="en-US" sz="1600" b="1"/>
                </a:p>
              </p:txBody>
            </p:sp>
            <p:grpSp>
              <p:nvGrpSpPr>
                <p:cNvPr id="56" name="Group 92"/>
                <p:cNvGrpSpPr>
                  <a:grpSpLocks/>
                </p:cNvGrpSpPr>
                <p:nvPr/>
              </p:nvGrpSpPr>
              <p:grpSpPr bwMode="auto">
                <a:xfrm>
                  <a:off x="4368" y="2365"/>
                  <a:ext cx="311" cy="261"/>
                  <a:chOff x="4368" y="2379"/>
                  <a:chExt cx="311" cy="261"/>
                </a:xfrm>
              </p:grpSpPr>
              <p:sp>
                <p:nvSpPr>
                  <p:cNvPr id="5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192" cy="240"/>
                  </a:xfrm>
                  <a:prstGeom prst="rect">
                    <a:avLst/>
                  </a:prstGeom>
                  <a:noFill/>
                  <a:ln w="254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8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2379"/>
                    <a:ext cx="289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GB" altLang="en-US" sz="1400" b="1">
                        <a:sym typeface="Symbol" panose="05050102010706020507" pitchFamily="18" charset="2"/>
                      </a:rPr>
                      <a:t>1</a:t>
                    </a:r>
                    <a:endParaRPr lang="en-GB" altLang="en-US" sz="1400" b="1"/>
                  </a:p>
                </p:txBody>
              </p:sp>
              <p:sp>
                <p:nvSpPr>
                  <p:cNvPr id="5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96"/>
                    <a:ext cx="71" cy="57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8" name="Group 96"/>
              <p:cNvGrpSpPr>
                <a:grpSpLocks/>
              </p:cNvGrpSpPr>
              <p:nvPr/>
            </p:nvGrpSpPr>
            <p:grpSpPr bwMode="auto">
              <a:xfrm>
                <a:off x="4080" y="2640"/>
                <a:ext cx="1392" cy="336"/>
                <a:chOff x="3936" y="2688"/>
                <a:chExt cx="1392" cy="336"/>
              </a:xfrm>
            </p:grpSpPr>
            <p:sp>
              <p:nvSpPr>
                <p:cNvPr id="43" name="Line 97"/>
                <p:cNvSpPr>
                  <a:spLocks noChangeShapeType="1"/>
                </p:cNvSpPr>
                <p:nvPr/>
              </p:nvSpPr>
              <p:spPr bwMode="auto">
                <a:xfrm>
                  <a:off x="4128" y="2832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4" name="Line 98"/>
                <p:cNvSpPr>
                  <a:spLocks noChangeShapeType="1"/>
                </p:cNvSpPr>
                <p:nvPr/>
              </p:nvSpPr>
              <p:spPr bwMode="auto">
                <a:xfrm>
                  <a:off x="4128" y="2976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5" name="Line 99"/>
                <p:cNvSpPr>
                  <a:spLocks noChangeShapeType="1"/>
                </p:cNvSpPr>
                <p:nvPr/>
              </p:nvSpPr>
              <p:spPr bwMode="auto">
                <a:xfrm>
                  <a:off x="4766" y="2901"/>
                  <a:ext cx="178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936" y="2688"/>
                  <a:ext cx="191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4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944" y="2784"/>
                  <a:ext cx="384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(a.b)'</a:t>
                  </a:r>
                  <a:endParaRPr lang="en-GB" altLang="en-US" sz="1600" b="1"/>
                </a:p>
              </p:txBody>
            </p:sp>
            <p:grpSp>
              <p:nvGrpSpPr>
                <p:cNvPr id="48" name="Group 102"/>
                <p:cNvGrpSpPr>
                  <a:grpSpLocks/>
                </p:cNvGrpSpPr>
                <p:nvPr/>
              </p:nvGrpSpPr>
              <p:grpSpPr bwMode="auto">
                <a:xfrm>
                  <a:off x="4368" y="2763"/>
                  <a:ext cx="407" cy="261"/>
                  <a:chOff x="4368" y="2763"/>
                  <a:chExt cx="407" cy="261"/>
                </a:xfrm>
              </p:grpSpPr>
              <p:sp>
                <p:nvSpPr>
                  <p:cNvPr id="49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880"/>
                    <a:ext cx="71" cy="57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784"/>
                    <a:ext cx="336" cy="240"/>
                  </a:xfrm>
                  <a:prstGeom prst="rect">
                    <a:avLst/>
                  </a:prstGeom>
                  <a:noFill/>
                  <a:ln w="254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1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7" y="2763"/>
                    <a:ext cx="239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GB" altLang="en-US" sz="1400" b="1"/>
                      <a:t>&amp;</a:t>
                    </a:r>
                  </a:p>
                </p:txBody>
              </p:sp>
            </p:grpSp>
          </p:grpSp>
          <p:grpSp>
            <p:nvGrpSpPr>
              <p:cNvPr id="19" name="Group 106"/>
              <p:cNvGrpSpPr>
                <a:grpSpLocks/>
              </p:cNvGrpSpPr>
              <p:nvPr/>
            </p:nvGrpSpPr>
            <p:grpSpPr bwMode="auto">
              <a:xfrm>
                <a:off x="4080" y="3072"/>
                <a:ext cx="1488" cy="336"/>
                <a:chOff x="3936" y="3120"/>
                <a:chExt cx="1488" cy="336"/>
              </a:xfrm>
            </p:grpSpPr>
            <p:sp>
              <p:nvSpPr>
                <p:cNvPr id="34" name="Line 107"/>
                <p:cNvSpPr>
                  <a:spLocks noChangeShapeType="1"/>
                </p:cNvSpPr>
                <p:nvPr/>
              </p:nvSpPr>
              <p:spPr bwMode="auto">
                <a:xfrm>
                  <a:off x="4128" y="3264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" name="Line 108"/>
                <p:cNvSpPr>
                  <a:spLocks noChangeShapeType="1"/>
                </p:cNvSpPr>
                <p:nvPr/>
              </p:nvSpPr>
              <p:spPr bwMode="auto">
                <a:xfrm>
                  <a:off x="4128" y="340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" name="Line 109"/>
                <p:cNvSpPr>
                  <a:spLocks noChangeShapeType="1"/>
                </p:cNvSpPr>
                <p:nvPr/>
              </p:nvSpPr>
              <p:spPr bwMode="auto">
                <a:xfrm>
                  <a:off x="4780" y="3332"/>
                  <a:ext cx="164" cy="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7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936" y="3120"/>
                  <a:ext cx="191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38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944" y="3219"/>
                  <a:ext cx="480" cy="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(a+b)'</a:t>
                  </a:r>
                  <a:endParaRPr lang="en-GB" altLang="en-US" sz="1600" b="1"/>
                </a:p>
              </p:txBody>
            </p:sp>
            <p:grpSp>
              <p:nvGrpSpPr>
                <p:cNvPr id="39" name="Group 112"/>
                <p:cNvGrpSpPr>
                  <a:grpSpLocks/>
                </p:cNvGrpSpPr>
                <p:nvPr/>
              </p:nvGrpSpPr>
              <p:grpSpPr bwMode="auto">
                <a:xfrm>
                  <a:off x="4368" y="3196"/>
                  <a:ext cx="407" cy="260"/>
                  <a:chOff x="4368" y="3196"/>
                  <a:chExt cx="407" cy="260"/>
                </a:xfrm>
              </p:grpSpPr>
              <p:sp>
                <p:nvSpPr>
                  <p:cNvPr id="40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3312"/>
                    <a:ext cx="71" cy="57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1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216"/>
                    <a:ext cx="336" cy="240"/>
                  </a:xfrm>
                  <a:prstGeom prst="rect">
                    <a:avLst/>
                  </a:prstGeom>
                  <a:noFill/>
                  <a:ln w="254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2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3196"/>
                    <a:ext cx="288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GB" altLang="en-US" sz="1400" b="1" dirty="0">
                        <a:sym typeface="Symbol" panose="05050102010706020507" pitchFamily="18" charset="2"/>
                      </a:rPr>
                      <a:t>1</a:t>
                    </a:r>
                    <a:endParaRPr lang="en-GB" altLang="en-US" sz="1400" b="1" dirty="0"/>
                  </a:p>
                </p:txBody>
              </p:sp>
            </p:grpSp>
          </p:grpSp>
          <p:grpSp>
            <p:nvGrpSpPr>
              <p:cNvPr id="20" name="Group 116"/>
              <p:cNvGrpSpPr>
                <a:grpSpLocks/>
              </p:cNvGrpSpPr>
              <p:nvPr/>
            </p:nvGrpSpPr>
            <p:grpSpPr bwMode="auto">
              <a:xfrm>
                <a:off x="4080" y="3504"/>
                <a:ext cx="1488" cy="336"/>
                <a:chOff x="3936" y="3552"/>
                <a:chExt cx="1488" cy="336"/>
              </a:xfrm>
            </p:grpSpPr>
            <p:sp>
              <p:nvSpPr>
                <p:cNvPr id="27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68" y="3648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118"/>
                <p:cNvSpPr>
                  <a:spLocks noChangeShapeType="1"/>
                </p:cNvSpPr>
                <p:nvPr/>
              </p:nvSpPr>
              <p:spPr bwMode="auto">
                <a:xfrm>
                  <a:off x="4128" y="3696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119"/>
                <p:cNvSpPr>
                  <a:spLocks noChangeShapeType="1"/>
                </p:cNvSpPr>
                <p:nvPr/>
              </p:nvSpPr>
              <p:spPr bwMode="auto">
                <a:xfrm>
                  <a:off x="4128" y="384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Line 120"/>
                <p:cNvSpPr>
                  <a:spLocks noChangeShapeType="1"/>
                </p:cNvSpPr>
                <p:nvPr/>
              </p:nvSpPr>
              <p:spPr bwMode="auto">
                <a:xfrm>
                  <a:off x="4704" y="375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936" y="3552"/>
                  <a:ext cx="191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a</a:t>
                  </a:r>
                </a:p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altLang="en-US" sz="1400" b="1"/>
                    <a:t>b</a:t>
                  </a:r>
                  <a:endParaRPr lang="en-GB" altLang="en-US" sz="1600" b="1"/>
                </a:p>
              </p:txBody>
            </p:sp>
            <p:sp>
              <p:nvSpPr>
                <p:cNvPr id="3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4944" y="3648"/>
                  <a:ext cx="480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altLang="en-US" sz="1400" b="1"/>
                    <a:t>a </a:t>
                  </a:r>
                  <a:r>
                    <a:rPr lang="en-GB" altLang="en-US" sz="1400" b="1">
                      <a:sym typeface="Symbol" panose="05050102010706020507" pitchFamily="18" charset="2"/>
                    </a:rPr>
                    <a:t></a:t>
                  </a:r>
                  <a:r>
                    <a:rPr lang="en-GB" altLang="en-US" sz="1400" b="1"/>
                    <a:t> b</a:t>
                  </a:r>
                </a:p>
              </p:txBody>
            </p:sp>
            <p:sp>
              <p:nvSpPr>
                <p:cNvPr id="3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368" y="3627"/>
                  <a:ext cx="289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altLang="en-US" sz="1400" b="1">
                      <a:sym typeface="Symbol" panose="05050102010706020507" pitchFamily="18" charset="2"/>
                    </a:rPr>
                    <a:t>=1</a:t>
                  </a:r>
                  <a:endParaRPr lang="en-GB" altLang="en-US" sz="1400" b="1"/>
                </a:p>
              </p:txBody>
            </p:sp>
          </p:grpSp>
          <p:sp>
            <p:nvSpPr>
              <p:cNvPr id="21" name="Text Box 124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52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altLang="en-US" sz="1600" b="1"/>
                  <a:t>OR</a:t>
                </a:r>
                <a:endParaRPr lang="en-GB" altLang="en-US" sz="1400" b="1"/>
              </a:p>
            </p:txBody>
          </p:sp>
          <p:sp>
            <p:nvSpPr>
              <p:cNvPr id="22" name="Text Box 125"/>
              <p:cNvSpPr txBox="1">
                <a:spLocks noChangeArrowheads="1"/>
              </p:cNvSpPr>
              <p:nvPr/>
            </p:nvSpPr>
            <p:spPr bwMode="auto">
              <a:xfrm>
                <a:off x="1824" y="2304"/>
                <a:ext cx="52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altLang="en-US" sz="1600" b="1"/>
                  <a:t>NOT</a:t>
                </a:r>
                <a:endParaRPr lang="en-GB" altLang="en-US" sz="1400" b="1"/>
              </a:p>
            </p:txBody>
          </p:sp>
          <p:sp>
            <p:nvSpPr>
              <p:cNvPr id="23" name="Text Box 126"/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52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altLang="en-US" sz="1600" b="1"/>
                  <a:t>NAND</a:t>
                </a:r>
                <a:endParaRPr lang="en-GB" altLang="en-US" sz="1400" b="1"/>
              </a:p>
            </p:txBody>
          </p:sp>
          <p:sp>
            <p:nvSpPr>
              <p:cNvPr id="24" name="Text Box 127"/>
              <p:cNvSpPr txBox="1">
                <a:spLocks noChangeArrowheads="1"/>
              </p:cNvSpPr>
              <p:nvPr/>
            </p:nvSpPr>
            <p:spPr bwMode="auto">
              <a:xfrm>
                <a:off x="1824" y="3168"/>
                <a:ext cx="52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altLang="en-US" sz="1600" b="1"/>
                  <a:t>NOR</a:t>
                </a:r>
                <a:endParaRPr lang="en-GB" altLang="en-US" sz="1400" b="1"/>
              </a:p>
            </p:txBody>
          </p:sp>
          <p:sp>
            <p:nvSpPr>
              <p:cNvPr id="25" name="Text Box 128"/>
              <p:cNvSpPr txBox="1">
                <a:spLocks noChangeArrowheads="1"/>
              </p:cNvSpPr>
              <p:nvPr/>
            </p:nvSpPr>
            <p:spPr bwMode="auto">
              <a:xfrm>
                <a:off x="2688" y="1008"/>
                <a:ext cx="86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altLang="en-US" sz="1600" b="1"/>
                  <a:t>Symbol set 1</a:t>
                </a:r>
                <a:endParaRPr lang="en-GB" altLang="en-US" sz="1400" b="1"/>
              </a:p>
            </p:txBody>
          </p:sp>
          <p:sp>
            <p:nvSpPr>
              <p:cNvPr id="26" name="Text Box 129"/>
              <p:cNvSpPr txBox="1">
                <a:spLocks noChangeArrowheads="1"/>
              </p:cNvSpPr>
              <p:nvPr/>
            </p:nvSpPr>
            <p:spPr bwMode="auto">
              <a:xfrm>
                <a:off x="3792" y="960"/>
                <a:ext cx="1728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altLang="en-US" sz="1600" b="1"/>
                  <a:t>Symbol set 2</a:t>
                </a:r>
              </a:p>
              <a:p>
                <a:pPr algn="ctr" eaLnBrk="0" hangingPunct="0">
                  <a:spcBef>
                    <a:spcPct val="30000"/>
                  </a:spcBef>
                </a:pPr>
                <a:r>
                  <a:rPr lang="en-GB" altLang="en-US" sz="1400" b="1"/>
                  <a:t>(ANSI/IEEE Standard 91-1984)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504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6DAB-530C-4610-A213-0F53D91C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2286000"/>
            <a:ext cx="7772400" cy="1143000"/>
          </a:xfrm>
        </p:spPr>
        <p:txBody>
          <a:bodyPr/>
          <a:lstStyle/>
          <a:p>
            <a:r>
              <a:rPr lang="en-US" sz="4000" dirty="0"/>
              <a:t>Useful Circuits using Logic Gates</a:t>
            </a:r>
            <a:endParaRPr lang="en-IN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1C9AD-A37B-4ADB-B44C-A53D93B6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C2479-667B-4066-B360-1137AAC3240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25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BEF50C-1D86-4FBA-A5F6-7CC4245A18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Binary Addition</a:t>
            </a: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3863975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3101975" y="1419225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 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+  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	  </a:t>
            </a:r>
            <a:r>
              <a:rPr lang="en-US" altLang="en-US" sz="2400">
                <a:solidFill>
                  <a:srgbClr val="FF0000"/>
                </a:solidFill>
              </a:rPr>
              <a:t>1</a:t>
            </a:r>
            <a:r>
              <a:rPr lang="en-US" altLang="en-US" sz="2400"/>
              <a:t>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</a:t>
            </a:r>
            <a:r>
              <a:rPr lang="en-US" altLang="en-US" sz="2400">
                <a:solidFill>
                  <a:srgbClr val="FF0000"/>
                </a:solidFill>
              </a:rPr>
              <a:t>Carry</a:t>
            </a:r>
            <a:r>
              <a:rPr lang="en-US" altLang="en-US" sz="2400"/>
              <a:t>         Sum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746125" y="1108075"/>
            <a:ext cx="352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3787775" y="2438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 flipH="1" flipV="1">
            <a:off x="4778375" y="2438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330575" y="4876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Text Box 15"/>
          <p:cNvSpPr txBox="1">
            <a:spLocks noChangeArrowheads="1"/>
          </p:cNvSpPr>
          <p:nvPr/>
        </p:nvSpPr>
        <p:spPr bwMode="auto">
          <a:xfrm>
            <a:off x="3559175" y="3657600"/>
            <a:ext cx="2514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  1    1     1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1    0    1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+      1    1    1</a:t>
            </a:r>
          </a:p>
        </p:txBody>
      </p:sp>
      <p:sp>
        <p:nvSpPr>
          <p:cNvPr id="26635" name="Text Box 16"/>
          <p:cNvSpPr txBox="1">
            <a:spLocks noChangeArrowheads="1"/>
          </p:cNvSpPr>
          <p:nvPr/>
        </p:nvSpPr>
        <p:spPr bwMode="auto">
          <a:xfrm>
            <a:off x="3771900" y="4765675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6" name="Text Box 17"/>
          <p:cNvSpPr txBox="1">
            <a:spLocks noChangeArrowheads="1"/>
          </p:cNvSpPr>
          <p:nvPr/>
        </p:nvSpPr>
        <p:spPr bwMode="auto">
          <a:xfrm>
            <a:off x="3756025" y="4876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</a:t>
            </a:r>
            <a:r>
              <a:rPr lang="en-US" altLang="en-US" sz="2400"/>
              <a:t>    1    0   0</a:t>
            </a:r>
          </a:p>
        </p:txBody>
      </p:sp>
      <p:sp>
        <p:nvSpPr>
          <p:cNvPr id="26637" name="Text Box 18"/>
          <p:cNvSpPr txBox="1">
            <a:spLocks noChangeArrowheads="1"/>
          </p:cNvSpPr>
          <p:nvPr/>
        </p:nvSpPr>
        <p:spPr bwMode="auto">
          <a:xfrm>
            <a:off x="3254375" y="5410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Carryout</a:t>
            </a:r>
            <a:r>
              <a:rPr lang="en-US" altLang="en-US" sz="2400"/>
              <a:t>         Sums</a:t>
            </a:r>
          </a:p>
        </p:txBody>
      </p:sp>
      <p:sp>
        <p:nvSpPr>
          <p:cNvPr id="26638" name="Line 21"/>
          <p:cNvSpPr>
            <a:spLocks noChangeShapeType="1"/>
          </p:cNvSpPr>
          <p:nvPr/>
        </p:nvSpPr>
        <p:spPr bwMode="auto">
          <a:xfrm flipH="1" flipV="1">
            <a:off x="4854575" y="5257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5616575" y="36576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Carry bits</a:t>
            </a:r>
          </a:p>
        </p:txBody>
      </p:sp>
      <p:sp>
        <p:nvSpPr>
          <p:cNvPr id="26640" name="Line 26"/>
          <p:cNvSpPr>
            <a:spLocks noChangeShapeType="1"/>
          </p:cNvSpPr>
          <p:nvPr/>
        </p:nvSpPr>
        <p:spPr bwMode="auto">
          <a:xfrm flipH="1">
            <a:off x="5083175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1" name="Text Box 27"/>
          <p:cNvSpPr txBox="1">
            <a:spLocks noChangeArrowheads="1"/>
          </p:cNvSpPr>
          <p:nvPr/>
        </p:nvSpPr>
        <p:spPr bwMode="auto">
          <a:xfrm>
            <a:off x="4000500" y="529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42" name="Line 29"/>
          <p:cNvSpPr>
            <a:spLocks noChangeShapeType="1"/>
          </p:cNvSpPr>
          <p:nvPr/>
        </p:nvSpPr>
        <p:spPr bwMode="auto">
          <a:xfrm flipV="1">
            <a:off x="3635375" y="5257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3" name="Text Box 30"/>
          <p:cNvSpPr txBox="1">
            <a:spLocks noChangeArrowheads="1"/>
          </p:cNvSpPr>
          <p:nvPr/>
        </p:nvSpPr>
        <p:spPr bwMode="auto">
          <a:xfrm>
            <a:off x="6080125" y="4079875"/>
            <a:ext cx="492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 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 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4378C7-C09B-4613-9B77-F5F8691C4EA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3600"/>
          </a:p>
          <a:p>
            <a:pPr eaLnBrk="1" hangingPunct="1">
              <a:spcBef>
                <a:spcPct val="20000"/>
              </a:spcBef>
            </a:pPr>
            <a:endParaRPr lang="en-US" altLang="en-US" sz="3600"/>
          </a:p>
          <a:p>
            <a:pPr eaLnBrk="1" hangingPunct="1">
              <a:spcBef>
                <a:spcPct val="20000"/>
              </a:spcBef>
            </a:pPr>
            <a:endParaRPr lang="en-US" altLang="en-US" sz="360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/>
              <a:t>Scope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4876800" y="1905000"/>
          <a:ext cx="28225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7" imgW="2371680" imgH="4161600" progId="Visio.Drawing.6">
                  <p:embed/>
                </p:oleObj>
              </mc:Choice>
              <mc:Fallback>
                <p:oleObj name="VISIO" r:id="rId7" imgW="2371680" imgH="41616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282257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Addition: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Half Adder: Two inputs (a,b) and two outputs (carry, sum).</a:t>
            </a:r>
          </a:p>
        </p:txBody>
      </p:sp>
      <p:sp>
        <p:nvSpPr>
          <p:cNvPr id="27652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Full Adder: Three inputs (a,b,c) and two outputs (carry, sum).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D4390-351D-419A-B417-3D59E22F4E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AAFA9-E22A-4078-8EF3-D81370ED6B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438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Half Adder</a:t>
            </a:r>
            <a:endParaRPr lang="en-US" altLang="en-US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953000" y="2590800"/>
            <a:ext cx="3276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 a    b         carry    sum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 0   0            0          0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0   1            0          1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1   0            0          1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1   1            1          0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724400" y="305593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5943600" y="2590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4800600" y="19050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Truth Table</a:t>
            </a: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20574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1" name="Line 26"/>
          <p:cNvSpPr>
            <a:spLocks noChangeShapeType="1"/>
          </p:cNvSpPr>
          <p:nvPr/>
        </p:nvSpPr>
        <p:spPr bwMode="auto">
          <a:xfrm>
            <a:off x="2057400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26670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 flipH="1">
            <a:off x="2057400" y="3733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20574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5" name="Line 30"/>
          <p:cNvSpPr>
            <a:spLocks noChangeShapeType="1"/>
          </p:cNvSpPr>
          <p:nvPr/>
        </p:nvSpPr>
        <p:spPr bwMode="auto">
          <a:xfrm>
            <a:off x="2057400" y="2819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6" name="Line 31"/>
          <p:cNvSpPr>
            <a:spLocks noChangeShapeType="1"/>
          </p:cNvSpPr>
          <p:nvPr/>
        </p:nvSpPr>
        <p:spPr bwMode="auto">
          <a:xfrm flipV="1">
            <a:off x="2057400" y="3581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7" name="Line 32"/>
          <p:cNvSpPr>
            <a:spLocks noChangeShapeType="1"/>
          </p:cNvSpPr>
          <p:nvPr/>
        </p:nvSpPr>
        <p:spPr bwMode="auto">
          <a:xfrm>
            <a:off x="22860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8" name="Line 33"/>
          <p:cNvSpPr>
            <a:spLocks noChangeShapeType="1"/>
          </p:cNvSpPr>
          <p:nvPr/>
        </p:nvSpPr>
        <p:spPr bwMode="auto">
          <a:xfrm>
            <a:off x="2667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9" name="Line 34"/>
          <p:cNvSpPr>
            <a:spLocks noChangeShapeType="1"/>
          </p:cNvSpPr>
          <p:nvPr/>
        </p:nvSpPr>
        <p:spPr bwMode="auto">
          <a:xfrm>
            <a:off x="2438400" y="3930650"/>
            <a:ext cx="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0" name="Line 35"/>
          <p:cNvSpPr>
            <a:spLocks noChangeShapeType="1"/>
          </p:cNvSpPr>
          <p:nvPr/>
        </p:nvSpPr>
        <p:spPr bwMode="auto">
          <a:xfrm>
            <a:off x="2438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1" name="Line 36"/>
          <p:cNvSpPr>
            <a:spLocks noChangeShapeType="1"/>
          </p:cNvSpPr>
          <p:nvPr/>
        </p:nvSpPr>
        <p:spPr bwMode="auto">
          <a:xfrm>
            <a:off x="14478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2" name="Line 37"/>
          <p:cNvSpPr>
            <a:spLocks noChangeShapeType="1"/>
          </p:cNvSpPr>
          <p:nvPr/>
        </p:nvSpPr>
        <p:spPr bwMode="auto">
          <a:xfrm>
            <a:off x="1447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3" name="Text Box 38"/>
          <p:cNvSpPr txBox="1">
            <a:spLocks noChangeArrowheads="1"/>
          </p:cNvSpPr>
          <p:nvPr/>
        </p:nvSpPr>
        <p:spPr bwMode="auto">
          <a:xfrm>
            <a:off x="1066800" y="23272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28694" name="Text Box 39"/>
          <p:cNvSpPr txBox="1">
            <a:spLocks noChangeArrowheads="1"/>
          </p:cNvSpPr>
          <p:nvPr/>
        </p:nvSpPr>
        <p:spPr bwMode="auto">
          <a:xfrm>
            <a:off x="10668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28695" name="Text Box 40"/>
          <p:cNvSpPr txBox="1">
            <a:spLocks noChangeArrowheads="1"/>
          </p:cNvSpPr>
          <p:nvPr/>
        </p:nvSpPr>
        <p:spPr bwMode="auto">
          <a:xfrm>
            <a:off x="3184525" y="3089275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Sum</a:t>
            </a:r>
          </a:p>
        </p:txBody>
      </p:sp>
      <p:sp>
        <p:nvSpPr>
          <p:cNvPr id="28696" name="Text Box 41"/>
          <p:cNvSpPr txBox="1">
            <a:spLocks noChangeArrowheads="1"/>
          </p:cNvSpPr>
          <p:nvPr/>
        </p:nvSpPr>
        <p:spPr bwMode="auto">
          <a:xfrm>
            <a:off x="2971800" y="41910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Carry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831FB-D577-4CFC-AD0C-12FB8862EA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9699" name="Text Box 1041"/>
          <p:cNvSpPr txBox="1">
            <a:spLocks noChangeArrowheads="1"/>
          </p:cNvSpPr>
          <p:nvPr/>
        </p:nvSpPr>
        <p:spPr bwMode="auto">
          <a:xfrm>
            <a:off x="609600" y="357188"/>
            <a:ext cx="449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Switching Function</a:t>
            </a:r>
          </a:p>
        </p:txBody>
      </p:sp>
      <p:sp>
        <p:nvSpPr>
          <p:cNvPr id="29700" name="Text Box 1043"/>
          <p:cNvSpPr txBox="1">
            <a:spLocks noChangeArrowheads="1"/>
          </p:cNvSpPr>
          <p:nvPr/>
        </p:nvSpPr>
        <p:spPr bwMode="auto">
          <a:xfrm>
            <a:off x="2359025" y="1079500"/>
            <a:ext cx="53879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Switching Expressions: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Sum (a,b) = a’b + ab’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Carry (a, b) = a*b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Sum (0,0) = 0’0 + 0*0’ = 0 + 0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Sum (0,1) = 0’1 + 0*1’ = 1 + 0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Sum (1,1) = 1’1 + 1*1’ = 0 + 0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1" name="AutoShape 1044"/>
          <p:cNvSpPr>
            <a:spLocks noChangeArrowheads="1"/>
          </p:cNvSpPr>
          <p:nvPr/>
        </p:nvSpPr>
        <p:spPr bwMode="auto">
          <a:xfrm rot="5400000">
            <a:off x="1981200" y="4343400"/>
            <a:ext cx="304800" cy="304800"/>
          </a:xfrm>
          <a:prstGeom prst="triangle">
            <a:avLst>
              <a:gd name="adj" fmla="val 5312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2" name="Oval 1045"/>
          <p:cNvSpPr>
            <a:spLocks noChangeArrowheads="1"/>
          </p:cNvSpPr>
          <p:nvPr/>
        </p:nvSpPr>
        <p:spPr bwMode="auto">
          <a:xfrm>
            <a:off x="22860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3" name="AutoShape 1046"/>
          <p:cNvSpPr>
            <a:spLocks noChangeArrowheads="1"/>
          </p:cNvSpPr>
          <p:nvPr/>
        </p:nvSpPr>
        <p:spPr bwMode="auto">
          <a:xfrm>
            <a:off x="2667000" y="4419600"/>
            <a:ext cx="381000" cy="609600"/>
          </a:xfrm>
          <a:prstGeom prst="flowChartDelay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4" name="AutoShape 1047"/>
          <p:cNvSpPr>
            <a:spLocks noChangeArrowheads="1"/>
          </p:cNvSpPr>
          <p:nvPr/>
        </p:nvSpPr>
        <p:spPr bwMode="auto">
          <a:xfrm>
            <a:off x="2667000" y="5181600"/>
            <a:ext cx="381000" cy="609600"/>
          </a:xfrm>
          <a:prstGeom prst="flowChartDelay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5" name="Line 1048"/>
          <p:cNvSpPr>
            <a:spLocks noChangeShapeType="1"/>
          </p:cNvSpPr>
          <p:nvPr/>
        </p:nvSpPr>
        <p:spPr bwMode="auto">
          <a:xfrm>
            <a:off x="2438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6" name="Line 1049"/>
          <p:cNvSpPr>
            <a:spLocks noChangeShapeType="1"/>
          </p:cNvSpPr>
          <p:nvPr/>
        </p:nvSpPr>
        <p:spPr bwMode="auto">
          <a:xfrm>
            <a:off x="15240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Line 1050"/>
          <p:cNvSpPr>
            <a:spLocks noChangeShapeType="1"/>
          </p:cNvSpPr>
          <p:nvPr/>
        </p:nvSpPr>
        <p:spPr bwMode="auto">
          <a:xfrm>
            <a:off x="16764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Line 1051"/>
          <p:cNvSpPr>
            <a:spLocks noChangeShapeType="1"/>
          </p:cNvSpPr>
          <p:nvPr/>
        </p:nvSpPr>
        <p:spPr bwMode="auto">
          <a:xfrm>
            <a:off x="24384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9" name="Line 1052"/>
          <p:cNvSpPr>
            <a:spLocks noChangeShapeType="1"/>
          </p:cNvSpPr>
          <p:nvPr/>
        </p:nvSpPr>
        <p:spPr bwMode="auto">
          <a:xfrm>
            <a:off x="30480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0" name="Line 1053"/>
          <p:cNvSpPr>
            <a:spLocks noChangeShapeType="1"/>
          </p:cNvSpPr>
          <p:nvPr/>
        </p:nvSpPr>
        <p:spPr bwMode="auto">
          <a:xfrm>
            <a:off x="30480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1" name="Line 1054"/>
          <p:cNvSpPr>
            <a:spLocks noChangeShapeType="1"/>
          </p:cNvSpPr>
          <p:nvPr/>
        </p:nvSpPr>
        <p:spPr bwMode="auto">
          <a:xfrm>
            <a:off x="32766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2" name="Line 1055"/>
          <p:cNvSpPr>
            <a:spLocks noChangeShapeType="1"/>
          </p:cNvSpPr>
          <p:nvPr/>
        </p:nvSpPr>
        <p:spPr bwMode="auto">
          <a:xfrm>
            <a:off x="32766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3" name="Line 1056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4" name="AutoShape 1057"/>
          <p:cNvSpPr>
            <a:spLocks noChangeArrowheads="1"/>
          </p:cNvSpPr>
          <p:nvPr/>
        </p:nvSpPr>
        <p:spPr bwMode="auto">
          <a:xfrm flipH="1">
            <a:off x="3352800" y="4800600"/>
            <a:ext cx="533400" cy="609600"/>
          </a:xfrm>
          <a:prstGeom prst="mo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15" name="Line 1060"/>
          <p:cNvSpPr>
            <a:spLocks noChangeShapeType="1"/>
          </p:cNvSpPr>
          <p:nvPr/>
        </p:nvSpPr>
        <p:spPr bwMode="auto">
          <a:xfrm>
            <a:off x="32766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6" name="Line 1061"/>
          <p:cNvSpPr>
            <a:spLocks noChangeShapeType="1"/>
          </p:cNvSpPr>
          <p:nvPr/>
        </p:nvSpPr>
        <p:spPr bwMode="auto">
          <a:xfrm>
            <a:off x="32766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7" name="AutoShape 1064"/>
          <p:cNvSpPr>
            <a:spLocks noChangeArrowheads="1"/>
          </p:cNvSpPr>
          <p:nvPr/>
        </p:nvSpPr>
        <p:spPr bwMode="auto">
          <a:xfrm rot="5400000">
            <a:off x="1981200" y="5486400"/>
            <a:ext cx="304800" cy="304800"/>
          </a:xfrm>
          <a:prstGeom prst="triangle">
            <a:avLst>
              <a:gd name="adj" fmla="val 5312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18" name="Oval 1065"/>
          <p:cNvSpPr>
            <a:spLocks noChangeArrowheads="1"/>
          </p:cNvSpPr>
          <p:nvPr/>
        </p:nvSpPr>
        <p:spPr bwMode="auto">
          <a:xfrm>
            <a:off x="22860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19" name="Line 1066"/>
          <p:cNvSpPr>
            <a:spLocks noChangeShapeType="1"/>
          </p:cNvSpPr>
          <p:nvPr/>
        </p:nvSpPr>
        <p:spPr bwMode="auto">
          <a:xfrm>
            <a:off x="1371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0" name="Line 1067"/>
          <p:cNvSpPr>
            <a:spLocks noChangeShapeType="1"/>
          </p:cNvSpPr>
          <p:nvPr/>
        </p:nvSpPr>
        <p:spPr bwMode="auto">
          <a:xfrm>
            <a:off x="13716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1" name="Text Box 1068"/>
          <p:cNvSpPr txBox="1">
            <a:spLocks noChangeArrowheads="1"/>
          </p:cNvSpPr>
          <p:nvPr/>
        </p:nvSpPr>
        <p:spPr bwMode="auto">
          <a:xfrm>
            <a:off x="1066800" y="42814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9722" name="Text Box 1069"/>
          <p:cNvSpPr txBox="1">
            <a:spLocks noChangeArrowheads="1"/>
          </p:cNvSpPr>
          <p:nvPr/>
        </p:nvSpPr>
        <p:spPr bwMode="auto">
          <a:xfrm>
            <a:off x="1073150" y="5424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9723" name="Text Box 1070"/>
          <p:cNvSpPr txBox="1">
            <a:spLocks noChangeArrowheads="1"/>
          </p:cNvSpPr>
          <p:nvPr/>
        </p:nvSpPr>
        <p:spPr bwMode="auto">
          <a:xfrm>
            <a:off x="4191000" y="48768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sum</a:t>
            </a:r>
          </a:p>
        </p:txBody>
      </p:sp>
      <p:sp>
        <p:nvSpPr>
          <p:cNvPr id="29724" name="Line 1071"/>
          <p:cNvSpPr>
            <a:spLocks noChangeShapeType="1"/>
          </p:cNvSpPr>
          <p:nvPr/>
        </p:nvSpPr>
        <p:spPr bwMode="auto">
          <a:xfrm>
            <a:off x="1524000" y="480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5" name="Line 1072"/>
          <p:cNvSpPr>
            <a:spLocks noChangeShapeType="1"/>
          </p:cNvSpPr>
          <p:nvPr/>
        </p:nvSpPr>
        <p:spPr bwMode="auto">
          <a:xfrm>
            <a:off x="16764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6" name="AutoShape 1073"/>
          <p:cNvSpPr>
            <a:spLocks noChangeArrowheads="1"/>
          </p:cNvSpPr>
          <p:nvPr/>
        </p:nvSpPr>
        <p:spPr bwMode="auto">
          <a:xfrm>
            <a:off x="6248400" y="4800600"/>
            <a:ext cx="609600" cy="685800"/>
          </a:xfrm>
          <a:prstGeom prst="flowChartDelay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27" name="Line 1074"/>
          <p:cNvSpPr>
            <a:spLocks noChangeShapeType="1"/>
          </p:cNvSpPr>
          <p:nvPr/>
        </p:nvSpPr>
        <p:spPr bwMode="auto">
          <a:xfrm flipH="1">
            <a:off x="59436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8" name="Line 1075"/>
          <p:cNvSpPr>
            <a:spLocks noChangeShapeType="1"/>
          </p:cNvSpPr>
          <p:nvPr/>
        </p:nvSpPr>
        <p:spPr bwMode="auto">
          <a:xfrm flipH="1">
            <a:off x="59436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9" name="Line 1076"/>
          <p:cNvSpPr>
            <a:spLocks noChangeShapeType="1"/>
          </p:cNvSpPr>
          <p:nvPr/>
        </p:nvSpPr>
        <p:spPr bwMode="auto">
          <a:xfrm>
            <a:off x="6858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30" name="Text Box 1077"/>
          <p:cNvSpPr txBox="1">
            <a:spLocks noChangeArrowheads="1"/>
          </p:cNvSpPr>
          <p:nvPr/>
        </p:nvSpPr>
        <p:spPr bwMode="auto">
          <a:xfrm>
            <a:off x="5699125" y="47244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9731" name="Text Box 1078"/>
          <p:cNvSpPr txBox="1">
            <a:spLocks noChangeArrowheads="1"/>
          </p:cNvSpPr>
          <p:nvPr/>
        </p:nvSpPr>
        <p:spPr bwMode="auto">
          <a:xfrm>
            <a:off x="5699125" y="506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9732" name="Text Box 1079"/>
          <p:cNvSpPr txBox="1">
            <a:spLocks noChangeArrowheads="1"/>
          </p:cNvSpPr>
          <p:nvPr/>
        </p:nvSpPr>
        <p:spPr bwMode="auto">
          <a:xfrm>
            <a:off x="7070725" y="49149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carry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4B94A-261F-40DA-B025-C6AD14A174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467600" cy="609600"/>
          </a:xfrm>
        </p:spPr>
        <p:txBody>
          <a:bodyPr/>
          <a:lstStyle/>
          <a:p>
            <a:pPr eaLnBrk="1" hangingPunct="1"/>
            <a:r>
              <a:rPr lang="en-US" altLang="en-US" sz="3600"/>
              <a:t>Full Adder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191000" y="2032000"/>
            <a:ext cx="47244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Id      a    b   c</a:t>
            </a:r>
            <a:r>
              <a:rPr lang="en-US" altLang="en-US" sz="1600" baseline="-25000"/>
              <a:t>in</a:t>
            </a:r>
            <a:r>
              <a:rPr lang="en-US" altLang="en-US" sz="1600"/>
              <a:t> </a:t>
            </a:r>
            <a:r>
              <a:rPr lang="en-US" altLang="en-US" sz="2000"/>
              <a:t>        carry    sum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 0      0   0    0             0          0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1      0   0    1             0          1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2      0   1    0             0          1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3      0   1    1             1          0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4      1   0    0             0          1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5      1   0    1             1          0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6      1   1    0             1          0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7      1   1    1             1          1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4191000" y="2413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6096000" y="1981200"/>
            <a:ext cx="0" cy="378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4648200" y="1981200"/>
            <a:ext cx="0" cy="378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191000" y="3937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9" name="Text Box 39"/>
          <p:cNvSpPr txBox="1">
            <a:spLocks noChangeArrowheads="1"/>
          </p:cNvSpPr>
          <p:nvPr/>
        </p:nvSpPr>
        <p:spPr bwMode="auto">
          <a:xfrm>
            <a:off x="4173538" y="1382713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Truth Table</a:t>
            </a:r>
          </a:p>
        </p:txBody>
      </p:sp>
      <p:sp>
        <p:nvSpPr>
          <p:cNvPr id="30730" name="Line 40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1" name="Line 41"/>
          <p:cNvSpPr>
            <a:spLocks noChangeShapeType="1"/>
          </p:cNvSpPr>
          <p:nvPr/>
        </p:nvSpPr>
        <p:spPr bwMode="auto">
          <a:xfrm>
            <a:off x="1676400" y="2743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2" name="Line 42"/>
          <p:cNvSpPr>
            <a:spLocks noChangeShapeType="1"/>
          </p:cNvSpPr>
          <p:nvPr/>
        </p:nvSpPr>
        <p:spPr bwMode="auto">
          <a:xfrm>
            <a:off x="2286000" y="3352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3" name="Line 43"/>
          <p:cNvSpPr>
            <a:spLocks noChangeShapeType="1"/>
          </p:cNvSpPr>
          <p:nvPr/>
        </p:nvSpPr>
        <p:spPr bwMode="auto">
          <a:xfrm flipH="1">
            <a:off x="1676400" y="4114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4" name="Line 44"/>
          <p:cNvSpPr>
            <a:spLocks noChangeShapeType="1"/>
          </p:cNvSpPr>
          <p:nvPr/>
        </p:nvSpPr>
        <p:spPr bwMode="auto">
          <a:xfrm>
            <a:off x="16764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5" name="Line 45"/>
          <p:cNvSpPr>
            <a:spLocks noChangeShapeType="1"/>
          </p:cNvSpPr>
          <p:nvPr/>
        </p:nvSpPr>
        <p:spPr bwMode="auto">
          <a:xfrm>
            <a:off x="167640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6" name="Line 46"/>
          <p:cNvSpPr>
            <a:spLocks noChangeShapeType="1"/>
          </p:cNvSpPr>
          <p:nvPr/>
        </p:nvSpPr>
        <p:spPr bwMode="auto">
          <a:xfrm flipV="1">
            <a:off x="1676400" y="3962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7" name="Line 47"/>
          <p:cNvSpPr>
            <a:spLocks noChangeShapeType="1"/>
          </p:cNvSpPr>
          <p:nvPr/>
        </p:nvSpPr>
        <p:spPr bwMode="auto">
          <a:xfrm>
            <a:off x="19050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8" name="Line 48"/>
          <p:cNvSpPr>
            <a:spLocks noChangeShapeType="1"/>
          </p:cNvSpPr>
          <p:nvPr/>
        </p:nvSpPr>
        <p:spPr bwMode="auto">
          <a:xfrm>
            <a:off x="2286000" y="3733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9" name="Line 49"/>
          <p:cNvSpPr>
            <a:spLocks noChangeShapeType="1"/>
          </p:cNvSpPr>
          <p:nvPr/>
        </p:nvSpPr>
        <p:spPr bwMode="auto">
          <a:xfrm>
            <a:off x="2057400" y="4314825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0" name="Line 50"/>
          <p:cNvSpPr>
            <a:spLocks noChangeShapeType="1"/>
          </p:cNvSpPr>
          <p:nvPr/>
        </p:nvSpPr>
        <p:spPr bwMode="auto">
          <a:xfrm>
            <a:off x="2057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1" name="Line 51"/>
          <p:cNvSpPr>
            <a:spLocks noChangeShapeType="1"/>
          </p:cNvSpPr>
          <p:nvPr/>
        </p:nvSpPr>
        <p:spPr bwMode="auto">
          <a:xfrm>
            <a:off x="1066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2" name="Line 52"/>
          <p:cNvSpPr>
            <a:spLocks noChangeShapeType="1"/>
          </p:cNvSpPr>
          <p:nvPr/>
        </p:nvSpPr>
        <p:spPr bwMode="auto">
          <a:xfrm>
            <a:off x="10668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3" name="Text Box 53"/>
          <p:cNvSpPr txBox="1">
            <a:spLocks noChangeArrowheads="1"/>
          </p:cNvSpPr>
          <p:nvPr/>
        </p:nvSpPr>
        <p:spPr bwMode="auto">
          <a:xfrm>
            <a:off x="685800" y="27082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30744" name="Text Box 54"/>
          <p:cNvSpPr txBox="1">
            <a:spLocks noChangeArrowheads="1"/>
          </p:cNvSpPr>
          <p:nvPr/>
        </p:nvSpPr>
        <p:spPr bwMode="auto">
          <a:xfrm>
            <a:off x="6858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30745" name="Text Box 55"/>
          <p:cNvSpPr txBox="1">
            <a:spLocks noChangeArrowheads="1"/>
          </p:cNvSpPr>
          <p:nvPr/>
        </p:nvSpPr>
        <p:spPr bwMode="auto">
          <a:xfrm>
            <a:off x="2803525" y="3470275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Sum</a:t>
            </a:r>
          </a:p>
        </p:txBody>
      </p:sp>
      <p:sp>
        <p:nvSpPr>
          <p:cNvPr id="30746" name="Text Box 56"/>
          <p:cNvSpPr txBox="1">
            <a:spLocks noChangeArrowheads="1"/>
          </p:cNvSpPr>
          <p:nvPr/>
        </p:nvSpPr>
        <p:spPr bwMode="auto">
          <a:xfrm>
            <a:off x="2590800" y="45720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Carry</a:t>
            </a:r>
          </a:p>
        </p:txBody>
      </p:sp>
      <p:sp>
        <p:nvSpPr>
          <p:cNvPr id="30747" name="Line 57"/>
          <p:cNvSpPr>
            <a:spLocks noChangeShapeType="1"/>
          </p:cNvSpPr>
          <p:nvPr/>
        </p:nvSpPr>
        <p:spPr bwMode="auto">
          <a:xfrm flipH="1">
            <a:off x="2054225" y="2438400"/>
            <a:ext cx="3175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8" name="Line 58"/>
          <p:cNvSpPr>
            <a:spLocks noChangeShapeType="1"/>
          </p:cNvSpPr>
          <p:nvPr/>
        </p:nvSpPr>
        <p:spPr bwMode="auto">
          <a:xfrm flipH="1">
            <a:off x="13716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9" name="Text Box 59"/>
          <p:cNvSpPr txBox="1">
            <a:spLocks noChangeArrowheads="1"/>
          </p:cNvSpPr>
          <p:nvPr/>
        </p:nvSpPr>
        <p:spPr bwMode="auto">
          <a:xfrm>
            <a:off x="1068388" y="2071688"/>
            <a:ext cx="455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  <a:r>
              <a:rPr lang="en-US" altLang="en-US" sz="1800" baseline="-6000"/>
              <a:t>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EAAAA5-9AF4-41B2-83B3-0BD9EBB474D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086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Minterm and Maxterm</a:t>
            </a: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1447800" y="1651000"/>
            <a:ext cx="58674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Id      a    b   c</a:t>
            </a:r>
            <a:r>
              <a:rPr lang="en-US" altLang="en-US" sz="1600" baseline="-25000"/>
              <a:t>in</a:t>
            </a:r>
            <a:r>
              <a:rPr lang="en-US" altLang="en-US" sz="1600"/>
              <a:t> </a:t>
            </a:r>
            <a:r>
              <a:rPr lang="en-US" altLang="en-US" sz="2000"/>
              <a:t>        carryout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 0      0   0    0             0          	   a+b+c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1      0   0    1             0          	   a+b+c’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2      0   1    0             0          	   a+b’+c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3      0   1    1             1         a’ b c   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4      1   0    0             0          	   a’+b+c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5      1   0    1             1         a b’c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6      1   1    0             1         a b c’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7      1   1    1             1         a b c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/>
              <a:t> 			  minterm</a:t>
            </a:r>
          </a:p>
        </p:txBody>
      </p:sp>
      <p:sp>
        <p:nvSpPr>
          <p:cNvPr id="31749" name="Line 12"/>
          <p:cNvSpPr>
            <a:spLocks noChangeShapeType="1"/>
          </p:cNvSpPr>
          <p:nvPr/>
        </p:nvSpPr>
        <p:spPr bwMode="auto">
          <a:xfrm>
            <a:off x="1447800" y="2057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0" name="Line 13"/>
          <p:cNvSpPr>
            <a:spLocks noChangeShapeType="1"/>
          </p:cNvSpPr>
          <p:nvPr/>
        </p:nvSpPr>
        <p:spPr bwMode="auto">
          <a:xfrm>
            <a:off x="3352800" y="14478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1" name="Line 14"/>
          <p:cNvSpPr>
            <a:spLocks noChangeShapeType="1"/>
          </p:cNvSpPr>
          <p:nvPr/>
        </p:nvSpPr>
        <p:spPr bwMode="auto">
          <a:xfrm flipV="1">
            <a:off x="1905000" y="14478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2" name="Line 15"/>
          <p:cNvSpPr>
            <a:spLocks noChangeShapeType="1"/>
          </p:cNvSpPr>
          <p:nvPr/>
        </p:nvSpPr>
        <p:spPr bwMode="auto">
          <a:xfrm>
            <a:off x="1447800" y="3581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3" name="Line 16"/>
          <p:cNvSpPr>
            <a:spLocks noChangeShapeType="1"/>
          </p:cNvSpPr>
          <p:nvPr/>
        </p:nvSpPr>
        <p:spPr bwMode="auto">
          <a:xfrm flipV="1">
            <a:off x="48006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4" name="Text Box 17"/>
          <p:cNvSpPr txBox="1">
            <a:spLocks noChangeArrowheads="1"/>
          </p:cNvSpPr>
          <p:nvPr/>
        </p:nvSpPr>
        <p:spPr bwMode="auto">
          <a:xfrm>
            <a:off x="5622925" y="4510088"/>
            <a:ext cx="1084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maxterm</a:t>
            </a:r>
          </a:p>
        </p:txBody>
      </p:sp>
      <p:sp>
        <p:nvSpPr>
          <p:cNvPr id="31755" name="Line 18"/>
          <p:cNvSpPr>
            <a:spLocks noChangeShapeType="1"/>
          </p:cNvSpPr>
          <p:nvPr/>
        </p:nvSpPr>
        <p:spPr bwMode="auto">
          <a:xfrm flipH="1" flipV="1">
            <a:off x="5864225" y="3962400"/>
            <a:ext cx="30797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8646C3-1C35-4085-9498-CFF269BBF4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276350" y="1385888"/>
            <a:ext cx="77025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8000"/>
              <a:t>1</a:t>
            </a:r>
            <a:r>
              <a:rPr lang="en-US" altLang="en-US" sz="2400"/>
              <a:t>(a,b,c) = a’bc + ab’c + abc’ + abc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a’bc = 1 iff (a,b,c,) = (0,1,1)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ab’c = 1 iff (a,b,c,) = (1,0,1)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abc’ = 1 iff (a,b,c,) = (1,1,0)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abc  = 1 iff (a,b,c,) = (1,1,1)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8000"/>
              <a:t>1</a:t>
            </a:r>
            <a:r>
              <a:rPr lang="en-US" altLang="en-US" sz="2400"/>
              <a:t>(a,b,c) = 1 iff (a,b,c) = (0,1,1), (1,0,1), (1,1,0), or (1,1,1)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974725" y="574675"/>
            <a:ext cx="176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Minterms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355725" y="4622800"/>
            <a:ext cx="6581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Ex:    f</a:t>
            </a:r>
            <a:r>
              <a:rPr lang="en-US" altLang="en-US" sz="2400" baseline="-8000"/>
              <a:t>1</a:t>
            </a:r>
            <a:r>
              <a:rPr lang="en-US" altLang="en-US" sz="2400"/>
              <a:t>(1,0,1) = 1’01 + 10’1 + 101’ + 101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f</a:t>
            </a:r>
            <a:r>
              <a:rPr lang="en-US" altLang="en-US" sz="2400" baseline="-8000"/>
              <a:t>1</a:t>
            </a:r>
            <a:r>
              <a:rPr lang="en-US" altLang="en-US" sz="2400"/>
              <a:t>(1,0,0) = 1’00 + 10’0 + 100’ + 100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A6ABF-AAEA-4C34-83F7-8FA74166F3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276350" y="1068388"/>
            <a:ext cx="73342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8000"/>
              <a:t>2</a:t>
            </a:r>
            <a:r>
              <a:rPr lang="en-US" altLang="en-US" sz="2400"/>
              <a:t>(a,b,c) = (a+b+c)(a+b+c’)(a+b’+c)(a’+b+c)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+ b + c  = 0 iff (a,b,c,) = (0,0,0)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+ b + c’ = 0 iff (a,b,c,) = (0,0,1)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+ b’ + c = 0 iff (a,b,c,) = (0,1,0)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a’ + b + c = 0 iff (a,b,c,) = (1,0,0)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8000"/>
              <a:t>2</a:t>
            </a:r>
            <a:r>
              <a:rPr lang="en-US" altLang="en-US" sz="2400"/>
              <a:t>(a,b,c) = 0 iff (a,b,c) = (0,0,0), (0,0,1), (0,1,0), (1,0,0)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847725" y="282575"/>
            <a:ext cx="1833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Maxterms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101725" y="4572000"/>
            <a:ext cx="7483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Ex:    f</a:t>
            </a:r>
            <a:r>
              <a:rPr lang="en-US" altLang="en-US" sz="2400" baseline="-8000"/>
              <a:t>2</a:t>
            </a:r>
            <a:r>
              <a:rPr lang="en-US" altLang="en-US" sz="2400"/>
              <a:t>(1,0,1) = (1+0+1)(1+0+1’)(1+0’+1)(1’+0+1)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f</a:t>
            </a:r>
            <a:r>
              <a:rPr lang="en-US" altLang="en-US" sz="2400" baseline="-8000"/>
              <a:t>2</a:t>
            </a:r>
            <a:r>
              <a:rPr lang="en-US" altLang="en-US" sz="2400"/>
              <a:t>(0,1,0) = (0+1+0)(0+1+0’)(0+1’+0)(0’+1+0)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49738-31F1-4C17-821E-A6EB4DA8E7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741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3600"/>
          </a:p>
          <a:p>
            <a:pPr eaLnBrk="1" hangingPunct="1">
              <a:buFontTx/>
              <a:buNone/>
            </a:pPr>
            <a:endParaRPr lang="en-US" altLang="en-US" sz="3600"/>
          </a:p>
          <a:p>
            <a:pPr eaLnBrk="1" hangingPunct="1">
              <a:buFontTx/>
              <a:buNone/>
            </a:pPr>
            <a:endParaRPr lang="en-US" altLang="en-US" sz="36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Other - Two-Input Logic Gates</a:t>
            </a:r>
          </a:p>
        </p:txBody>
      </p:sp>
      <p:graphicFrame>
        <p:nvGraphicFramePr>
          <p:cNvPr id="17413" name="Object 4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609600" y="184785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7" imgW="3584448" imgH="1456944" progId="Visio.Drawing.6">
                  <p:embed/>
                </p:oleObj>
              </mc:Choice>
              <mc:Fallback>
                <p:oleObj name="VISIO" r:id="rId7" imgW="3584448" imgH="1456944" progId="Visio.Drawing.6">
                  <p:embed/>
                  <p:pic>
                    <p:nvPicPr>
                      <p:cNvPr id="174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4785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43F4-54B3-4783-9D86-DBF78D43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Which Gates are Important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3AD35-5618-45C2-A0AC-31556CEA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9385-3798-4038-B685-655A08F5A89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34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Universal Set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772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Universal Set: </a:t>
            </a:r>
            <a:r>
              <a:rPr lang="en-US" altLang="en-US" sz="2800"/>
              <a:t>A set of gates such that every switching function can be implemented with gates in this set.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Ex: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{AND, OR, NOT}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{AND, NOT}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{OR, NOT}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11CE0A-560A-4747-9C85-2A585E54BE67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EFFE97-1CF8-43F0-ADB3-8DC89D8C199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Major Parts in this course</a:t>
            </a:r>
          </a:p>
        </p:txBody>
      </p:sp>
      <p:sp>
        <p:nvSpPr>
          <p:cNvPr id="9223" name="Rectangle 4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021278"/>
            <a:ext cx="7772400" cy="492232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We will cover the following major things in this course:</a:t>
            </a:r>
          </a:p>
          <a:p>
            <a:pPr eaLnBrk="1" hangingPunct="1"/>
            <a:r>
              <a:rPr lang="en-US" altLang="en-US" sz="2800" dirty="0"/>
              <a:t>Combinational Logic</a:t>
            </a:r>
          </a:p>
          <a:p>
            <a:pPr eaLnBrk="1" hangingPunct="1"/>
            <a:r>
              <a:rPr lang="en-US" altLang="en-US" sz="2800" dirty="0"/>
              <a:t>Sequential Networks </a:t>
            </a:r>
          </a:p>
          <a:p>
            <a:pPr eaLnBrk="1" hangingPunct="1"/>
            <a:r>
              <a:rPr lang="en-US" altLang="en-US" sz="2800" dirty="0"/>
              <a:t>Standard Modules</a:t>
            </a:r>
          </a:p>
        </p:txBody>
      </p:sp>
    </p:spTree>
    <p:extLst>
      <p:ext uri="{BB962C8B-B14F-4D97-AF65-F5344CB8AC3E}">
        <p14:creationId xmlns:p14="http://schemas.microsoft.com/office/powerpoint/2010/main" val="2873287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Universal Set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7724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Universal Set: </a:t>
            </a:r>
            <a:r>
              <a:rPr lang="en-US" altLang="en-US" sz="2800"/>
              <a:t>A set of gates such that every Boolean function can be implemented with gates in this set.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Ex: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{AND, OR, NOT}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{AND, NOT} OR can be implemented with AND &amp; NOT gates	  a+b = (a’b’)’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{OR, NOT}  AND can be implemented with OR &amp; NOT gates   	  ab = (a’+b’)’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{AND, OR} This is not universal.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42D5BE-DD9D-4FFE-98CF-75FF279AECA3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AC5-A084-4029-B40A-ACB9AD4B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43528"/>
            <a:ext cx="7772400" cy="1773836"/>
          </a:xfrm>
        </p:spPr>
        <p:txBody>
          <a:bodyPr/>
          <a:lstStyle/>
          <a:p>
            <a:r>
              <a:rPr lang="en-US" altLang="en-US" sz="4400" dirty="0"/>
              <a:t>Standard Combinational Modules (Combinational Building Blocks)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47E3-1B0E-45A4-8DAB-33081ACC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9385-3798-4038-B685-655A08F5A89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3265F1-687F-4E67-A5BD-81B63D408AF0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Some (Common) Building Blocks?</a:t>
            </a:r>
          </a:p>
        </p:txBody>
      </p:sp>
      <p:sp>
        <p:nvSpPr>
          <p:cNvPr id="5124" name="Text Box 33"/>
          <p:cNvSpPr txBox="1">
            <a:spLocks noChangeArrowheads="1"/>
          </p:cNvSpPr>
          <p:nvPr/>
        </p:nvSpPr>
        <p:spPr bwMode="auto">
          <a:xfrm>
            <a:off x="1143000" y="1828800"/>
            <a:ext cx="7239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/>
              <a:t>Decoder: Decode address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/>
              <a:t>Encoder: Encode address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/>
              <a:t>Multiplexer (Mux): Select data by address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err="1"/>
              <a:t>Demultiplexier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DeMux</a:t>
            </a:r>
            <a:r>
              <a:rPr lang="en-US" altLang="en-US" sz="2800" dirty="0"/>
              <a:t>): Direct data by address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/>
              <a:t>Shifter: Shift bit location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/>
              <a:t>Adder: Add two binary numbers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sz="3600"/>
              <a:t>Part III. Standard Modules</a:t>
            </a:r>
          </a:p>
        </p:txBody>
      </p:sp>
      <p:sp>
        <p:nvSpPr>
          <p:cNvPr id="7171" name="Text Box 1029"/>
          <p:cNvSpPr txBox="1">
            <a:spLocks noChangeArrowheads="1"/>
          </p:cNvSpPr>
          <p:nvPr/>
        </p:nvSpPr>
        <p:spPr bwMode="auto">
          <a:xfrm>
            <a:off x="1371600" y="2057400"/>
            <a:ext cx="6019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Interconnect Modules: </a:t>
            </a:r>
          </a:p>
          <a:p>
            <a:pPr eaLnBrk="1" hangingPunct="1"/>
            <a:r>
              <a:rPr lang="en-US" altLang="en-US" sz="2800"/>
              <a:t>	1. Decoder, 2. Encoder</a:t>
            </a:r>
          </a:p>
          <a:p>
            <a:pPr eaLnBrk="1" hangingPunct="1"/>
            <a:r>
              <a:rPr lang="en-US" altLang="en-US" sz="2800" b="1"/>
              <a:t>	3. Multiplexer, 4. Demultiplexer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D11C3B-8FF6-4288-90CC-3BDAA0C128B0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  <a:p>
            <a:pPr eaLnBrk="1" hangingPunct="1"/>
            <a:r>
              <a:rPr lang="en-US" altLang="en-US"/>
              <a:t>Logic Diagram</a:t>
            </a:r>
          </a:p>
          <a:p>
            <a:pPr eaLnBrk="1" hangingPunct="1"/>
            <a:r>
              <a:rPr lang="en-US" altLang="en-US"/>
              <a:t>Application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81D33B-4B00-43EE-B9ED-47B7FDF5021F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03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457200"/>
          </a:xfrm>
        </p:spPr>
        <p:txBody>
          <a:bodyPr/>
          <a:lstStyle/>
          <a:p>
            <a:pPr eaLnBrk="1" hangingPunct="1"/>
            <a:r>
              <a:rPr lang="en-US" altLang="en-US" sz="3200"/>
              <a:t>3. Mux (Multiplexer): Definition</a:t>
            </a:r>
          </a:p>
        </p:txBody>
      </p:sp>
      <p:sp>
        <p:nvSpPr>
          <p:cNvPr id="9219" name="Text Box 87"/>
          <p:cNvSpPr txBox="1">
            <a:spLocks noChangeArrowheads="1"/>
          </p:cNvSpPr>
          <p:nvPr/>
        </p:nvSpPr>
        <p:spPr bwMode="auto">
          <a:xfrm>
            <a:off x="4724400" y="1600200"/>
            <a:ext cx="38449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Description</a:t>
            </a:r>
          </a:p>
          <a:p>
            <a:pPr eaLnBrk="1" hangingPunct="1"/>
            <a:r>
              <a:rPr lang="en-US" altLang="en-US" sz="2400"/>
              <a:t>If En = 1</a:t>
            </a:r>
          </a:p>
          <a:p>
            <a:pPr eaLnBrk="1" hangingPunct="1"/>
            <a:r>
              <a:rPr lang="en-US" altLang="en-US" sz="2400"/>
              <a:t>  y = D</a:t>
            </a:r>
            <a:r>
              <a:rPr lang="en-US" altLang="en-US" sz="2400" baseline="-12000"/>
              <a:t>i</a:t>
            </a:r>
            <a:r>
              <a:rPr lang="en-US" altLang="en-US" sz="2400"/>
              <a:t> where i = (S</a:t>
            </a:r>
            <a:r>
              <a:rPr lang="en-US" altLang="en-US" sz="2400" baseline="-12000"/>
              <a:t>n-1</a:t>
            </a:r>
            <a:r>
              <a:rPr lang="en-US" altLang="en-US" sz="2400"/>
              <a:t>, .. , S</a:t>
            </a:r>
            <a:r>
              <a:rPr lang="en-US" altLang="en-US" sz="2400" baseline="-12000"/>
              <a:t>0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Else</a:t>
            </a:r>
          </a:p>
          <a:p>
            <a:pPr eaLnBrk="1" hangingPunct="1"/>
            <a:r>
              <a:rPr lang="en-US" altLang="en-US" sz="2400"/>
              <a:t>  y = 0</a:t>
            </a:r>
          </a:p>
        </p:txBody>
      </p:sp>
      <p:grpSp>
        <p:nvGrpSpPr>
          <p:cNvPr id="9220" name="Group 90"/>
          <p:cNvGrpSpPr>
            <a:grpSpLocks/>
          </p:cNvGrpSpPr>
          <p:nvPr/>
        </p:nvGrpSpPr>
        <p:grpSpPr bwMode="auto">
          <a:xfrm>
            <a:off x="800100" y="1679575"/>
            <a:ext cx="4000500" cy="3883025"/>
            <a:chOff x="144" y="1010"/>
            <a:chExt cx="2520" cy="2446"/>
          </a:xfrm>
        </p:grpSpPr>
        <p:sp>
          <p:nvSpPr>
            <p:cNvPr id="9222" name="Rectangle 76"/>
            <p:cNvSpPr>
              <a:spLocks noChangeArrowheads="1"/>
            </p:cNvSpPr>
            <p:nvPr/>
          </p:nvSpPr>
          <p:spPr bwMode="auto">
            <a:xfrm>
              <a:off x="1248" y="1536"/>
              <a:ext cx="720" cy="10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3" name="Line 77"/>
            <p:cNvSpPr>
              <a:spLocks noChangeShapeType="1"/>
            </p:cNvSpPr>
            <p:nvPr/>
          </p:nvSpPr>
          <p:spPr bwMode="auto">
            <a:xfrm flipV="1">
              <a:off x="1584" y="12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4" name="Text Box 78"/>
            <p:cNvSpPr txBox="1">
              <a:spLocks noChangeArrowheads="1"/>
            </p:cNvSpPr>
            <p:nvPr/>
          </p:nvSpPr>
          <p:spPr bwMode="auto">
            <a:xfrm>
              <a:off x="1440" y="101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En</a:t>
              </a:r>
            </a:p>
          </p:txBody>
        </p:sp>
        <p:sp>
          <p:nvSpPr>
            <p:cNvPr id="9225" name="Line 79"/>
            <p:cNvSpPr>
              <a:spLocks noChangeShapeType="1"/>
            </p:cNvSpPr>
            <p:nvPr/>
          </p:nvSpPr>
          <p:spPr bwMode="auto">
            <a:xfrm>
              <a:off x="1968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6" name="Text Box 80"/>
            <p:cNvSpPr txBox="1">
              <a:spLocks noChangeArrowheads="1"/>
            </p:cNvSpPr>
            <p:nvPr/>
          </p:nvSpPr>
          <p:spPr bwMode="auto">
            <a:xfrm>
              <a:off x="2452" y="185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y</a:t>
              </a:r>
            </a:p>
          </p:txBody>
        </p:sp>
        <p:sp>
          <p:nvSpPr>
            <p:cNvPr id="9227" name="Line 81"/>
            <p:cNvSpPr>
              <a:spLocks noChangeShapeType="1"/>
            </p:cNvSpPr>
            <p:nvPr/>
          </p:nvSpPr>
          <p:spPr bwMode="auto">
            <a:xfrm>
              <a:off x="86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8" name="Text Box 82"/>
            <p:cNvSpPr txBox="1">
              <a:spLocks noChangeArrowheads="1"/>
            </p:cNvSpPr>
            <p:nvPr/>
          </p:nvSpPr>
          <p:spPr bwMode="auto">
            <a:xfrm>
              <a:off x="144" y="1728"/>
              <a:ext cx="7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D</a:t>
              </a:r>
              <a:r>
                <a:rPr lang="en-US" altLang="en-US" sz="2400" baseline="-12000"/>
                <a:t>2</a:t>
              </a:r>
              <a:r>
                <a:rPr lang="en-US" altLang="en-US" sz="2400" baseline="30000"/>
                <a:t>n</a:t>
              </a:r>
              <a:r>
                <a:rPr lang="en-US" altLang="en-US" sz="2400" baseline="-12000"/>
                <a:t>-1</a:t>
              </a:r>
              <a:r>
                <a:rPr lang="en-US" altLang="en-US" sz="2400"/>
                <a:t>-D</a:t>
              </a:r>
              <a:r>
                <a:rPr lang="en-US" altLang="en-US" sz="2400" baseline="-12000"/>
                <a:t>0</a:t>
              </a:r>
            </a:p>
          </p:txBody>
        </p:sp>
        <p:sp>
          <p:nvSpPr>
            <p:cNvPr id="9229" name="Text Box 83"/>
            <p:cNvSpPr txBox="1">
              <a:spLocks noChangeArrowheads="1"/>
            </p:cNvSpPr>
            <p:nvPr/>
          </p:nvSpPr>
          <p:spPr bwMode="auto">
            <a:xfrm>
              <a:off x="144" y="216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(Data input)</a:t>
              </a:r>
            </a:p>
          </p:txBody>
        </p:sp>
        <p:sp>
          <p:nvSpPr>
            <p:cNvPr id="9230" name="Line 84"/>
            <p:cNvSpPr>
              <a:spLocks noChangeShapeType="1"/>
            </p:cNvSpPr>
            <p:nvPr/>
          </p:nvSpPr>
          <p:spPr bwMode="auto">
            <a:xfrm flipV="1">
              <a:off x="1632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1" name="Text Box 85"/>
            <p:cNvSpPr txBox="1">
              <a:spLocks noChangeArrowheads="1"/>
            </p:cNvSpPr>
            <p:nvPr/>
          </p:nvSpPr>
          <p:spPr bwMode="auto">
            <a:xfrm>
              <a:off x="1440" y="2834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S</a:t>
              </a:r>
              <a:r>
                <a:rPr lang="en-US" altLang="en-US" sz="2400" baseline="-12000"/>
                <a:t>n-1,0</a:t>
              </a:r>
            </a:p>
          </p:txBody>
        </p:sp>
        <p:sp>
          <p:nvSpPr>
            <p:cNvPr id="9232" name="Text Box 86"/>
            <p:cNvSpPr txBox="1">
              <a:spLocks noChangeArrowheads="1"/>
            </p:cNvSpPr>
            <p:nvPr/>
          </p:nvSpPr>
          <p:spPr bwMode="auto">
            <a:xfrm>
              <a:off x="1344" y="316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(Control input)</a:t>
              </a:r>
            </a:p>
          </p:txBody>
        </p:sp>
        <p:sp>
          <p:nvSpPr>
            <p:cNvPr id="9233" name="Line 88"/>
            <p:cNvSpPr>
              <a:spLocks noChangeShapeType="1"/>
            </p:cNvSpPr>
            <p:nvPr/>
          </p:nvSpPr>
          <p:spPr bwMode="auto">
            <a:xfrm>
              <a:off x="960" y="19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4" name="Line 89"/>
            <p:cNvSpPr>
              <a:spLocks noChangeShapeType="1"/>
            </p:cNvSpPr>
            <p:nvPr/>
          </p:nvSpPr>
          <p:spPr bwMode="auto">
            <a:xfrm flipH="1">
              <a:off x="1536" y="273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21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81D7C2-F47A-47C0-AE72-C7ABB73A1378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23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/>
              <a:t>Multiplexer (Mux): Definition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066800"/>
            <a:ext cx="6096000" cy="2057400"/>
          </a:xfrm>
        </p:spPr>
        <p:txBody>
          <a:bodyPr/>
          <a:lstStyle/>
          <a:p>
            <a:pPr eaLnBrk="1" hangingPunct="1"/>
            <a:r>
              <a:rPr lang="en-US" altLang="en-US"/>
              <a:t>Selects between one of </a:t>
            </a:r>
            <a:r>
              <a:rPr lang="en-US" altLang="en-US" i="1"/>
              <a:t>N</a:t>
            </a:r>
            <a:r>
              <a:rPr lang="en-US" altLang="en-US"/>
              <a:t> inputs to connect to the output.</a:t>
            </a:r>
          </a:p>
          <a:p>
            <a:pPr eaLnBrk="1" hangingPunct="1"/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 i="1"/>
              <a:t>N</a:t>
            </a:r>
            <a:r>
              <a:rPr lang="en-US" altLang="en-US"/>
              <a:t>-bit select input – control input</a:t>
            </a:r>
          </a:p>
          <a:p>
            <a:pPr eaLnBrk="1" hangingPunct="1"/>
            <a:r>
              <a:rPr lang="en-US" altLang="en-US"/>
              <a:t>Example:                     </a:t>
            </a:r>
            <a:r>
              <a:rPr lang="en-US" altLang="en-US">
                <a:solidFill>
                  <a:schemeClr val="accent2"/>
                </a:solidFill>
              </a:rPr>
              <a:t>2:1 Mux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1905000" y="2438400"/>
          <a:ext cx="2947988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7" imgW="1517400" imgH="1942200" progId="Visio.Drawing.6">
                  <p:embed/>
                </p:oleObj>
              </mc:Choice>
              <mc:Fallback>
                <p:oleObj name="VISIO" r:id="rId7" imgW="1517400" imgH="1942200" progId="Visio.Drawing.6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2947988" cy="377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A43BEA-B6DB-497D-806B-9795354CFD28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076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6553200" cy="762000"/>
          </a:xfrm>
        </p:spPr>
        <p:txBody>
          <a:bodyPr/>
          <a:lstStyle/>
          <a:p>
            <a:pPr eaLnBrk="1" hangingPunct="1"/>
            <a:r>
              <a:rPr lang="en-US" altLang="en-US" sz="3600"/>
              <a:t>Multiplexer Definition: Example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133600" y="2286000"/>
            <a:ext cx="1143000" cy="228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 flipV="1">
            <a:off x="26670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438400" y="15240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32766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4038600" y="3048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1600200" y="2514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V="1">
            <a:off x="2587625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>
            <a:off x="1600200" y="3048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1600200" y="3581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2" name="Line 16"/>
          <p:cNvSpPr>
            <a:spLocks noChangeShapeType="1"/>
          </p:cNvSpPr>
          <p:nvPr/>
        </p:nvSpPr>
        <p:spPr bwMode="auto">
          <a:xfrm>
            <a:off x="16002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3" name="Line 19"/>
          <p:cNvSpPr>
            <a:spLocks noChangeShapeType="1"/>
          </p:cNvSpPr>
          <p:nvPr/>
        </p:nvSpPr>
        <p:spPr bwMode="auto">
          <a:xfrm flipV="1">
            <a:off x="28956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4" name="Text Box 21"/>
          <p:cNvSpPr txBox="1">
            <a:spLocks noChangeArrowheads="1"/>
          </p:cNvSpPr>
          <p:nvPr/>
        </p:nvSpPr>
        <p:spPr bwMode="auto">
          <a:xfrm>
            <a:off x="2362200" y="49530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  <a:r>
              <a:rPr lang="en-US" altLang="en-US" baseline="-12000"/>
              <a:t>1</a:t>
            </a:r>
          </a:p>
        </p:txBody>
      </p:sp>
      <p:sp>
        <p:nvSpPr>
          <p:cNvPr id="10255" name="Text Box 22"/>
          <p:cNvSpPr txBox="1">
            <a:spLocks noChangeArrowheads="1"/>
          </p:cNvSpPr>
          <p:nvPr/>
        </p:nvSpPr>
        <p:spPr bwMode="auto">
          <a:xfrm>
            <a:off x="2743200" y="49530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  <a:r>
              <a:rPr lang="en-US" altLang="en-US" baseline="-12000"/>
              <a:t>0</a:t>
            </a:r>
          </a:p>
        </p:txBody>
      </p:sp>
      <p:sp>
        <p:nvSpPr>
          <p:cNvPr id="10256" name="Rectangle 24"/>
          <p:cNvSpPr>
            <a:spLocks noChangeArrowheads="1"/>
          </p:cNvSpPr>
          <p:nvPr/>
        </p:nvSpPr>
        <p:spPr bwMode="auto">
          <a:xfrm>
            <a:off x="1187450" y="23622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  <a:r>
              <a:rPr lang="en-US" altLang="en-US" baseline="-12000"/>
              <a:t>0</a:t>
            </a:r>
          </a:p>
        </p:txBody>
      </p:sp>
      <p:sp>
        <p:nvSpPr>
          <p:cNvPr id="10257" name="Rectangle 25"/>
          <p:cNvSpPr>
            <a:spLocks noChangeArrowheads="1"/>
          </p:cNvSpPr>
          <p:nvPr/>
        </p:nvSpPr>
        <p:spPr bwMode="auto">
          <a:xfrm>
            <a:off x="1187450" y="28956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  <a:r>
              <a:rPr lang="en-US" altLang="en-US" baseline="-12000"/>
              <a:t>1</a:t>
            </a:r>
          </a:p>
        </p:txBody>
      </p:sp>
      <p:sp>
        <p:nvSpPr>
          <p:cNvPr id="10258" name="Rectangle 26"/>
          <p:cNvSpPr>
            <a:spLocks noChangeArrowheads="1"/>
          </p:cNvSpPr>
          <p:nvPr/>
        </p:nvSpPr>
        <p:spPr bwMode="auto">
          <a:xfrm>
            <a:off x="1187450" y="34290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  <a:r>
              <a:rPr lang="en-US" altLang="en-US" baseline="-12000"/>
              <a:t>2</a:t>
            </a:r>
          </a:p>
        </p:txBody>
      </p:sp>
      <p:sp>
        <p:nvSpPr>
          <p:cNvPr id="10259" name="Rectangle 27"/>
          <p:cNvSpPr>
            <a:spLocks noChangeArrowheads="1"/>
          </p:cNvSpPr>
          <p:nvPr/>
        </p:nvSpPr>
        <p:spPr bwMode="auto">
          <a:xfrm>
            <a:off x="1187450" y="3900488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  <a:r>
              <a:rPr lang="en-US" altLang="en-US" baseline="-12000"/>
              <a:t>3</a:t>
            </a:r>
          </a:p>
        </p:txBody>
      </p:sp>
      <p:sp>
        <p:nvSpPr>
          <p:cNvPr id="10260" name="Text Box 28"/>
          <p:cNvSpPr txBox="1">
            <a:spLocks noChangeArrowheads="1"/>
          </p:cNvSpPr>
          <p:nvPr/>
        </p:nvSpPr>
        <p:spPr bwMode="auto">
          <a:xfrm>
            <a:off x="221615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10261" name="Text Box 29"/>
          <p:cNvSpPr txBox="1">
            <a:spLocks noChangeArrowheads="1"/>
          </p:cNvSpPr>
          <p:nvPr/>
        </p:nvSpPr>
        <p:spPr bwMode="auto">
          <a:xfrm>
            <a:off x="2209800" y="2909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0262" name="Text Box 30"/>
          <p:cNvSpPr txBox="1">
            <a:spLocks noChangeArrowheads="1"/>
          </p:cNvSpPr>
          <p:nvPr/>
        </p:nvSpPr>
        <p:spPr bwMode="auto">
          <a:xfrm>
            <a:off x="2209800" y="3429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0263" name="Text Box 31"/>
          <p:cNvSpPr txBox="1">
            <a:spLocks noChangeArrowheads="1"/>
          </p:cNvSpPr>
          <p:nvPr/>
        </p:nvSpPr>
        <p:spPr bwMode="auto">
          <a:xfrm>
            <a:off x="2209800" y="3976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0264" name="Text Box 32"/>
          <p:cNvSpPr txBox="1">
            <a:spLocks noChangeArrowheads="1"/>
          </p:cNvSpPr>
          <p:nvPr/>
        </p:nvSpPr>
        <p:spPr bwMode="auto">
          <a:xfrm>
            <a:off x="4343400" y="2133600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If D</a:t>
            </a:r>
            <a:r>
              <a:rPr lang="en-US" altLang="en-US" sz="2400" baseline="-12000"/>
              <a:t>0 </a:t>
            </a:r>
            <a:r>
              <a:rPr lang="en-US" altLang="en-US" sz="2400"/>
              <a:t>= 0 and S</a:t>
            </a:r>
            <a:r>
              <a:rPr lang="en-US" altLang="en-US" sz="2400" baseline="-12000"/>
              <a:t>1</a:t>
            </a:r>
            <a:r>
              <a:rPr lang="en-US" altLang="en-US" sz="2400"/>
              <a:t>S</a:t>
            </a:r>
            <a:r>
              <a:rPr lang="en-US" altLang="en-US" sz="2400" baseline="-12000"/>
              <a:t>0</a:t>
            </a:r>
            <a:r>
              <a:rPr lang="en-US" altLang="en-US" sz="2400"/>
              <a:t> = 00 </a:t>
            </a:r>
            <a:r>
              <a:rPr lang="en-US" altLang="en-US" sz="2400">
                <a:solidFill>
                  <a:srgbClr val="CC0000"/>
                </a:solidFill>
              </a:rPr>
              <a:t>=&gt;</a:t>
            </a:r>
            <a:r>
              <a:rPr lang="en-US" altLang="en-US" sz="2400"/>
              <a:t> y = 0</a:t>
            </a:r>
          </a:p>
          <a:p>
            <a:pPr eaLnBrk="1" hangingPunct="1"/>
            <a:r>
              <a:rPr lang="en-US" altLang="en-US" sz="2400"/>
              <a:t>If D</a:t>
            </a:r>
            <a:r>
              <a:rPr lang="en-US" altLang="en-US" sz="2400" baseline="-12000"/>
              <a:t>0 </a:t>
            </a:r>
            <a:r>
              <a:rPr lang="en-US" altLang="en-US" sz="2400"/>
              <a:t>= 1 and S</a:t>
            </a:r>
            <a:r>
              <a:rPr lang="en-US" altLang="en-US" sz="2400" baseline="-12000"/>
              <a:t>1</a:t>
            </a:r>
            <a:r>
              <a:rPr lang="en-US" altLang="en-US" sz="2400"/>
              <a:t>S</a:t>
            </a:r>
            <a:r>
              <a:rPr lang="en-US" altLang="en-US" sz="2400" baseline="-12000"/>
              <a:t>0</a:t>
            </a:r>
            <a:r>
              <a:rPr lang="en-US" altLang="en-US" sz="2400"/>
              <a:t> = 00 </a:t>
            </a:r>
            <a:r>
              <a:rPr lang="en-US" altLang="en-US" sz="2400">
                <a:solidFill>
                  <a:srgbClr val="CC0000"/>
                </a:solidFill>
              </a:rPr>
              <a:t>=&gt;</a:t>
            </a:r>
            <a:r>
              <a:rPr lang="en-US" altLang="en-US" sz="2400"/>
              <a:t> y = 1</a:t>
            </a:r>
          </a:p>
        </p:txBody>
      </p:sp>
      <p:sp>
        <p:nvSpPr>
          <p:cNvPr id="10265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B43FBF-975E-4CB6-8B68-F62D99F4094B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88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Multiplexer: Logic Diagram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685800" y="14478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Logic gates</a:t>
            </a:r>
          </a:p>
          <a:p>
            <a:pPr lvl="1" eaLnBrk="1" hangingPunct="1"/>
            <a:r>
              <a:rPr lang="en-US" altLang="en-US" sz="2400"/>
              <a:t>Sum-of-products form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  <p:custDataLst>
              <p:tags r:id="rId4"/>
            </p:custDataLst>
          </p:nvPr>
        </p:nvGraphicFramePr>
        <p:xfrm>
          <a:off x="5715000" y="3943350"/>
          <a:ext cx="164782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9" imgW="942840" imgH="1221480" progId="Visio.Drawing.6">
                  <p:embed/>
                </p:oleObj>
              </mc:Choice>
              <mc:Fallback>
                <p:oleObj name="VISIO" r:id="rId9" imgW="942840" imgH="1221480" progId="Visio.Drawing.6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43350"/>
                        <a:ext cx="1647825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quarter" idx="3"/>
            <p:custDataLst>
              <p:tags r:id="rId5"/>
            </p:custDataLst>
          </p:nvPr>
        </p:nvGraphicFramePr>
        <p:xfrm>
          <a:off x="1143000" y="2678113"/>
          <a:ext cx="24130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11" imgW="1774800" imgH="2914560" progId="Visio.Drawing.6">
                  <p:embed/>
                </p:oleObj>
              </mc:Choice>
              <mc:Fallback>
                <p:oleObj name="VISIO" r:id="rId11" imgW="1774800" imgH="2914560" progId="Visio.Drawing.6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78113"/>
                        <a:ext cx="2413000" cy="329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00600" y="1295400"/>
            <a:ext cx="3810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Tristates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For an N-input mux, use N tristates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Turn on exactly one to select the appropriate input</a:t>
            </a:r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99DA29-2B32-4A6D-BC5E-3F4711F6C66E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047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4. Demultiplexers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981200" y="2438400"/>
            <a:ext cx="1143000" cy="1600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25146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0" y="16033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En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1242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90600" y="2971800"/>
            <a:ext cx="29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x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371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962400" y="2913063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2000"/>
              <a:t>2</a:t>
            </a:r>
            <a:r>
              <a:rPr lang="en-US" altLang="en-US" sz="2400" baseline="-2000"/>
              <a:t>n</a:t>
            </a:r>
            <a:r>
              <a:rPr lang="en-US" altLang="en-US" sz="2400" baseline="-12000"/>
              <a:t>-1 </a:t>
            </a:r>
            <a:r>
              <a:rPr lang="en-US" altLang="en-US" sz="2400"/>
              <a:t>-y</a:t>
            </a:r>
            <a:r>
              <a:rPr lang="en-US" altLang="en-US" sz="2400" baseline="-12000"/>
              <a:t>0</a:t>
            </a:r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 flipV="1">
            <a:off x="2590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2286000" y="4498975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S(n-1,0)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2133600" y="50292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Control Input</a:t>
            </a:r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3429000" y="2971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 flipH="1">
            <a:off x="2438400" y="4267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4267200" y="1905000"/>
            <a:ext cx="4243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2000"/>
              <a:t>i </a:t>
            </a:r>
            <a:r>
              <a:rPr lang="en-US" altLang="en-US" sz="2400"/>
              <a:t>= x if i = (S</a:t>
            </a:r>
            <a:r>
              <a:rPr lang="en-US" altLang="en-US" sz="2400" baseline="-12000"/>
              <a:t>n-1</a:t>
            </a:r>
            <a:r>
              <a:rPr lang="en-US" altLang="en-US" sz="2400"/>
              <a:t>, .. , S</a:t>
            </a:r>
            <a:r>
              <a:rPr lang="en-US" altLang="en-US" sz="2400" baseline="-12000"/>
              <a:t>0</a:t>
            </a:r>
            <a:r>
              <a:rPr lang="en-US" altLang="en-US" sz="2400"/>
              <a:t>) &amp; En = 1</a:t>
            </a:r>
          </a:p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25000"/>
              <a:t>i</a:t>
            </a:r>
            <a:r>
              <a:rPr lang="en-US" altLang="en-US" sz="2400"/>
              <a:t> = 0 otherwise</a:t>
            </a:r>
          </a:p>
        </p:txBody>
      </p:sp>
      <p:sp>
        <p:nvSpPr>
          <p:cNvPr id="14352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97EC41-37F1-49B4-BC08-1467D24FB671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7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301B30-5447-4777-98C2-F57300DBB16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grpSp>
        <p:nvGrpSpPr>
          <p:cNvPr id="16387" name="Group 45"/>
          <p:cNvGrpSpPr>
            <a:grpSpLocks/>
          </p:cNvGrpSpPr>
          <p:nvPr/>
        </p:nvGrpSpPr>
        <p:grpSpPr bwMode="auto">
          <a:xfrm>
            <a:off x="5005388" y="1220788"/>
            <a:ext cx="3429000" cy="1917700"/>
            <a:chOff x="264" y="792"/>
            <a:chExt cx="2160" cy="1208"/>
          </a:xfrm>
        </p:grpSpPr>
        <p:sp>
          <p:nvSpPr>
            <p:cNvPr id="16415" name="Rectangle 46"/>
            <p:cNvSpPr>
              <a:spLocks noChangeArrowheads="1"/>
            </p:cNvSpPr>
            <p:nvPr/>
          </p:nvSpPr>
          <p:spPr bwMode="auto">
            <a:xfrm>
              <a:off x="1008" y="920"/>
              <a:ext cx="624" cy="100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6" name="Line 47"/>
            <p:cNvSpPr>
              <a:spLocks noChangeShapeType="1"/>
            </p:cNvSpPr>
            <p:nvPr/>
          </p:nvSpPr>
          <p:spPr bwMode="auto">
            <a:xfrm>
              <a:off x="1632" y="14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7" name="Text Box 48"/>
            <p:cNvSpPr txBox="1">
              <a:spLocks noChangeArrowheads="1"/>
            </p:cNvSpPr>
            <p:nvPr/>
          </p:nvSpPr>
          <p:spPr bwMode="auto">
            <a:xfrm>
              <a:off x="1984" y="126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f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(x)</a:t>
              </a:r>
            </a:p>
          </p:txBody>
        </p:sp>
        <p:sp>
          <p:nvSpPr>
            <p:cNvPr id="16418" name="Line 49"/>
            <p:cNvSpPr>
              <a:spLocks noChangeShapeType="1"/>
            </p:cNvSpPr>
            <p:nvPr/>
          </p:nvSpPr>
          <p:spPr bwMode="auto">
            <a:xfrm>
              <a:off x="624" y="10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9" name="Text Box 50"/>
            <p:cNvSpPr txBox="1">
              <a:spLocks noChangeArrowheads="1"/>
            </p:cNvSpPr>
            <p:nvPr/>
          </p:nvSpPr>
          <p:spPr bwMode="auto">
            <a:xfrm>
              <a:off x="264" y="792"/>
              <a:ext cx="27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25000"/>
                <a:t>1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25000"/>
                <a:t>n</a:t>
              </a:r>
            </a:p>
          </p:txBody>
        </p:sp>
        <p:sp>
          <p:nvSpPr>
            <p:cNvPr id="16420" name="Line 51"/>
            <p:cNvSpPr>
              <a:spLocks noChangeShapeType="1"/>
            </p:cNvSpPr>
            <p:nvPr/>
          </p:nvSpPr>
          <p:spPr bwMode="auto">
            <a:xfrm>
              <a:off x="624" y="17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21" name="Line 52"/>
            <p:cNvSpPr>
              <a:spLocks noChangeShapeType="1"/>
            </p:cNvSpPr>
            <p:nvPr/>
          </p:nvSpPr>
          <p:spPr bwMode="auto">
            <a:xfrm>
              <a:off x="1720" y="13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22" name="Text Box 53"/>
            <p:cNvSpPr txBox="1">
              <a:spLocks noChangeArrowheads="1"/>
            </p:cNvSpPr>
            <p:nvPr/>
          </p:nvSpPr>
          <p:spPr bwMode="auto">
            <a:xfrm>
              <a:off x="1984" y="126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f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(x)</a:t>
              </a:r>
            </a:p>
          </p:txBody>
        </p:sp>
      </p:grpSp>
      <p:sp>
        <p:nvSpPr>
          <p:cNvPr id="1638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47700" y="482600"/>
            <a:ext cx="7810500" cy="4572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Combinational Logic vs Sequential Network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3400" y="402272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Combinational logic:</a:t>
            </a:r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685800" y="45561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y</a:t>
            </a:r>
            <a:r>
              <a:rPr lang="en-US" altLang="en-US" sz="2000" baseline="-25000"/>
              <a:t>i</a:t>
            </a:r>
            <a:r>
              <a:rPr lang="en-US" altLang="en-US" sz="2000"/>
              <a:t> = f</a:t>
            </a:r>
            <a:r>
              <a:rPr lang="en-US" altLang="en-US" sz="2000" baseline="-25000"/>
              <a:t>i</a:t>
            </a:r>
            <a:r>
              <a:rPr lang="en-US" altLang="en-US" sz="2000"/>
              <a:t>(x</a:t>
            </a:r>
            <a:r>
              <a:rPr lang="en-US" altLang="en-US" sz="2000" baseline="-25000"/>
              <a:t>1</a:t>
            </a:r>
            <a:r>
              <a:rPr lang="en-US" altLang="en-US" sz="2000"/>
              <a:t>,..,x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</p:txBody>
      </p:sp>
      <p:sp>
        <p:nvSpPr>
          <p:cNvPr id="16391" name="Rectangle 24"/>
          <p:cNvSpPr>
            <a:spLocks noChangeArrowheads="1"/>
          </p:cNvSpPr>
          <p:nvPr/>
        </p:nvSpPr>
        <p:spPr bwMode="auto">
          <a:xfrm>
            <a:off x="6553200" y="1781175"/>
            <a:ext cx="266700" cy="914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Line 25"/>
          <p:cNvSpPr>
            <a:spLocks noChangeShapeType="1"/>
          </p:cNvSpPr>
          <p:nvPr/>
        </p:nvSpPr>
        <p:spPr bwMode="auto">
          <a:xfrm flipV="1">
            <a:off x="6692900" y="26955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3" name="Text Box 26"/>
          <p:cNvSpPr txBox="1">
            <a:spLocks noChangeArrowheads="1"/>
          </p:cNvSpPr>
          <p:nvPr/>
        </p:nvSpPr>
        <p:spPr bwMode="auto">
          <a:xfrm>
            <a:off x="6308725" y="33051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CLK</a:t>
            </a:r>
          </a:p>
        </p:txBody>
      </p:sp>
      <p:sp>
        <p:nvSpPr>
          <p:cNvPr id="16394" name="Text Box 27"/>
          <p:cNvSpPr txBox="1">
            <a:spLocks noChangeArrowheads="1"/>
          </p:cNvSpPr>
          <p:nvPr/>
        </p:nvSpPr>
        <p:spPr bwMode="auto">
          <a:xfrm>
            <a:off x="4038600" y="4054475"/>
            <a:ext cx="502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Sequential Networks</a:t>
            </a:r>
          </a:p>
          <a:p>
            <a:pPr eaLnBrk="1" hangingPunct="1"/>
            <a:r>
              <a:rPr lang="en-US" altLang="en-US" sz="2400"/>
              <a:t> 1) Memory 2) Time Steps (Clock)</a:t>
            </a:r>
          </a:p>
        </p:txBody>
      </p:sp>
      <p:sp>
        <p:nvSpPr>
          <p:cNvPr id="16395" name="Text Box 28"/>
          <p:cNvSpPr txBox="1">
            <a:spLocks noChangeArrowheads="1"/>
          </p:cNvSpPr>
          <p:nvPr/>
        </p:nvSpPr>
        <p:spPr bwMode="auto">
          <a:xfrm>
            <a:off x="4114800" y="4876800"/>
            <a:ext cx="4267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y</a:t>
            </a:r>
            <a:r>
              <a:rPr lang="en-US" altLang="en-US" sz="2000" baseline="-25000"/>
              <a:t>i</a:t>
            </a:r>
            <a:r>
              <a:rPr lang="en-US" altLang="en-US" sz="2000" baseline="30000"/>
              <a:t>t </a:t>
            </a:r>
            <a:r>
              <a:rPr lang="en-US" altLang="en-US" sz="2000"/>
              <a:t>= f</a:t>
            </a:r>
            <a:r>
              <a:rPr lang="en-US" altLang="en-US" sz="2000" baseline="-25000"/>
              <a:t>i </a:t>
            </a:r>
            <a:r>
              <a:rPr lang="en-US" altLang="en-US" sz="2000"/>
              <a:t>(x</a:t>
            </a:r>
            <a:r>
              <a:rPr lang="en-US" altLang="en-US" sz="2000" baseline="-25000"/>
              <a:t>1</a:t>
            </a:r>
            <a:r>
              <a:rPr lang="en-US" altLang="en-US" sz="2000" baseline="30000"/>
              <a:t>t</a:t>
            </a:r>
            <a:r>
              <a:rPr lang="en-US" altLang="en-US" sz="2000"/>
              <a:t>,…,x</a:t>
            </a:r>
            <a:r>
              <a:rPr lang="en-US" altLang="en-US" sz="2000" baseline="-25000"/>
              <a:t>n</a:t>
            </a:r>
            <a:r>
              <a:rPr lang="en-US" altLang="en-US" sz="2000" baseline="30000"/>
              <a:t>t</a:t>
            </a:r>
            <a:r>
              <a:rPr lang="en-US" altLang="en-US" sz="2000"/>
              <a:t>, s</a:t>
            </a:r>
            <a:r>
              <a:rPr lang="en-US" altLang="en-US" sz="2000" baseline="-25000"/>
              <a:t>1</a:t>
            </a:r>
            <a:r>
              <a:rPr lang="en-US" altLang="en-US" sz="2000" baseline="30000"/>
              <a:t>t</a:t>
            </a:r>
            <a:r>
              <a:rPr lang="en-US" altLang="en-US" sz="2000"/>
              <a:t>, …,s</a:t>
            </a:r>
            <a:r>
              <a:rPr lang="en-US" altLang="en-US" sz="2000" baseline="-25000"/>
              <a:t>m</a:t>
            </a:r>
            <a:r>
              <a:rPr lang="en-US" altLang="en-US" sz="2000" baseline="30000"/>
              <a:t>t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-25000"/>
              <a:t>i</a:t>
            </a:r>
            <a:r>
              <a:rPr lang="en-US" altLang="en-US" sz="2000" baseline="30000"/>
              <a:t>t+1</a:t>
            </a:r>
            <a:r>
              <a:rPr lang="en-US" altLang="en-US" sz="2000"/>
              <a:t> = g</a:t>
            </a:r>
            <a:r>
              <a:rPr lang="en-US" altLang="en-US" sz="2000" baseline="-25000"/>
              <a:t>i</a:t>
            </a:r>
            <a:r>
              <a:rPr lang="en-US" altLang="en-US" sz="2000"/>
              <a:t>(x</a:t>
            </a:r>
            <a:r>
              <a:rPr lang="en-US" altLang="en-US" sz="2000" baseline="-25000"/>
              <a:t>1</a:t>
            </a:r>
            <a:r>
              <a:rPr lang="en-US" altLang="en-US" sz="2000" baseline="30000"/>
              <a:t>t</a:t>
            </a:r>
            <a:r>
              <a:rPr lang="en-US" altLang="en-US" sz="2000"/>
              <a:t>,…,x</a:t>
            </a:r>
            <a:r>
              <a:rPr lang="en-US" altLang="en-US" sz="2000" baseline="-25000"/>
              <a:t>n</a:t>
            </a:r>
            <a:r>
              <a:rPr lang="en-US" altLang="en-US" sz="2000" baseline="30000"/>
              <a:t>t</a:t>
            </a:r>
            <a:r>
              <a:rPr lang="en-US" altLang="en-US" sz="2000"/>
              <a:t>, s</a:t>
            </a:r>
            <a:r>
              <a:rPr lang="en-US" altLang="en-US" sz="2000" baseline="-25000"/>
              <a:t>1</a:t>
            </a:r>
            <a:r>
              <a:rPr lang="en-US" altLang="en-US" sz="2000" baseline="30000"/>
              <a:t>t</a:t>
            </a:r>
            <a:r>
              <a:rPr lang="en-US" altLang="en-US" sz="2000"/>
              <a:t>,…,s</a:t>
            </a:r>
            <a:r>
              <a:rPr lang="en-US" altLang="en-US" sz="2000" baseline="-25000"/>
              <a:t>m</a:t>
            </a:r>
            <a:r>
              <a:rPr lang="en-US" altLang="en-US" sz="2000" baseline="30000"/>
              <a:t>t</a:t>
            </a:r>
            <a:r>
              <a:rPr lang="en-US" altLang="en-US" sz="2000"/>
              <a:t>)</a:t>
            </a:r>
          </a:p>
        </p:txBody>
      </p:sp>
      <p:grpSp>
        <p:nvGrpSpPr>
          <p:cNvPr id="16396" name="Group 34"/>
          <p:cNvGrpSpPr>
            <a:grpSpLocks/>
          </p:cNvGrpSpPr>
          <p:nvPr/>
        </p:nvGrpSpPr>
        <p:grpSpPr bwMode="auto">
          <a:xfrm>
            <a:off x="419100" y="1257300"/>
            <a:ext cx="3429000" cy="1917700"/>
            <a:chOff x="264" y="792"/>
            <a:chExt cx="2160" cy="1208"/>
          </a:xfrm>
        </p:grpSpPr>
        <p:sp>
          <p:nvSpPr>
            <p:cNvPr id="16407" name="Rectangle 10"/>
            <p:cNvSpPr>
              <a:spLocks noChangeArrowheads="1"/>
            </p:cNvSpPr>
            <p:nvPr/>
          </p:nvSpPr>
          <p:spPr bwMode="auto">
            <a:xfrm>
              <a:off x="1008" y="920"/>
              <a:ext cx="624" cy="100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8" name="Line 11"/>
            <p:cNvSpPr>
              <a:spLocks noChangeShapeType="1"/>
            </p:cNvSpPr>
            <p:nvPr/>
          </p:nvSpPr>
          <p:spPr bwMode="auto">
            <a:xfrm>
              <a:off x="1632" y="14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9" name="Text Box 12"/>
            <p:cNvSpPr txBox="1">
              <a:spLocks noChangeArrowheads="1"/>
            </p:cNvSpPr>
            <p:nvPr/>
          </p:nvSpPr>
          <p:spPr bwMode="auto">
            <a:xfrm>
              <a:off x="1984" y="126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f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(x)</a:t>
              </a:r>
            </a:p>
          </p:txBody>
        </p:sp>
        <p:sp>
          <p:nvSpPr>
            <p:cNvPr id="16410" name="Line 13"/>
            <p:cNvSpPr>
              <a:spLocks noChangeShapeType="1"/>
            </p:cNvSpPr>
            <p:nvPr/>
          </p:nvSpPr>
          <p:spPr bwMode="auto">
            <a:xfrm>
              <a:off x="624" y="10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1" name="Text Box 14"/>
            <p:cNvSpPr txBox="1">
              <a:spLocks noChangeArrowheads="1"/>
            </p:cNvSpPr>
            <p:nvPr/>
          </p:nvSpPr>
          <p:spPr bwMode="auto">
            <a:xfrm>
              <a:off x="264" y="792"/>
              <a:ext cx="27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25000"/>
                <a:t>1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25000"/>
                <a:t>n</a:t>
              </a:r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624" y="17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3" name="Line 16"/>
            <p:cNvSpPr>
              <a:spLocks noChangeShapeType="1"/>
            </p:cNvSpPr>
            <p:nvPr/>
          </p:nvSpPr>
          <p:spPr bwMode="auto">
            <a:xfrm>
              <a:off x="1720" y="13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1984" y="126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f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(x)</a:t>
              </a:r>
            </a:p>
          </p:txBody>
        </p:sp>
      </p:grpSp>
      <p:grpSp>
        <p:nvGrpSpPr>
          <p:cNvPr id="16397" name="Group 35"/>
          <p:cNvGrpSpPr>
            <a:grpSpLocks/>
          </p:cNvGrpSpPr>
          <p:nvPr/>
        </p:nvGrpSpPr>
        <p:grpSpPr bwMode="auto">
          <a:xfrm>
            <a:off x="419100" y="1257300"/>
            <a:ext cx="3429000" cy="1917700"/>
            <a:chOff x="264" y="792"/>
            <a:chExt cx="2160" cy="1208"/>
          </a:xfrm>
        </p:grpSpPr>
        <p:sp>
          <p:nvSpPr>
            <p:cNvPr id="16399" name="Rectangle 36"/>
            <p:cNvSpPr>
              <a:spLocks noChangeArrowheads="1"/>
            </p:cNvSpPr>
            <p:nvPr/>
          </p:nvSpPr>
          <p:spPr bwMode="auto">
            <a:xfrm>
              <a:off x="1008" y="920"/>
              <a:ext cx="624" cy="100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0" name="Line 37"/>
            <p:cNvSpPr>
              <a:spLocks noChangeShapeType="1"/>
            </p:cNvSpPr>
            <p:nvPr/>
          </p:nvSpPr>
          <p:spPr bwMode="auto">
            <a:xfrm>
              <a:off x="1632" y="14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1" name="Text Box 38"/>
            <p:cNvSpPr txBox="1">
              <a:spLocks noChangeArrowheads="1"/>
            </p:cNvSpPr>
            <p:nvPr/>
          </p:nvSpPr>
          <p:spPr bwMode="auto">
            <a:xfrm>
              <a:off x="1984" y="126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f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(x)</a:t>
              </a:r>
            </a:p>
          </p:txBody>
        </p:sp>
        <p:sp>
          <p:nvSpPr>
            <p:cNvPr id="16402" name="Line 39"/>
            <p:cNvSpPr>
              <a:spLocks noChangeShapeType="1"/>
            </p:cNvSpPr>
            <p:nvPr/>
          </p:nvSpPr>
          <p:spPr bwMode="auto">
            <a:xfrm>
              <a:off x="624" y="10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3" name="Text Box 40"/>
            <p:cNvSpPr txBox="1">
              <a:spLocks noChangeArrowheads="1"/>
            </p:cNvSpPr>
            <p:nvPr/>
          </p:nvSpPr>
          <p:spPr bwMode="auto">
            <a:xfrm>
              <a:off x="264" y="792"/>
              <a:ext cx="27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25000"/>
                <a:t>1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.</a:t>
              </a:r>
            </a:p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25000"/>
                <a:t>n</a:t>
              </a:r>
            </a:p>
          </p:txBody>
        </p:sp>
        <p:sp>
          <p:nvSpPr>
            <p:cNvPr id="16404" name="Line 41"/>
            <p:cNvSpPr>
              <a:spLocks noChangeShapeType="1"/>
            </p:cNvSpPr>
            <p:nvPr/>
          </p:nvSpPr>
          <p:spPr bwMode="auto">
            <a:xfrm>
              <a:off x="624" y="176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5" name="Line 42"/>
            <p:cNvSpPr>
              <a:spLocks noChangeShapeType="1"/>
            </p:cNvSpPr>
            <p:nvPr/>
          </p:nvSpPr>
          <p:spPr bwMode="auto">
            <a:xfrm>
              <a:off x="1720" y="13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6" name="Text Box 43"/>
            <p:cNvSpPr txBox="1">
              <a:spLocks noChangeArrowheads="1"/>
            </p:cNvSpPr>
            <p:nvPr/>
          </p:nvSpPr>
          <p:spPr bwMode="auto">
            <a:xfrm>
              <a:off x="1984" y="126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f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(x)</a:t>
              </a:r>
            </a:p>
          </p:txBody>
        </p:sp>
      </p:grpSp>
      <p:sp>
        <p:nvSpPr>
          <p:cNvPr id="16398" name="Text Box 55"/>
          <p:cNvSpPr txBox="1">
            <a:spLocks noChangeArrowheads="1"/>
          </p:cNvSpPr>
          <p:nvPr/>
        </p:nvSpPr>
        <p:spPr bwMode="auto">
          <a:xfrm>
            <a:off x="6537325" y="20097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</a:t>
            </a:r>
            <a:r>
              <a:rPr lang="en-US" altLang="en-US" sz="2400" baseline="-25000"/>
              <a:t>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14400"/>
          </a:xfrm>
        </p:spPr>
        <p:txBody>
          <a:bodyPr/>
          <a:lstStyle/>
          <a:p>
            <a:pPr eaLnBrk="1" hangingPunct="1"/>
            <a:r>
              <a:rPr lang="en-US" altLang="en-US" sz="3600"/>
              <a:t>Shifter</a:t>
            </a:r>
          </a:p>
        </p:txBody>
      </p:sp>
      <p:sp>
        <p:nvSpPr>
          <p:cNvPr id="15363" name="Text Box 39"/>
          <p:cNvSpPr txBox="1">
            <a:spLocks noChangeArrowheads="1"/>
          </p:cNvSpPr>
          <p:nvPr/>
        </p:nvSpPr>
        <p:spPr bwMode="auto">
          <a:xfrm>
            <a:off x="457200" y="3810000"/>
            <a:ext cx="414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Can be implemented with a mux</a:t>
            </a:r>
          </a:p>
        </p:txBody>
      </p:sp>
      <p:grpSp>
        <p:nvGrpSpPr>
          <p:cNvPr id="15364" name="Group 83"/>
          <p:cNvGrpSpPr>
            <a:grpSpLocks/>
          </p:cNvGrpSpPr>
          <p:nvPr/>
        </p:nvGrpSpPr>
        <p:grpSpPr bwMode="auto">
          <a:xfrm>
            <a:off x="4267200" y="3276600"/>
            <a:ext cx="4171950" cy="2974975"/>
            <a:chOff x="2188" y="2256"/>
            <a:chExt cx="2628" cy="1874"/>
          </a:xfrm>
        </p:grpSpPr>
        <p:sp>
          <p:nvSpPr>
            <p:cNvPr id="15389" name="Rectangle 40"/>
            <p:cNvSpPr>
              <a:spLocks noChangeArrowheads="1"/>
            </p:cNvSpPr>
            <p:nvPr/>
          </p:nvSpPr>
          <p:spPr bwMode="auto">
            <a:xfrm>
              <a:off x="2860" y="3168"/>
              <a:ext cx="1440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390" name="Line 41"/>
            <p:cNvSpPr>
              <a:spLocks noChangeShapeType="1"/>
            </p:cNvSpPr>
            <p:nvPr/>
          </p:nvSpPr>
          <p:spPr bwMode="auto">
            <a:xfrm>
              <a:off x="2428" y="329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1" name="Line 42"/>
            <p:cNvSpPr>
              <a:spLocks noChangeShapeType="1"/>
            </p:cNvSpPr>
            <p:nvPr/>
          </p:nvSpPr>
          <p:spPr bwMode="auto">
            <a:xfrm>
              <a:off x="2428" y="35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2" name="Text Box 43"/>
            <p:cNvSpPr txBox="1">
              <a:spLocks noChangeArrowheads="1"/>
            </p:cNvSpPr>
            <p:nvPr/>
          </p:nvSpPr>
          <p:spPr bwMode="auto">
            <a:xfrm>
              <a:off x="2208" y="312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s</a:t>
              </a:r>
            </a:p>
          </p:txBody>
        </p:sp>
        <p:sp>
          <p:nvSpPr>
            <p:cNvPr id="15393" name="Text Box 44"/>
            <p:cNvSpPr txBox="1">
              <a:spLocks noChangeArrowheads="1"/>
            </p:cNvSpPr>
            <p:nvPr/>
          </p:nvSpPr>
          <p:spPr bwMode="auto">
            <a:xfrm>
              <a:off x="2188" y="33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d</a:t>
              </a:r>
            </a:p>
          </p:txBody>
        </p:sp>
        <p:sp>
          <p:nvSpPr>
            <p:cNvPr id="15394" name="Line 45"/>
            <p:cNvSpPr>
              <a:spLocks noChangeShapeType="1"/>
            </p:cNvSpPr>
            <p:nvPr/>
          </p:nvSpPr>
          <p:spPr bwMode="auto">
            <a:xfrm>
              <a:off x="3312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5" name="Line 47"/>
            <p:cNvSpPr>
              <a:spLocks noChangeShapeType="1"/>
            </p:cNvSpPr>
            <p:nvPr/>
          </p:nvSpPr>
          <p:spPr bwMode="auto">
            <a:xfrm>
              <a:off x="379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6" name="Line 49"/>
            <p:cNvSpPr>
              <a:spLocks noChangeShapeType="1"/>
            </p:cNvSpPr>
            <p:nvPr/>
          </p:nvSpPr>
          <p:spPr bwMode="auto">
            <a:xfrm>
              <a:off x="405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7" name="Line 51"/>
            <p:cNvSpPr>
              <a:spLocks noChangeShapeType="1"/>
            </p:cNvSpPr>
            <p:nvPr/>
          </p:nvSpPr>
          <p:spPr bwMode="auto">
            <a:xfrm>
              <a:off x="3552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8" name="Line 53"/>
            <p:cNvSpPr>
              <a:spLocks noChangeShapeType="1"/>
            </p:cNvSpPr>
            <p:nvPr/>
          </p:nvSpPr>
          <p:spPr bwMode="auto">
            <a:xfrm>
              <a:off x="3580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9" name="Rectangle 54"/>
            <p:cNvSpPr>
              <a:spLocks noChangeArrowheads="1"/>
            </p:cNvSpPr>
            <p:nvPr/>
          </p:nvSpPr>
          <p:spPr bwMode="auto">
            <a:xfrm>
              <a:off x="3484" y="3842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y</a:t>
              </a:r>
              <a:r>
                <a:rPr lang="en-US" altLang="en-US" sz="2400" baseline="-4000"/>
                <a:t>i</a:t>
              </a:r>
              <a:endParaRPr lang="en-US" altLang="en-US" sz="2400" baseline="-12000"/>
            </a:p>
          </p:txBody>
        </p:sp>
        <p:sp>
          <p:nvSpPr>
            <p:cNvPr id="15400" name="Line 57"/>
            <p:cNvSpPr>
              <a:spLocks noChangeShapeType="1"/>
            </p:cNvSpPr>
            <p:nvPr/>
          </p:nvSpPr>
          <p:spPr bwMode="auto">
            <a:xfrm>
              <a:off x="4300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01" name="Text Box 58"/>
            <p:cNvSpPr txBox="1">
              <a:spLocks noChangeArrowheads="1"/>
            </p:cNvSpPr>
            <p:nvPr/>
          </p:nvSpPr>
          <p:spPr bwMode="auto">
            <a:xfrm>
              <a:off x="4540" y="3312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15402" name="Text Box 60"/>
            <p:cNvSpPr txBox="1">
              <a:spLocks noChangeArrowheads="1"/>
            </p:cNvSpPr>
            <p:nvPr/>
          </p:nvSpPr>
          <p:spPr bwMode="auto">
            <a:xfrm>
              <a:off x="2864" y="31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5403" name="Text Box 61"/>
            <p:cNvSpPr txBox="1">
              <a:spLocks noChangeArrowheads="1"/>
            </p:cNvSpPr>
            <p:nvPr/>
          </p:nvSpPr>
          <p:spPr bwMode="auto">
            <a:xfrm>
              <a:off x="2864" y="34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5404" name="Text Box 63"/>
            <p:cNvSpPr txBox="1">
              <a:spLocks noChangeArrowheads="1"/>
            </p:cNvSpPr>
            <p:nvPr/>
          </p:nvSpPr>
          <p:spPr bwMode="auto">
            <a:xfrm>
              <a:off x="3206" y="3144"/>
              <a:ext cx="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3     2     1     0</a:t>
              </a:r>
            </a:p>
          </p:txBody>
        </p:sp>
        <p:sp>
          <p:nvSpPr>
            <p:cNvPr id="15405" name="Line 65"/>
            <p:cNvSpPr>
              <a:spLocks noChangeShapeType="1"/>
            </p:cNvSpPr>
            <p:nvPr/>
          </p:nvSpPr>
          <p:spPr bwMode="auto">
            <a:xfrm>
              <a:off x="3312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06" name="Line 66"/>
            <p:cNvSpPr>
              <a:spLocks noChangeShapeType="1"/>
            </p:cNvSpPr>
            <p:nvPr/>
          </p:nvSpPr>
          <p:spPr bwMode="auto">
            <a:xfrm flipH="1"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07" name="Line 67"/>
            <p:cNvSpPr>
              <a:spLocks noChangeShapeType="1"/>
            </p:cNvSpPr>
            <p:nvPr/>
          </p:nvSpPr>
          <p:spPr bwMode="auto">
            <a:xfrm flipV="1">
              <a:off x="3168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08" name="Rectangle 69"/>
            <p:cNvSpPr>
              <a:spLocks noChangeArrowheads="1"/>
            </p:cNvSpPr>
            <p:nvPr/>
          </p:nvSpPr>
          <p:spPr bwMode="auto">
            <a:xfrm>
              <a:off x="2995" y="225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12000"/>
                <a:t>i+1</a:t>
              </a:r>
            </a:p>
          </p:txBody>
        </p:sp>
        <p:sp>
          <p:nvSpPr>
            <p:cNvPr id="15409" name="Line 70"/>
            <p:cNvSpPr>
              <a:spLocks noChangeShapeType="1"/>
            </p:cNvSpPr>
            <p:nvPr/>
          </p:nvSpPr>
          <p:spPr bwMode="auto">
            <a:xfrm flipV="1">
              <a:off x="408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10" name="Rectangle 72"/>
            <p:cNvSpPr>
              <a:spLocks noChangeArrowheads="1"/>
            </p:cNvSpPr>
            <p:nvPr/>
          </p:nvSpPr>
          <p:spPr bwMode="auto">
            <a:xfrm>
              <a:off x="3936" y="2256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12000"/>
                <a:t>i-1</a:t>
              </a:r>
            </a:p>
          </p:txBody>
        </p:sp>
        <p:sp>
          <p:nvSpPr>
            <p:cNvPr id="15411" name="Line 73"/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12" name="Line 74"/>
            <p:cNvSpPr>
              <a:spLocks noChangeShapeType="1"/>
            </p:cNvSpPr>
            <p:nvPr/>
          </p:nvSpPr>
          <p:spPr bwMode="auto">
            <a:xfrm>
              <a:off x="3792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13" name="Rectangle 76"/>
            <p:cNvSpPr>
              <a:spLocks noChangeArrowheads="1"/>
            </p:cNvSpPr>
            <p:nvPr/>
          </p:nvSpPr>
          <p:spPr bwMode="auto">
            <a:xfrm>
              <a:off x="3673" y="2258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12000"/>
                <a:t>i</a:t>
              </a:r>
            </a:p>
          </p:txBody>
        </p:sp>
      </p:grpSp>
      <p:grpSp>
        <p:nvGrpSpPr>
          <p:cNvPr id="15365" name="Group 82"/>
          <p:cNvGrpSpPr>
            <a:grpSpLocks/>
          </p:cNvGrpSpPr>
          <p:nvPr/>
        </p:nvGrpSpPr>
        <p:grpSpPr bwMode="auto">
          <a:xfrm>
            <a:off x="609600" y="914400"/>
            <a:ext cx="4200525" cy="2670175"/>
            <a:chOff x="384" y="672"/>
            <a:chExt cx="2646" cy="1682"/>
          </a:xfrm>
        </p:grpSpPr>
        <p:sp>
          <p:nvSpPr>
            <p:cNvPr id="15368" name="Rectangle 17"/>
            <p:cNvSpPr>
              <a:spLocks noChangeArrowheads="1"/>
            </p:cNvSpPr>
            <p:nvPr/>
          </p:nvSpPr>
          <p:spPr bwMode="auto">
            <a:xfrm>
              <a:off x="1056" y="1152"/>
              <a:ext cx="1584" cy="7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369" name="Line 18"/>
            <p:cNvSpPr>
              <a:spLocks noChangeShapeType="1"/>
            </p:cNvSpPr>
            <p:nvPr/>
          </p:nvSpPr>
          <p:spPr bwMode="auto">
            <a:xfrm>
              <a:off x="624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0" name="Line 19"/>
            <p:cNvSpPr>
              <a:spLocks noChangeShapeType="1"/>
            </p:cNvSpPr>
            <p:nvPr/>
          </p:nvSpPr>
          <p:spPr bwMode="auto">
            <a:xfrm>
              <a:off x="624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1" name="Text Box 20"/>
            <p:cNvSpPr txBox="1">
              <a:spLocks noChangeArrowheads="1"/>
            </p:cNvSpPr>
            <p:nvPr/>
          </p:nvSpPr>
          <p:spPr bwMode="auto">
            <a:xfrm>
              <a:off x="404" y="122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s</a:t>
              </a:r>
            </a:p>
          </p:txBody>
        </p:sp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384" y="14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d</a:t>
              </a:r>
            </a:p>
          </p:txBody>
        </p:sp>
        <p:sp>
          <p:nvSpPr>
            <p:cNvPr id="15373" name="Line 22"/>
            <p:cNvSpPr>
              <a:spLocks noChangeShapeType="1"/>
            </p:cNvSpPr>
            <p:nvPr/>
          </p:nvSpPr>
          <p:spPr bwMode="auto">
            <a:xfrm>
              <a:off x="1344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4" name="Text Box 23"/>
            <p:cNvSpPr txBox="1">
              <a:spLocks noChangeArrowheads="1"/>
            </p:cNvSpPr>
            <p:nvPr/>
          </p:nvSpPr>
          <p:spPr bwMode="auto">
            <a:xfrm>
              <a:off x="1200" y="6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12000"/>
                <a:t>n</a:t>
              </a:r>
            </a:p>
          </p:txBody>
        </p:sp>
        <p:sp>
          <p:nvSpPr>
            <p:cNvPr id="15375" name="Line 24"/>
            <p:cNvSpPr>
              <a:spLocks noChangeShapeType="1"/>
            </p:cNvSpPr>
            <p:nvPr/>
          </p:nvSpPr>
          <p:spPr bwMode="auto">
            <a:xfrm>
              <a:off x="2160" y="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6" name="Text Box 25"/>
            <p:cNvSpPr txBox="1">
              <a:spLocks noChangeArrowheads="1"/>
            </p:cNvSpPr>
            <p:nvPr/>
          </p:nvSpPr>
          <p:spPr bwMode="auto">
            <a:xfrm>
              <a:off x="2064" y="67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12000"/>
                <a:t>0</a:t>
              </a:r>
            </a:p>
          </p:txBody>
        </p:sp>
        <p:sp>
          <p:nvSpPr>
            <p:cNvPr id="15377" name="Line 26"/>
            <p:cNvSpPr>
              <a:spLocks noChangeShapeType="1"/>
            </p:cNvSpPr>
            <p:nvPr/>
          </p:nvSpPr>
          <p:spPr bwMode="auto">
            <a:xfrm>
              <a:off x="2356" y="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8" name="Text Box 27"/>
            <p:cNvSpPr txBox="1">
              <a:spLocks noChangeArrowheads="1"/>
            </p:cNvSpPr>
            <p:nvPr/>
          </p:nvSpPr>
          <p:spPr bwMode="auto">
            <a:xfrm>
              <a:off x="2260" y="67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12000"/>
                <a:t>-1</a:t>
              </a:r>
            </a:p>
          </p:txBody>
        </p:sp>
        <p:sp>
          <p:nvSpPr>
            <p:cNvPr id="15379" name="Line 28"/>
            <p:cNvSpPr>
              <a:spLocks noChangeShapeType="1"/>
            </p:cNvSpPr>
            <p:nvPr/>
          </p:nvSpPr>
          <p:spPr bwMode="auto">
            <a:xfrm>
              <a:off x="153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0" name="Text Box 29"/>
            <p:cNvSpPr txBox="1">
              <a:spLocks noChangeArrowheads="1"/>
            </p:cNvSpPr>
            <p:nvPr/>
          </p:nvSpPr>
          <p:spPr bwMode="auto">
            <a:xfrm>
              <a:off x="1440" y="67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x</a:t>
              </a:r>
              <a:r>
                <a:rPr lang="en-US" altLang="en-US" sz="2400" baseline="-12000"/>
                <a:t>n-1</a:t>
              </a:r>
            </a:p>
          </p:txBody>
        </p:sp>
        <p:sp>
          <p:nvSpPr>
            <p:cNvPr id="15381" name="Line 30"/>
            <p:cNvSpPr>
              <a:spLocks noChangeShapeType="1"/>
            </p:cNvSpPr>
            <p:nvPr/>
          </p:nvSpPr>
          <p:spPr bwMode="auto">
            <a:xfrm>
              <a:off x="12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2" name="Rectangle 32"/>
            <p:cNvSpPr>
              <a:spLocks noChangeArrowheads="1"/>
            </p:cNvSpPr>
            <p:nvPr/>
          </p:nvSpPr>
          <p:spPr bwMode="auto">
            <a:xfrm>
              <a:off x="1152" y="2066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y</a:t>
              </a:r>
              <a:r>
                <a:rPr lang="en-US" altLang="en-US" sz="2400" baseline="-4000"/>
                <a:t>n</a:t>
              </a:r>
              <a:r>
                <a:rPr lang="en-US" altLang="en-US" sz="2400" baseline="-12000"/>
                <a:t>-1</a:t>
              </a:r>
            </a:p>
          </p:txBody>
        </p:sp>
        <p:sp>
          <p:nvSpPr>
            <p:cNvPr id="15383" name="Line 33"/>
            <p:cNvSpPr>
              <a:spLocks noChangeShapeType="1"/>
            </p:cNvSpPr>
            <p:nvPr/>
          </p:nvSpPr>
          <p:spPr bwMode="auto">
            <a:xfrm>
              <a:off x="22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4" name="Rectangle 34"/>
            <p:cNvSpPr>
              <a:spLocks noChangeArrowheads="1"/>
            </p:cNvSpPr>
            <p:nvPr/>
          </p:nvSpPr>
          <p:spPr bwMode="auto">
            <a:xfrm>
              <a:off x="2064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y</a:t>
              </a:r>
              <a:r>
                <a:rPr lang="en-US" altLang="en-US" sz="2000" baseline="-4000"/>
                <a:t>0</a:t>
              </a:r>
              <a:endParaRPr lang="en-US" altLang="en-US" sz="2000" baseline="-12000"/>
            </a:p>
          </p:txBody>
        </p:sp>
        <p:sp>
          <p:nvSpPr>
            <p:cNvPr id="15385" name="Line 35"/>
            <p:cNvSpPr>
              <a:spLocks noChangeShapeType="1"/>
            </p:cNvSpPr>
            <p:nvPr/>
          </p:nvSpPr>
          <p:spPr bwMode="auto">
            <a:xfrm>
              <a:off x="2640" y="14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6" name="Text Box 36"/>
            <p:cNvSpPr txBox="1">
              <a:spLocks noChangeArrowheads="1"/>
            </p:cNvSpPr>
            <p:nvPr/>
          </p:nvSpPr>
          <p:spPr bwMode="auto">
            <a:xfrm>
              <a:off x="2736" y="133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En</a:t>
              </a:r>
            </a:p>
          </p:txBody>
        </p:sp>
        <p:sp>
          <p:nvSpPr>
            <p:cNvPr id="15387" name="Text Box 78"/>
            <p:cNvSpPr txBox="1">
              <a:spLocks noChangeArrowheads="1"/>
            </p:cNvSpPr>
            <p:nvPr/>
          </p:nvSpPr>
          <p:spPr bwMode="auto">
            <a:xfrm>
              <a:off x="1084" y="1250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s / n</a:t>
              </a:r>
            </a:p>
          </p:txBody>
        </p:sp>
        <p:sp>
          <p:nvSpPr>
            <p:cNvPr id="15388" name="Text Box 79"/>
            <p:cNvSpPr txBox="1">
              <a:spLocks noChangeArrowheads="1"/>
            </p:cNvSpPr>
            <p:nvPr/>
          </p:nvSpPr>
          <p:spPr bwMode="auto">
            <a:xfrm>
              <a:off x="1104" y="1499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l / r</a:t>
              </a:r>
            </a:p>
          </p:txBody>
        </p:sp>
      </p:grpSp>
      <p:sp>
        <p:nvSpPr>
          <p:cNvPr id="15366" name="Rectangle 81"/>
          <p:cNvSpPr>
            <a:spLocks noChangeArrowheads="1"/>
          </p:cNvSpPr>
          <p:nvPr/>
        </p:nvSpPr>
        <p:spPr bwMode="auto">
          <a:xfrm>
            <a:off x="4724400" y="1447800"/>
            <a:ext cx="441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2000"/>
              <a:t>i </a:t>
            </a:r>
            <a:r>
              <a:rPr lang="en-US" altLang="en-US" sz="2400"/>
              <a:t>= x</a:t>
            </a:r>
            <a:r>
              <a:rPr lang="en-US" altLang="en-US" sz="2400" baseline="-12000"/>
              <a:t>i-1</a:t>
            </a:r>
            <a:r>
              <a:rPr lang="en-US" altLang="en-US" sz="2400"/>
              <a:t> if En = 1, s = 1, and d = L</a:t>
            </a:r>
          </a:p>
          <a:p>
            <a:pPr eaLnBrk="1" hangingPunct="1"/>
            <a:r>
              <a:rPr lang="en-US" altLang="en-US" sz="2400"/>
              <a:t>   = x</a:t>
            </a:r>
            <a:r>
              <a:rPr lang="en-US" altLang="en-US" sz="2400" baseline="-12000"/>
              <a:t>i+1 </a:t>
            </a:r>
            <a:r>
              <a:rPr lang="en-US" altLang="en-US" sz="2400"/>
              <a:t>if En = 1, s = 1, and d = R</a:t>
            </a:r>
          </a:p>
          <a:p>
            <a:pPr eaLnBrk="1" hangingPunct="1"/>
            <a:r>
              <a:rPr lang="en-US" altLang="en-US" sz="2400"/>
              <a:t>   = x</a:t>
            </a:r>
            <a:r>
              <a:rPr lang="en-US" altLang="en-US" sz="2400" baseline="-12000"/>
              <a:t>i     </a:t>
            </a:r>
            <a:r>
              <a:rPr lang="en-US" altLang="en-US" sz="2400"/>
              <a:t>if En = 1, s = 0</a:t>
            </a:r>
          </a:p>
          <a:p>
            <a:pPr eaLnBrk="1" hangingPunct="1"/>
            <a:r>
              <a:rPr lang="en-US" altLang="en-US" sz="2400"/>
              <a:t>   = 0    if En = 0</a:t>
            </a:r>
            <a:r>
              <a:rPr lang="en-US" altLang="en-US"/>
              <a:t>    </a:t>
            </a:r>
          </a:p>
        </p:txBody>
      </p:sp>
      <p:sp>
        <p:nvSpPr>
          <p:cNvPr id="15367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7D97DF-BB1E-450E-A012-CC5D3EE95F99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11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914400"/>
          </a:xfrm>
        </p:spPr>
        <p:txBody>
          <a:bodyPr/>
          <a:lstStyle/>
          <a:p>
            <a:pPr eaLnBrk="1" hangingPunct="1"/>
            <a:r>
              <a:rPr lang="en-US" altLang="en-US" sz="3600"/>
              <a:t>Barrel Shifter</a:t>
            </a:r>
          </a:p>
        </p:txBody>
      </p:sp>
      <p:sp>
        <p:nvSpPr>
          <p:cNvPr id="16387" name="Rectangle 49"/>
          <p:cNvSpPr>
            <a:spLocks noChangeArrowheads="1"/>
          </p:cNvSpPr>
          <p:nvPr/>
        </p:nvSpPr>
        <p:spPr bwMode="auto">
          <a:xfrm>
            <a:off x="1752600" y="2286000"/>
            <a:ext cx="1752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O or 1 shift</a:t>
            </a:r>
          </a:p>
        </p:txBody>
      </p:sp>
      <p:sp>
        <p:nvSpPr>
          <p:cNvPr id="16388" name="Rectangle 51"/>
          <p:cNvSpPr>
            <a:spLocks noChangeArrowheads="1"/>
          </p:cNvSpPr>
          <p:nvPr/>
        </p:nvSpPr>
        <p:spPr bwMode="auto">
          <a:xfrm>
            <a:off x="1752600" y="3429000"/>
            <a:ext cx="1752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O or 2 shift</a:t>
            </a:r>
          </a:p>
        </p:txBody>
      </p:sp>
      <p:sp>
        <p:nvSpPr>
          <p:cNvPr id="16389" name="Rectangle 52"/>
          <p:cNvSpPr>
            <a:spLocks noChangeArrowheads="1"/>
          </p:cNvSpPr>
          <p:nvPr/>
        </p:nvSpPr>
        <p:spPr bwMode="auto">
          <a:xfrm>
            <a:off x="1752600" y="4572000"/>
            <a:ext cx="1752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O or 4 shift</a:t>
            </a:r>
          </a:p>
        </p:txBody>
      </p:sp>
      <p:sp>
        <p:nvSpPr>
          <p:cNvPr id="16390" name="Line 53"/>
          <p:cNvSpPr>
            <a:spLocks noChangeShapeType="1"/>
          </p:cNvSpPr>
          <p:nvPr/>
        </p:nvSpPr>
        <p:spPr bwMode="auto">
          <a:xfrm>
            <a:off x="25908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1" name="Line 54"/>
          <p:cNvSpPr>
            <a:spLocks noChangeShapeType="1"/>
          </p:cNvSpPr>
          <p:nvPr/>
        </p:nvSpPr>
        <p:spPr bwMode="auto">
          <a:xfrm flipH="1">
            <a:off x="2438400" y="1905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Line 55"/>
          <p:cNvSpPr>
            <a:spLocks noChangeShapeType="1"/>
          </p:cNvSpPr>
          <p:nvPr/>
        </p:nvSpPr>
        <p:spPr bwMode="auto">
          <a:xfrm>
            <a:off x="2590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3" name="Line 56"/>
          <p:cNvSpPr>
            <a:spLocks noChangeShapeType="1"/>
          </p:cNvSpPr>
          <p:nvPr/>
        </p:nvSpPr>
        <p:spPr bwMode="auto">
          <a:xfrm flipH="1">
            <a:off x="2438400" y="3048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4" name="Line 57"/>
          <p:cNvSpPr>
            <a:spLocks noChangeShapeType="1"/>
          </p:cNvSpPr>
          <p:nvPr/>
        </p:nvSpPr>
        <p:spPr bwMode="auto">
          <a:xfrm>
            <a:off x="25908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Line 58"/>
          <p:cNvSpPr>
            <a:spLocks noChangeShapeType="1"/>
          </p:cNvSpPr>
          <p:nvPr/>
        </p:nvSpPr>
        <p:spPr bwMode="auto">
          <a:xfrm flipH="1">
            <a:off x="2438400" y="4191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Text Box 59"/>
          <p:cNvSpPr txBox="1">
            <a:spLocks noChangeArrowheads="1"/>
          </p:cNvSpPr>
          <p:nvPr/>
        </p:nvSpPr>
        <p:spPr bwMode="auto">
          <a:xfrm>
            <a:off x="2438400" y="1298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x</a:t>
            </a:r>
          </a:p>
        </p:txBody>
      </p:sp>
      <p:sp>
        <p:nvSpPr>
          <p:cNvPr id="16397" name="Line 60"/>
          <p:cNvSpPr>
            <a:spLocks noChangeShapeType="1"/>
          </p:cNvSpPr>
          <p:nvPr/>
        </p:nvSpPr>
        <p:spPr bwMode="auto">
          <a:xfrm>
            <a:off x="1066800" y="16764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8" name="Line 61"/>
          <p:cNvSpPr>
            <a:spLocks noChangeShapeType="1"/>
          </p:cNvSpPr>
          <p:nvPr/>
        </p:nvSpPr>
        <p:spPr bwMode="auto">
          <a:xfrm>
            <a:off x="1066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9" name="Line 62"/>
          <p:cNvSpPr>
            <a:spLocks noChangeShapeType="1"/>
          </p:cNvSpPr>
          <p:nvPr/>
        </p:nvSpPr>
        <p:spPr bwMode="auto">
          <a:xfrm>
            <a:off x="10668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0" name="Line 63"/>
          <p:cNvSpPr>
            <a:spLocks noChangeShapeType="1"/>
          </p:cNvSpPr>
          <p:nvPr/>
        </p:nvSpPr>
        <p:spPr bwMode="auto">
          <a:xfrm>
            <a:off x="10668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1" name="Line 64"/>
          <p:cNvSpPr>
            <a:spLocks noChangeShapeType="1"/>
          </p:cNvSpPr>
          <p:nvPr/>
        </p:nvSpPr>
        <p:spPr bwMode="auto">
          <a:xfrm>
            <a:off x="7620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2" name="Text Box 65"/>
          <p:cNvSpPr txBox="1">
            <a:spLocks noChangeArrowheads="1"/>
          </p:cNvSpPr>
          <p:nvPr/>
        </p:nvSpPr>
        <p:spPr bwMode="auto">
          <a:xfrm>
            <a:off x="365125" y="23272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</a:t>
            </a:r>
            <a:r>
              <a:rPr lang="en-US" altLang="en-US" sz="2400" baseline="-12000"/>
              <a:t>0</a:t>
            </a:r>
          </a:p>
        </p:txBody>
      </p:sp>
      <p:sp>
        <p:nvSpPr>
          <p:cNvPr id="16403" name="Line 66"/>
          <p:cNvSpPr>
            <a:spLocks noChangeShapeType="1"/>
          </p:cNvSpPr>
          <p:nvPr/>
        </p:nvSpPr>
        <p:spPr bwMode="auto">
          <a:xfrm>
            <a:off x="762000" y="37861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Text Box 67"/>
          <p:cNvSpPr txBox="1">
            <a:spLocks noChangeArrowheads="1"/>
          </p:cNvSpPr>
          <p:nvPr/>
        </p:nvSpPr>
        <p:spPr bwMode="auto">
          <a:xfrm>
            <a:off x="365125" y="3446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</a:t>
            </a:r>
            <a:r>
              <a:rPr lang="en-US" altLang="en-US" sz="2400" baseline="-12000"/>
              <a:t>1</a:t>
            </a:r>
          </a:p>
        </p:txBody>
      </p:sp>
      <p:sp>
        <p:nvSpPr>
          <p:cNvPr id="16405" name="Line 68"/>
          <p:cNvSpPr>
            <a:spLocks noChangeShapeType="1"/>
          </p:cNvSpPr>
          <p:nvPr/>
        </p:nvSpPr>
        <p:spPr bwMode="auto">
          <a:xfrm>
            <a:off x="762000" y="49291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6" name="Text Box 69"/>
          <p:cNvSpPr txBox="1">
            <a:spLocks noChangeArrowheads="1"/>
          </p:cNvSpPr>
          <p:nvPr/>
        </p:nvSpPr>
        <p:spPr bwMode="auto">
          <a:xfrm>
            <a:off x="365125" y="4589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</a:t>
            </a:r>
            <a:r>
              <a:rPr lang="en-US" altLang="en-US" sz="2400" baseline="-12000"/>
              <a:t>2</a:t>
            </a:r>
          </a:p>
        </p:txBody>
      </p:sp>
      <p:sp>
        <p:nvSpPr>
          <p:cNvPr id="16407" name="Line 70"/>
          <p:cNvSpPr>
            <a:spLocks noChangeShapeType="1"/>
          </p:cNvSpPr>
          <p:nvPr/>
        </p:nvSpPr>
        <p:spPr bwMode="auto">
          <a:xfrm>
            <a:off x="25908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8" name="Line 71"/>
          <p:cNvSpPr>
            <a:spLocks noChangeShapeType="1"/>
          </p:cNvSpPr>
          <p:nvPr/>
        </p:nvSpPr>
        <p:spPr bwMode="auto">
          <a:xfrm flipH="1">
            <a:off x="2438400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9" name="Text Box 72"/>
          <p:cNvSpPr txBox="1">
            <a:spLocks noChangeArrowheads="1"/>
          </p:cNvSpPr>
          <p:nvPr/>
        </p:nvSpPr>
        <p:spPr bwMode="auto">
          <a:xfrm>
            <a:off x="2444750" y="5576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16410" name="Line 73"/>
          <p:cNvSpPr>
            <a:spLocks noChangeShapeType="1"/>
          </p:cNvSpPr>
          <p:nvPr/>
        </p:nvSpPr>
        <p:spPr bwMode="auto">
          <a:xfrm>
            <a:off x="4572000" y="2057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1" name="Line 74"/>
          <p:cNvSpPr>
            <a:spLocks noChangeShapeType="1"/>
          </p:cNvSpPr>
          <p:nvPr/>
        </p:nvSpPr>
        <p:spPr bwMode="auto">
          <a:xfrm>
            <a:off x="4572000" y="2590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2" name="Line 75"/>
          <p:cNvSpPr>
            <a:spLocks noChangeShapeType="1"/>
          </p:cNvSpPr>
          <p:nvPr/>
        </p:nvSpPr>
        <p:spPr bwMode="auto">
          <a:xfrm>
            <a:off x="54864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3" name="Line 76"/>
          <p:cNvSpPr>
            <a:spLocks noChangeShapeType="1"/>
          </p:cNvSpPr>
          <p:nvPr/>
        </p:nvSpPr>
        <p:spPr bwMode="auto">
          <a:xfrm>
            <a:off x="60198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4" name="Line 77"/>
          <p:cNvSpPr>
            <a:spLocks noChangeShapeType="1"/>
          </p:cNvSpPr>
          <p:nvPr/>
        </p:nvSpPr>
        <p:spPr bwMode="auto">
          <a:xfrm>
            <a:off x="65532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5" name="Line 78"/>
          <p:cNvSpPr>
            <a:spLocks noChangeShapeType="1"/>
          </p:cNvSpPr>
          <p:nvPr/>
        </p:nvSpPr>
        <p:spPr bwMode="auto">
          <a:xfrm>
            <a:off x="70866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6" name="Text Box 79"/>
          <p:cNvSpPr txBox="1">
            <a:spLocks noChangeArrowheads="1"/>
          </p:cNvSpPr>
          <p:nvPr/>
        </p:nvSpPr>
        <p:spPr bwMode="auto">
          <a:xfrm>
            <a:off x="5470525" y="20574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17" name="Text Box 80"/>
          <p:cNvSpPr txBox="1">
            <a:spLocks noChangeArrowheads="1"/>
          </p:cNvSpPr>
          <p:nvPr/>
        </p:nvSpPr>
        <p:spPr bwMode="auto">
          <a:xfrm>
            <a:off x="6045200" y="207168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18" name="Text Box 81"/>
          <p:cNvSpPr txBox="1">
            <a:spLocks noChangeArrowheads="1"/>
          </p:cNvSpPr>
          <p:nvPr/>
        </p:nvSpPr>
        <p:spPr bwMode="auto">
          <a:xfrm>
            <a:off x="6553200" y="207168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19" name="Line 82"/>
          <p:cNvSpPr>
            <a:spLocks noChangeShapeType="1"/>
          </p:cNvSpPr>
          <p:nvPr/>
        </p:nvSpPr>
        <p:spPr bwMode="auto">
          <a:xfrm>
            <a:off x="5715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0" name="Line 83"/>
          <p:cNvSpPr>
            <a:spLocks noChangeShapeType="1"/>
          </p:cNvSpPr>
          <p:nvPr/>
        </p:nvSpPr>
        <p:spPr bwMode="auto">
          <a:xfrm flipH="1">
            <a:off x="54102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1" name="Line 84"/>
          <p:cNvSpPr>
            <a:spLocks noChangeShapeType="1"/>
          </p:cNvSpPr>
          <p:nvPr/>
        </p:nvSpPr>
        <p:spPr bwMode="auto">
          <a:xfrm>
            <a:off x="5410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2" name="Line 85"/>
          <p:cNvSpPr>
            <a:spLocks noChangeShapeType="1"/>
          </p:cNvSpPr>
          <p:nvPr/>
        </p:nvSpPr>
        <p:spPr bwMode="auto">
          <a:xfrm>
            <a:off x="62484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3" name="Line 86"/>
          <p:cNvSpPr>
            <a:spLocks noChangeShapeType="1"/>
          </p:cNvSpPr>
          <p:nvPr/>
        </p:nvSpPr>
        <p:spPr bwMode="auto">
          <a:xfrm flipH="1">
            <a:off x="59436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4" name="Line 87"/>
          <p:cNvSpPr>
            <a:spLocks noChangeShapeType="1"/>
          </p:cNvSpPr>
          <p:nvPr/>
        </p:nvSpPr>
        <p:spPr bwMode="auto">
          <a:xfrm>
            <a:off x="59436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5" name="Line 88"/>
          <p:cNvSpPr>
            <a:spLocks noChangeShapeType="1"/>
          </p:cNvSpPr>
          <p:nvPr/>
        </p:nvSpPr>
        <p:spPr bwMode="auto">
          <a:xfrm>
            <a:off x="67818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6" name="Line 89"/>
          <p:cNvSpPr>
            <a:spLocks noChangeShapeType="1"/>
          </p:cNvSpPr>
          <p:nvPr/>
        </p:nvSpPr>
        <p:spPr bwMode="auto">
          <a:xfrm flipH="1">
            <a:off x="64770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7" name="Line 90"/>
          <p:cNvSpPr>
            <a:spLocks noChangeShapeType="1"/>
          </p:cNvSpPr>
          <p:nvPr/>
        </p:nvSpPr>
        <p:spPr bwMode="auto">
          <a:xfrm>
            <a:off x="647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8" name="Line 91"/>
          <p:cNvSpPr>
            <a:spLocks noChangeShapeType="1"/>
          </p:cNvSpPr>
          <p:nvPr/>
        </p:nvSpPr>
        <p:spPr bwMode="auto">
          <a:xfrm>
            <a:off x="4572000" y="3810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9" name="Line 92"/>
          <p:cNvSpPr>
            <a:spLocks noChangeShapeType="1"/>
          </p:cNvSpPr>
          <p:nvPr/>
        </p:nvSpPr>
        <p:spPr bwMode="auto">
          <a:xfrm>
            <a:off x="45720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0" name="Line 93"/>
          <p:cNvSpPr>
            <a:spLocks noChangeShapeType="1"/>
          </p:cNvSpPr>
          <p:nvPr/>
        </p:nvSpPr>
        <p:spPr bwMode="auto">
          <a:xfrm>
            <a:off x="5486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1" name="Line 94"/>
          <p:cNvSpPr>
            <a:spLocks noChangeShapeType="1"/>
          </p:cNvSpPr>
          <p:nvPr/>
        </p:nvSpPr>
        <p:spPr bwMode="auto">
          <a:xfrm>
            <a:off x="60198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2" name="Line 95"/>
          <p:cNvSpPr>
            <a:spLocks noChangeShapeType="1"/>
          </p:cNvSpPr>
          <p:nvPr/>
        </p:nvSpPr>
        <p:spPr bwMode="auto">
          <a:xfrm>
            <a:off x="65532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3" name="Line 96"/>
          <p:cNvSpPr>
            <a:spLocks noChangeShapeType="1"/>
          </p:cNvSpPr>
          <p:nvPr/>
        </p:nvSpPr>
        <p:spPr bwMode="auto">
          <a:xfrm>
            <a:off x="70866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4" name="Text Box 97"/>
          <p:cNvSpPr txBox="1">
            <a:spLocks noChangeArrowheads="1"/>
          </p:cNvSpPr>
          <p:nvPr/>
        </p:nvSpPr>
        <p:spPr bwMode="auto">
          <a:xfrm>
            <a:off x="5470525" y="38100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35" name="Text Box 98"/>
          <p:cNvSpPr txBox="1">
            <a:spLocks noChangeArrowheads="1"/>
          </p:cNvSpPr>
          <p:nvPr/>
        </p:nvSpPr>
        <p:spPr bwMode="auto">
          <a:xfrm>
            <a:off x="6045200" y="382428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36" name="Text Box 99"/>
          <p:cNvSpPr txBox="1">
            <a:spLocks noChangeArrowheads="1"/>
          </p:cNvSpPr>
          <p:nvPr/>
        </p:nvSpPr>
        <p:spPr bwMode="auto">
          <a:xfrm>
            <a:off x="6553200" y="382428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37" name="Line 127"/>
          <p:cNvSpPr>
            <a:spLocks noChangeShapeType="1"/>
          </p:cNvSpPr>
          <p:nvPr/>
        </p:nvSpPr>
        <p:spPr bwMode="auto">
          <a:xfrm>
            <a:off x="4953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8" name="Line 128"/>
          <p:cNvSpPr>
            <a:spLocks noChangeShapeType="1"/>
          </p:cNvSpPr>
          <p:nvPr/>
        </p:nvSpPr>
        <p:spPr bwMode="auto">
          <a:xfrm>
            <a:off x="7620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39" name="Text Box 129"/>
          <p:cNvSpPr txBox="1">
            <a:spLocks noChangeArrowheads="1"/>
          </p:cNvSpPr>
          <p:nvPr/>
        </p:nvSpPr>
        <p:spPr bwMode="auto">
          <a:xfrm>
            <a:off x="4902200" y="38100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40" name="Text Box 130"/>
          <p:cNvSpPr txBox="1">
            <a:spLocks noChangeArrowheads="1"/>
          </p:cNvSpPr>
          <p:nvPr/>
        </p:nvSpPr>
        <p:spPr bwMode="auto">
          <a:xfrm>
            <a:off x="7112000" y="38100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41" name="Line 131"/>
          <p:cNvSpPr>
            <a:spLocks noChangeShapeType="1"/>
          </p:cNvSpPr>
          <p:nvPr/>
        </p:nvSpPr>
        <p:spPr bwMode="auto">
          <a:xfrm>
            <a:off x="4419600" y="5562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2" name="Line 132"/>
          <p:cNvSpPr>
            <a:spLocks noChangeShapeType="1"/>
          </p:cNvSpPr>
          <p:nvPr/>
        </p:nvSpPr>
        <p:spPr bwMode="auto">
          <a:xfrm>
            <a:off x="4419600" y="609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3" name="Line 133"/>
          <p:cNvSpPr>
            <a:spLocks noChangeShapeType="1"/>
          </p:cNvSpPr>
          <p:nvPr/>
        </p:nvSpPr>
        <p:spPr bwMode="auto">
          <a:xfrm>
            <a:off x="52578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4" name="Line 134"/>
          <p:cNvSpPr>
            <a:spLocks noChangeShapeType="1"/>
          </p:cNvSpPr>
          <p:nvPr/>
        </p:nvSpPr>
        <p:spPr bwMode="auto">
          <a:xfrm>
            <a:off x="57912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5" name="Line 135"/>
          <p:cNvSpPr>
            <a:spLocks noChangeShapeType="1"/>
          </p:cNvSpPr>
          <p:nvPr/>
        </p:nvSpPr>
        <p:spPr bwMode="auto">
          <a:xfrm>
            <a:off x="63246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6" name="Line 136"/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7" name="Text Box 137"/>
          <p:cNvSpPr txBox="1">
            <a:spLocks noChangeArrowheads="1"/>
          </p:cNvSpPr>
          <p:nvPr/>
        </p:nvSpPr>
        <p:spPr bwMode="auto">
          <a:xfrm>
            <a:off x="5241925" y="55626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48" name="Text Box 138"/>
          <p:cNvSpPr txBox="1">
            <a:spLocks noChangeArrowheads="1"/>
          </p:cNvSpPr>
          <p:nvPr/>
        </p:nvSpPr>
        <p:spPr bwMode="auto">
          <a:xfrm>
            <a:off x="5816600" y="557688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49" name="Text Box 139"/>
          <p:cNvSpPr txBox="1">
            <a:spLocks noChangeArrowheads="1"/>
          </p:cNvSpPr>
          <p:nvPr/>
        </p:nvSpPr>
        <p:spPr bwMode="auto">
          <a:xfrm>
            <a:off x="6324600" y="557688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50" name="Line 140"/>
          <p:cNvSpPr>
            <a:spLocks noChangeShapeType="1"/>
          </p:cNvSpPr>
          <p:nvPr/>
        </p:nvSpPr>
        <p:spPr bwMode="auto">
          <a:xfrm>
            <a:off x="47244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51" name="Line 141"/>
          <p:cNvSpPr>
            <a:spLocks noChangeShapeType="1"/>
          </p:cNvSpPr>
          <p:nvPr/>
        </p:nvSpPr>
        <p:spPr bwMode="auto">
          <a:xfrm>
            <a:off x="73914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52" name="Text Box 142"/>
          <p:cNvSpPr txBox="1">
            <a:spLocks noChangeArrowheads="1"/>
          </p:cNvSpPr>
          <p:nvPr/>
        </p:nvSpPr>
        <p:spPr bwMode="auto">
          <a:xfrm>
            <a:off x="4673600" y="55626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53" name="Text Box 143"/>
          <p:cNvSpPr txBox="1">
            <a:spLocks noChangeArrowheads="1"/>
          </p:cNvSpPr>
          <p:nvPr/>
        </p:nvSpPr>
        <p:spPr bwMode="auto">
          <a:xfrm>
            <a:off x="6883400" y="55626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54" name="Line 144"/>
          <p:cNvSpPr>
            <a:spLocks noChangeShapeType="1"/>
          </p:cNvSpPr>
          <p:nvPr/>
        </p:nvSpPr>
        <p:spPr bwMode="auto">
          <a:xfrm>
            <a:off x="79248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55" name="Text Box 145"/>
          <p:cNvSpPr txBox="1">
            <a:spLocks noChangeArrowheads="1"/>
          </p:cNvSpPr>
          <p:nvPr/>
        </p:nvSpPr>
        <p:spPr bwMode="auto">
          <a:xfrm>
            <a:off x="7391400" y="55626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0   1</a:t>
            </a:r>
          </a:p>
        </p:txBody>
      </p:sp>
      <p:sp>
        <p:nvSpPr>
          <p:cNvPr id="16456" name="Line 146"/>
          <p:cNvSpPr>
            <a:spLocks noChangeShapeType="1"/>
          </p:cNvSpPr>
          <p:nvPr/>
        </p:nvSpPr>
        <p:spPr bwMode="auto">
          <a:xfrm>
            <a:off x="64770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57" name="Line 147"/>
          <p:cNvSpPr>
            <a:spLocks noChangeShapeType="1"/>
          </p:cNvSpPr>
          <p:nvPr/>
        </p:nvSpPr>
        <p:spPr bwMode="auto">
          <a:xfrm flipH="1">
            <a:off x="510540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58" name="Line 149"/>
          <p:cNvSpPr>
            <a:spLocks noChangeShapeType="1"/>
          </p:cNvSpPr>
          <p:nvPr/>
        </p:nvSpPr>
        <p:spPr bwMode="auto">
          <a:xfrm>
            <a:off x="70104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59" name="Line 150"/>
          <p:cNvSpPr>
            <a:spLocks noChangeShapeType="1"/>
          </p:cNvSpPr>
          <p:nvPr/>
        </p:nvSpPr>
        <p:spPr bwMode="auto">
          <a:xfrm flipH="1">
            <a:off x="5105400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0" name="Line 151"/>
          <p:cNvSpPr>
            <a:spLocks noChangeShapeType="1"/>
          </p:cNvSpPr>
          <p:nvPr/>
        </p:nvSpPr>
        <p:spPr bwMode="auto">
          <a:xfrm>
            <a:off x="51054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1" name="Line 152"/>
          <p:cNvSpPr>
            <a:spLocks noChangeShapeType="1"/>
          </p:cNvSpPr>
          <p:nvPr/>
        </p:nvSpPr>
        <p:spPr bwMode="auto">
          <a:xfrm>
            <a:off x="75438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2" name="Line 153"/>
          <p:cNvSpPr>
            <a:spLocks noChangeShapeType="1"/>
          </p:cNvSpPr>
          <p:nvPr/>
        </p:nvSpPr>
        <p:spPr bwMode="auto">
          <a:xfrm flipH="1">
            <a:off x="57150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3" name="Line 154"/>
          <p:cNvSpPr>
            <a:spLocks noChangeShapeType="1"/>
          </p:cNvSpPr>
          <p:nvPr/>
        </p:nvSpPr>
        <p:spPr bwMode="auto">
          <a:xfrm>
            <a:off x="5715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4" name="Line 155"/>
          <p:cNvSpPr>
            <a:spLocks noChangeShapeType="1"/>
          </p:cNvSpPr>
          <p:nvPr/>
        </p:nvSpPr>
        <p:spPr bwMode="auto">
          <a:xfrm>
            <a:off x="61722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5" name="Line 156"/>
          <p:cNvSpPr>
            <a:spLocks noChangeShapeType="1"/>
          </p:cNvSpPr>
          <p:nvPr/>
        </p:nvSpPr>
        <p:spPr bwMode="auto">
          <a:xfrm flipH="1">
            <a:off x="50292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6" name="Line 157"/>
          <p:cNvSpPr>
            <a:spLocks noChangeShapeType="1"/>
          </p:cNvSpPr>
          <p:nvPr/>
        </p:nvSpPr>
        <p:spPr bwMode="auto">
          <a:xfrm>
            <a:off x="50292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7" name="Line 158"/>
          <p:cNvSpPr>
            <a:spLocks noChangeShapeType="1"/>
          </p:cNvSpPr>
          <p:nvPr/>
        </p:nvSpPr>
        <p:spPr bwMode="auto">
          <a:xfrm>
            <a:off x="6705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8" name="Line 159"/>
          <p:cNvSpPr>
            <a:spLocks noChangeShapeType="1"/>
          </p:cNvSpPr>
          <p:nvPr/>
        </p:nvSpPr>
        <p:spPr bwMode="auto">
          <a:xfrm flipH="1">
            <a:off x="53340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69" name="Line 160"/>
          <p:cNvSpPr>
            <a:spLocks noChangeShapeType="1"/>
          </p:cNvSpPr>
          <p:nvPr/>
        </p:nvSpPr>
        <p:spPr bwMode="auto">
          <a:xfrm>
            <a:off x="53340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70" name="Line 161"/>
          <p:cNvSpPr>
            <a:spLocks noChangeShapeType="1"/>
          </p:cNvSpPr>
          <p:nvPr/>
        </p:nvSpPr>
        <p:spPr bwMode="auto">
          <a:xfrm>
            <a:off x="56388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71" name="Line 162"/>
          <p:cNvSpPr>
            <a:spLocks noChangeShapeType="1"/>
          </p:cNvSpPr>
          <p:nvPr/>
        </p:nvSpPr>
        <p:spPr bwMode="auto">
          <a:xfrm flipH="1">
            <a:off x="59436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72" name="Line 163"/>
          <p:cNvSpPr>
            <a:spLocks noChangeShapeType="1"/>
          </p:cNvSpPr>
          <p:nvPr/>
        </p:nvSpPr>
        <p:spPr bwMode="auto">
          <a:xfrm>
            <a:off x="5943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73" name="Text Box 164"/>
          <p:cNvSpPr txBox="1">
            <a:spLocks noChangeArrowheads="1"/>
          </p:cNvSpPr>
          <p:nvPr/>
        </p:nvSpPr>
        <p:spPr bwMode="auto">
          <a:xfrm>
            <a:off x="781050" y="1236663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shift</a:t>
            </a:r>
          </a:p>
        </p:txBody>
      </p:sp>
      <p:sp>
        <p:nvSpPr>
          <p:cNvPr id="16474" name="Slide Number Placeholder 8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F71AED-5430-4AB0-948B-AB73B2D39B66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87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FE7E93-7729-42E2-96B4-82362003CBFC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</a:rPr>
              <a:t>Interconnect: Decoder, Encoder, Mux, DeMux</a:t>
            </a:r>
          </a:p>
        </p:txBody>
      </p:sp>
      <p:grpSp>
        <p:nvGrpSpPr>
          <p:cNvPr id="6148" name="Group 79"/>
          <p:cNvGrpSpPr>
            <a:grpSpLocks/>
          </p:cNvGrpSpPr>
          <p:nvPr/>
        </p:nvGrpSpPr>
        <p:grpSpPr bwMode="auto">
          <a:xfrm>
            <a:off x="1116013" y="1163638"/>
            <a:ext cx="6870700" cy="4876800"/>
            <a:chOff x="167" y="1749"/>
            <a:chExt cx="3771" cy="2379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576" y="1968"/>
              <a:ext cx="4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P1</a:t>
              </a: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098" y="1991"/>
              <a:ext cx="8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Memory Bank</a:t>
              </a: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1430" y="1978"/>
              <a:ext cx="31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Mux,</a:t>
              </a:r>
            </a:p>
          </p:txBody>
        </p:sp>
        <p:sp>
          <p:nvSpPr>
            <p:cNvPr id="6152" name="Rectangle 9"/>
            <p:cNvSpPr>
              <a:spLocks noChangeArrowheads="1"/>
            </p:cNvSpPr>
            <p:nvPr/>
          </p:nvSpPr>
          <p:spPr bwMode="auto">
            <a:xfrm>
              <a:off x="576" y="2592"/>
              <a:ext cx="4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P2</a:t>
              </a:r>
            </a:p>
          </p:txBody>
        </p:sp>
        <p:sp>
          <p:nvSpPr>
            <p:cNvPr id="6153" name="Rectangle 10"/>
            <p:cNvSpPr>
              <a:spLocks noChangeArrowheads="1"/>
            </p:cNvSpPr>
            <p:nvPr/>
          </p:nvSpPr>
          <p:spPr bwMode="auto">
            <a:xfrm>
              <a:off x="576" y="3648"/>
              <a:ext cx="4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Pk</a:t>
              </a:r>
            </a:p>
          </p:txBody>
        </p:sp>
        <p:grpSp>
          <p:nvGrpSpPr>
            <p:cNvPr id="6154" name="Group 11"/>
            <p:cNvGrpSpPr>
              <a:grpSpLocks/>
            </p:cNvGrpSpPr>
            <p:nvPr/>
          </p:nvGrpSpPr>
          <p:grpSpPr bwMode="auto">
            <a:xfrm>
              <a:off x="3216" y="2256"/>
              <a:ext cx="720" cy="288"/>
              <a:chOff x="3216" y="2256"/>
              <a:chExt cx="720" cy="288"/>
            </a:xfrm>
          </p:grpSpPr>
          <p:sp>
            <p:nvSpPr>
              <p:cNvPr id="6209" name="Rectangle 12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0" name="Rectangle 13"/>
              <p:cNvSpPr>
                <a:spLocks noChangeArrowheads="1"/>
              </p:cNvSpPr>
              <p:nvPr/>
            </p:nvSpPr>
            <p:spPr bwMode="auto">
              <a:xfrm>
                <a:off x="3408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1" name="Rectangle 14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2" name="Rectangle 1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155" name="Group 16"/>
            <p:cNvGrpSpPr>
              <a:grpSpLocks/>
            </p:cNvGrpSpPr>
            <p:nvPr/>
          </p:nvGrpSpPr>
          <p:grpSpPr bwMode="auto">
            <a:xfrm>
              <a:off x="3216" y="2640"/>
              <a:ext cx="720" cy="288"/>
              <a:chOff x="3216" y="2256"/>
              <a:chExt cx="720" cy="288"/>
            </a:xfrm>
          </p:grpSpPr>
          <p:sp>
            <p:nvSpPr>
              <p:cNvPr id="6205" name="Rectangle 17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6" name="Rectangle 18"/>
              <p:cNvSpPr>
                <a:spLocks noChangeArrowheads="1"/>
              </p:cNvSpPr>
              <p:nvPr/>
            </p:nvSpPr>
            <p:spPr bwMode="auto">
              <a:xfrm>
                <a:off x="3408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7" name="Rectangle 19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08" name="Rectangle 20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156" name="Line 21"/>
            <p:cNvSpPr>
              <a:spLocks noChangeShapeType="1"/>
            </p:cNvSpPr>
            <p:nvPr/>
          </p:nvSpPr>
          <p:spPr bwMode="auto">
            <a:xfrm>
              <a:off x="1824" y="2592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7" name="Line 22"/>
            <p:cNvSpPr>
              <a:spLocks noChangeShapeType="1"/>
            </p:cNvSpPr>
            <p:nvPr/>
          </p:nvSpPr>
          <p:spPr bwMode="auto">
            <a:xfrm flipV="1">
              <a:off x="3312" y="254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8" name="Line 23"/>
            <p:cNvSpPr>
              <a:spLocks noChangeShapeType="1"/>
            </p:cNvSpPr>
            <p:nvPr/>
          </p:nvSpPr>
          <p:spPr bwMode="auto">
            <a:xfrm flipV="1">
              <a:off x="3504" y="254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9" name="Line 24"/>
            <p:cNvSpPr>
              <a:spLocks noChangeShapeType="1"/>
            </p:cNvSpPr>
            <p:nvPr/>
          </p:nvSpPr>
          <p:spPr bwMode="auto">
            <a:xfrm flipV="1">
              <a:off x="3696" y="254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0" name="Line 25"/>
            <p:cNvSpPr>
              <a:spLocks noChangeShapeType="1"/>
            </p:cNvSpPr>
            <p:nvPr/>
          </p:nvSpPr>
          <p:spPr bwMode="auto">
            <a:xfrm flipV="1">
              <a:off x="3888" y="254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1" name="Rectangle 26"/>
            <p:cNvSpPr>
              <a:spLocks noChangeArrowheads="1"/>
            </p:cNvSpPr>
            <p:nvPr/>
          </p:nvSpPr>
          <p:spPr bwMode="auto">
            <a:xfrm>
              <a:off x="1584" y="2160"/>
              <a:ext cx="96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2" name="Rectangle 27"/>
            <p:cNvSpPr>
              <a:spLocks noChangeArrowheads="1"/>
            </p:cNvSpPr>
            <p:nvPr/>
          </p:nvSpPr>
          <p:spPr bwMode="auto">
            <a:xfrm>
              <a:off x="1574" y="2595"/>
              <a:ext cx="9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163" name="AutoShape 28"/>
            <p:cNvCxnSpPr>
              <a:cxnSpLocks noChangeShapeType="1"/>
            </p:cNvCxnSpPr>
            <p:nvPr/>
          </p:nvCxnSpPr>
          <p:spPr bwMode="auto">
            <a:xfrm>
              <a:off x="1056" y="2112"/>
              <a:ext cx="528" cy="7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4" name="AutoShape 29"/>
            <p:cNvCxnSpPr>
              <a:cxnSpLocks noChangeShapeType="1"/>
            </p:cNvCxnSpPr>
            <p:nvPr/>
          </p:nvCxnSpPr>
          <p:spPr bwMode="auto">
            <a:xfrm flipV="1">
              <a:off x="1056" y="2232"/>
              <a:ext cx="528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5" name="AutoShape 30"/>
            <p:cNvCxnSpPr>
              <a:cxnSpLocks noChangeShapeType="1"/>
            </p:cNvCxnSpPr>
            <p:nvPr/>
          </p:nvCxnSpPr>
          <p:spPr bwMode="auto">
            <a:xfrm>
              <a:off x="1392" y="2352"/>
              <a:ext cx="1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6" name="AutoShape 31"/>
            <p:cNvCxnSpPr>
              <a:cxnSpLocks noChangeShapeType="1"/>
            </p:cNvCxnSpPr>
            <p:nvPr/>
          </p:nvCxnSpPr>
          <p:spPr bwMode="auto">
            <a:xfrm rot="10800000">
              <a:off x="1041" y="2257"/>
              <a:ext cx="528" cy="360"/>
            </a:xfrm>
            <a:prstGeom prst="bentConnector3">
              <a:avLst>
                <a:gd name="adj1" fmla="val 55111"/>
              </a:avLst>
            </a:prstGeom>
            <a:noFill/>
            <a:ln w="28575">
              <a:solidFill>
                <a:schemeClr val="accent2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32"/>
            <p:cNvCxnSpPr>
              <a:cxnSpLocks noChangeShapeType="1"/>
            </p:cNvCxnSpPr>
            <p:nvPr/>
          </p:nvCxnSpPr>
          <p:spPr bwMode="auto">
            <a:xfrm rot="10800000" flipV="1">
              <a:off x="1041" y="2668"/>
              <a:ext cx="566" cy="188"/>
            </a:xfrm>
            <a:prstGeom prst="bentConnector3">
              <a:avLst>
                <a:gd name="adj1" fmla="val 64838"/>
              </a:avLst>
            </a:prstGeom>
            <a:noFill/>
            <a:ln w="28575">
              <a:solidFill>
                <a:schemeClr val="accent2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8" name="AutoShape 33"/>
            <p:cNvCxnSpPr>
              <a:cxnSpLocks noChangeShapeType="1"/>
            </p:cNvCxnSpPr>
            <p:nvPr/>
          </p:nvCxnSpPr>
          <p:spPr bwMode="auto">
            <a:xfrm rot="10800000" flipV="1">
              <a:off x="1056" y="2808"/>
              <a:ext cx="528" cy="117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2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9" name="Line 34"/>
            <p:cNvSpPr>
              <a:spLocks noChangeShapeType="1"/>
            </p:cNvSpPr>
            <p:nvPr/>
          </p:nvSpPr>
          <p:spPr bwMode="auto">
            <a:xfrm flipV="1">
              <a:off x="1824" y="225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0" name="Line 35"/>
            <p:cNvSpPr>
              <a:spLocks noChangeShapeType="1"/>
            </p:cNvSpPr>
            <p:nvPr/>
          </p:nvSpPr>
          <p:spPr bwMode="auto">
            <a:xfrm flipH="1">
              <a:off x="1680" y="22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1" name="Line 36"/>
            <p:cNvSpPr>
              <a:spLocks noChangeShapeType="1"/>
            </p:cNvSpPr>
            <p:nvPr/>
          </p:nvSpPr>
          <p:spPr bwMode="auto">
            <a:xfrm flipH="1">
              <a:off x="1680" y="273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2" name="Line 37"/>
            <p:cNvSpPr>
              <a:spLocks noChangeShapeType="1"/>
            </p:cNvSpPr>
            <p:nvPr/>
          </p:nvSpPr>
          <p:spPr bwMode="auto">
            <a:xfrm>
              <a:off x="1392" y="2352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3" name="Line 38"/>
            <p:cNvSpPr>
              <a:spLocks noChangeShapeType="1"/>
            </p:cNvSpPr>
            <p:nvPr/>
          </p:nvSpPr>
          <p:spPr bwMode="auto">
            <a:xfrm flipH="1">
              <a:off x="1056" y="37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4" name="Text Box 39"/>
            <p:cNvSpPr txBox="1">
              <a:spLocks noChangeArrowheads="1"/>
            </p:cNvSpPr>
            <p:nvPr/>
          </p:nvSpPr>
          <p:spPr bwMode="auto">
            <a:xfrm>
              <a:off x="1453" y="2823"/>
              <a:ext cx="43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Demux</a:t>
              </a:r>
            </a:p>
          </p:txBody>
        </p:sp>
        <p:sp>
          <p:nvSpPr>
            <p:cNvPr id="6175" name="Line 40"/>
            <p:cNvSpPr>
              <a:spLocks noChangeShapeType="1"/>
            </p:cNvSpPr>
            <p:nvPr/>
          </p:nvSpPr>
          <p:spPr bwMode="auto">
            <a:xfrm>
              <a:off x="1584" y="3394"/>
              <a:ext cx="141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6" name="Line 41"/>
            <p:cNvSpPr>
              <a:spLocks noChangeShapeType="1"/>
            </p:cNvSpPr>
            <p:nvPr/>
          </p:nvSpPr>
          <p:spPr bwMode="auto">
            <a:xfrm flipH="1" flipV="1">
              <a:off x="3001" y="2378"/>
              <a:ext cx="0" cy="101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7" name="Line 42"/>
            <p:cNvSpPr>
              <a:spLocks noChangeShapeType="1"/>
            </p:cNvSpPr>
            <p:nvPr/>
          </p:nvSpPr>
          <p:spPr bwMode="auto">
            <a:xfrm>
              <a:off x="3001" y="2378"/>
              <a:ext cx="93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8" name="Line 43"/>
            <p:cNvSpPr>
              <a:spLocks noChangeShapeType="1"/>
            </p:cNvSpPr>
            <p:nvPr/>
          </p:nvSpPr>
          <p:spPr bwMode="auto">
            <a:xfrm flipV="1">
              <a:off x="3001" y="2784"/>
              <a:ext cx="935" cy="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9" name="Rectangle 44"/>
            <p:cNvSpPr>
              <a:spLocks noChangeArrowheads="1"/>
            </p:cNvSpPr>
            <p:nvPr/>
          </p:nvSpPr>
          <p:spPr bwMode="auto">
            <a:xfrm>
              <a:off x="3170" y="3216"/>
              <a:ext cx="1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0" name="Line 45"/>
            <p:cNvSpPr>
              <a:spLocks noChangeShapeType="1"/>
            </p:cNvSpPr>
            <p:nvPr/>
          </p:nvSpPr>
          <p:spPr bwMode="auto">
            <a:xfrm flipV="1">
              <a:off x="3001" y="3394"/>
              <a:ext cx="169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81" name="Text Box 46"/>
            <p:cNvSpPr txBox="1">
              <a:spLocks noChangeArrowheads="1"/>
            </p:cNvSpPr>
            <p:nvPr/>
          </p:nvSpPr>
          <p:spPr bwMode="auto">
            <a:xfrm>
              <a:off x="3098" y="3563"/>
              <a:ext cx="5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Decoder</a:t>
              </a:r>
            </a:p>
          </p:txBody>
        </p:sp>
        <p:sp>
          <p:nvSpPr>
            <p:cNvPr id="6182" name="Rectangle 52"/>
            <p:cNvSpPr>
              <a:spLocks noChangeArrowheads="1"/>
            </p:cNvSpPr>
            <p:nvPr/>
          </p:nvSpPr>
          <p:spPr bwMode="auto">
            <a:xfrm>
              <a:off x="1488" y="326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3" name="Text Box 53"/>
            <p:cNvSpPr txBox="1">
              <a:spLocks noChangeArrowheads="1"/>
            </p:cNvSpPr>
            <p:nvPr/>
          </p:nvSpPr>
          <p:spPr bwMode="auto">
            <a:xfrm>
              <a:off x="1380" y="3070"/>
              <a:ext cx="31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Mux</a:t>
              </a:r>
            </a:p>
          </p:txBody>
        </p:sp>
        <p:sp>
          <p:nvSpPr>
            <p:cNvPr id="6184" name="Text Box 54"/>
            <p:cNvSpPr txBox="1">
              <a:spLocks noChangeArrowheads="1"/>
            </p:cNvSpPr>
            <p:nvPr/>
          </p:nvSpPr>
          <p:spPr bwMode="auto">
            <a:xfrm>
              <a:off x="1958" y="2364"/>
              <a:ext cx="33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Data</a:t>
              </a:r>
            </a:p>
          </p:txBody>
        </p:sp>
        <p:sp>
          <p:nvSpPr>
            <p:cNvPr id="6185" name="Text Box 55"/>
            <p:cNvSpPr txBox="1">
              <a:spLocks noChangeArrowheads="1"/>
            </p:cNvSpPr>
            <p:nvPr/>
          </p:nvSpPr>
          <p:spPr bwMode="auto">
            <a:xfrm>
              <a:off x="2006" y="3144"/>
              <a:ext cx="5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Address</a:t>
              </a:r>
            </a:p>
          </p:txBody>
        </p:sp>
        <p:cxnSp>
          <p:nvCxnSpPr>
            <p:cNvPr id="6186" name="AutoShape 58"/>
            <p:cNvCxnSpPr>
              <a:cxnSpLocks noChangeShapeType="1"/>
              <a:stCxn id="6179" idx="3"/>
              <a:endCxn id="6207" idx="2"/>
            </p:cNvCxnSpPr>
            <p:nvPr/>
          </p:nvCxnSpPr>
          <p:spPr bwMode="auto">
            <a:xfrm flipV="1">
              <a:off x="3314" y="2928"/>
              <a:ext cx="358" cy="45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7" name="AutoShape 59"/>
            <p:cNvCxnSpPr>
              <a:cxnSpLocks noChangeShapeType="1"/>
              <a:stCxn id="6179" idx="3"/>
              <a:endCxn id="6208" idx="2"/>
            </p:cNvCxnSpPr>
            <p:nvPr/>
          </p:nvCxnSpPr>
          <p:spPr bwMode="auto">
            <a:xfrm flipV="1">
              <a:off x="3314" y="2928"/>
              <a:ext cx="550" cy="45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8" name="AutoShape 60"/>
            <p:cNvCxnSpPr>
              <a:cxnSpLocks noChangeShapeType="1"/>
              <a:stCxn id="6153" idx="0"/>
              <a:endCxn id="6182" idx="1"/>
            </p:cNvCxnSpPr>
            <p:nvPr/>
          </p:nvCxnSpPr>
          <p:spPr bwMode="auto">
            <a:xfrm rot="-5400000">
              <a:off x="1032" y="3192"/>
              <a:ext cx="240" cy="672"/>
            </a:xfrm>
            <a:prstGeom prst="bentConnector2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9" name="Line 61"/>
            <p:cNvSpPr>
              <a:spLocks noChangeShapeType="1"/>
            </p:cNvSpPr>
            <p:nvPr/>
          </p:nvSpPr>
          <p:spPr bwMode="auto">
            <a:xfrm>
              <a:off x="824" y="3079"/>
              <a:ext cx="0" cy="17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0" name="Line 62"/>
            <p:cNvSpPr>
              <a:spLocks noChangeShapeType="1"/>
            </p:cNvSpPr>
            <p:nvPr/>
          </p:nvSpPr>
          <p:spPr bwMode="auto">
            <a:xfrm>
              <a:off x="824" y="2450"/>
              <a:ext cx="0" cy="7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1" name="Text Box 64"/>
            <p:cNvSpPr txBox="1">
              <a:spLocks noChangeArrowheads="1"/>
            </p:cNvSpPr>
            <p:nvPr/>
          </p:nvSpPr>
          <p:spPr bwMode="auto">
            <a:xfrm>
              <a:off x="170" y="3394"/>
              <a:ext cx="5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Address k</a:t>
              </a:r>
            </a:p>
          </p:txBody>
        </p:sp>
        <p:sp>
          <p:nvSpPr>
            <p:cNvPr id="6192" name="Text Box 65"/>
            <p:cNvSpPr txBox="1">
              <a:spLocks noChangeArrowheads="1"/>
            </p:cNvSpPr>
            <p:nvPr/>
          </p:nvSpPr>
          <p:spPr bwMode="auto">
            <a:xfrm>
              <a:off x="167" y="3079"/>
              <a:ext cx="5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Address 2</a:t>
              </a:r>
            </a:p>
          </p:txBody>
        </p:sp>
        <p:sp>
          <p:nvSpPr>
            <p:cNvPr id="6193" name="Text Box 66"/>
            <p:cNvSpPr txBox="1">
              <a:spLocks noChangeArrowheads="1"/>
            </p:cNvSpPr>
            <p:nvPr/>
          </p:nvSpPr>
          <p:spPr bwMode="auto">
            <a:xfrm>
              <a:off x="195" y="2402"/>
              <a:ext cx="5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Address 1</a:t>
              </a:r>
            </a:p>
          </p:txBody>
        </p:sp>
        <p:sp>
          <p:nvSpPr>
            <p:cNvPr id="6194" name="Text Box 67"/>
            <p:cNvSpPr txBox="1">
              <a:spLocks noChangeArrowheads="1"/>
            </p:cNvSpPr>
            <p:nvPr/>
          </p:nvSpPr>
          <p:spPr bwMode="auto">
            <a:xfrm>
              <a:off x="1056" y="1886"/>
              <a:ext cx="39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Data 1</a:t>
              </a:r>
            </a:p>
          </p:txBody>
        </p:sp>
        <p:sp>
          <p:nvSpPr>
            <p:cNvPr id="6195" name="Text Box 68"/>
            <p:cNvSpPr txBox="1">
              <a:spLocks noChangeArrowheads="1"/>
            </p:cNvSpPr>
            <p:nvPr/>
          </p:nvSpPr>
          <p:spPr bwMode="auto">
            <a:xfrm>
              <a:off x="1380" y="3636"/>
              <a:ext cx="39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Data k</a:t>
              </a:r>
            </a:p>
          </p:txBody>
        </p:sp>
        <p:sp>
          <p:nvSpPr>
            <p:cNvPr id="6196" name="Line 69"/>
            <p:cNvSpPr>
              <a:spLocks noChangeShapeType="1"/>
            </p:cNvSpPr>
            <p:nvPr/>
          </p:nvSpPr>
          <p:spPr bwMode="auto">
            <a:xfrm>
              <a:off x="3436" y="3345"/>
              <a:ext cx="73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7" name="Rectangle 70"/>
            <p:cNvSpPr>
              <a:spLocks noChangeArrowheads="1"/>
            </p:cNvSpPr>
            <p:nvPr/>
          </p:nvSpPr>
          <p:spPr bwMode="auto">
            <a:xfrm>
              <a:off x="1936" y="1749"/>
              <a:ext cx="629" cy="33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Arbiter</a:t>
              </a:r>
            </a:p>
          </p:txBody>
        </p:sp>
        <p:sp>
          <p:nvSpPr>
            <p:cNvPr id="6198" name="Line 72"/>
            <p:cNvSpPr>
              <a:spLocks noChangeShapeType="1"/>
            </p:cNvSpPr>
            <p:nvPr/>
          </p:nvSpPr>
          <p:spPr bwMode="auto">
            <a:xfrm>
              <a:off x="2275" y="3345"/>
              <a:ext cx="73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9" name="Line 73"/>
            <p:cNvSpPr>
              <a:spLocks noChangeShapeType="1"/>
            </p:cNvSpPr>
            <p:nvPr/>
          </p:nvSpPr>
          <p:spPr bwMode="auto">
            <a:xfrm>
              <a:off x="2953" y="2983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0" name="Text Box 74"/>
            <p:cNvSpPr txBox="1">
              <a:spLocks noChangeArrowheads="1"/>
            </p:cNvSpPr>
            <p:nvPr/>
          </p:nvSpPr>
          <p:spPr bwMode="auto">
            <a:xfrm>
              <a:off x="2241" y="3371"/>
              <a:ext cx="1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</a:t>
              </a:r>
            </a:p>
          </p:txBody>
        </p:sp>
        <p:sp>
          <p:nvSpPr>
            <p:cNvPr id="6201" name="Text Box 75"/>
            <p:cNvSpPr txBox="1">
              <a:spLocks noChangeArrowheads="1"/>
            </p:cNvSpPr>
            <p:nvPr/>
          </p:nvSpPr>
          <p:spPr bwMode="auto">
            <a:xfrm>
              <a:off x="2614" y="2886"/>
              <a:ext cx="30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n-m</a:t>
              </a:r>
            </a:p>
          </p:txBody>
        </p:sp>
        <p:sp>
          <p:nvSpPr>
            <p:cNvPr id="6202" name="Line 76"/>
            <p:cNvSpPr>
              <a:spLocks noChangeShapeType="1"/>
            </p:cNvSpPr>
            <p:nvPr/>
          </p:nvSpPr>
          <p:spPr bwMode="auto">
            <a:xfrm>
              <a:off x="3049" y="3345"/>
              <a:ext cx="73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3" name="Text Box 77"/>
            <p:cNvSpPr txBox="1">
              <a:spLocks noChangeArrowheads="1"/>
            </p:cNvSpPr>
            <p:nvPr/>
          </p:nvSpPr>
          <p:spPr bwMode="auto">
            <a:xfrm>
              <a:off x="2991" y="3371"/>
              <a:ext cx="1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m</a:t>
              </a:r>
            </a:p>
          </p:txBody>
        </p:sp>
        <p:sp>
          <p:nvSpPr>
            <p:cNvPr id="6204" name="Text Box 78"/>
            <p:cNvSpPr txBox="1">
              <a:spLocks noChangeArrowheads="1"/>
            </p:cNvSpPr>
            <p:nvPr/>
          </p:nvSpPr>
          <p:spPr bwMode="auto">
            <a:xfrm>
              <a:off x="3427" y="3371"/>
              <a:ext cx="2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  <a:r>
                <a:rPr lang="en-US" altLang="en-US" baseline="30000"/>
                <a:t>m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DDAA58-108D-4EE1-AFBD-5912AB404ABB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Decoder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  <a:p>
            <a:pPr eaLnBrk="1" hangingPunct="1"/>
            <a:r>
              <a:rPr lang="en-US" altLang="en-US"/>
              <a:t>Logic Diagram</a:t>
            </a:r>
          </a:p>
          <a:p>
            <a:pPr eaLnBrk="1" hangingPunct="1"/>
            <a:r>
              <a:rPr lang="en-US" altLang="en-US"/>
              <a:t>Application (Universal Set)</a:t>
            </a:r>
          </a:p>
          <a:p>
            <a:pPr eaLnBrk="1" hangingPunct="1"/>
            <a:r>
              <a:rPr lang="en-US" altLang="en-US"/>
              <a:t>Tree of Decoders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14B493-6618-4628-9C7C-6432F8F10479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8195" name="Rectangle 91"/>
          <p:cNvSpPr>
            <a:spLocks noChangeArrowheads="1"/>
          </p:cNvSpPr>
          <p:nvPr/>
        </p:nvSpPr>
        <p:spPr bwMode="auto">
          <a:xfrm>
            <a:off x="304800" y="533400"/>
            <a:ext cx="4459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1. Decoder: Definition</a:t>
            </a:r>
          </a:p>
        </p:txBody>
      </p:sp>
      <p:sp>
        <p:nvSpPr>
          <p:cNvPr id="8196" name="Rectangle 92"/>
          <p:cNvSpPr>
            <a:spLocks noChangeArrowheads="1"/>
          </p:cNvSpPr>
          <p:nvPr/>
        </p:nvSpPr>
        <p:spPr bwMode="auto">
          <a:xfrm>
            <a:off x="1844675" y="2262188"/>
            <a:ext cx="16002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197" name="Line 93"/>
          <p:cNvSpPr>
            <a:spLocks noChangeShapeType="1"/>
          </p:cNvSpPr>
          <p:nvPr/>
        </p:nvSpPr>
        <p:spPr bwMode="auto">
          <a:xfrm>
            <a:off x="1006475" y="2566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Line 94"/>
          <p:cNvSpPr>
            <a:spLocks noChangeShapeType="1"/>
          </p:cNvSpPr>
          <p:nvPr/>
        </p:nvSpPr>
        <p:spPr bwMode="auto">
          <a:xfrm>
            <a:off x="1006475" y="2947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9" name="Line 95"/>
          <p:cNvSpPr>
            <a:spLocks noChangeShapeType="1"/>
          </p:cNvSpPr>
          <p:nvPr/>
        </p:nvSpPr>
        <p:spPr bwMode="auto">
          <a:xfrm>
            <a:off x="1006475" y="3328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0" name="Line 96"/>
          <p:cNvSpPr>
            <a:spLocks noChangeShapeType="1"/>
          </p:cNvSpPr>
          <p:nvPr/>
        </p:nvSpPr>
        <p:spPr bwMode="auto">
          <a:xfrm>
            <a:off x="3444875" y="2414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1" name="Line 97"/>
          <p:cNvSpPr>
            <a:spLocks noChangeShapeType="1"/>
          </p:cNvSpPr>
          <p:nvPr/>
        </p:nvSpPr>
        <p:spPr bwMode="auto">
          <a:xfrm>
            <a:off x="3444875" y="25669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2" name="Line 98"/>
          <p:cNvSpPr>
            <a:spLocks noChangeShapeType="1"/>
          </p:cNvSpPr>
          <p:nvPr/>
        </p:nvSpPr>
        <p:spPr bwMode="auto">
          <a:xfrm>
            <a:off x="3444875" y="27193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3" name="Line 99"/>
          <p:cNvSpPr>
            <a:spLocks noChangeShapeType="1"/>
          </p:cNvSpPr>
          <p:nvPr/>
        </p:nvSpPr>
        <p:spPr bwMode="auto">
          <a:xfrm>
            <a:off x="3444875" y="28717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4" name="Line 100"/>
          <p:cNvSpPr>
            <a:spLocks noChangeShapeType="1"/>
          </p:cNvSpPr>
          <p:nvPr/>
        </p:nvSpPr>
        <p:spPr bwMode="auto">
          <a:xfrm>
            <a:off x="3444875" y="30241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5" name="Line 101"/>
          <p:cNvSpPr>
            <a:spLocks noChangeShapeType="1"/>
          </p:cNvSpPr>
          <p:nvPr/>
        </p:nvSpPr>
        <p:spPr bwMode="auto">
          <a:xfrm>
            <a:off x="3444875" y="3176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6" name="Line 102"/>
          <p:cNvSpPr>
            <a:spLocks noChangeShapeType="1"/>
          </p:cNvSpPr>
          <p:nvPr/>
        </p:nvSpPr>
        <p:spPr bwMode="auto">
          <a:xfrm>
            <a:off x="3444875" y="33289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7" name="Line 103"/>
          <p:cNvSpPr>
            <a:spLocks noChangeShapeType="1"/>
          </p:cNvSpPr>
          <p:nvPr/>
        </p:nvSpPr>
        <p:spPr bwMode="auto">
          <a:xfrm>
            <a:off x="3444875" y="34813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8" name="Text Box 105"/>
          <p:cNvSpPr txBox="1">
            <a:spLocks noChangeArrowheads="1"/>
          </p:cNvSpPr>
          <p:nvPr/>
        </p:nvSpPr>
        <p:spPr bwMode="auto">
          <a:xfrm>
            <a:off x="1920875" y="235267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8209" name="Text Box 106"/>
          <p:cNvSpPr txBox="1">
            <a:spLocks noChangeArrowheads="1"/>
          </p:cNvSpPr>
          <p:nvPr/>
        </p:nvSpPr>
        <p:spPr bwMode="auto">
          <a:xfrm>
            <a:off x="4533900" y="2238375"/>
            <a:ext cx="31115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0</a:t>
            </a:r>
            <a:endParaRPr lang="en-US" altLang="en-US" sz="1200"/>
          </a:p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1</a:t>
            </a:r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7</a:t>
            </a:r>
          </a:p>
        </p:txBody>
      </p:sp>
      <p:sp>
        <p:nvSpPr>
          <p:cNvPr id="8210" name="Text Box 107"/>
          <p:cNvSpPr txBox="1">
            <a:spLocks noChangeArrowheads="1"/>
          </p:cNvSpPr>
          <p:nvPr/>
        </p:nvSpPr>
        <p:spPr bwMode="auto">
          <a:xfrm>
            <a:off x="669925" y="23526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0</a:t>
            </a:r>
          </a:p>
        </p:txBody>
      </p:sp>
      <p:sp>
        <p:nvSpPr>
          <p:cNvPr id="8211" name="Text Box 108"/>
          <p:cNvSpPr txBox="1">
            <a:spLocks noChangeArrowheads="1"/>
          </p:cNvSpPr>
          <p:nvPr/>
        </p:nvSpPr>
        <p:spPr bwMode="auto">
          <a:xfrm>
            <a:off x="663575" y="27336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</a:p>
        </p:txBody>
      </p:sp>
      <p:sp>
        <p:nvSpPr>
          <p:cNvPr id="8212" name="Text Box 109"/>
          <p:cNvSpPr txBox="1">
            <a:spLocks noChangeArrowheads="1"/>
          </p:cNvSpPr>
          <p:nvPr/>
        </p:nvSpPr>
        <p:spPr bwMode="auto">
          <a:xfrm>
            <a:off x="663575" y="31146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</a:t>
            </a:r>
          </a:p>
        </p:txBody>
      </p:sp>
      <p:sp>
        <p:nvSpPr>
          <p:cNvPr id="8213" name="Text Box 110"/>
          <p:cNvSpPr txBox="1">
            <a:spLocks noChangeArrowheads="1"/>
          </p:cNvSpPr>
          <p:nvPr/>
        </p:nvSpPr>
        <p:spPr bwMode="auto">
          <a:xfrm>
            <a:off x="1920875" y="27193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8214" name="Text Box 111"/>
          <p:cNvSpPr txBox="1">
            <a:spLocks noChangeArrowheads="1"/>
          </p:cNvSpPr>
          <p:nvPr/>
        </p:nvSpPr>
        <p:spPr bwMode="auto">
          <a:xfrm>
            <a:off x="1920875" y="311467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8215" name="Text Box 112"/>
          <p:cNvSpPr txBox="1">
            <a:spLocks noChangeArrowheads="1"/>
          </p:cNvSpPr>
          <p:nvPr/>
        </p:nvSpPr>
        <p:spPr bwMode="auto">
          <a:xfrm>
            <a:off x="3190875" y="2322513"/>
            <a:ext cx="247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0</a:t>
            </a:r>
          </a:p>
          <a:p>
            <a:pPr eaLnBrk="1" hangingPunct="1"/>
            <a:r>
              <a:rPr lang="en-US" altLang="en-US" sz="1000"/>
              <a:t>1</a:t>
            </a:r>
            <a:endParaRPr lang="en-US" altLang="en-US" sz="1000" baseline="-18000"/>
          </a:p>
          <a:p>
            <a:pPr eaLnBrk="1" hangingPunct="1"/>
            <a:r>
              <a:rPr lang="en-US" altLang="en-US" sz="1000"/>
              <a:t>2</a:t>
            </a:r>
          </a:p>
          <a:p>
            <a:pPr eaLnBrk="1" hangingPunct="1"/>
            <a:r>
              <a:rPr lang="en-US" altLang="en-US" sz="1000"/>
              <a:t>3</a:t>
            </a:r>
          </a:p>
          <a:p>
            <a:pPr eaLnBrk="1" hangingPunct="1"/>
            <a:r>
              <a:rPr lang="en-US" altLang="en-US" sz="1000"/>
              <a:t>4</a:t>
            </a:r>
          </a:p>
          <a:p>
            <a:pPr eaLnBrk="1" hangingPunct="1"/>
            <a:r>
              <a:rPr lang="en-US" altLang="en-US" sz="1000"/>
              <a:t>5</a:t>
            </a:r>
          </a:p>
          <a:p>
            <a:pPr eaLnBrk="1" hangingPunct="1"/>
            <a:r>
              <a:rPr lang="en-US" altLang="en-US" sz="1000"/>
              <a:t>6</a:t>
            </a:r>
          </a:p>
          <a:p>
            <a:pPr eaLnBrk="1" hangingPunct="1"/>
            <a:r>
              <a:rPr lang="en-US" altLang="en-US" sz="1000"/>
              <a:t>7</a:t>
            </a:r>
            <a:endParaRPr lang="en-US" altLang="en-US" sz="1000" baseline="-18000"/>
          </a:p>
        </p:txBody>
      </p:sp>
      <p:sp>
        <p:nvSpPr>
          <p:cNvPr id="8216" name="Line 113"/>
          <p:cNvSpPr>
            <a:spLocks noChangeShapeType="1"/>
          </p:cNvSpPr>
          <p:nvPr/>
        </p:nvSpPr>
        <p:spPr bwMode="auto">
          <a:xfrm>
            <a:off x="2530475" y="18811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7" name="Text Box 114"/>
          <p:cNvSpPr txBox="1">
            <a:spLocks noChangeArrowheads="1"/>
          </p:cNvSpPr>
          <p:nvPr/>
        </p:nvSpPr>
        <p:spPr bwMode="auto">
          <a:xfrm>
            <a:off x="2346325" y="1389063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EN (enable)</a:t>
            </a:r>
          </a:p>
        </p:txBody>
      </p:sp>
      <p:sp>
        <p:nvSpPr>
          <p:cNvPr id="8218" name="Text Box 115"/>
          <p:cNvSpPr txBox="1">
            <a:spLocks noChangeArrowheads="1"/>
          </p:cNvSpPr>
          <p:nvPr/>
        </p:nvSpPr>
        <p:spPr bwMode="auto">
          <a:xfrm>
            <a:off x="539750" y="3775075"/>
            <a:ext cx="1157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n inputs</a:t>
            </a:r>
          </a:p>
          <a:p>
            <a:pPr eaLnBrk="1" hangingPunct="1"/>
            <a:r>
              <a:rPr lang="en-US" altLang="en-US" sz="2400"/>
              <a:t>n= 3</a:t>
            </a:r>
          </a:p>
        </p:txBody>
      </p:sp>
      <p:sp>
        <p:nvSpPr>
          <p:cNvPr id="8219" name="Text Box 116"/>
          <p:cNvSpPr txBox="1">
            <a:spLocks noChangeArrowheads="1"/>
          </p:cNvSpPr>
          <p:nvPr/>
        </p:nvSpPr>
        <p:spPr bwMode="auto">
          <a:xfrm>
            <a:off x="3573463" y="3736975"/>
            <a:ext cx="14112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2</a:t>
            </a:r>
            <a:r>
              <a:rPr lang="en-US" altLang="en-US" sz="2400" baseline="30000"/>
              <a:t>n</a:t>
            </a:r>
            <a:r>
              <a:rPr lang="en-US" altLang="en-US" sz="2400"/>
              <a:t> outputs</a:t>
            </a:r>
          </a:p>
          <a:p>
            <a:pPr eaLnBrk="1" hangingPunct="1"/>
            <a:r>
              <a:rPr lang="en-US" altLang="en-US" sz="2400"/>
              <a:t>2</a:t>
            </a:r>
            <a:r>
              <a:rPr lang="en-US" altLang="en-US" sz="2400" baseline="30000"/>
              <a:t>3</a:t>
            </a:r>
            <a:r>
              <a:rPr lang="en-US" altLang="en-US" sz="2400"/>
              <a:t>= 8</a:t>
            </a:r>
          </a:p>
        </p:txBody>
      </p:sp>
      <p:sp>
        <p:nvSpPr>
          <p:cNvPr id="8220" name="Text Box 117"/>
          <p:cNvSpPr txBox="1">
            <a:spLocks noChangeArrowheads="1"/>
          </p:cNvSpPr>
          <p:nvPr/>
        </p:nvSpPr>
        <p:spPr bwMode="auto">
          <a:xfrm>
            <a:off x="3886200" y="4686300"/>
            <a:ext cx="50974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y</a:t>
            </a:r>
            <a:r>
              <a:rPr lang="en-US" altLang="en-US" sz="3200" baseline="-18000"/>
              <a:t>i</a:t>
            </a:r>
            <a:r>
              <a:rPr lang="en-US" altLang="en-US" sz="3200"/>
              <a:t> = 1 if En= 1 &amp; (I</a:t>
            </a:r>
            <a:r>
              <a:rPr lang="en-US" altLang="en-US" sz="3200" baseline="-18000"/>
              <a:t>2, </a:t>
            </a:r>
            <a:r>
              <a:rPr lang="en-US" altLang="en-US" sz="3200"/>
              <a:t>I</a:t>
            </a:r>
            <a:r>
              <a:rPr lang="en-US" altLang="en-US" sz="3200" baseline="-18000"/>
              <a:t>1, </a:t>
            </a:r>
            <a:r>
              <a:rPr lang="en-US" altLang="en-US" sz="3200"/>
              <a:t>I</a:t>
            </a:r>
            <a:r>
              <a:rPr lang="en-US" altLang="en-US" sz="3200" baseline="-18000"/>
              <a:t>0</a:t>
            </a:r>
            <a:r>
              <a:rPr lang="en-US" altLang="en-US" sz="3200"/>
              <a:t> ) = i</a:t>
            </a:r>
          </a:p>
          <a:p>
            <a:pPr eaLnBrk="1" hangingPunct="1"/>
            <a:r>
              <a:rPr lang="en-US" altLang="en-US" sz="3200"/>
              <a:t>y</a:t>
            </a:r>
            <a:r>
              <a:rPr lang="en-US" altLang="en-US" sz="3200" baseline="-25000"/>
              <a:t>i</a:t>
            </a:r>
            <a:r>
              <a:rPr lang="en-US" altLang="en-US" sz="3200"/>
              <a:t>= 0 otherwise</a:t>
            </a:r>
          </a:p>
        </p:txBody>
      </p:sp>
      <p:sp>
        <p:nvSpPr>
          <p:cNvPr id="8221" name="Text Box 118"/>
          <p:cNvSpPr txBox="1">
            <a:spLocks noChangeArrowheads="1"/>
          </p:cNvSpPr>
          <p:nvPr/>
        </p:nvSpPr>
        <p:spPr bwMode="auto">
          <a:xfrm>
            <a:off x="5448300" y="3390900"/>
            <a:ext cx="2765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n to 2</a:t>
            </a:r>
            <a:r>
              <a:rPr lang="en-US" altLang="en-US" sz="3200" baseline="30000"/>
              <a:t>n</a:t>
            </a:r>
            <a:r>
              <a:rPr lang="en-US" altLang="en-US" sz="3200"/>
              <a:t> decoder</a:t>
            </a:r>
            <a:r>
              <a:rPr lang="en-US" altLang="en-US" sz="2400"/>
              <a:t> </a:t>
            </a:r>
            <a:r>
              <a:rPr lang="en-US" altLang="en-US" sz="3200"/>
              <a:t>function:</a:t>
            </a:r>
          </a:p>
        </p:txBody>
      </p:sp>
      <p:sp>
        <p:nvSpPr>
          <p:cNvPr id="8222" name="Text Box 119"/>
          <p:cNvSpPr txBox="1">
            <a:spLocks noChangeArrowheads="1"/>
          </p:cNvSpPr>
          <p:nvPr/>
        </p:nvSpPr>
        <p:spPr bwMode="auto">
          <a:xfrm>
            <a:off x="4495800" y="2605088"/>
            <a:ext cx="24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974C43-06A6-4D7B-A204-1236736D03D2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7696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i="1"/>
              <a:t>N</a:t>
            </a:r>
            <a:r>
              <a:rPr lang="en-US" altLang="en-US" sz="2800"/>
              <a:t> inputs, 2</a:t>
            </a:r>
            <a:r>
              <a:rPr lang="en-US" altLang="en-US" sz="2800" i="1" baseline="30000"/>
              <a:t>N</a:t>
            </a:r>
            <a:r>
              <a:rPr lang="en-US" altLang="en-US" sz="2800"/>
              <a:t> outputs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One-hot outputs: only one output HIGH at once</a:t>
            </a:r>
            <a:endParaRPr lang="en-US" altLang="en-US" sz="2800">
              <a:solidFill>
                <a:schemeClr val="accent2"/>
              </a:solidFill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93738" y="0"/>
            <a:ext cx="5799137" cy="1143000"/>
          </a:xfrm>
        </p:spPr>
        <p:txBody>
          <a:bodyPr/>
          <a:lstStyle/>
          <a:p>
            <a:pPr algn="l" eaLnBrk="1" hangingPunct="1"/>
            <a:r>
              <a:rPr lang="en-US" altLang="en-US"/>
              <a:t>1. Decoder: Definition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2819400" y="2803525"/>
          <a:ext cx="332740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7" imgW="1422000" imgH="1693800" progId="Visio.Drawing.6">
                  <p:embed/>
                </p:oleObj>
              </mc:Choice>
              <mc:Fallback>
                <p:oleObj name="VISIO" r:id="rId7" imgW="1422000" imgH="1693800" progId="Visio.Drawing.6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03525"/>
                        <a:ext cx="3327400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4FFF89-84DF-4B25-A4DA-DF5934E598B3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9219" name="Text Box 96"/>
          <p:cNvSpPr txBox="1">
            <a:spLocks noChangeArrowheads="1"/>
          </p:cNvSpPr>
          <p:nvPr/>
        </p:nvSpPr>
        <p:spPr bwMode="auto">
          <a:xfrm>
            <a:off x="533400" y="311150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Decoder: Logic Diagram</a:t>
            </a:r>
          </a:p>
        </p:txBody>
      </p:sp>
      <p:sp>
        <p:nvSpPr>
          <p:cNvPr id="9220" name="Line 97"/>
          <p:cNvSpPr>
            <a:spLocks noChangeShapeType="1"/>
          </p:cNvSpPr>
          <p:nvPr/>
        </p:nvSpPr>
        <p:spPr bwMode="auto">
          <a:xfrm>
            <a:off x="1600200" y="17526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Line 98"/>
          <p:cNvSpPr>
            <a:spLocks noChangeShapeType="1"/>
          </p:cNvSpPr>
          <p:nvPr/>
        </p:nvSpPr>
        <p:spPr bwMode="auto">
          <a:xfrm>
            <a:off x="16002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2" name="AutoShape 99"/>
          <p:cNvSpPr>
            <a:spLocks noChangeArrowheads="1"/>
          </p:cNvSpPr>
          <p:nvPr/>
        </p:nvSpPr>
        <p:spPr bwMode="auto">
          <a:xfrm>
            <a:off x="3048000" y="2057400"/>
            <a:ext cx="457200" cy="685800"/>
          </a:xfrm>
          <a:prstGeom prst="flowChartDelay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Line 100"/>
          <p:cNvSpPr>
            <a:spLocks noChangeShapeType="1"/>
          </p:cNvSpPr>
          <p:nvPr/>
        </p:nvSpPr>
        <p:spPr bwMode="auto">
          <a:xfrm>
            <a:off x="1600200" y="213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4" name="Line 101"/>
          <p:cNvSpPr>
            <a:spLocks noChangeShapeType="1"/>
          </p:cNvSpPr>
          <p:nvPr/>
        </p:nvSpPr>
        <p:spPr bwMode="auto">
          <a:xfrm>
            <a:off x="838200" y="2286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5" name="Line 102"/>
          <p:cNvSpPr>
            <a:spLocks noChangeShapeType="1"/>
          </p:cNvSpPr>
          <p:nvPr/>
        </p:nvSpPr>
        <p:spPr bwMode="auto">
          <a:xfrm>
            <a:off x="838200" y="2438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Line 103"/>
          <p:cNvSpPr>
            <a:spLocks noChangeShapeType="1"/>
          </p:cNvSpPr>
          <p:nvPr/>
        </p:nvSpPr>
        <p:spPr bwMode="auto">
          <a:xfrm>
            <a:off x="838200" y="2590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Line 104"/>
          <p:cNvSpPr>
            <a:spLocks noChangeShapeType="1"/>
          </p:cNvSpPr>
          <p:nvPr/>
        </p:nvSpPr>
        <p:spPr bwMode="auto">
          <a:xfrm>
            <a:off x="35052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Rectangle 105"/>
          <p:cNvSpPr>
            <a:spLocks noChangeArrowheads="1"/>
          </p:cNvSpPr>
          <p:nvPr/>
        </p:nvSpPr>
        <p:spPr bwMode="auto">
          <a:xfrm>
            <a:off x="4191000" y="2209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0</a:t>
            </a:r>
          </a:p>
        </p:txBody>
      </p:sp>
      <p:sp>
        <p:nvSpPr>
          <p:cNvPr id="9229" name="Rectangle 106"/>
          <p:cNvSpPr>
            <a:spLocks noChangeArrowheads="1"/>
          </p:cNvSpPr>
          <p:nvPr/>
        </p:nvSpPr>
        <p:spPr bwMode="auto">
          <a:xfrm>
            <a:off x="501650" y="2438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</a:t>
            </a:r>
            <a:r>
              <a:rPr lang="en-US" altLang="en-US"/>
              <a:t>’</a:t>
            </a:r>
          </a:p>
        </p:txBody>
      </p:sp>
      <p:sp>
        <p:nvSpPr>
          <p:cNvPr id="9230" name="Rectangle 107"/>
          <p:cNvSpPr>
            <a:spLocks noChangeArrowheads="1"/>
          </p:cNvSpPr>
          <p:nvPr/>
        </p:nvSpPr>
        <p:spPr bwMode="auto">
          <a:xfrm>
            <a:off x="501650" y="2209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  <a:r>
              <a:rPr lang="en-US" altLang="en-US"/>
              <a:t>’</a:t>
            </a:r>
          </a:p>
        </p:txBody>
      </p:sp>
      <p:sp>
        <p:nvSpPr>
          <p:cNvPr id="9231" name="Rectangle 108"/>
          <p:cNvSpPr>
            <a:spLocks noChangeArrowheads="1"/>
          </p:cNvSpPr>
          <p:nvPr/>
        </p:nvSpPr>
        <p:spPr bwMode="auto">
          <a:xfrm>
            <a:off x="501650" y="1995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0</a:t>
            </a:r>
            <a:r>
              <a:rPr lang="en-US" altLang="en-US"/>
              <a:t>’</a:t>
            </a:r>
          </a:p>
        </p:txBody>
      </p:sp>
      <p:sp>
        <p:nvSpPr>
          <p:cNvPr id="9232" name="AutoShape 109"/>
          <p:cNvSpPr>
            <a:spLocks noChangeArrowheads="1"/>
          </p:cNvSpPr>
          <p:nvPr/>
        </p:nvSpPr>
        <p:spPr bwMode="auto">
          <a:xfrm>
            <a:off x="3079750" y="2986088"/>
            <a:ext cx="457200" cy="685800"/>
          </a:xfrm>
          <a:prstGeom prst="flowChartDelay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Line 110"/>
          <p:cNvSpPr>
            <a:spLocks noChangeShapeType="1"/>
          </p:cNvSpPr>
          <p:nvPr/>
        </p:nvSpPr>
        <p:spPr bwMode="auto">
          <a:xfrm>
            <a:off x="1631950" y="30622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4" name="Line 111"/>
          <p:cNvSpPr>
            <a:spLocks noChangeShapeType="1"/>
          </p:cNvSpPr>
          <p:nvPr/>
        </p:nvSpPr>
        <p:spPr bwMode="auto">
          <a:xfrm>
            <a:off x="869950" y="32146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5" name="Line 112"/>
          <p:cNvSpPr>
            <a:spLocks noChangeShapeType="1"/>
          </p:cNvSpPr>
          <p:nvPr/>
        </p:nvSpPr>
        <p:spPr bwMode="auto">
          <a:xfrm>
            <a:off x="869950" y="33670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6" name="Line 113"/>
          <p:cNvSpPr>
            <a:spLocks noChangeShapeType="1"/>
          </p:cNvSpPr>
          <p:nvPr/>
        </p:nvSpPr>
        <p:spPr bwMode="auto">
          <a:xfrm>
            <a:off x="869950" y="35194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7" name="Line 114"/>
          <p:cNvSpPr>
            <a:spLocks noChangeShapeType="1"/>
          </p:cNvSpPr>
          <p:nvPr/>
        </p:nvSpPr>
        <p:spPr bwMode="auto">
          <a:xfrm>
            <a:off x="3536950" y="3367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8" name="Rectangle 115"/>
          <p:cNvSpPr>
            <a:spLocks noChangeArrowheads="1"/>
          </p:cNvSpPr>
          <p:nvPr/>
        </p:nvSpPr>
        <p:spPr bwMode="auto">
          <a:xfrm>
            <a:off x="4222750" y="31384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1</a:t>
            </a:r>
          </a:p>
        </p:txBody>
      </p:sp>
      <p:sp>
        <p:nvSpPr>
          <p:cNvPr id="9239" name="Rectangle 116"/>
          <p:cNvSpPr>
            <a:spLocks noChangeArrowheads="1"/>
          </p:cNvSpPr>
          <p:nvPr/>
        </p:nvSpPr>
        <p:spPr bwMode="auto">
          <a:xfrm>
            <a:off x="533400" y="33670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</a:t>
            </a:r>
            <a:endParaRPr lang="en-US" altLang="en-US"/>
          </a:p>
        </p:txBody>
      </p:sp>
      <p:sp>
        <p:nvSpPr>
          <p:cNvPr id="9240" name="Rectangle 117"/>
          <p:cNvSpPr>
            <a:spLocks noChangeArrowheads="1"/>
          </p:cNvSpPr>
          <p:nvPr/>
        </p:nvSpPr>
        <p:spPr bwMode="auto">
          <a:xfrm>
            <a:off x="533400" y="3138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  <a:r>
              <a:rPr lang="en-US" altLang="en-US"/>
              <a:t>’</a:t>
            </a:r>
          </a:p>
        </p:txBody>
      </p:sp>
      <p:sp>
        <p:nvSpPr>
          <p:cNvPr id="9241" name="Rectangle 118"/>
          <p:cNvSpPr>
            <a:spLocks noChangeArrowheads="1"/>
          </p:cNvSpPr>
          <p:nvPr/>
        </p:nvSpPr>
        <p:spPr bwMode="auto">
          <a:xfrm>
            <a:off x="533400" y="29241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0</a:t>
            </a:r>
            <a:r>
              <a:rPr lang="en-US" altLang="en-US"/>
              <a:t>’</a:t>
            </a:r>
          </a:p>
        </p:txBody>
      </p:sp>
      <p:sp>
        <p:nvSpPr>
          <p:cNvPr id="9242" name="Text Box 119"/>
          <p:cNvSpPr txBox="1">
            <a:spLocks noChangeArrowheads="1"/>
          </p:cNvSpPr>
          <p:nvPr/>
        </p:nvSpPr>
        <p:spPr bwMode="auto">
          <a:xfrm>
            <a:off x="1390650" y="137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9243" name="AutoShape 120"/>
          <p:cNvSpPr>
            <a:spLocks noChangeArrowheads="1"/>
          </p:cNvSpPr>
          <p:nvPr/>
        </p:nvSpPr>
        <p:spPr bwMode="auto">
          <a:xfrm>
            <a:off x="3048000" y="5105400"/>
            <a:ext cx="457200" cy="685800"/>
          </a:xfrm>
          <a:prstGeom prst="flowChartDelay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4" name="Line 121"/>
          <p:cNvSpPr>
            <a:spLocks noChangeShapeType="1"/>
          </p:cNvSpPr>
          <p:nvPr/>
        </p:nvSpPr>
        <p:spPr bwMode="auto">
          <a:xfrm>
            <a:off x="1600200" y="5181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5" name="Line 122"/>
          <p:cNvSpPr>
            <a:spLocks noChangeShapeType="1"/>
          </p:cNvSpPr>
          <p:nvPr/>
        </p:nvSpPr>
        <p:spPr bwMode="auto">
          <a:xfrm>
            <a:off x="838200" y="533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6" name="Line 123"/>
          <p:cNvSpPr>
            <a:spLocks noChangeShapeType="1"/>
          </p:cNvSpPr>
          <p:nvPr/>
        </p:nvSpPr>
        <p:spPr bwMode="auto">
          <a:xfrm>
            <a:off x="838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7" name="Line 124"/>
          <p:cNvSpPr>
            <a:spLocks noChangeShapeType="1"/>
          </p:cNvSpPr>
          <p:nvPr/>
        </p:nvSpPr>
        <p:spPr bwMode="auto">
          <a:xfrm>
            <a:off x="838200" y="563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8" name="Line 125"/>
          <p:cNvSpPr>
            <a:spLocks noChangeShapeType="1"/>
          </p:cNvSpPr>
          <p:nvPr/>
        </p:nvSpPr>
        <p:spPr bwMode="auto">
          <a:xfrm>
            <a:off x="3505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9" name="Rectangle 126"/>
          <p:cNvSpPr>
            <a:spLocks noChangeArrowheads="1"/>
          </p:cNvSpPr>
          <p:nvPr/>
        </p:nvSpPr>
        <p:spPr bwMode="auto">
          <a:xfrm>
            <a:off x="4191000" y="5257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7</a:t>
            </a:r>
          </a:p>
        </p:txBody>
      </p:sp>
      <p:sp>
        <p:nvSpPr>
          <p:cNvPr id="9250" name="Rectangle 127"/>
          <p:cNvSpPr>
            <a:spLocks noChangeArrowheads="1"/>
          </p:cNvSpPr>
          <p:nvPr/>
        </p:nvSpPr>
        <p:spPr bwMode="auto">
          <a:xfrm>
            <a:off x="501650" y="54864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</a:t>
            </a:r>
            <a:endParaRPr lang="en-US" altLang="en-US"/>
          </a:p>
        </p:txBody>
      </p:sp>
      <p:sp>
        <p:nvSpPr>
          <p:cNvPr id="9251" name="Rectangle 128"/>
          <p:cNvSpPr>
            <a:spLocks noChangeArrowheads="1"/>
          </p:cNvSpPr>
          <p:nvPr/>
        </p:nvSpPr>
        <p:spPr bwMode="auto">
          <a:xfrm>
            <a:off x="501650" y="5257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  <a:endParaRPr lang="en-US" altLang="en-US"/>
          </a:p>
        </p:txBody>
      </p:sp>
      <p:sp>
        <p:nvSpPr>
          <p:cNvPr id="9252" name="Rectangle 129"/>
          <p:cNvSpPr>
            <a:spLocks noChangeArrowheads="1"/>
          </p:cNvSpPr>
          <p:nvPr/>
        </p:nvSpPr>
        <p:spPr bwMode="auto">
          <a:xfrm>
            <a:off x="501650" y="50434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0</a:t>
            </a:r>
            <a:endParaRPr lang="en-US" altLang="en-US"/>
          </a:p>
        </p:txBody>
      </p:sp>
      <p:sp>
        <p:nvSpPr>
          <p:cNvPr id="9253" name="Text Box 130"/>
          <p:cNvSpPr txBox="1">
            <a:spLocks noChangeArrowheads="1"/>
          </p:cNvSpPr>
          <p:nvPr/>
        </p:nvSpPr>
        <p:spPr bwMode="auto">
          <a:xfrm>
            <a:off x="3108325" y="4000500"/>
            <a:ext cx="24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.</a:t>
            </a:r>
          </a:p>
        </p:txBody>
      </p:sp>
      <p:sp>
        <p:nvSpPr>
          <p:cNvPr id="9254" name="Text Box 131"/>
          <p:cNvSpPr txBox="1">
            <a:spLocks noChangeArrowheads="1"/>
          </p:cNvSpPr>
          <p:nvPr/>
        </p:nvSpPr>
        <p:spPr bwMode="auto">
          <a:xfrm>
            <a:off x="5089525" y="22479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5" name="Rectangle 133"/>
          <p:cNvSpPr>
            <a:spLocks noChangeArrowheads="1"/>
          </p:cNvSpPr>
          <p:nvPr/>
        </p:nvSpPr>
        <p:spPr bwMode="auto">
          <a:xfrm>
            <a:off x="3305175" y="1239838"/>
            <a:ext cx="176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y</a:t>
            </a:r>
            <a:r>
              <a:rPr lang="en-US" altLang="en-US" sz="2800" baseline="-18000"/>
              <a:t>i</a:t>
            </a:r>
            <a:r>
              <a:rPr lang="en-US" altLang="en-US" sz="2800"/>
              <a:t> = m</a:t>
            </a:r>
            <a:r>
              <a:rPr lang="en-US" altLang="en-US" sz="2800" baseline="-25000"/>
              <a:t>i</a:t>
            </a:r>
            <a:r>
              <a:rPr lang="en-US" altLang="en-US" sz="2800"/>
              <a:t> En</a:t>
            </a:r>
          </a:p>
        </p:txBody>
      </p:sp>
      <p:sp>
        <p:nvSpPr>
          <p:cNvPr id="9256" name="Rectangle 134"/>
          <p:cNvSpPr>
            <a:spLocks noChangeArrowheads="1"/>
          </p:cNvSpPr>
          <p:nvPr/>
        </p:nvSpPr>
        <p:spPr bwMode="auto">
          <a:xfrm>
            <a:off x="4391025" y="1700213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0</a:t>
            </a:r>
            <a:r>
              <a:rPr lang="en-US" altLang="en-US" sz="2400"/>
              <a:t> = 1 if (I</a:t>
            </a:r>
            <a:r>
              <a:rPr lang="en-US" altLang="en-US" sz="2400" baseline="-18000"/>
              <a:t>2, </a:t>
            </a:r>
            <a:r>
              <a:rPr lang="en-US" altLang="en-US" sz="2400"/>
              <a:t>I</a:t>
            </a:r>
            <a:r>
              <a:rPr lang="en-US" altLang="en-US" sz="2400" baseline="-18000"/>
              <a:t>1, </a:t>
            </a:r>
            <a:r>
              <a:rPr lang="en-US" altLang="en-US" sz="2400"/>
              <a:t>I</a:t>
            </a:r>
            <a:r>
              <a:rPr lang="en-US" altLang="en-US" sz="2400" baseline="-18000"/>
              <a:t>0</a:t>
            </a:r>
            <a:r>
              <a:rPr lang="en-US" altLang="en-US" sz="2400"/>
              <a:t> ) = (0,0,0) &amp; En = 1</a:t>
            </a:r>
          </a:p>
        </p:txBody>
      </p:sp>
      <p:sp>
        <p:nvSpPr>
          <p:cNvPr id="9257" name="Rectangle 135"/>
          <p:cNvSpPr>
            <a:spLocks noChangeArrowheads="1"/>
          </p:cNvSpPr>
          <p:nvPr/>
        </p:nvSpPr>
        <p:spPr bwMode="auto">
          <a:xfrm>
            <a:off x="4840288" y="5233988"/>
            <a:ext cx="249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7</a:t>
            </a:r>
            <a:r>
              <a:rPr lang="en-US" altLang="en-US" sz="2400"/>
              <a:t> = I</a:t>
            </a:r>
            <a:r>
              <a:rPr lang="en-US" altLang="en-US" sz="2400" baseline="-18000"/>
              <a:t>2</a:t>
            </a:r>
            <a:r>
              <a:rPr lang="en-US" altLang="en-US" sz="2400"/>
              <a:t>I</a:t>
            </a:r>
            <a:r>
              <a:rPr lang="en-US" altLang="en-US" sz="2400" baseline="-18000"/>
              <a:t>1</a:t>
            </a:r>
            <a:r>
              <a:rPr lang="en-US" altLang="en-US" sz="2400"/>
              <a:t>I</a:t>
            </a:r>
            <a:r>
              <a:rPr lang="en-US" altLang="en-US" sz="2400" baseline="-18000"/>
              <a:t>0</a:t>
            </a:r>
            <a:r>
              <a:rPr lang="en-US" altLang="en-US" sz="2400"/>
              <a:t>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B7DCF8-1D38-463E-9267-B3AAC4EA81A5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10243" name="Text Box 90"/>
          <p:cNvSpPr txBox="1">
            <a:spLocks noChangeArrowheads="1"/>
          </p:cNvSpPr>
          <p:nvPr/>
        </p:nvSpPr>
        <p:spPr bwMode="auto">
          <a:xfrm>
            <a:off x="517525" y="285750"/>
            <a:ext cx="8480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Decoder Application: universal set {Decoder, OR}</a:t>
            </a:r>
          </a:p>
        </p:txBody>
      </p:sp>
      <p:sp>
        <p:nvSpPr>
          <p:cNvPr id="10244" name="Text Box 93"/>
          <p:cNvSpPr txBox="1">
            <a:spLocks noChangeArrowheads="1"/>
          </p:cNvSpPr>
          <p:nvPr/>
        </p:nvSpPr>
        <p:spPr bwMode="auto">
          <a:xfrm>
            <a:off x="687388" y="100965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Example:</a:t>
            </a:r>
          </a:p>
        </p:txBody>
      </p:sp>
      <p:sp>
        <p:nvSpPr>
          <p:cNvPr id="10245" name="Text Box 94"/>
          <p:cNvSpPr txBox="1">
            <a:spLocks noChangeArrowheads="1"/>
          </p:cNvSpPr>
          <p:nvPr/>
        </p:nvSpPr>
        <p:spPr bwMode="auto">
          <a:xfrm>
            <a:off x="2114550" y="971550"/>
            <a:ext cx="591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Implement functions f</a:t>
            </a:r>
            <a:r>
              <a:rPr lang="en-US" altLang="en-US" sz="2400" baseline="-18000"/>
              <a:t>1</a:t>
            </a:r>
            <a:r>
              <a:rPr lang="en-US" altLang="en-US" sz="2400"/>
              <a:t>(a,b,c) = </a:t>
            </a:r>
            <a:r>
              <a:rPr lang="en-US" altLang="en-US" sz="2400">
                <a:latin typeface="Symbol" panose="05050102010706020507" pitchFamily="18" charset="2"/>
              </a:rPr>
              <a:t>S</a:t>
            </a:r>
            <a:r>
              <a:rPr lang="en-US" altLang="en-US" sz="2400"/>
              <a:t>m(1,2,4) </a:t>
            </a:r>
          </a:p>
        </p:txBody>
      </p:sp>
      <p:sp>
        <p:nvSpPr>
          <p:cNvPr id="10246" name="Text Box 95"/>
          <p:cNvSpPr txBox="1">
            <a:spLocks noChangeArrowheads="1"/>
          </p:cNvSpPr>
          <p:nvPr/>
        </p:nvSpPr>
        <p:spPr bwMode="auto">
          <a:xfrm>
            <a:off x="2074863" y="1508125"/>
            <a:ext cx="3341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f</a:t>
            </a:r>
            <a:r>
              <a:rPr lang="en-US" altLang="en-US" sz="2400" baseline="-18000"/>
              <a:t>2</a:t>
            </a:r>
            <a:r>
              <a:rPr lang="en-US" altLang="en-US" sz="2400"/>
              <a:t>(a,b,c) = </a:t>
            </a:r>
            <a:r>
              <a:rPr lang="en-US" altLang="en-US" sz="2400">
                <a:latin typeface="Symbol" panose="05050102010706020507" pitchFamily="18" charset="2"/>
              </a:rPr>
              <a:t>S</a:t>
            </a:r>
            <a:r>
              <a:rPr lang="en-US" altLang="en-US" sz="2400"/>
              <a:t>m(2,3), and</a:t>
            </a:r>
            <a:r>
              <a:rPr lang="en-US" altLang="en-US"/>
              <a:t>  </a:t>
            </a:r>
          </a:p>
        </p:txBody>
      </p:sp>
      <p:sp>
        <p:nvSpPr>
          <p:cNvPr id="10247" name="Text Box 96"/>
          <p:cNvSpPr txBox="1">
            <a:spLocks noChangeArrowheads="1"/>
          </p:cNvSpPr>
          <p:nvPr/>
        </p:nvSpPr>
        <p:spPr bwMode="auto">
          <a:xfrm>
            <a:off x="5110163" y="1508125"/>
            <a:ext cx="2776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f</a:t>
            </a:r>
            <a:r>
              <a:rPr lang="en-US" altLang="en-US" sz="2400" baseline="-18000"/>
              <a:t>3</a:t>
            </a:r>
            <a:r>
              <a:rPr lang="en-US" altLang="en-US" sz="2400"/>
              <a:t>(a,b,c) = </a:t>
            </a:r>
            <a:r>
              <a:rPr lang="en-US" altLang="en-US" sz="2400">
                <a:latin typeface="Symbol" panose="05050102010706020507" pitchFamily="18" charset="2"/>
              </a:rPr>
              <a:t>S</a:t>
            </a:r>
            <a:r>
              <a:rPr lang="en-US" altLang="en-US" sz="2400"/>
              <a:t>m(0,5,6)</a:t>
            </a:r>
            <a:r>
              <a:rPr lang="en-US" altLang="en-US"/>
              <a:t> </a:t>
            </a:r>
          </a:p>
        </p:txBody>
      </p:sp>
      <p:sp>
        <p:nvSpPr>
          <p:cNvPr id="10248" name="Text Box 97"/>
          <p:cNvSpPr txBox="1">
            <a:spLocks noChangeArrowheads="1"/>
          </p:cNvSpPr>
          <p:nvPr/>
        </p:nvSpPr>
        <p:spPr bwMode="auto">
          <a:xfrm>
            <a:off x="769938" y="1970088"/>
            <a:ext cx="472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with a 3-input decoder and OR gates.</a:t>
            </a:r>
          </a:p>
        </p:txBody>
      </p:sp>
      <p:grpSp>
        <p:nvGrpSpPr>
          <p:cNvPr id="10249" name="Group 149"/>
          <p:cNvGrpSpPr>
            <a:grpSpLocks/>
          </p:cNvGrpSpPr>
          <p:nvPr/>
        </p:nvGrpSpPr>
        <p:grpSpPr bwMode="auto">
          <a:xfrm>
            <a:off x="752475" y="2890838"/>
            <a:ext cx="4127500" cy="2171700"/>
            <a:chOff x="376" y="1440"/>
            <a:chExt cx="2600" cy="1368"/>
          </a:xfrm>
        </p:grpSpPr>
        <p:sp>
          <p:nvSpPr>
            <p:cNvPr id="10275" name="Rectangle 98"/>
            <p:cNvSpPr>
              <a:spLocks noChangeArrowheads="1"/>
            </p:cNvSpPr>
            <p:nvPr/>
          </p:nvSpPr>
          <p:spPr bwMode="auto">
            <a:xfrm>
              <a:off x="1120" y="1944"/>
              <a:ext cx="1008" cy="8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76" name="Line 99"/>
            <p:cNvSpPr>
              <a:spLocks noChangeShapeType="1"/>
            </p:cNvSpPr>
            <p:nvPr/>
          </p:nvSpPr>
          <p:spPr bwMode="auto">
            <a:xfrm>
              <a:off x="592" y="21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7" name="Line 100"/>
            <p:cNvSpPr>
              <a:spLocks noChangeShapeType="1"/>
            </p:cNvSpPr>
            <p:nvPr/>
          </p:nvSpPr>
          <p:spPr bwMode="auto">
            <a:xfrm>
              <a:off x="592" y="23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8" name="Line 101"/>
            <p:cNvSpPr>
              <a:spLocks noChangeShapeType="1"/>
            </p:cNvSpPr>
            <p:nvPr/>
          </p:nvSpPr>
          <p:spPr bwMode="auto">
            <a:xfrm>
              <a:off x="592" y="26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9" name="Line 102"/>
            <p:cNvSpPr>
              <a:spLocks noChangeShapeType="1"/>
            </p:cNvSpPr>
            <p:nvPr/>
          </p:nvSpPr>
          <p:spPr bwMode="auto">
            <a:xfrm>
              <a:off x="2128" y="20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0" name="Line 103"/>
            <p:cNvSpPr>
              <a:spLocks noChangeShapeType="1"/>
            </p:cNvSpPr>
            <p:nvPr/>
          </p:nvSpPr>
          <p:spPr bwMode="auto">
            <a:xfrm>
              <a:off x="2128" y="21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1" name="Line 104"/>
            <p:cNvSpPr>
              <a:spLocks noChangeShapeType="1"/>
            </p:cNvSpPr>
            <p:nvPr/>
          </p:nvSpPr>
          <p:spPr bwMode="auto">
            <a:xfrm>
              <a:off x="2128" y="22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2" name="Line 105"/>
            <p:cNvSpPr>
              <a:spLocks noChangeShapeType="1"/>
            </p:cNvSpPr>
            <p:nvPr/>
          </p:nvSpPr>
          <p:spPr bwMode="auto">
            <a:xfrm>
              <a:off x="2128" y="23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3" name="Line 106"/>
            <p:cNvSpPr>
              <a:spLocks noChangeShapeType="1"/>
            </p:cNvSpPr>
            <p:nvPr/>
          </p:nvSpPr>
          <p:spPr bwMode="auto">
            <a:xfrm>
              <a:off x="2128" y="24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4" name="Line 107"/>
            <p:cNvSpPr>
              <a:spLocks noChangeShapeType="1"/>
            </p:cNvSpPr>
            <p:nvPr/>
          </p:nvSpPr>
          <p:spPr bwMode="auto">
            <a:xfrm>
              <a:off x="2128" y="25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5" name="Line 108"/>
            <p:cNvSpPr>
              <a:spLocks noChangeShapeType="1"/>
            </p:cNvSpPr>
            <p:nvPr/>
          </p:nvSpPr>
          <p:spPr bwMode="auto">
            <a:xfrm>
              <a:off x="2128" y="26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6" name="Line 109"/>
            <p:cNvSpPr>
              <a:spLocks noChangeShapeType="1"/>
            </p:cNvSpPr>
            <p:nvPr/>
          </p:nvSpPr>
          <p:spPr bwMode="auto">
            <a:xfrm>
              <a:off x="2128" y="27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7" name="Text Box 110"/>
            <p:cNvSpPr txBox="1">
              <a:spLocks noChangeArrowheads="1"/>
            </p:cNvSpPr>
            <p:nvPr/>
          </p:nvSpPr>
          <p:spPr bwMode="auto">
            <a:xfrm>
              <a:off x="1168" y="200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  <a:r>
                <a:rPr lang="en-US" altLang="en-US" baseline="-18000"/>
                <a:t>0</a:t>
              </a:r>
            </a:p>
          </p:txBody>
        </p:sp>
        <p:sp>
          <p:nvSpPr>
            <p:cNvPr id="10288" name="Text Box 111"/>
            <p:cNvSpPr txBox="1">
              <a:spLocks noChangeArrowheads="1"/>
            </p:cNvSpPr>
            <p:nvPr/>
          </p:nvSpPr>
          <p:spPr bwMode="auto">
            <a:xfrm>
              <a:off x="2780" y="1945"/>
              <a:ext cx="196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/>
                <a:t>y</a:t>
              </a:r>
              <a:r>
                <a:rPr lang="en-US" altLang="en-US" sz="1200" baseline="-18000"/>
                <a:t>0</a:t>
              </a:r>
              <a:endParaRPr lang="en-US" altLang="en-US" sz="1200"/>
            </a:p>
            <a:p>
              <a:pPr eaLnBrk="1" hangingPunct="1"/>
              <a:r>
                <a:rPr lang="en-US" altLang="en-US" sz="1200"/>
                <a:t>y</a:t>
              </a:r>
              <a:r>
                <a:rPr lang="en-US" altLang="en-US" sz="1200" baseline="-18000"/>
                <a:t>1</a:t>
              </a:r>
            </a:p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/>
                <a:t>.</a:t>
              </a:r>
            </a:p>
            <a:p>
              <a:pPr eaLnBrk="1" hangingPunct="1"/>
              <a:r>
                <a:rPr lang="en-US" altLang="en-US" sz="1200"/>
                <a:t>.</a:t>
              </a:r>
            </a:p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/>
                <a:t>y</a:t>
              </a:r>
              <a:r>
                <a:rPr lang="en-US" altLang="en-US" sz="1200" baseline="-18000"/>
                <a:t>7</a:t>
              </a:r>
            </a:p>
          </p:txBody>
        </p:sp>
        <p:sp>
          <p:nvSpPr>
            <p:cNvPr id="10289" name="Text Box 112"/>
            <p:cNvSpPr txBox="1">
              <a:spLocks noChangeArrowheads="1"/>
            </p:cNvSpPr>
            <p:nvPr/>
          </p:nvSpPr>
          <p:spPr bwMode="auto">
            <a:xfrm>
              <a:off x="380" y="2001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  <a:endParaRPr lang="en-US" altLang="en-US" baseline="-18000"/>
            </a:p>
          </p:txBody>
        </p:sp>
        <p:sp>
          <p:nvSpPr>
            <p:cNvPr id="10290" name="Text Box 113"/>
            <p:cNvSpPr txBox="1">
              <a:spLocks noChangeArrowheads="1"/>
            </p:cNvSpPr>
            <p:nvPr/>
          </p:nvSpPr>
          <p:spPr bwMode="auto">
            <a:xfrm>
              <a:off x="376" y="224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  <a:endParaRPr lang="en-US" altLang="en-US" baseline="-18000"/>
            </a:p>
          </p:txBody>
        </p:sp>
        <p:sp>
          <p:nvSpPr>
            <p:cNvPr id="10291" name="Text Box 114"/>
            <p:cNvSpPr txBox="1">
              <a:spLocks noChangeArrowheads="1"/>
            </p:cNvSpPr>
            <p:nvPr/>
          </p:nvSpPr>
          <p:spPr bwMode="auto">
            <a:xfrm>
              <a:off x="376" y="2481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  <a:endParaRPr lang="en-US" altLang="en-US" baseline="-18000"/>
            </a:p>
          </p:txBody>
        </p:sp>
        <p:sp>
          <p:nvSpPr>
            <p:cNvPr id="10292" name="Text Box 115"/>
            <p:cNvSpPr txBox="1">
              <a:spLocks noChangeArrowheads="1"/>
            </p:cNvSpPr>
            <p:nvPr/>
          </p:nvSpPr>
          <p:spPr bwMode="auto">
            <a:xfrm>
              <a:off x="1168" y="223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  <a:r>
                <a:rPr lang="en-US" altLang="en-US" baseline="-18000"/>
                <a:t>1</a:t>
              </a:r>
            </a:p>
          </p:txBody>
        </p:sp>
        <p:sp>
          <p:nvSpPr>
            <p:cNvPr id="10293" name="Text Box 116"/>
            <p:cNvSpPr txBox="1">
              <a:spLocks noChangeArrowheads="1"/>
            </p:cNvSpPr>
            <p:nvPr/>
          </p:nvSpPr>
          <p:spPr bwMode="auto">
            <a:xfrm>
              <a:off x="1168" y="248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  <a:r>
                <a:rPr lang="en-US" altLang="en-US" baseline="-18000"/>
                <a:t>2</a:t>
              </a:r>
            </a:p>
          </p:txBody>
        </p:sp>
        <p:sp>
          <p:nvSpPr>
            <p:cNvPr id="10294" name="Text Box 117"/>
            <p:cNvSpPr txBox="1">
              <a:spLocks noChangeArrowheads="1"/>
            </p:cNvSpPr>
            <p:nvPr/>
          </p:nvSpPr>
          <p:spPr bwMode="auto">
            <a:xfrm>
              <a:off x="1968" y="1982"/>
              <a:ext cx="15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/>
                <a:t>0</a:t>
              </a:r>
            </a:p>
            <a:p>
              <a:pPr eaLnBrk="1" hangingPunct="1"/>
              <a:r>
                <a:rPr lang="en-US" altLang="en-US" sz="1000"/>
                <a:t>1</a:t>
              </a:r>
              <a:endParaRPr lang="en-US" altLang="en-US" sz="1000" baseline="-18000"/>
            </a:p>
            <a:p>
              <a:pPr eaLnBrk="1" hangingPunct="1"/>
              <a:r>
                <a:rPr lang="en-US" altLang="en-US" sz="1000"/>
                <a:t>2</a:t>
              </a:r>
            </a:p>
            <a:p>
              <a:pPr eaLnBrk="1" hangingPunct="1"/>
              <a:r>
                <a:rPr lang="en-US" altLang="en-US" sz="1000"/>
                <a:t>3</a:t>
              </a:r>
            </a:p>
            <a:p>
              <a:pPr eaLnBrk="1" hangingPunct="1"/>
              <a:r>
                <a:rPr lang="en-US" altLang="en-US" sz="1000"/>
                <a:t>4</a:t>
              </a:r>
            </a:p>
            <a:p>
              <a:pPr eaLnBrk="1" hangingPunct="1"/>
              <a:r>
                <a:rPr lang="en-US" altLang="en-US" sz="1000"/>
                <a:t>5</a:t>
              </a:r>
            </a:p>
            <a:p>
              <a:pPr eaLnBrk="1" hangingPunct="1"/>
              <a:r>
                <a:rPr lang="en-US" altLang="en-US" sz="1000"/>
                <a:t>6</a:t>
              </a:r>
            </a:p>
            <a:p>
              <a:pPr eaLnBrk="1" hangingPunct="1"/>
              <a:r>
                <a:rPr lang="en-US" altLang="en-US" sz="1000"/>
                <a:t>7</a:t>
              </a:r>
              <a:endParaRPr lang="en-US" altLang="en-US" sz="1000" baseline="-18000"/>
            </a:p>
          </p:txBody>
        </p:sp>
        <p:sp>
          <p:nvSpPr>
            <p:cNvPr id="10295" name="Line 118"/>
            <p:cNvSpPr>
              <a:spLocks noChangeShapeType="1"/>
            </p:cNvSpPr>
            <p:nvPr/>
          </p:nvSpPr>
          <p:spPr bwMode="auto">
            <a:xfrm>
              <a:off x="1552" y="17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6" name="Text Box 119"/>
            <p:cNvSpPr txBox="1">
              <a:spLocks noChangeArrowheads="1"/>
            </p:cNvSpPr>
            <p:nvPr/>
          </p:nvSpPr>
          <p:spPr bwMode="auto">
            <a:xfrm>
              <a:off x="1436" y="144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</p:grpSp>
      <p:sp>
        <p:nvSpPr>
          <p:cNvPr id="10250" name="AutoShape 120"/>
          <p:cNvSpPr>
            <a:spLocks noChangeArrowheads="1"/>
          </p:cNvSpPr>
          <p:nvPr/>
        </p:nvSpPr>
        <p:spPr bwMode="auto">
          <a:xfrm flipH="1">
            <a:off x="6521450" y="2286000"/>
            <a:ext cx="838200" cy="9906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Line 121"/>
          <p:cNvSpPr>
            <a:spLocks noChangeShapeType="1"/>
          </p:cNvSpPr>
          <p:nvPr/>
        </p:nvSpPr>
        <p:spPr bwMode="auto">
          <a:xfrm>
            <a:off x="6140450" y="251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2" name="Line 122"/>
          <p:cNvSpPr>
            <a:spLocks noChangeShapeType="1"/>
          </p:cNvSpPr>
          <p:nvPr/>
        </p:nvSpPr>
        <p:spPr bwMode="auto">
          <a:xfrm flipV="1">
            <a:off x="6146800" y="281463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3" name="Line 123"/>
          <p:cNvSpPr>
            <a:spLocks noChangeShapeType="1"/>
          </p:cNvSpPr>
          <p:nvPr/>
        </p:nvSpPr>
        <p:spPr bwMode="auto">
          <a:xfrm>
            <a:off x="614045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4" name="Rectangle 124"/>
          <p:cNvSpPr>
            <a:spLocks noChangeArrowheads="1"/>
          </p:cNvSpPr>
          <p:nvPr/>
        </p:nvSpPr>
        <p:spPr bwMode="auto">
          <a:xfrm>
            <a:off x="58420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1</a:t>
            </a:r>
          </a:p>
        </p:txBody>
      </p:sp>
      <p:sp>
        <p:nvSpPr>
          <p:cNvPr id="10255" name="Rectangle 125"/>
          <p:cNvSpPr>
            <a:spLocks noChangeArrowheads="1"/>
          </p:cNvSpPr>
          <p:nvPr/>
        </p:nvSpPr>
        <p:spPr bwMode="auto">
          <a:xfrm>
            <a:off x="5835650" y="26050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2</a:t>
            </a:r>
          </a:p>
        </p:txBody>
      </p:sp>
      <p:sp>
        <p:nvSpPr>
          <p:cNvPr id="10256" name="Rectangle 126"/>
          <p:cNvSpPr>
            <a:spLocks noChangeArrowheads="1"/>
          </p:cNvSpPr>
          <p:nvPr/>
        </p:nvSpPr>
        <p:spPr bwMode="auto">
          <a:xfrm>
            <a:off x="5835650" y="2895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4</a:t>
            </a:r>
          </a:p>
        </p:txBody>
      </p:sp>
      <p:sp>
        <p:nvSpPr>
          <p:cNvPr id="10257" name="Line 127"/>
          <p:cNvSpPr>
            <a:spLocks noChangeShapeType="1"/>
          </p:cNvSpPr>
          <p:nvPr/>
        </p:nvSpPr>
        <p:spPr bwMode="auto">
          <a:xfrm>
            <a:off x="735965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8" name="Rectangle 128"/>
          <p:cNvSpPr>
            <a:spLocks noChangeArrowheads="1"/>
          </p:cNvSpPr>
          <p:nvPr/>
        </p:nvSpPr>
        <p:spPr bwMode="auto">
          <a:xfrm>
            <a:off x="7772400" y="28956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18000"/>
              <a:t>1</a:t>
            </a:r>
          </a:p>
        </p:txBody>
      </p:sp>
      <p:sp>
        <p:nvSpPr>
          <p:cNvPr id="10259" name="AutoShape 129"/>
          <p:cNvSpPr>
            <a:spLocks noChangeArrowheads="1"/>
          </p:cNvSpPr>
          <p:nvPr/>
        </p:nvSpPr>
        <p:spPr bwMode="auto">
          <a:xfrm flipH="1">
            <a:off x="6553200" y="3581400"/>
            <a:ext cx="838200" cy="9906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0" name="Line 130"/>
          <p:cNvSpPr>
            <a:spLocks noChangeShapeType="1"/>
          </p:cNvSpPr>
          <p:nvPr/>
        </p:nvSpPr>
        <p:spPr bwMode="auto">
          <a:xfrm>
            <a:off x="61722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1" name="Line 131"/>
          <p:cNvSpPr>
            <a:spLocks noChangeShapeType="1"/>
          </p:cNvSpPr>
          <p:nvPr/>
        </p:nvSpPr>
        <p:spPr bwMode="auto">
          <a:xfrm>
            <a:off x="61722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2" name="Rectangle 133"/>
          <p:cNvSpPr>
            <a:spLocks noChangeArrowheads="1"/>
          </p:cNvSpPr>
          <p:nvPr/>
        </p:nvSpPr>
        <p:spPr bwMode="auto">
          <a:xfrm>
            <a:off x="5873750" y="3581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2</a:t>
            </a:r>
          </a:p>
        </p:txBody>
      </p:sp>
      <p:sp>
        <p:nvSpPr>
          <p:cNvPr id="10263" name="Rectangle 134"/>
          <p:cNvSpPr>
            <a:spLocks noChangeArrowheads="1"/>
          </p:cNvSpPr>
          <p:nvPr/>
        </p:nvSpPr>
        <p:spPr bwMode="auto">
          <a:xfrm>
            <a:off x="5873750" y="40528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3</a:t>
            </a:r>
          </a:p>
        </p:txBody>
      </p:sp>
      <p:sp>
        <p:nvSpPr>
          <p:cNvPr id="10264" name="Line 136"/>
          <p:cNvSpPr>
            <a:spLocks noChangeShapeType="1"/>
          </p:cNvSpPr>
          <p:nvPr/>
        </p:nvSpPr>
        <p:spPr bwMode="auto">
          <a:xfrm>
            <a:off x="73914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5" name="Rectangle 137"/>
          <p:cNvSpPr>
            <a:spLocks noChangeArrowheads="1"/>
          </p:cNvSpPr>
          <p:nvPr/>
        </p:nvSpPr>
        <p:spPr bwMode="auto">
          <a:xfrm>
            <a:off x="7772400" y="4191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18000"/>
              <a:t>2</a:t>
            </a:r>
          </a:p>
        </p:txBody>
      </p:sp>
      <p:sp>
        <p:nvSpPr>
          <p:cNvPr id="10266" name="AutoShape 138"/>
          <p:cNvSpPr>
            <a:spLocks noChangeArrowheads="1"/>
          </p:cNvSpPr>
          <p:nvPr/>
        </p:nvSpPr>
        <p:spPr bwMode="auto">
          <a:xfrm flipH="1">
            <a:off x="6477000" y="5029200"/>
            <a:ext cx="838200" cy="9906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Line 139"/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8" name="Line 141"/>
          <p:cNvSpPr>
            <a:spLocks noChangeShapeType="1"/>
          </p:cNvSpPr>
          <p:nvPr/>
        </p:nvSpPr>
        <p:spPr bwMode="auto">
          <a:xfrm>
            <a:off x="60960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9" name="Rectangle 142"/>
          <p:cNvSpPr>
            <a:spLocks noChangeArrowheads="1"/>
          </p:cNvSpPr>
          <p:nvPr/>
        </p:nvSpPr>
        <p:spPr bwMode="auto">
          <a:xfrm>
            <a:off x="5797550" y="4953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0</a:t>
            </a:r>
          </a:p>
        </p:txBody>
      </p:sp>
      <p:sp>
        <p:nvSpPr>
          <p:cNvPr id="10270" name="Rectangle 144"/>
          <p:cNvSpPr>
            <a:spLocks noChangeArrowheads="1"/>
          </p:cNvSpPr>
          <p:nvPr/>
        </p:nvSpPr>
        <p:spPr bwMode="auto">
          <a:xfrm>
            <a:off x="5791200" y="5638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6</a:t>
            </a:r>
          </a:p>
        </p:txBody>
      </p:sp>
      <p:sp>
        <p:nvSpPr>
          <p:cNvPr id="10271" name="Line 145"/>
          <p:cNvSpPr>
            <a:spLocks noChangeShapeType="1"/>
          </p:cNvSpPr>
          <p:nvPr/>
        </p:nvSpPr>
        <p:spPr bwMode="auto">
          <a:xfrm>
            <a:off x="73152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72" name="Rectangle 146"/>
          <p:cNvSpPr>
            <a:spLocks noChangeArrowheads="1"/>
          </p:cNvSpPr>
          <p:nvPr/>
        </p:nvSpPr>
        <p:spPr bwMode="auto">
          <a:xfrm>
            <a:off x="7740650" y="5638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18000"/>
              <a:t>3</a:t>
            </a:r>
          </a:p>
        </p:txBody>
      </p:sp>
      <p:sp>
        <p:nvSpPr>
          <p:cNvPr id="10273" name="Line 147"/>
          <p:cNvSpPr>
            <a:spLocks noChangeShapeType="1"/>
          </p:cNvSpPr>
          <p:nvPr/>
        </p:nvSpPr>
        <p:spPr bwMode="auto">
          <a:xfrm>
            <a:off x="60960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74" name="Rectangle 148"/>
          <p:cNvSpPr>
            <a:spLocks noChangeArrowheads="1"/>
          </p:cNvSpPr>
          <p:nvPr/>
        </p:nvSpPr>
        <p:spPr bwMode="auto">
          <a:xfrm>
            <a:off x="5797550" y="5257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79291A-B89D-46EA-8ADC-59AD59F9106E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205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7696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OR minterms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9373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Decoders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2514600" y="2703513"/>
          <a:ext cx="4038600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7" imgW="1443240" imgH="1350720" progId="Visio.Drawing.6">
                  <p:embed/>
                </p:oleObj>
              </mc:Choice>
              <mc:Fallback>
                <p:oleObj name="VISIO" r:id="rId7" imgW="1443240" imgH="1350720" progId="Visio.Drawing.6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03513"/>
                        <a:ext cx="4038600" cy="313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48079C-EDEE-466D-BCA0-FC2E70B43525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11267" name="Text Box 173"/>
          <p:cNvSpPr txBox="1">
            <a:spLocks noChangeArrowheads="1"/>
          </p:cNvSpPr>
          <p:nvPr/>
        </p:nvSpPr>
        <p:spPr bwMode="auto">
          <a:xfrm>
            <a:off x="685800" y="158750"/>
            <a:ext cx="335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Tree of Decoders</a:t>
            </a:r>
          </a:p>
        </p:txBody>
      </p:sp>
      <p:sp>
        <p:nvSpPr>
          <p:cNvPr id="11268" name="Text Box 174"/>
          <p:cNvSpPr txBox="1">
            <a:spLocks noChangeArrowheads="1"/>
          </p:cNvSpPr>
          <p:nvPr/>
        </p:nvSpPr>
        <p:spPr bwMode="auto">
          <a:xfrm>
            <a:off x="1614488" y="1085850"/>
            <a:ext cx="577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Implement a 4-2</a:t>
            </a:r>
            <a:r>
              <a:rPr lang="en-US" altLang="en-US" sz="2400" baseline="30000"/>
              <a:t>4</a:t>
            </a:r>
            <a:r>
              <a:rPr lang="en-US" altLang="en-US" sz="2400"/>
              <a:t> decoder with 3-2</a:t>
            </a:r>
            <a:r>
              <a:rPr lang="en-US" altLang="en-US" sz="2400" baseline="30000"/>
              <a:t>3</a:t>
            </a:r>
            <a:r>
              <a:rPr lang="en-US" altLang="en-US" sz="2400"/>
              <a:t> decoders.</a:t>
            </a:r>
          </a:p>
        </p:txBody>
      </p:sp>
      <p:sp>
        <p:nvSpPr>
          <p:cNvPr id="11269" name="Rectangle 175"/>
          <p:cNvSpPr>
            <a:spLocks noChangeArrowheads="1"/>
          </p:cNvSpPr>
          <p:nvPr/>
        </p:nvSpPr>
        <p:spPr bwMode="auto">
          <a:xfrm>
            <a:off x="4800600" y="2362200"/>
            <a:ext cx="16002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270" name="Line 176"/>
          <p:cNvSpPr>
            <a:spLocks noChangeShapeType="1"/>
          </p:cNvSpPr>
          <p:nvPr/>
        </p:nvSpPr>
        <p:spPr bwMode="auto">
          <a:xfrm>
            <a:off x="2362200" y="2667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1" name="Line 177"/>
          <p:cNvSpPr>
            <a:spLocks noChangeShapeType="1"/>
          </p:cNvSpPr>
          <p:nvPr/>
        </p:nvSpPr>
        <p:spPr bwMode="auto">
          <a:xfrm>
            <a:off x="1143000" y="3048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2" name="Line 178"/>
          <p:cNvSpPr>
            <a:spLocks noChangeShapeType="1"/>
          </p:cNvSpPr>
          <p:nvPr/>
        </p:nvSpPr>
        <p:spPr bwMode="auto">
          <a:xfrm>
            <a:off x="1143000" y="3429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3" name="Line 179"/>
          <p:cNvSpPr>
            <a:spLocks noChangeShapeType="1"/>
          </p:cNvSpPr>
          <p:nvPr/>
        </p:nvSpPr>
        <p:spPr bwMode="auto">
          <a:xfrm>
            <a:off x="64008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4" name="Line 180"/>
          <p:cNvSpPr>
            <a:spLocks noChangeShapeType="1"/>
          </p:cNvSpPr>
          <p:nvPr/>
        </p:nvSpPr>
        <p:spPr bwMode="auto">
          <a:xfrm>
            <a:off x="64008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5" name="Line 181"/>
          <p:cNvSpPr>
            <a:spLocks noChangeShapeType="1"/>
          </p:cNvSpPr>
          <p:nvPr/>
        </p:nvSpPr>
        <p:spPr bwMode="auto">
          <a:xfrm>
            <a:off x="64008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6" name="Line 182"/>
          <p:cNvSpPr>
            <a:spLocks noChangeShapeType="1"/>
          </p:cNvSpPr>
          <p:nvPr/>
        </p:nvSpPr>
        <p:spPr bwMode="auto">
          <a:xfrm>
            <a:off x="64008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7" name="Line 183"/>
          <p:cNvSpPr>
            <a:spLocks noChangeShapeType="1"/>
          </p:cNvSpPr>
          <p:nvPr/>
        </p:nvSpPr>
        <p:spPr bwMode="auto">
          <a:xfrm>
            <a:off x="64008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Line 184"/>
          <p:cNvSpPr>
            <a:spLocks noChangeShapeType="1"/>
          </p:cNvSpPr>
          <p:nvPr/>
        </p:nvSpPr>
        <p:spPr bwMode="auto">
          <a:xfrm>
            <a:off x="64008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9" name="Line 185"/>
          <p:cNvSpPr>
            <a:spLocks noChangeShapeType="1"/>
          </p:cNvSpPr>
          <p:nvPr/>
        </p:nvSpPr>
        <p:spPr bwMode="auto">
          <a:xfrm>
            <a:off x="64008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0" name="Line 186"/>
          <p:cNvSpPr>
            <a:spLocks noChangeShapeType="1"/>
          </p:cNvSpPr>
          <p:nvPr/>
        </p:nvSpPr>
        <p:spPr bwMode="auto">
          <a:xfrm>
            <a:off x="64008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1" name="Text Box 187"/>
          <p:cNvSpPr txBox="1">
            <a:spLocks noChangeArrowheads="1"/>
          </p:cNvSpPr>
          <p:nvPr/>
        </p:nvSpPr>
        <p:spPr bwMode="auto">
          <a:xfrm>
            <a:off x="4876800" y="2452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0</a:t>
            </a:r>
          </a:p>
        </p:txBody>
      </p:sp>
      <p:sp>
        <p:nvSpPr>
          <p:cNvPr id="11282" name="Text Box 188"/>
          <p:cNvSpPr txBox="1">
            <a:spLocks noChangeArrowheads="1"/>
          </p:cNvSpPr>
          <p:nvPr/>
        </p:nvSpPr>
        <p:spPr bwMode="auto">
          <a:xfrm>
            <a:off x="7435850" y="2363788"/>
            <a:ext cx="3111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0</a:t>
            </a:r>
            <a:endParaRPr lang="en-US" altLang="en-US" sz="1200"/>
          </a:p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1</a:t>
            </a:r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7</a:t>
            </a:r>
          </a:p>
        </p:txBody>
      </p:sp>
      <p:sp>
        <p:nvSpPr>
          <p:cNvPr id="11283" name="Text Box 192"/>
          <p:cNvSpPr txBox="1">
            <a:spLocks noChangeArrowheads="1"/>
          </p:cNvSpPr>
          <p:nvPr/>
        </p:nvSpPr>
        <p:spPr bwMode="auto">
          <a:xfrm>
            <a:off x="4876800" y="2819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</a:p>
        </p:txBody>
      </p:sp>
      <p:sp>
        <p:nvSpPr>
          <p:cNvPr id="11284" name="Text Box 193"/>
          <p:cNvSpPr txBox="1">
            <a:spLocks noChangeArrowheads="1"/>
          </p:cNvSpPr>
          <p:nvPr/>
        </p:nvSpPr>
        <p:spPr bwMode="auto">
          <a:xfrm>
            <a:off x="4876800" y="3214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</a:t>
            </a:r>
          </a:p>
        </p:txBody>
      </p:sp>
      <p:sp>
        <p:nvSpPr>
          <p:cNvPr id="11285" name="Text Box 194"/>
          <p:cNvSpPr txBox="1">
            <a:spLocks noChangeArrowheads="1"/>
          </p:cNvSpPr>
          <p:nvPr/>
        </p:nvSpPr>
        <p:spPr bwMode="auto">
          <a:xfrm>
            <a:off x="6146800" y="2422525"/>
            <a:ext cx="247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0</a:t>
            </a:r>
          </a:p>
          <a:p>
            <a:pPr eaLnBrk="1" hangingPunct="1"/>
            <a:r>
              <a:rPr lang="en-US" altLang="en-US" sz="1000"/>
              <a:t>1</a:t>
            </a:r>
            <a:endParaRPr lang="en-US" altLang="en-US" sz="1000" baseline="-18000"/>
          </a:p>
          <a:p>
            <a:pPr eaLnBrk="1" hangingPunct="1"/>
            <a:r>
              <a:rPr lang="en-US" altLang="en-US" sz="1000"/>
              <a:t>2</a:t>
            </a:r>
          </a:p>
          <a:p>
            <a:pPr eaLnBrk="1" hangingPunct="1"/>
            <a:r>
              <a:rPr lang="en-US" altLang="en-US" sz="1000"/>
              <a:t>3</a:t>
            </a:r>
          </a:p>
          <a:p>
            <a:pPr eaLnBrk="1" hangingPunct="1"/>
            <a:r>
              <a:rPr lang="en-US" altLang="en-US" sz="1000"/>
              <a:t>4</a:t>
            </a:r>
          </a:p>
          <a:p>
            <a:pPr eaLnBrk="1" hangingPunct="1"/>
            <a:r>
              <a:rPr lang="en-US" altLang="en-US" sz="1000"/>
              <a:t>5</a:t>
            </a:r>
          </a:p>
          <a:p>
            <a:pPr eaLnBrk="1" hangingPunct="1"/>
            <a:r>
              <a:rPr lang="en-US" altLang="en-US" sz="1000"/>
              <a:t>6</a:t>
            </a:r>
          </a:p>
          <a:p>
            <a:pPr eaLnBrk="1" hangingPunct="1"/>
            <a:r>
              <a:rPr lang="en-US" altLang="en-US" sz="1000"/>
              <a:t>7</a:t>
            </a:r>
            <a:endParaRPr lang="en-US" altLang="en-US" sz="1000" baseline="-18000"/>
          </a:p>
        </p:txBody>
      </p:sp>
      <p:sp>
        <p:nvSpPr>
          <p:cNvPr id="11286" name="Line 195"/>
          <p:cNvSpPr>
            <a:spLocks noChangeShapeType="1"/>
          </p:cNvSpPr>
          <p:nvPr/>
        </p:nvSpPr>
        <p:spPr bwMode="auto">
          <a:xfrm>
            <a:off x="5486400" y="198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7" name="Rectangle 197"/>
          <p:cNvSpPr>
            <a:spLocks noChangeArrowheads="1"/>
          </p:cNvSpPr>
          <p:nvPr/>
        </p:nvSpPr>
        <p:spPr bwMode="auto">
          <a:xfrm>
            <a:off x="4800600" y="4267200"/>
            <a:ext cx="16002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288" name="Line 198"/>
          <p:cNvSpPr>
            <a:spLocks noChangeShapeType="1"/>
          </p:cNvSpPr>
          <p:nvPr/>
        </p:nvSpPr>
        <p:spPr bwMode="auto">
          <a:xfrm>
            <a:off x="1828800" y="4572000"/>
            <a:ext cx="2971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9" name="Line 199"/>
          <p:cNvSpPr>
            <a:spLocks noChangeShapeType="1"/>
          </p:cNvSpPr>
          <p:nvPr/>
        </p:nvSpPr>
        <p:spPr bwMode="auto">
          <a:xfrm>
            <a:off x="2209800" y="4953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0" name="Line 200"/>
          <p:cNvSpPr>
            <a:spLocks noChangeShapeType="1"/>
          </p:cNvSpPr>
          <p:nvPr/>
        </p:nvSpPr>
        <p:spPr bwMode="auto">
          <a:xfrm>
            <a:off x="2590800" y="533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1" name="Line 201"/>
          <p:cNvSpPr>
            <a:spLocks noChangeShapeType="1"/>
          </p:cNvSpPr>
          <p:nvPr/>
        </p:nvSpPr>
        <p:spPr bwMode="auto">
          <a:xfrm>
            <a:off x="64008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2" name="Line 202"/>
          <p:cNvSpPr>
            <a:spLocks noChangeShapeType="1"/>
          </p:cNvSpPr>
          <p:nvPr/>
        </p:nvSpPr>
        <p:spPr bwMode="auto">
          <a:xfrm>
            <a:off x="64008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3" name="Line 203"/>
          <p:cNvSpPr>
            <a:spLocks noChangeShapeType="1"/>
          </p:cNvSpPr>
          <p:nvPr/>
        </p:nvSpPr>
        <p:spPr bwMode="auto">
          <a:xfrm>
            <a:off x="6400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4" name="Line 204"/>
          <p:cNvSpPr>
            <a:spLocks noChangeShapeType="1"/>
          </p:cNvSpPr>
          <p:nvPr/>
        </p:nvSpPr>
        <p:spPr bwMode="auto">
          <a:xfrm>
            <a:off x="640080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5" name="Line 205"/>
          <p:cNvSpPr>
            <a:spLocks noChangeShapeType="1"/>
          </p:cNvSpPr>
          <p:nvPr/>
        </p:nvSpPr>
        <p:spPr bwMode="auto">
          <a:xfrm>
            <a:off x="64008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6" name="Line 206"/>
          <p:cNvSpPr>
            <a:spLocks noChangeShapeType="1"/>
          </p:cNvSpPr>
          <p:nvPr/>
        </p:nvSpPr>
        <p:spPr bwMode="auto">
          <a:xfrm>
            <a:off x="64008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7" name="Line 207"/>
          <p:cNvSpPr>
            <a:spLocks noChangeShapeType="1"/>
          </p:cNvSpPr>
          <p:nvPr/>
        </p:nvSpPr>
        <p:spPr bwMode="auto">
          <a:xfrm>
            <a:off x="64008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8" name="Line 208"/>
          <p:cNvSpPr>
            <a:spLocks noChangeShapeType="1"/>
          </p:cNvSpPr>
          <p:nvPr/>
        </p:nvSpPr>
        <p:spPr bwMode="auto">
          <a:xfrm>
            <a:off x="6400800" y="548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9" name="Text Box 209"/>
          <p:cNvSpPr txBox="1">
            <a:spLocks noChangeArrowheads="1"/>
          </p:cNvSpPr>
          <p:nvPr/>
        </p:nvSpPr>
        <p:spPr bwMode="auto">
          <a:xfrm>
            <a:off x="4876800" y="4357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0</a:t>
            </a:r>
          </a:p>
        </p:txBody>
      </p:sp>
      <p:sp>
        <p:nvSpPr>
          <p:cNvPr id="11300" name="Text Box 210"/>
          <p:cNvSpPr txBox="1">
            <a:spLocks noChangeArrowheads="1"/>
          </p:cNvSpPr>
          <p:nvPr/>
        </p:nvSpPr>
        <p:spPr bwMode="auto">
          <a:xfrm>
            <a:off x="7435850" y="4268788"/>
            <a:ext cx="3619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8</a:t>
            </a:r>
            <a:endParaRPr lang="en-US" altLang="en-US" sz="1200"/>
          </a:p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9</a:t>
            </a:r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endParaRPr lang="en-US" altLang="en-US" sz="1200"/>
          </a:p>
          <a:p>
            <a:pPr eaLnBrk="1" hangingPunct="1"/>
            <a:r>
              <a:rPr lang="en-US" altLang="en-US" sz="1200"/>
              <a:t>y</a:t>
            </a:r>
            <a:r>
              <a:rPr lang="en-US" altLang="en-US" sz="1200" baseline="-18000"/>
              <a:t>15</a:t>
            </a:r>
          </a:p>
        </p:txBody>
      </p:sp>
      <p:sp>
        <p:nvSpPr>
          <p:cNvPr id="11301" name="Text Box 214"/>
          <p:cNvSpPr txBox="1">
            <a:spLocks noChangeArrowheads="1"/>
          </p:cNvSpPr>
          <p:nvPr/>
        </p:nvSpPr>
        <p:spPr bwMode="auto">
          <a:xfrm>
            <a:off x="4876800" y="472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</a:p>
        </p:txBody>
      </p:sp>
      <p:sp>
        <p:nvSpPr>
          <p:cNvPr id="11302" name="Text Box 215"/>
          <p:cNvSpPr txBox="1">
            <a:spLocks noChangeArrowheads="1"/>
          </p:cNvSpPr>
          <p:nvPr/>
        </p:nvSpPr>
        <p:spPr bwMode="auto">
          <a:xfrm>
            <a:off x="4876800" y="5119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</a:t>
            </a:r>
          </a:p>
        </p:txBody>
      </p:sp>
      <p:sp>
        <p:nvSpPr>
          <p:cNvPr id="11303" name="Text Box 216"/>
          <p:cNvSpPr txBox="1">
            <a:spLocks noChangeArrowheads="1"/>
          </p:cNvSpPr>
          <p:nvPr/>
        </p:nvSpPr>
        <p:spPr bwMode="auto">
          <a:xfrm>
            <a:off x="6146800" y="4327525"/>
            <a:ext cx="247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0</a:t>
            </a:r>
          </a:p>
          <a:p>
            <a:pPr eaLnBrk="1" hangingPunct="1"/>
            <a:r>
              <a:rPr lang="en-US" altLang="en-US" sz="1000"/>
              <a:t>1</a:t>
            </a:r>
            <a:endParaRPr lang="en-US" altLang="en-US" sz="1000" baseline="-18000"/>
          </a:p>
          <a:p>
            <a:pPr eaLnBrk="1" hangingPunct="1"/>
            <a:r>
              <a:rPr lang="en-US" altLang="en-US" sz="1000"/>
              <a:t>2</a:t>
            </a:r>
          </a:p>
          <a:p>
            <a:pPr eaLnBrk="1" hangingPunct="1"/>
            <a:r>
              <a:rPr lang="en-US" altLang="en-US" sz="1000"/>
              <a:t>3</a:t>
            </a:r>
          </a:p>
          <a:p>
            <a:pPr eaLnBrk="1" hangingPunct="1"/>
            <a:r>
              <a:rPr lang="en-US" altLang="en-US" sz="1000"/>
              <a:t>4</a:t>
            </a:r>
          </a:p>
          <a:p>
            <a:pPr eaLnBrk="1" hangingPunct="1"/>
            <a:r>
              <a:rPr lang="en-US" altLang="en-US" sz="1000"/>
              <a:t>5</a:t>
            </a:r>
          </a:p>
          <a:p>
            <a:pPr eaLnBrk="1" hangingPunct="1"/>
            <a:r>
              <a:rPr lang="en-US" altLang="en-US" sz="1000"/>
              <a:t>6</a:t>
            </a:r>
          </a:p>
          <a:p>
            <a:pPr eaLnBrk="1" hangingPunct="1"/>
            <a:r>
              <a:rPr lang="en-US" altLang="en-US" sz="1000"/>
              <a:t>7</a:t>
            </a:r>
            <a:endParaRPr lang="en-US" altLang="en-US" sz="1000" baseline="-18000"/>
          </a:p>
        </p:txBody>
      </p:sp>
      <p:sp>
        <p:nvSpPr>
          <p:cNvPr id="11304" name="Line 217"/>
          <p:cNvSpPr>
            <a:spLocks noChangeShapeType="1"/>
          </p:cNvSpPr>
          <p:nvPr/>
        </p:nvSpPr>
        <p:spPr bwMode="auto">
          <a:xfrm>
            <a:off x="5486400" y="3886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5" name="Line 219"/>
          <p:cNvSpPr>
            <a:spLocks noChangeShapeType="1"/>
          </p:cNvSpPr>
          <p:nvPr/>
        </p:nvSpPr>
        <p:spPr bwMode="auto">
          <a:xfrm flipH="1">
            <a:off x="4267200" y="1981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6" name="AutoShape 220"/>
          <p:cNvSpPr>
            <a:spLocks noChangeArrowheads="1"/>
          </p:cNvSpPr>
          <p:nvPr/>
        </p:nvSpPr>
        <p:spPr bwMode="auto">
          <a:xfrm rot="5400000">
            <a:off x="3886200" y="1828800"/>
            <a:ext cx="304800" cy="304800"/>
          </a:xfrm>
          <a:prstGeom prst="triangle">
            <a:avLst>
              <a:gd name="adj" fmla="val 5312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11307" name="Oval 221"/>
          <p:cNvSpPr>
            <a:spLocks noChangeArrowheads="1"/>
          </p:cNvSpPr>
          <p:nvPr/>
        </p:nvSpPr>
        <p:spPr bwMode="auto">
          <a:xfrm>
            <a:off x="4191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8" name="Line 222"/>
          <p:cNvSpPr>
            <a:spLocks noChangeShapeType="1"/>
          </p:cNvSpPr>
          <p:nvPr/>
        </p:nvSpPr>
        <p:spPr bwMode="auto">
          <a:xfrm flipH="1">
            <a:off x="2895600" y="1981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9" name="Line 223"/>
          <p:cNvSpPr>
            <a:spLocks noChangeShapeType="1"/>
          </p:cNvSpPr>
          <p:nvPr/>
        </p:nvSpPr>
        <p:spPr bwMode="auto">
          <a:xfrm flipH="1">
            <a:off x="2882900" y="1981200"/>
            <a:ext cx="12700" cy="39449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0" name="Line 224"/>
          <p:cNvSpPr>
            <a:spLocks noChangeShapeType="1"/>
          </p:cNvSpPr>
          <p:nvPr/>
        </p:nvSpPr>
        <p:spPr bwMode="auto">
          <a:xfrm flipH="1">
            <a:off x="1230313" y="5926138"/>
            <a:ext cx="1652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1" name="Text Box 225"/>
          <p:cNvSpPr txBox="1">
            <a:spLocks noChangeArrowheads="1"/>
          </p:cNvSpPr>
          <p:nvPr/>
        </p:nvSpPr>
        <p:spPr bwMode="auto">
          <a:xfrm>
            <a:off x="566738" y="56610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a</a:t>
            </a:r>
          </a:p>
        </p:txBody>
      </p:sp>
      <p:sp>
        <p:nvSpPr>
          <p:cNvPr id="11312" name="Line 226"/>
          <p:cNvSpPr>
            <a:spLocks noChangeShapeType="1"/>
          </p:cNvSpPr>
          <p:nvPr/>
        </p:nvSpPr>
        <p:spPr bwMode="auto">
          <a:xfrm flipH="1">
            <a:off x="2895600" y="3886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3" name="Line 227"/>
          <p:cNvSpPr>
            <a:spLocks noChangeShapeType="1"/>
          </p:cNvSpPr>
          <p:nvPr/>
        </p:nvSpPr>
        <p:spPr bwMode="auto">
          <a:xfrm>
            <a:off x="1828800" y="2667000"/>
            <a:ext cx="0" cy="1905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4" name="Line 228"/>
          <p:cNvSpPr>
            <a:spLocks noChangeShapeType="1"/>
          </p:cNvSpPr>
          <p:nvPr/>
        </p:nvSpPr>
        <p:spPr bwMode="auto">
          <a:xfrm flipH="1">
            <a:off x="11430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5" name="Line 229"/>
          <p:cNvSpPr>
            <a:spLocks noChangeShapeType="1"/>
          </p:cNvSpPr>
          <p:nvPr/>
        </p:nvSpPr>
        <p:spPr bwMode="auto">
          <a:xfrm>
            <a:off x="2209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6" name="Line 231"/>
          <p:cNvSpPr>
            <a:spLocks noChangeShapeType="1"/>
          </p:cNvSpPr>
          <p:nvPr/>
        </p:nvSpPr>
        <p:spPr bwMode="auto">
          <a:xfrm>
            <a:off x="2590800" y="3429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7" name="Text Box 232"/>
          <p:cNvSpPr txBox="1">
            <a:spLocks noChangeArrowheads="1"/>
          </p:cNvSpPr>
          <p:nvPr/>
        </p:nvSpPr>
        <p:spPr bwMode="auto">
          <a:xfrm>
            <a:off x="625475" y="2430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d</a:t>
            </a:r>
          </a:p>
        </p:txBody>
      </p:sp>
      <p:sp>
        <p:nvSpPr>
          <p:cNvPr id="11318" name="Text Box 233"/>
          <p:cNvSpPr txBox="1">
            <a:spLocks noChangeArrowheads="1"/>
          </p:cNvSpPr>
          <p:nvPr/>
        </p:nvSpPr>
        <p:spPr bwMode="auto">
          <a:xfrm>
            <a:off x="615950" y="28146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c</a:t>
            </a:r>
          </a:p>
        </p:txBody>
      </p:sp>
      <p:sp>
        <p:nvSpPr>
          <p:cNvPr id="11319" name="Text Box 234"/>
          <p:cNvSpPr txBox="1">
            <a:spLocks noChangeArrowheads="1"/>
          </p:cNvSpPr>
          <p:nvPr/>
        </p:nvSpPr>
        <p:spPr bwMode="auto">
          <a:xfrm>
            <a:off x="615950" y="3198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0A5646-CEB5-42C0-8063-8D600999587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60400"/>
          </a:xfrm>
        </p:spPr>
        <p:txBody>
          <a:bodyPr/>
          <a:lstStyle/>
          <a:p>
            <a:pPr eaLnBrk="1" hangingPunct="1"/>
            <a:r>
              <a:rPr lang="en-US" altLang="en-US" sz="4000"/>
              <a:t>Scope</a:t>
            </a:r>
          </a:p>
        </p:txBody>
      </p:sp>
      <p:graphicFrame>
        <p:nvGraphicFramePr>
          <p:cNvPr id="38953" name="Group 4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77263279"/>
              </p:ext>
            </p:extLst>
          </p:nvPr>
        </p:nvGraphicFramePr>
        <p:xfrm>
          <a:off x="685800" y="1270000"/>
          <a:ext cx="7772400" cy="4175049"/>
        </p:xfrm>
        <a:graphic>
          <a:graphicData uri="http://schemas.openxmlformats.org/drawingml/2006/table">
            <a:tbl>
              <a:tblPr/>
              <a:tblGrid>
                <a:gridCol w="234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Subjects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Building Blocks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Theory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Combinational Logic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AND, OR, NOT,XOR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Boolean Algebra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Sequential Network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FF, Counter, Registers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Finite State Machine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Standard Modules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Operators,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Interconnects, Memory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Arithmetics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, Universal Logic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F3E8B5-8C3F-4A81-9A0B-E976AE939DAF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12291" name="Text Box 46"/>
          <p:cNvSpPr txBox="1">
            <a:spLocks noChangeArrowheads="1"/>
          </p:cNvSpPr>
          <p:nvPr/>
        </p:nvSpPr>
        <p:spPr bwMode="auto">
          <a:xfrm>
            <a:off x="1844675" y="663575"/>
            <a:ext cx="577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Implement a 6-2</a:t>
            </a:r>
            <a:r>
              <a:rPr lang="en-US" altLang="en-US" sz="2400" baseline="30000"/>
              <a:t>6</a:t>
            </a:r>
            <a:r>
              <a:rPr lang="en-US" altLang="en-US" sz="2400"/>
              <a:t> decoder with 3-2</a:t>
            </a:r>
            <a:r>
              <a:rPr lang="en-US" altLang="en-US" sz="2400" baseline="30000"/>
              <a:t>3</a:t>
            </a:r>
            <a:r>
              <a:rPr lang="en-US" altLang="en-US" sz="2400"/>
              <a:t> decoders.</a:t>
            </a:r>
          </a:p>
        </p:txBody>
      </p:sp>
      <p:sp>
        <p:nvSpPr>
          <p:cNvPr id="12292" name="Rectangle 47"/>
          <p:cNvSpPr>
            <a:spLocks noChangeArrowheads="1"/>
          </p:cNvSpPr>
          <p:nvPr/>
        </p:nvSpPr>
        <p:spPr bwMode="auto">
          <a:xfrm>
            <a:off x="2133600" y="3429000"/>
            <a:ext cx="685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Line 48"/>
          <p:cNvSpPr>
            <a:spLocks noChangeShapeType="1"/>
          </p:cNvSpPr>
          <p:nvPr/>
        </p:nvSpPr>
        <p:spPr bwMode="auto">
          <a:xfrm>
            <a:off x="12192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4" name="Line 49"/>
          <p:cNvSpPr>
            <a:spLocks noChangeShapeType="1"/>
          </p:cNvSpPr>
          <p:nvPr/>
        </p:nvSpPr>
        <p:spPr bwMode="auto">
          <a:xfrm>
            <a:off x="2514600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5" name="Text Box 50"/>
          <p:cNvSpPr txBox="1">
            <a:spLocks noChangeArrowheads="1"/>
          </p:cNvSpPr>
          <p:nvPr/>
        </p:nvSpPr>
        <p:spPr bwMode="auto">
          <a:xfrm>
            <a:off x="2286000" y="1219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2296" name="Line 51"/>
          <p:cNvSpPr>
            <a:spLocks noChangeShapeType="1"/>
          </p:cNvSpPr>
          <p:nvPr/>
        </p:nvSpPr>
        <p:spPr bwMode="auto">
          <a:xfrm>
            <a:off x="16764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7" name="Rectangle 53"/>
          <p:cNvSpPr>
            <a:spLocks noChangeArrowheads="1"/>
          </p:cNvSpPr>
          <p:nvPr/>
        </p:nvSpPr>
        <p:spPr bwMode="auto">
          <a:xfrm>
            <a:off x="4953000" y="2514600"/>
            <a:ext cx="685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D</a:t>
            </a:r>
            <a:r>
              <a:rPr lang="en-US" altLang="en-US" baseline="-6000"/>
              <a:t>0</a:t>
            </a:r>
          </a:p>
        </p:txBody>
      </p:sp>
      <p:sp>
        <p:nvSpPr>
          <p:cNvPr id="12298" name="Line 55"/>
          <p:cNvSpPr>
            <a:spLocks noChangeShapeType="1"/>
          </p:cNvSpPr>
          <p:nvPr/>
        </p:nvSpPr>
        <p:spPr bwMode="auto">
          <a:xfrm>
            <a:off x="2819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9" name="Line 56"/>
          <p:cNvSpPr>
            <a:spLocks noChangeShapeType="1"/>
          </p:cNvSpPr>
          <p:nvPr/>
        </p:nvSpPr>
        <p:spPr bwMode="auto">
          <a:xfrm flipV="1">
            <a:off x="30480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0" name="Line 57"/>
          <p:cNvSpPr>
            <a:spLocks noChangeShapeType="1"/>
          </p:cNvSpPr>
          <p:nvPr/>
        </p:nvSpPr>
        <p:spPr bwMode="auto">
          <a:xfrm>
            <a:off x="3048000" y="1981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Line 58"/>
          <p:cNvSpPr>
            <a:spLocks noChangeShapeType="1"/>
          </p:cNvSpPr>
          <p:nvPr/>
        </p:nvSpPr>
        <p:spPr bwMode="auto">
          <a:xfrm>
            <a:off x="5334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Line 59"/>
          <p:cNvSpPr>
            <a:spLocks noChangeShapeType="1"/>
          </p:cNvSpPr>
          <p:nvPr/>
        </p:nvSpPr>
        <p:spPr bwMode="auto">
          <a:xfrm>
            <a:off x="4572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Line 60"/>
          <p:cNvSpPr>
            <a:spLocks noChangeShapeType="1"/>
          </p:cNvSpPr>
          <p:nvPr/>
        </p:nvSpPr>
        <p:spPr bwMode="auto">
          <a:xfrm>
            <a:off x="4724400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4" name="Text Box 61"/>
          <p:cNvSpPr txBox="1">
            <a:spLocks noChangeArrowheads="1"/>
          </p:cNvSpPr>
          <p:nvPr/>
        </p:nvSpPr>
        <p:spPr bwMode="auto">
          <a:xfrm>
            <a:off x="3810000" y="26670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2, </a:t>
            </a:r>
            <a:r>
              <a:rPr lang="en-US" altLang="en-US"/>
              <a:t>I</a:t>
            </a:r>
            <a:r>
              <a:rPr lang="en-US" altLang="en-US" baseline="-18000"/>
              <a:t>1, </a:t>
            </a:r>
            <a:r>
              <a:rPr lang="en-US" altLang="en-US"/>
              <a:t>I</a:t>
            </a:r>
            <a:r>
              <a:rPr lang="en-US" altLang="en-US" baseline="-18000"/>
              <a:t>0</a:t>
            </a:r>
          </a:p>
        </p:txBody>
      </p:sp>
      <p:sp>
        <p:nvSpPr>
          <p:cNvPr id="12305" name="Rectangle 62"/>
          <p:cNvSpPr>
            <a:spLocks noChangeArrowheads="1"/>
          </p:cNvSpPr>
          <p:nvPr/>
        </p:nvSpPr>
        <p:spPr bwMode="auto">
          <a:xfrm>
            <a:off x="4953000" y="3657600"/>
            <a:ext cx="685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D</a:t>
            </a:r>
            <a:r>
              <a:rPr lang="en-US" altLang="en-US" baseline="-6000"/>
              <a:t>1</a:t>
            </a:r>
          </a:p>
        </p:txBody>
      </p:sp>
      <p:sp>
        <p:nvSpPr>
          <p:cNvPr id="12306" name="Line 63"/>
          <p:cNvSpPr>
            <a:spLocks noChangeShapeType="1"/>
          </p:cNvSpPr>
          <p:nvPr/>
        </p:nvSpPr>
        <p:spPr bwMode="auto">
          <a:xfrm>
            <a:off x="45720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7" name="Line 64"/>
          <p:cNvSpPr>
            <a:spLocks noChangeShapeType="1"/>
          </p:cNvSpPr>
          <p:nvPr/>
        </p:nvSpPr>
        <p:spPr bwMode="auto">
          <a:xfrm>
            <a:off x="4724400" y="3962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8" name="Line 66"/>
          <p:cNvSpPr>
            <a:spLocks noChangeShapeType="1"/>
          </p:cNvSpPr>
          <p:nvPr/>
        </p:nvSpPr>
        <p:spPr bwMode="auto">
          <a:xfrm>
            <a:off x="2819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9" name="Line 67"/>
          <p:cNvSpPr>
            <a:spLocks noChangeShapeType="1"/>
          </p:cNvSpPr>
          <p:nvPr/>
        </p:nvSpPr>
        <p:spPr bwMode="auto">
          <a:xfrm flipV="1">
            <a:off x="35052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0" name="Line 68"/>
          <p:cNvSpPr>
            <a:spLocks noChangeShapeType="1"/>
          </p:cNvSpPr>
          <p:nvPr/>
        </p:nvSpPr>
        <p:spPr bwMode="auto">
          <a:xfrm>
            <a:off x="35052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1" name="Line 69"/>
          <p:cNvSpPr>
            <a:spLocks noChangeShapeType="1"/>
          </p:cNvSpPr>
          <p:nvPr/>
        </p:nvSpPr>
        <p:spPr bwMode="auto">
          <a:xfrm>
            <a:off x="53340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2" name="Line 70"/>
          <p:cNvSpPr>
            <a:spLocks noChangeShapeType="1"/>
          </p:cNvSpPr>
          <p:nvPr/>
        </p:nvSpPr>
        <p:spPr bwMode="auto">
          <a:xfrm>
            <a:off x="5638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3" name="Rectangle 71"/>
          <p:cNvSpPr>
            <a:spLocks noChangeArrowheads="1"/>
          </p:cNvSpPr>
          <p:nvPr/>
        </p:nvSpPr>
        <p:spPr bwMode="auto">
          <a:xfrm>
            <a:off x="5943600" y="22907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0</a:t>
            </a:r>
          </a:p>
        </p:txBody>
      </p:sp>
      <p:sp>
        <p:nvSpPr>
          <p:cNvPr id="12314" name="Line 72"/>
          <p:cNvSpPr>
            <a:spLocks noChangeShapeType="1"/>
          </p:cNvSpPr>
          <p:nvPr/>
        </p:nvSpPr>
        <p:spPr bwMode="auto">
          <a:xfrm>
            <a:off x="56388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5" name="Rectangle 73"/>
          <p:cNvSpPr>
            <a:spLocks noChangeArrowheads="1"/>
          </p:cNvSpPr>
          <p:nvPr/>
        </p:nvSpPr>
        <p:spPr bwMode="auto">
          <a:xfrm>
            <a:off x="5943600" y="2930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7</a:t>
            </a:r>
          </a:p>
        </p:txBody>
      </p:sp>
      <p:sp>
        <p:nvSpPr>
          <p:cNvPr id="12316" name="Line 74"/>
          <p:cNvSpPr>
            <a:spLocks noChangeShapeType="1"/>
          </p:cNvSpPr>
          <p:nvPr/>
        </p:nvSpPr>
        <p:spPr bwMode="auto">
          <a:xfrm>
            <a:off x="56388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7" name="Rectangle 75"/>
          <p:cNvSpPr>
            <a:spLocks noChangeArrowheads="1"/>
          </p:cNvSpPr>
          <p:nvPr/>
        </p:nvSpPr>
        <p:spPr bwMode="auto">
          <a:xfrm>
            <a:off x="5943600" y="35099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8</a:t>
            </a:r>
          </a:p>
        </p:txBody>
      </p:sp>
      <p:sp>
        <p:nvSpPr>
          <p:cNvPr id="12318" name="Line 76"/>
          <p:cNvSpPr>
            <a:spLocks noChangeShapeType="1"/>
          </p:cNvSpPr>
          <p:nvPr/>
        </p:nvSpPr>
        <p:spPr bwMode="auto">
          <a:xfrm>
            <a:off x="56388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9" name="Rectangle 77"/>
          <p:cNvSpPr>
            <a:spLocks noChangeArrowheads="1"/>
          </p:cNvSpPr>
          <p:nvPr/>
        </p:nvSpPr>
        <p:spPr bwMode="auto">
          <a:xfrm>
            <a:off x="5916613" y="40814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15</a:t>
            </a:r>
          </a:p>
        </p:txBody>
      </p:sp>
      <p:sp>
        <p:nvSpPr>
          <p:cNvPr id="12320" name="Rectangle 82"/>
          <p:cNvSpPr>
            <a:spLocks noChangeArrowheads="1"/>
          </p:cNvSpPr>
          <p:nvPr/>
        </p:nvSpPr>
        <p:spPr bwMode="auto">
          <a:xfrm>
            <a:off x="4946650" y="5181600"/>
            <a:ext cx="685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D</a:t>
            </a:r>
            <a:r>
              <a:rPr lang="en-US" altLang="en-US" baseline="-6000"/>
              <a:t>7</a:t>
            </a:r>
          </a:p>
        </p:txBody>
      </p:sp>
      <p:sp>
        <p:nvSpPr>
          <p:cNvPr id="12321" name="Line 83"/>
          <p:cNvSpPr>
            <a:spLocks noChangeShapeType="1"/>
          </p:cNvSpPr>
          <p:nvPr/>
        </p:nvSpPr>
        <p:spPr bwMode="auto">
          <a:xfrm>
            <a:off x="456565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2" name="Line 84"/>
          <p:cNvSpPr>
            <a:spLocks noChangeShapeType="1"/>
          </p:cNvSpPr>
          <p:nvPr/>
        </p:nvSpPr>
        <p:spPr bwMode="auto">
          <a:xfrm>
            <a:off x="4718050" y="5486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3" name="Line 86"/>
          <p:cNvSpPr>
            <a:spLocks noChangeShapeType="1"/>
          </p:cNvSpPr>
          <p:nvPr/>
        </p:nvSpPr>
        <p:spPr bwMode="auto">
          <a:xfrm>
            <a:off x="563245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4" name="Rectangle 87"/>
          <p:cNvSpPr>
            <a:spLocks noChangeArrowheads="1"/>
          </p:cNvSpPr>
          <p:nvPr/>
        </p:nvSpPr>
        <p:spPr bwMode="auto">
          <a:xfrm>
            <a:off x="5937250" y="49577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56</a:t>
            </a:r>
          </a:p>
        </p:txBody>
      </p:sp>
      <p:sp>
        <p:nvSpPr>
          <p:cNvPr id="12325" name="Line 88"/>
          <p:cNvSpPr>
            <a:spLocks noChangeShapeType="1"/>
          </p:cNvSpPr>
          <p:nvPr/>
        </p:nvSpPr>
        <p:spPr bwMode="auto">
          <a:xfrm>
            <a:off x="563245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6" name="Rectangle 89"/>
          <p:cNvSpPr>
            <a:spLocks noChangeArrowheads="1"/>
          </p:cNvSpPr>
          <p:nvPr/>
        </p:nvSpPr>
        <p:spPr bwMode="auto">
          <a:xfrm>
            <a:off x="5937250" y="55975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63</a:t>
            </a:r>
          </a:p>
        </p:txBody>
      </p:sp>
      <p:sp>
        <p:nvSpPr>
          <p:cNvPr id="12327" name="Line 90"/>
          <p:cNvSpPr>
            <a:spLocks noChangeShapeType="1"/>
          </p:cNvSpPr>
          <p:nvPr/>
        </p:nvSpPr>
        <p:spPr bwMode="auto">
          <a:xfrm>
            <a:off x="28194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8" name="Line 91"/>
          <p:cNvSpPr>
            <a:spLocks noChangeShapeType="1"/>
          </p:cNvSpPr>
          <p:nvPr/>
        </p:nvSpPr>
        <p:spPr bwMode="auto">
          <a:xfrm>
            <a:off x="35052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9" name="Line 92"/>
          <p:cNvSpPr>
            <a:spLocks noChangeShapeType="1"/>
          </p:cNvSpPr>
          <p:nvPr/>
        </p:nvSpPr>
        <p:spPr bwMode="auto">
          <a:xfrm>
            <a:off x="35052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30" name="Line 93"/>
          <p:cNvSpPr>
            <a:spLocks noChangeShapeType="1"/>
          </p:cNvSpPr>
          <p:nvPr/>
        </p:nvSpPr>
        <p:spPr bwMode="auto">
          <a:xfrm>
            <a:off x="5257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31" name="Text Box 94"/>
          <p:cNvSpPr txBox="1">
            <a:spLocks noChangeArrowheads="1"/>
          </p:cNvSpPr>
          <p:nvPr/>
        </p:nvSpPr>
        <p:spPr bwMode="auto">
          <a:xfrm>
            <a:off x="5410200" y="2057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2332" name="Text Box 96"/>
          <p:cNvSpPr txBox="1">
            <a:spLocks noChangeArrowheads="1"/>
          </p:cNvSpPr>
          <p:nvPr/>
        </p:nvSpPr>
        <p:spPr bwMode="auto">
          <a:xfrm>
            <a:off x="3854450" y="38100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2, </a:t>
            </a:r>
            <a:r>
              <a:rPr lang="en-US" altLang="en-US"/>
              <a:t>I</a:t>
            </a:r>
            <a:r>
              <a:rPr lang="en-US" altLang="en-US" baseline="-18000"/>
              <a:t>1, </a:t>
            </a:r>
            <a:r>
              <a:rPr lang="en-US" altLang="en-US"/>
              <a:t>I</a:t>
            </a:r>
            <a:r>
              <a:rPr lang="en-US" altLang="en-US" baseline="-18000"/>
              <a:t>0</a:t>
            </a:r>
          </a:p>
        </p:txBody>
      </p:sp>
      <p:sp>
        <p:nvSpPr>
          <p:cNvPr id="12333" name="Text Box 97"/>
          <p:cNvSpPr txBox="1">
            <a:spLocks noChangeArrowheads="1"/>
          </p:cNvSpPr>
          <p:nvPr/>
        </p:nvSpPr>
        <p:spPr bwMode="auto">
          <a:xfrm>
            <a:off x="3810000" y="53340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2, </a:t>
            </a:r>
            <a:r>
              <a:rPr lang="en-US" altLang="en-US"/>
              <a:t>I</a:t>
            </a:r>
            <a:r>
              <a:rPr lang="en-US" altLang="en-US" baseline="-18000"/>
              <a:t>1, </a:t>
            </a:r>
            <a:r>
              <a:rPr lang="en-US" altLang="en-US"/>
              <a:t>I</a:t>
            </a:r>
            <a:r>
              <a:rPr lang="en-US" altLang="en-US" baseline="-18000"/>
              <a:t>0</a:t>
            </a:r>
          </a:p>
        </p:txBody>
      </p:sp>
      <p:sp>
        <p:nvSpPr>
          <p:cNvPr id="12334" name="Text Box 98"/>
          <p:cNvSpPr txBox="1">
            <a:spLocks noChangeArrowheads="1"/>
          </p:cNvSpPr>
          <p:nvPr/>
        </p:nvSpPr>
        <p:spPr bwMode="auto">
          <a:xfrm>
            <a:off x="457200" y="35814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5, </a:t>
            </a:r>
            <a:r>
              <a:rPr lang="en-US" altLang="en-US"/>
              <a:t>I</a:t>
            </a:r>
            <a:r>
              <a:rPr lang="en-US" altLang="en-US" baseline="-18000"/>
              <a:t>4, </a:t>
            </a:r>
            <a:r>
              <a:rPr lang="en-US" altLang="en-US"/>
              <a:t>I</a:t>
            </a:r>
            <a:r>
              <a:rPr lang="en-US" altLang="en-US" baseline="-18000"/>
              <a:t>3</a:t>
            </a:r>
          </a:p>
        </p:txBody>
      </p:sp>
      <p:sp>
        <p:nvSpPr>
          <p:cNvPr id="12335" name="Text Box 99"/>
          <p:cNvSpPr txBox="1">
            <a:spLocks noChangeArrowheads="1"/>
          </p:cNvSpPr>
          <p:nvPr/>
        </p:nvSpPr>
        <p:spPr bwMode="auto">
          <a:xfrm>
            <a:off x="485775" y="20638"/>
            <a:ext cx="335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Tree of Decoders</a:t>
            </a:r>
          </a:p>
        </p:txBody>
      </p:sp>
      <p:sp>
        <p:nvSpPr>
          <p:cNvPr id="12336" name="Text Box 100"/>
          <p:cNvSpPr txBox="1">
            <a:spLocks noChangeArrowheads="1"/>
          </p:cNvSpPr>
          <p:nvPr/>
        </p:nvSpPr>
        <p:spPr bwMode="auto">
          <a:xfrm>
            <a:off x="5916613" y="44275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12337" name="Text Box 101"/>
          <p:cNvSpPr txBox="1">
            <a:spLocks noChangeArrowheads="1"/>
          </p:cNvSpPr>
          <p:nvPr/>
        </p:nvSpPr>
        <p:spPr bwMode="auto">
          <a:xfrm>
            <a:off x="3995738" y="41592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2597CC-2D70-4B5C-8083-DDCA3273A721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Encoder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  <a:p>
            <a:pPr eaLnBrk="1" hangingPunct="1"/>
            <a:r>
              <a:rPr lang="en-US" altLang="en-US"/>
              <a:t>Logic Diagram</a:t>
            </a:r>
          </a:p>
          <a:p>
            <a:pPr eaLnBrk="1" hangingPunct="1"/>
            <a:r>
              <a:rPr lang="en-US" altLang="en-US"/>
              <a:t>Priority Encoder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E78F2C-A472-4859-8018-9F89D73C47A8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14339" name="Rectangle 74"/>
          <p:cNvSpPr>
            <a:spLocks noChangeArrowheads="1"/>
          </p:cNvSpPr>
          <p:nvPr/>
        </p:nvSpPr>
        <p:spPr bwMode="auto">
          <a:xfrm>
            <a:off x="539750" y="241300"/>
            <a:ext cx="5222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</a:rPr>
              <a:t>2. Encoder: Definition</a:t>
            </a:r>
          </a:p>
        </p:txBody>
      </p:sp>
      <p:sp>
        <p:nvSpPr>
          <p:cNvPr id="14340" name="Rectangle 101"/>
          <p:cNvSpPr>
            <a:spLocks noChangeArrowheads="1"/>
          </p:cNvSpPr>
          <p:nvPr/>
        </p:nvSpPr>
        <p:spPr bwMode="auto">
          <a:xfrm>
            <a:off x="3124200" y="1371600"/>
            <a:ext cx="1371600" cy="1143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Line 103"/>
          <p:cNvSpPr>
            <a:spLocks noChangeShapeType="1"/>
          </p:cNvSpPr>
          <p:nvPr/>
        </p:nvSpPr>
        <p:spPr bwMode="auto">
          <a:xfrm>
            <a:off x="44958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2" name="Line 104"/>
          <p:cNvSpPr>
            <a:spLocks noChangeShapeType="1"/>
          </p:cNvSpPr>
          <p:nvPr/>
        </p:nvSpPr>
        <p:spPr bwMode="auto">
          <a:xfrm>
            <a:off x="4953000" y="1752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3" name="Text Box 105"/>
          <p:cNvSpPr txBox="1">
            <a:spLocks noChangeArrowheads="1"/>
          </p:cNvSpPr>
          <p:nvPr/>
        </p:nvSpPr>
        <p:spPr bwMode="auto">
          <a:xfrm>
            <a:off x="5470525" y="1565275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y</a:t>
            </a:r>
            <a:r>
              <a:rPr lang="en-US" altLang="en-US" sz="2400" baseline="-18000"/>
              <a:t>n-1 …</a:t>
            </a:r>
            <a:r>
              <a:rPr lang="en-US" altLang="en-US" sz="2400"/>
              <a:t>y</a:t>
            </a:r>
            <a:r>
              <a:rPr lang="en-US" altLang="en-US" sz="2400" baseline="-18000"/>
              <a:t>0</a:t>
            </a:r>
          </a:p>
        </p:txBody>
      </p:sp>
      <p:sp>
        <p:nvSpPr>
          <p:cNvPr id="14344" name="Line 106"/>
          <p:cNvSpPr>
            <a:spLocks noChangeShapeType="1"/>
          </p:cNvSpPr>
          <p:nvPr/>
        </p:nvSpPr>
        <p:spPr bwMode="auto">
          <a:xfrm>
            <a:off x="37338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5" name="Text Box 107"/>
          <p:cNvSpPr txBox="1">
            <a:spLocks noChangeArrowheads="1"/>
          </p:cNvSpPr>
          <p:nvPr/>
        </p:nvSpPr>
        <p:spPr bwMode="auto">
          <a:xfrm>
            <a:off x="3581400" y="7270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En</a:t>
            </a:r>
          </a:p>
        </p:txBody>
      </p:sp>
      <p:sp>
        <p:nvSpPr>
          <p:cNvPr id="14346" name="Text Box 109"/>
          <p:cNvSpPr txBox="1">
            <a:spLocks noChangeArrowheads="1"/>
          </p:cNvSpPr>
          <p:nvPr/>
        </p:nvSpPr>
        <p:spPr bwMode="auto">
          <a:xfrm>
            <a:off x="3581400" y="26701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A</a:t>
            </a:r>
          </a:p>
        </p:txBody>
      </p:sp>
      <p:sp>
        <p:nvSpPr>
          <p:cNvPr id="14347" name="Line 110"/>
          <p:cNvSpPr>
            <a:spLocks noChangeShapeType="1"/>
          </p:cNvSpPr>
          <p:nvPr/>
        </p:nvSpPr>
        <p:spPr bwMode="auto">
          <a:xfrm>
            <a:off x="37338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8" name="Line 111"/>
          <p:cNvSpPr>
            <a:spLocks noChangeShapeType="1"/>
          </p:cNvSpPr>
          <p:nvPr/>
        </p:nvSpPr>
        <p:spPr bwMode="auto">
          <a:xfrm flipH="1">
            <a:off x="22098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9" name="Line 112"/>
          <p:cNvSpPr>
            <a:spLocks noChangeShapeType="1"/>
          </p:cNvSpPr>
          <p:nvPr/>
        </p:nvSpPr>
        <p:spPr bwMode="auto">
          <a:xfrm>
            <a:off x="2590800" y="177958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0" name="Text Box 113"/>
          <p:cNvSpPr txBox="1">
            <a:spLocks noChangeArrowheads="1"/>
          </p:cNvSpPr>
          <p:nvPr/>
        </p:nvSpPr>
        <p:spPr bwMode="auto">
          <a:xfrm>
            <a:off x="1257300" y="1485900"/>
            <a:ext cx="107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I</a:t>
            </a:r>
            <a:r>
              <a:rPr lang="en-US" altLang="en-US" sz="2400" baseline="-18000"/>
              <a:t>2</a:t>
            </a:r>
            <a:r>
              <a:rPr lang="en-US" altLang="en-US" sz="2400" baseline="30000"/>
              <a:t>n</a:t>
            </a:r>
            <a:r>
              <a:rPr lang="en-US" altLang="en-US" sz="2400" baseline="-4000"/>
              <a:t>-1</a:t>
            </a:r>
            <a:r>
              <a:rPr lang="en-US" altLang="en-US" sz="2400" baseline="30000"/>
              <a:t>…</a:t>
            </a:r>
            <a:r>
              <a:rPr lang="en-US" altLang="en-US" sz="2400"/>
              <a:t>I</a:t>
            </a:r>
            <a:r>
              <a:rPr lang="en-US" altLang="en-US" sz="2400" baseline="-25000"/>
              <a:t>0</a:t>
            </a:r>
          </a:p>
        </p:txBody>
      </p:sp>
      <p:sp>
        <p:nvSpPr>
          <p:cNvPr id="14351" name="Text Box 114"/>
          <p:cNvSpPr txBox="1">
            <a:spLocks noChangeArrowheads="1"/>
          </p:cNvSpPr>
          <p:nvPr/>
        </p:nvSpPr>
        <p:spPr bwMode="auto">
          <a:xfrm>
            <a:off x="539750" y="56943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8 inputs</a:t>
            </a:r>
          </a:p>
        </p:txBody>
      </p:sp>
      <p:sp>
        <p:nvSpPr>
          <p:cNvPr id="14352" name="Text Box 115"/>
          <p:cNvSpPr txBox="1">
            <a:spLocks noChangeArrowheads="1"/>
          </p:cNvSpPr>
          <p:nvPr/>
        </p:nvSpPr>
        <p:spPr bwMode="auto">
          <a:xfrm>
            <a:off x="2959100" y="5621338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3 outputs</a:t>
            </a:r>
          </a:p>
        </p:txBody>
      </p:sp>
      <p:sp>
        <p:nvSpPr>
          <p:cNvPr id="14353" name="Rectangle 116"/>
          <p:cNvSpPr>
            <a:spLocks noChangeArrowheads="1"/>
          </p:cNvSpPr>
          <p:nvPr/>
        </p:nvSpPr>
        <p:spPr bwMode="auto">
          <a:xfrm>
            <a:off x="1981200" y="4129088"/>
            <a:ext cx="822325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54" name="Line 117"/>
          <p:cNvSpPr>
            <a:spLocks noChangeShapeType="1"/>
          </p:cNvSpPr>
          <p:nvPr/>
        </p:nvSpPr>
        <p:spPr bwMode="auto">
          <a:xfrm>
            <a:off x="2819400" y="4433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5" name="Line 118"/>
          <p:cNvSpPr>
            <a:spLocks noChangeShapeType="1"/>
          </p:cNvSpPr>
          <p:nvPr/>
        </p:nvSpPr>
        <p:spPr bwMode="auto">
          <a:xfrm>
            <a:off x="28194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6" name="Line 119"/>
          <p:cNvSpPr>
            <a:spLocks noChangeShapeType="1"/>
          </p:cNvSpPr>
          <p:nvPr/>
        </p:nvSpPr>
        <p:spPr bwMode="auto">
          <a:xfrm>
            <a:off x="28194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7" name="Line 120"/>
          <p:cNvSpPr>
            <a:spLocks noChangeShapeType="1"/>
          </p:cNvSpPr>
          <p:nvPr/>
        </p:nvSpPr>
        <p:spPr bwMode="auto">
          <a:xfrm>
            <a:off x="990600" y="42814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8" name="Line 121"/>
          <p:cNvSpPr>
            <a:spLocks noChangeShapeType="1"/>
          </p:cNvSpPr>
          <p:nvPr/>
        </p:nvSpPr>
        <p:spPr bwMode="auto">
          <a:xfrm>
            <a:off x="990600" y="44338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9" name="Line 122"/>
          <p:cNvSpPr>
            <a:spLocks noChangeShapeType="1"/>
          </p:cNvSpPr>
          <p:nvPr/>
        </p:nvSpPr>
        <p:spPr bwMode="auto">
          <a:xfrm>
            <a:off x="990600" y="4586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0" name="Line 123"/>
          <p:cNvSpPr>
            <a:spLocks noChangeShapeType="1"/>
          </p:cNvSpPr>
          <p:nvPr/>
        </p:nvSpPr>
        <p:spPr bwMode="auto">
          <a:xfrm>
            <a:off x="990600" y="4738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1" name="Line 124"/>
          <p:cNvSpPr>
            <a:spLocks noChangeShapeType="1"/>
          </p:cNvSpPr>
          <p:nvPr/>
        </p:nvSpPr>
        <p:spPr bwMode="auto">
          <a:xfrm>
            <a:off x="990600" y="4891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2" name="Line 125"/>
          <p:cNvSpPr>
            <a:spLocks noChangeShapeType="1"/>
          </p:cNvSpPr>
          <p:nvPr/>
        </p:nvSpPr>
        <p:spPr bwMode="auto">
          <a:xfrm>
            <a:off x="990600" y="50434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3" name="Line 126"/>
          <p:cNvSpPr>
            <a:spLocks noChangeShapeType="1"/>
          </p:cNvSpPr>
          <p:nvPr/>
        </p:nvSpPr>
        <p:spPr bwMode="auto">
          <a:xfrm>
            <a:off x="990600" y="51958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4" name="Line 127"/>
          <p:cNvSpPr>
            <a:spLocks noChangeShapeType="1"/>
          </p:cNvSpPr>
          <p:nvPr/>
        </p:nvSpPr>
        <p:spPr bwMode="auto">
          <a:xfrm>
            <a:off x="990600" y="5348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5" name="Text Box 130"/>
          <p:cNvSpPr txBox="1">
            <a:spLocks noChangeArrowheads="1"/>
          </p:cNvSpPr>
          <p:nvPr/>
        </p:nvSpPr>
        <p:spPr bwMode="auto">
          <a:xfrm>
            <a:off x="3657600" y="42052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0</a:t>
            </a:r>
          </a:p>
        </p:txBody>
      </p:sp>
      <p:sp>
        <p:nvSpPr>
          <p:cNvPr id="14366" name="Text Box 131"/>
          <p:cNvSpPr txBox="1">
            <a:spLocks noChangeArrowheads="1"/>
          </p:cNvSpPr>
          <p:nvPr/>
        </p:nvSpPr>
        <p:spPr bwMode="auto">
          <a:xfrm>
            <a:off x="3657600" y="4495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1</a:t>
            </a:r>
          </a:p>
        </p:txBody>
      </p:sp>
      <p:sp>
        <p:nvSpPr>
          <p:cNvPr id="14367" name="Text Box 132"/>
          <p:cNvSpPr txBox="1">
            <a:spLocks noChangeArrowheads="1"/>
          </p:cNvSpPr>
          <p:nvPr/>
        </p:nvSpPr>
        <p:spPr bwMode="auto">
          <a:xfrm>
            <a:off x="3657600" y="481488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2</a:t>
            </a:r>
          </a:p>
        </p:txBody>
      </p:sp>
      <p:sp>
        <p:nvSpPr>
          <p:cNvPr id="14368" name="Text Box 135"/>
          <p:cNvSpPr txBox="1">
            <a:spLocks noChangeArrowheads="1"/>
          </p:cNvSpPr>
          <p:nvPr/>
        </p:nvSpPr>
        <p:spPr bwMode="auto">
          <a:xfrm>
            <a:off x="1981200" y="4189413"/>
            <a:ext cx="247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0</a:t>
            </a:r>
          </a:p>
          <a:p>
            <a:pPr eaLnBrk="1" hangingPunct="1"/>
            <a:r>
              <a:rPr lang="en-US" altLang="en-US" sz="1000"/>
              <a:t>1</a:t>
            </a:r>
            <a:endParaRPr lang="en-US" altLang="en-US" sz="1000" baseline="-18000"/>
          </a:p>
          <a:p>
            <a:pPr eaLnBrk="1" hangingPunct="1"/>
            <a:r>
              <a:rPr lang="en-US" altLang="en-US" sz="1000"/>
              <a:t>2</a:t>
            </a:r>
          </a:p>
          <a:p>
            <a:pPr eaLnBrk="1" hangingPunct="1"/>
            <a:r>
              <a:rPr lang="en-US" altLang="en-US" sz="1000"/>
              <a:t>3</a:t>
            </a:r>
          </a:p>
          <a:p>
            <a:pPr eaLnBrk="1" hangingPunct="1"/>
            <a:r>
              <a:rPr lang="en-US" altLang="en-US" sz="1000"/>
              <a:t>4</a:t>
            </a:r>
          </a:p>
          <a:p>
            <a:pPr eaLnBrk="1" hangingPunct="1"/>
            <a:r>
              <a:rPr lang="en-US" altLang="en-US" sz="1000"/>
              <a:t>5</a:t>
            </a:r>
          </a:p>
          <a:p>
            <a:pPr eaLnBrk="1" hangingPunct="1"/>
            <a:r>
              <a:rPr lang="en-US" altLang="en-US" sz="1000"/>
              <a:t>6</a:t>
            </a:r>
          </a:p>
          <a:p>
            <a:pPr eaLnBrk="1" hangingPunct="1"/>
            <a:r>
              <a:rPr lang="en-US" altLang="en-US" sz="1000"/>
              <a:t>7</a:t>
            </a:r>
            <a:endParaRPr lang="en-US" altLang="en-US" sz="1000" baseline="-18000"/>
          </a:p>
        </p:txBody>
      </p:sp>
      <p:sp>
        <p:nvSpPr>
          <p:cNvPr id="14369" name="Line 136"/>
          <p:cNvSpPr>
            <a:spLocks noChangeShapeType="1"/>
          </p:cNvSpPr>
          <p:nvPr/>
        </p:nvSpPr>
        <p:spPr bwMode="auto">
          <a:xfrm>
            <a:off x="2362200" y="3724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70" name="Text Box 137"/>
          <p:cNvSpPr txBox="1">
            <a:spLocks noChangeArrowheads="1"/>
          </p:cNvSpPr>
          <p:nvPr/>
        </p:nvSpPr>
        <p:spPr bwMode="auto">
          <a:xfrm>
            <a:off x="2133600" y="329406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En</a:t>
            </a:r>
          </a:p>
        </p:txBody>
      </p:sp>
      <p:sp>
        <p:nvSpPr>
          <p:cNvPr id="14371" name="Text Box 140"/>
          <p:cNvSpPr txBox="1">
            <a:spLocks noChangeArrowheads="1"/>
          </p:cNvSpPr>
          <p:nvPr/>
        </p:nvSpPr>
        <p:spPr bwMode="auto">
          <a:xfrm>
            <a:off x="4648200" y="3779838"/>
            <a:ext cx="4368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At most one I</a:t>
            </a:r>
            <a:r>
              <a:rPr lang="en-US" altLang="en-US" sz="2400" baseline="-12000"/>
              <a:t>i</a:t>
            </a:r>
            <a:r>
              <a:rPr lang="en-US" altLang="en-US" sz="2400"/>
              <a:t> = 1.</a:t>
            </a:r>
          </a:p>
          <a:p>
            <a:pPr eaLnBrk="1" hangingPunct="1"/>
            <a:r>
              <a:rPr lang="en-US" altLang="en-US" sz="2400"/>
              <a:t>(y</a:t>
            </a:r>
            <a:r>
              <a:rPr lang="en-US" altLang="en-US" sz="2400" baseline="-18000"/>
              <a:t>n-1</a:t>
            </a:r>
            <a:r>
              <a:rPr lang="en-US" altLang="en-US" sz="2400"/>
              <a:t>,.., y</a:t>
            </a:r>
            <a:r>
              <a:rPr lang="en-US" altLang="en-US" sz="2400" baseline="-18000"/>
              <a:t>0</a:t>
            </a:r>
            <a:r>
              <a:rPr lang="en-US" altLang="en-US" sz="2400"/>
              <a:t> ) = i if I</a:t>
            </a:r>
            <a:r>
              <a:rPr lang="en-US" altLang="en-US" sz="2400" baseline="-12000"/>
              <a:t>i</a:t>
            </a:r>
            <a:r>
              <a:rPr lang="en-US" altLang="en-US" sz="2400"/>
              <a:t> = 1 &amp;  </a:t>
            </a:r>
            <a:r>
              <a:rPr lang="en-US" altLang="en-US" sz="2400">
                <a:latin typeface="Symbol" panose="05050102010706020507" pitchFamily="18" charset="2"/>
              </a:rPr>
              <a:t>E</a:t>
            </a:r>
            <a:r>
              <a:rPr lang="en-US" altLang="en-US" sz="2400"/>
              <a:t>n = 1</a:t>
            </a:r>
          </a:p>
          <a:p>
            <a:pPr eaLnBrk="1" hangingPunct="1"/>
            <a:r>
              <a:rPr lang="en-US" altLang="en-US" sz="2400"/>
              <a:t>(y</a:t>
            </a:r>
            <a:r>
              <a:rPr lang="en-US" altLang="en-US" sz="2400" baseline="-25000"/>
              <a:t>n-1</a:t>
            </a:r>
            <a:r>
              <a:rPr lang="en-US" altLang="en-US" sz="2400"/>
              <a:t>,.., y</a:t>
            </a:r>
            <a:r>
              <a:rPr lang="en-US" altLang="en-US" sz="2400" baseline="-25000"/>
              <a:t>0</a:t>
            </a:r>
            <a:r>
              <a:rPr lang="en-US" altLang="en-US" sz="2400"/>
              <a:t> ) = 0 otherwise.</a:t>
            </a:r>
          </a:p>
          <a:p>
            <a:pPr eaLnBrk="1" hangingPunct="1"/>
            <a:r>
              <a:rPr lang="en-US" altLang="en-US" sz="2400"/>
              <a:t>A = 1 if En = 1 and one i s.t. I</a:t>
            </a:r>
            <a:r>
              <a:rPr lang="en-US" altLang="en-US" sz="2400" baseline="-12000"/>
              <a:t>i</a:t>
            </a:r>
            <a:r>
              <a:rPr lang="en-US" altLang="en-US" sz="2400"/>
              <a:t> = 1</a:t>
            </a:r>
          </a:p>
          <a:p>
            <a:pPr eaLnBrk="1" hangingPunct="1"/>
            <a:r>
              <a:rPr lang="en-US" altLang="en-US" sz="2400"/>
              <a:t>A = 0 otherwise.</a:t>
            </a:r>
          </a:p>
        </p:txBody>
      </p:sp>
      <p:sp>
        <p:nvSpPr>
          <p:cNvPr id="14372" name="Text Box 141"/>
          <p:cNvSpPr txBox="1">
            <a:spLocks noChangeArrowheads="1"/>
          </p:cNvSpPr>
          <p:nvPr/>
        </p:nvSpPr>
        <p:spPr bwMode="auto">
          <a:xfrm>
            <a:off x="5110163" y="3044825"/>
            <a:ext cx="321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Encoder Description:</a:t>
            </a:r>
          </a:p>
        </p:txBody>
      </p:sp>
      <p:sp>
        <p:nvSpPr>
          <p:cNvPr id="14373" name="Text Box 142"/>
          <p:cNvSpPr txBox="1">
            <a:spLocks noChangeArrowheads="1"/>
          </p:cNvSpPr>
          <p:nvPr/>
        </p:nvSpPr>
        <p:spPr bwMode="auto">
          <a:xfrm>
            <a:off x="2209800" y="5656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A</a:t>
            </a:r>
          </a:p>
        </p:txBody>
      </p:sp>
      <p:sp>
        <p:nvSpPr>
          <p:cNvPr id="14374" name="Line 143"/>
          <p:cNvSpPr>
            <a:spLocks noChangeShapeType="1"/>
          </p:cNvSpPr>
          <p:nvPr/>
        </p:nvSpPr>
        <p:spPr bwMode="auto">
          <a:xfrm>
            <a:off x="2362200" y="5500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75" name="Rectangle 145"/>
          <p:cNvSpPr>
            <a:spLocks noChangeArrowheads="1"/>
          </p:cNvSpPr>
          <p:nvPr/>
        </p:nvSpPr>
        <p:spPr bwMode="auto">
          <a:xfrm>
            <a:off x="614363" y="4114800"/>
            <a:ext cx="300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I</a:t>
            </a:r>
            <a:r>
              <a:rPr lang="en-US" altLang="en-US" sz="1400" baseline="-18000"/>
              <a:t>0</a:t>
            </a:r>
          </a:p>
        </p:txBody>
      </p:sp>
      <p:sp>
        <p:nvSpPr>
          <p:cNvPr id="14376" name="Rectangle 146"/>
          <p:cNvSpPr>
            <a:spLocks noChangeArrowheads="1"/>
          </p:cNvSpPr>
          <p:nvPr/>
        </p:nvSpPr>
        <p:spPr bwMode="auto">
          <a:xfrm>
            <a:off x="614363" y="5181600"/>
            <a:ext cx="300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I</a:t>
            </a:r>
            <a:r>
              <a:rPr lang="en-US" altLang="en-US" sz="1400" baseline="-18000"/>
              <a:t>7</a:t>
            </a:r>
          </a:p>
        </p:txBody>
      </p:sp>
      <p:sp>
        <p:nvSpPr>
          <p:cNvPr id="14377" name="Text Box 147"/>
          <p:cNvSpPr txBox="1">
            <a:spLocks noChangeArrowheads="1"/>
          </p:cNvSpPr>
          <p:nvPr/>
        </p:nvSpPr>
        <p:spPr bwMode="auto">
          <a:xfrm>
            <a:off x="2498725" y="4265613"/>
            <a:ext cx="298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</a:t>
            </a:r>
          </a:p>
          <a:p>
            <a:pPr eaLnBrk="1" hangingPunct="1"/>
            <a:r>
              <a:rPr lang="en-US" altLang="en-US"/>
              <a:t>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26C554-AB2C-4960-81FF-6C66AEFF9FF5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15363" name="Text Box 32"/>
          <p:cNvSpPr txBox="1">
            <a:spLocks noChangeArrowheads="1"/>
          </p:cNvSpPr>
          <p:nvPr/>
        </p:nvSpPr>
        <p:spPr bwMode="auto">
          <a:xfrm>
            <a:off x="769938" y="395288"/>
            <a:ext cx="473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Encoder: Logic Diagram</a:t>
            </a:r>
          </a:p>
        </p:txBody>
      </p:sp>
      <p:sp>
        <p:nvSpPr>
          <p:cNvPr id="15364" name="AutoShape 33"/>
          <p:cNvSpPr>
            <a:spLocks noChangeArrowheads="1"/>
          </p:cNvSpPr>
          <p:nvPr/>
        </p:nvSpPr>
        <p:spPr bwMode="auto">
          <a:xfrm>
            <a:off x="4959350" y="1828800"/>
            <a:ext cx="609600" cy="762000"/>
          </a:xfrm>
          <a:prstGeom prst="flowChartDelay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AutoShape 34"/>
          <p:cNvSpPr>
            <a:spLocks noChangeArrowheads="1"/>
          </p:cNvSpPr>
          <p:nvPr/>
        </p:nvSpPr>
        <p:spPr bwMode="auto">
          <a:xfrm flipH="1">
            <a:off x="3130550" y="2514600"/>
            <a:ext cx="609600" cy="8382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Line 35"/>
          <p:cNvSpPr>
            <a:spLocks noChangeShapeType="1"/>
          </p:cNvSpPr>
          <p:nvPr/>
        </p:nvSpPr>
        <p:spPr bwMode="auto">
          <a:xfrm>
            <a:off x="2520950" y="266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7" name="Line 36"/>
          <p:cNvSpPr>
            <a:spLocks noChangeShapeType="1"/>
          </p:cNvSpPr>
          <p:nvPr/>
        </p:nvSpPr>
        <p:spPr bwMode="auto">
          <a:xfrm>
            <a:off x="252095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8" name="Line 37"/>
          <p:cNvSpPr>
            <a:spLocks noChangeShapeType="1"/>
          </p:cNvSpPr>
          <p:nvPr/>
        </p:nvSpPr>
        <p:spPr bwMode="auto">
          <a:xfrm>
            <a:off x="252095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9" name="Line 38"/>
          <p:cNvSpPr>
            <a:spLocks noChangeShapeType="1"/>
          </p:cNvSpPr>
          <p:nvPr/>
        </p:nvSpPr>
        <p:spPr bwMode="auto">
          <a:xfrm>
            <a:off x="244475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0" name="Line 39"/>
          <p:cNvSpPr>
            <a:spLocks noChangeShapeType="1"/>
          </p:cNvSpPr>
          <p:nvPr/>
        </p:nvSpPr>
        <p:spPr bwMode="auto">
          <a:xfrm>
            <a:off x="374015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40"/>
          <p:cNvSpPr>
            <a:spLocks noChangeShapeType="1"/>
          </p:cNvSpPr>
          <p:nvPr/>
        </p:nvSpPr>
        <p:spPr bwMode="auto">
          <a:xfrm flipV="1">
            <a:off x="404495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41"/>
          <p:cNvSpPr>
            <a:spLocks noChangeShapeType="1"/>
          </p:cNvSpPr>
          <p:nvPr/>
        </p:nvSpPr>
        <p:spPr bwMode="auto">
          <a:xfrm>
            <a:off x="404495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Line 42"/>
          <p:cNvSpPr>
            <a:spLocks noChangeShapeType="1"/>
          </p:cNvSpPr>
          <p:nvPr/>
        </p:nvSpPr>
        <p:spPr bwMode="auto">
          <a:xfrm>
            <a:off x="442595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4" name="Line 43"/>
          <p:cNvSpPr>
            <a:spLocks noChangeShapeType="1"/>
          </p:cNvSpPr>
          <p:nvPr/>
        </p:nvSpPr>
        <p:spPr bwMode="auto">
          <a:xfrm>
            <a:off x="442595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5" name="Text Box 44"/>
          <p:cNvSpPr txBox="1">
            <a:spLocks noChangeArrowheads="1"/>
          </p:cNvSpPr>
          <p:nvPr/>
        </p:nvSpPr>
        <p:spPr bwMode="auto">
          <a:xfrm>
            <a:off x="4181475" y="1181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5376" name="Text Box 45"/>
          <p:cNvSpPr txBox="1">
            <a:spLocks noChangeArrowheads="1"/>
          </p:cNvSpPr>
          <p:nvPr/>
        </p:nvSpPr>
        <p:spPr bwMode="auto">
          <a:xfrm>
            <a:off x="2216150" y="2362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</a:p>
        </p:txBody>
      </p:sp>
      <p:sp>
        <p:nvSpPr>
          <p:cNvPr id="15377" name="Text Box 46"/>
          <p:cNvSpPr txBox="1">
            <a:spLocks noChangeArrowheads="1"/>
          </p:cNvSpPr>
          <p:nvPr/>
        </p:nvSpPr>
        <p:spPr bwMode="auto">
          <a:xfrm>
            <a:off x="2216150" y="259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3</a:t>
            </a:r>
          </a:p>
        </p:txBody>
      </p:sp>
      <p:sp>
        <p:nvSpPr>
          <p:cNvPr id="15378" name="Text Box 47"/>
          <p:cNvSpPr txBox="1">
            <a:spLocks noChangeArrowheads="1"/>
          </p:cNvSpPr>
          <p:nvPr/>
        </p:nvSpPr>
        <p:spPr bwMode="auto">
          <a:xfrm>
            <a:off x="2216150" y="2833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5</a:t>
            </a:r>
          </a:p>
        </p:txBody>
      </p:sp>
      <p:sp>
        <p:nvSpPr>
          <p:cNvPr id="15379" name="Text Box 48"/>
          <p:cNvSpPr txBox="1">
            <a:spLocks noChangeArrowheads="1"/>
          </p:cNvSpPr>
          <p:nvPr/>
        </p:nvSpPr>
        <p:spPr bwMode="auto">
          <a:xfrm>
            <a:off x="2216150" y="3062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7</a:t>
            </a:r>
          </a:p>
        </p:txBody>
      </p:sp>
      <p:sp>
        <p:nvSpPr>
          <p:cNvPr id="15380" name="Line 49"/>
          <p:cNvSpPr>
            <a:spLocks noChangeShapeType="1"/>
          </p:cNvSpPr>
          <p:nvPr/>
        </p:nvSpPr>
        <p:spPr bwMode="auto">
          <a:xfrm>
            <a:off x="556895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1" name="Text Box 51"/>
          <p:cNvSpPr txBox="1">
            <a:spLocks noChangeArrowheads="1"/>
          </p:cNvSpPr>
          <p:nvPr/>
        </p:nvSpPr>
        <p:spPr bwMode="auto">
          <a:xfrm>
            <a:off x="6178550" y="2057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0</a:t>
            </a:r>
          </a:p>
        </p:txBody>
      </p:sp>
      <p:sp>
        <p:nvSpPr>
          <p:cNvPr id="15382" name="AutoShape 52"/>
          <p:cNvSpPr>
            <a:spLocks noChangeArrowheads="1"/>
          </p:cNvSpPr>
          <p:nvPr/>
        </p:nvSpPr>
        <p:spPr bwMode="auto">
          <a:xfrm>
            <a:off x="4959350" y="4343400"/>
            <a:ext cx="609600" cy="762000"/>
          </a:xfrm>
          <a:prstGeom prst="flowChartDelay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3" name="AutoShape 53"/>
          <p:cNvSpPr>
            <a:spLocks noChangeArrowheads="1"/>
          </p:cNvSpPr>
          <p:nvPr/>
        </p:nvSpPr>
        <p:spPr bwMode="auto">
          <a:xfrm flipH="1">
            <a:off x="3130550" y="5029200"/>
            <a:ext cx="609600" cy="8382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4" name="Line 54"/>
          <p:cNvSpPr>
            <a:spLocks noChangeShapeType="1"/>
          </p:cNvSpPr>
          <p:nvPr/>
        </p:nvSpPr>
        <p:spPr bwMode="auto">
          <a:xfrm>
            <a:off x="252095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5" name="Line 55"/>
          <p:cNvSpPr>
            <a:spLocks noChangeShapeType="1"/>
          </p:cNvSpPr>
          <p:nvPr/>
        </p:nvSpPr>
        <p:spPr bwMode="auto">
          <a:xfrm>
            <a:off x="2520950" y="533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6" name="Line 56"/>
          <p:cNvSpPr>
            <a:spLocks noChangeShapeType="1"/>
          </p:cNvSpPr>
          <p:nvPr/>
        </p:nvSpPr>
        <p:spPr bwMode="auto">
          <a:xfrm>
            <a:off x="252095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7" name="Line 57"/>
          <p:cNvSpPr>
            <a:spLocks noChangeShapeType="1"/>
          </p:cNvSpPr>
          <p:nvPr/>
        </p:nvSpPr>
        <p:spPr bwMode="auto">
          <a:xfrm>
            <a:off x="244475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8" name="Line 58"/>
          <p:cNvSpPr>
            <a:spLocks noChangeShapeType="1"/>
          </p:cNvSpPr>
          <p:nvPr/>
        </p:nvSpPr>
        <p:spPr bwMode="auto">
          <a:xfrm>
            <a:off x="374015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9" name="Line 59"/>
          <p:cNvSpPr>
            <a:spLocks noChangeShapeType="1"/>
          </p:cNvSpPr>
          <p:nvPr/>
        </p:nvSpPr>
        <p:spPr bwMode="auto">
          <a:xfrm flipV="1">
            <a:off x="404495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0" name="Line 60"/>
          <p:cNvSpPr>
            <a:spLocks noChangeShapeType="1"/>
          </p:cNvSpPr>
          <p:nvPr/>
        </p:nvSpPr>
        <p:spPr bwMode="auto">
          <a:xfrm>
            <a:off x="404495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1" name="Line 61"/>
          <p:cNvSpPr>
            <a:spLocks noChangeShapeType="1"/>
          </p:cNvSpPr>
          <p:nvPr/>
        </p:nvSpPr>
        <p:spPr bwMode="auto">
          <a:xfrm>
            <a:off x="442595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2" name="Line 62"/>
          <p:cNvSpPr>
            <a:spLocks noChangeShapeType="1"/>
          </p:cNvSpPr>
          <p:nvPr/>
        </p:nvSpPr>
        <p:spPr bwMode="auto">
          <a:xfrm>
            <a:off x="442595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3" name="Text Box 63"/>
          <p:cNvSpPr txBox="1">
            <a:spLocks noChangeArrowheads="1"/>
          </p:cNvSpPr>
          <p:nvPr/>
        </p:nvSpPr>
        <p:spPr bwMode="auto">
          <a:xfrm>
            <a:off x="4197350" y="3657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5394" name="Text Box 64"/>
          <p:cNvSpPr txBox="1">
            <a:spLocks noChangeArrowheads="1"/>
          </p:cNvSpPr>
          <p:nvPr/>
        </p:nvSpPr>
        <p:spPr bwMode="auto">
          <a:xfrm>
            <a:off x="2216150" y="4876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</a:t>
            </a:r>
          </a:p>
        </p:txBody>
      </p:sp>
      <p:sp>
        <p:nvSpPr>
          <p:cNvPr id="15395" name="Text Box 65"/>
          <p:cNvSpPr txBox="1">
            <a:spLocks noChangeArrowheads="1"/>
          </p:cNvSpPr>
          <p:nvPr/>
        </p:nvSpPr>
        <p:spPr bwMode="auto">
          <a:xfrm>
            <a:off x="2216150" y="5105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3</a:t>
            </a:r>
          </a:p>
        </p:txBody>
      </p:sp>
      <p:sp>
        <p:nvSpPr>
          <p:cNvPr id="15396" name="Text Box 66"/>
          <p:cNvSpPr txBox="1">
            <a:spLocks noChangeArrowheads="1"/>
          </p:cNvSpPr>
          <p:nvPr/>
        </p:nvSpPr>
        <p:spPr bwMode="auto">
          <a:xfrm>
            <a:off x="2216150" y="5348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6</a:t>
            </a:r>
          </a:p>
        </p:txBody>
      </p:sp>
      <p:sp>
        <p:nvSpPr>
          <p:cNvPr id="15397" name="Text Box 67"/>
          <p:cNvSpPr txBox="1">
            <a:spLocks noChangeArrowheads="1"/>
          </p:cNvSpPr>
          <p:nvPr/>
        </p:nvSpPr>
        <p:spPr bwMode="auto">
          <a:xfrm>
            <a:off x="2216150" y="5576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7</a:t>
            </a:r>
          </a:p>
        </p:txBody>
      </p:sp>
      <p:sp>
        <p:nvSpPr>
          <p:cNvPr id="15398" name="Line 68"/>
          <p:cNvSpPr>
            <a:spLocks noChangeShapeType="1"/>
          </p:cNvSpPr>
          <p:nvPr/>
        </p:nvSpPr>
        <p:spPr bwMode="auto">
          <a:xfrm>
            <a:off x="556895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9" name="Text Box 69"/>
          <p:cNvSpPr txBox="1">
            <a:spLocks noChangeArrowheads="1"/>
          </p:cNvSpPr>
          <p:nvPr/>
        </p:nvSpPr>
        <p:spPr bwMode="auto">
          <a:xfrm>
            <a:off x="6178550" y="4572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7F61A5-E1D3-4159-BCCA-28F9594A7E3C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16387" name="AutoShape 47"/>
          <p:cNvSpPr>
            <a:spLocks noChangeArrowheads="1"/>
          </p:cNvSpPr>
          <p:nvPr/>
        </p:nvSpPr>
        <p:spPr bwMode="auto">
          <a:xfrm>
            <a:off x="4953000" y="1676400"/>
            <a:ext cx="609600" cy="762000"/>
          </a:xfrm>
          <a:prstGeom prst="flowChartDelay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AutoShape 48"/>
          <p:cNvSpPr>
            <a:spLocks noChangeArrowheads="1"/>
          </p:cNvSpPr>
          <p:nvPr/>
        </p:nvSpPr>
        <p:spPr bwMode="auto">
          <a:xfrm flipH="1">
            <a:off x="3124200" y="2362200"/>
            <a:ext cx="609600" cy="8382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Line 50"/>
          <p:cNvSpPr>
            <a:spLocks noChangeShapeType="1"/>
          </p:cNvSpPr>
          <p:nvPr/>
        </p:nvSpPr>
        <p:spPr bwMode="auto">
          <a:xfrm>
            <a:off x="2581275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0" name="Line 51"/>
          <p:cNvSpPr>
            <a:spLocks noChangeShapeType="1"/>
          </p:cNvSpPr>
          <p:nvPr/>
        </p:nvSpPr>
        <p:spPr bwMode="auto">
          <a:xfrm>
            <a:off x="2581275" y="28908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1" name="Line 53"/>
          <p:cNvSpPr>
            <a:spLocks noChangeShapeType="1"/>
          </p:cNvSpPr>
          <p:nvPr/>
        </p:nvSpPr>
        <p:spPr bwMode="auto">
          <a:xfrm>
            <a:off x="3733800" y="2743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Line 54"/>
          <p:cNvSpPr>
            <a:spLocks noChangeShapeType="1"/>
          </p:cNvSpPr>
          <p:nvPr/>
        </p:nvSpPr>
        <p:spPr bwMode="auto">
          <a:xfrm flipV="1">
            <a:off x="4038600" y="2209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3" name="Line 55"/>
          <p:cNvSpPr>
            <a:spLocks noChangeShapeType="1"/>
          </p:cNvSpPr>
          <p:nvPr/>
        </p:nvSpPr>
        <p:spPr bwMode="auto">
          <a:xfrm>
            <a:off x="4038600" y="2209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4" name="Line 56"/>
          <p:cNvSpPr>
            <a:spLocks noChangeShapeType="1"/>
          </p:cNvSpPr>
          <p:nvPr/>
        </p:nvSpPr>
        <p:spPr bwMode="auto">
          <a:xfrm>
            <a:off x="4419600" y="1371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Line 57"/>
          <p:cNvSpPr>
            <a:spLocks noChangeShapeType="1"/>
          </p:cNvSpPr>
          <p:nvPr/>
        </p:nvSpPr>
        <p:spPr bwMode="auto">
          <a:xfrm>
            <a:off x="4419600" y="1905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Text Box 58"/>
          <p:cNvSpPr txBox="1">
            <a:spLocks noChangeArrowheads="1"/>
          </p:cNvSpPr>
          <p:nvPr/>
        </p:nvSpPr>
        <p:spPr bwMode="auto">
          <a:xfrm>
            <a:off x="4191000" y="99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6397" name="Text Box 61"/>
          <p:cNvSpPr txBox="1">
            <a:spLocks noChangeArrowheads="1"/>
          </p:cNvSpPr>
          <p:nvPr/>
        </p:nvSpPr>
        <p:spPr bwMode="auto">
          <a:xfrm>
            <a:off x="2095500" y="2209800"/>
            <a:ext cx="45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4</a:t>
            </a:r>
          </a:p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5</a:t>
            </a:r>
          </a:p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6</a:t>
            </a:r>
          </a:p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7</a:t>
            </a:r>
          </a:p>
        </p:txBody>
      </p:sp>
      <p:sp>
        <p:nvSpPr>
          <p:cNvPr id="16398" name="Line 63"/>
          <p:cNvSpPr>
            <a:spLocks noChangeShapeType="1"/>
          </p:cNvSpPr>
          <p:nvPr/>
        </p:nvSpPr>
        <p:spPr bwMode="auto">
          <a:xfrm>
            <a:off x="5562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9" name="Text Box 64"/>
          <p:cNvSpPr txBox="1">
            <a:spLocks noChangeArrowheads="1"/>
          </p:cNvSpPr>
          <p:nvPr/>
        </p:nvSpPr>
        <p:spPr bwMode="auto">
          <a:xfrm>
            <a:off x="6172200" y="1905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2</a:t>
            </a:r>
          </a:p>
        </p:txBody>
      </p:sp>
      <p:sp>
        <p:nvSpPr>
          <p:cNvPr id="16400" name="AutoShape 65"/>
          <p:cNvSpPr>
            <a:spLocks noChangeArrowheads="1"/>
          </p:cNvSpPr>
          <p:nvPr/>
        </p:nvSpPr>
        <p:spPr bwMode="auto">
          <a:xfrm>
            <a:off x="4959350" y="4343400"/>
            <a:ext cx="609600" cy="762000"/>
          </a:xfrm>
          <a:prstGeom prst="flowChartDelay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1" name="AutoShape 66"/>
          <p:cNvSpPr>
            <a:spLocks noChangeArrowheads="1"/>
          </p:cNvSpPr>
          <p:nvPr/>
        </p:nvSpPr>
        <p:spPr bwMode="auto">
          <a:xfrm flipH="1">
            <a:off x="2667000" y="4800600"/>
            <a:ext cx="1073150" cy="1295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2" name="Line 67"/>
          <p:cNvSpPr>
            <a:spLocks noChangeShapeType="1"/>
          </p:cNvSpPr>
          <p:nvPr/>
        </p:nvSpPr>
        <p:spPr bwMode="auto">
          <a:xfrm>
            <a:off x="1778000" y="5105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3" name="Line 71"/>
          <p:cNvSpPr>
            <a:spLocks noChangeShapeType="1"/>
          </p:cNvSpPr>
          <p:nvPr/>
        </p:nvSpPr>
        <p:spPr bwMode="auto">
          <a:xfrm>
            <a:off x="3740150" y="5410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4" name="Line 72"/>
          <p:cNvSpPr>
            <a:spLocks noChangeShapeType="1"/>
          </p:cNvSpPr>
          <p:nvPr/>
        </p:nvSpPr>
        <p:spPr bwMode="auto">
          <a:xfrm flipV="1">
            <a:off x="4044950" y="4876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5" name="Line 73"/>
          <p:cNvSpPr>
            <a:spLocks noChangeShapeType="1"/>
          </p:cNvSpPr>
          <p:nvPr/>
        </p:nvSpPr>
        <p:spPr bwMode="auto">
          <a:xfrm>
            <a:off x="4044950" y="4876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6" name="Line 74"/>
          <p:cNvSpPr>
            <a:spLocks noChangeShapeType="1"/>
          </p:cNvSpPr>
          <p:nvPr/>
        </p:nvSpPr>
        <p:spPr bwMode="auto">
          <a:xfrm>
            <a:off x="4425950" y="4038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7" name="Line 75"/>
          <p:cNvSpPr>
            <a:spLocks noChangeShapeType="1"/>
          </p:cNvSpPr>
          <p:nvPr/>
        </p:nvSpPr>
        <p:spPr bwMode="auto">
          <a:xfrm>
            <a:off x="4425950" y="4572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8" name="Text Box 76"/>
          <p:cNvSpPr txBox="1">
            <a:spLocks noChangeArrowheads="1"/>
          </p:cNvSpPr>
          <p:nvPr/>
        </p:nvSpPr>
        <p:spPr bwMode="auto">
          <a:xfrm>
            <a:off x="4197350" y="3657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6409" name="Text Box 77"/>
          <p:cNvSpPr txBox="1">
            <a:spLocks noChangeArrowheads="1"/>
          </p:cNvSpPr>
          <p:nvPr/>
        </p:nvSpPr>
        <p:spPr bwMode="auto">
          <a:xfrm>
            <a:off x="1447800" y="4648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0</a:t>
            </a:r>
          </a:p>
        </p:txBody>
      </p:sp>
      <p:sp>
        <p:nvSpPr>
          <p:cNvPr id="16410" name="Text Box 78"/>
          <p:cNvSpPr txBox="1">
            <a:spLocks noChangeArrowheads="1"/>
          </p:cNvSpPr>
          <p:nvPr/>
        </p:nvSpPr>
        <p:spPr bwMode="auto">
          <a:xfrm>
            <a:off x="1447800" y="4876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</a:t>
            </a:r>
          </a:p>
        </p:txBody>
      </p:sp>
      <p:sp>
        <p:nvSpPr>
          <p:cNvPr id="16411" name="Text Box 79"/>
          <p:cNvSpPr txBox="1">
            <a:spLocks noChangeArrowheads="1"/>
          </p:cNvSpPr>
          <p:nvPr/>
        </p:nvSpPr>
        <p:spPr bwMode="auto">
          <a:xfrm>
            <a:off x="1447800" y="5500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6</a:t>
            </a:r>
          </a:p>
        </p:txBody>
      </p:sp>
      <p:sp>
        <p:nvSpPr>
          <p:cNvPr id="16412" name="Text Box 80"/>
          <p:cNvSpPr txBox="1">
            <a:spLocks noChangeArrowheads="1"/>
          </p:cNvSpPr>
          <p:nvPr/>
        </p:nvSpPr>
        <p:spPr bwMode="auto">
          <a:xfrm>
            <a:off x="1447800" y="5729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7</a:t>
            </a:r>
          </a:p>
        </p:txBody>
      </p:sp>
      <p:sp>
        <p:nvSpPr>
          <p:cNvPr id="16413" name="Line 81"/>
          <p:cNvSpPr>
            <a:spLocks noChangeShapeType="1"/>
          </p:cNvSpPr>
          <p:nvPr/>
        </p:nvSpPr>
        <p:spPr bwMode="auto">
          <a:xfrm>
            <a:off x="556895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4" name="Text Box 82"/>
          <p:cNvSpPr txBox="1">
            <a:spLocks noChangeArrowheads="1"/>
          </p:cNvSpPr>
          <p:nvPr/>
        </p:nvSpPr>
        <p:spPr bwMode="auto">
          <a:xfrm>
            <a:off x="6178550" y="4572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  <a:endParaRPr lang="en-US" altLang="en-US" baseline="-18000"/>
          </a:p>
        </p:txBody>
      </p:sp>
      <p:sp>
        <p:nvSpPr>
          <p:cNvPr id="16415" name="Line 83"/>
          <p:cNvSpPr>
            <a:spLocks noChangeShapeType="1"/>
          </p:cNvSpPr>
          <p:nvPr/>
        </p:nvSpPr>
        <p:spPr bwMode="auto">
          <a:xfrm>
            <a:off x="1854200" y="5791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6" name="Line 84"/>
          <p:cNvSpPr>
            <a:spLocks noChangeShapeType="1"/>
          </p:cNvSpPr>
          <p:nvPr/>
        </p:nvSpPr>
        <p:spPr bwMode="auto">
          <a:xfrm>
            <a:off x="1854200" y="4953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7" name="Line 85"/>
          <p:cNvSpPr>
            <a:spLocks noChangeShapeType="1"/>
          </p:cNvSpPr>
          <p:nvPr/>
        </p:nvSpPr>
        <p:spPr bwMode="auto">
          <a:xfrm>
            <a:off x="1778000" y="5943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18" name="Text Box 86"/>
          <p:cNvSpPr txBox="1">
            <a:spLocks noChangeArrowheads="1"/>
          </p:cNvSpPr>
          <p:nvPr/>
        </p:nvSpPr>
        <p:spPr bwMode="auto">
          <a:xfrm>
            <a:off x="1524000" y="5029200"/>
            <a:ext cx="22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.</a:t>
            </a:r>
          </a:p>
        </p:txBody>
      </p:sp>
      <p:sp>
        <p:nvSpPr>
          <p:cNvPr id="16419" name="Text Box 87"/>
          <p:cNvSpPr txBox="1">
            <a:spLocks noChangeArrowheads="1"/>
          </p:cNvSpPr>
          <p:nvPr/>
        </p:nvSpPr>
        <p:spPr bwMode="auto">
          <a:xfrm>
            <a:off x="1524000" y="5119688"/>
            <a:ext cx="22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.</a:t>
            </a:r>
          </a:p>
        </p:txBody>
      </p:sp>
      <p:sp>
        <p:nvSpPr>
          <p:cNvPr id="16420" name="Text Box 88"/>
          <p:cNvSpPr txBox="1">
            <a:spLocks noChangeArrowheads="1"/>
          </p:cNvSpPr>
          <p:nvPr/>
        </p:nvSpPr>
        <p:spPr bwMode="auto">
          <a:xfrm>
            <a:off x="461963" y="241300"/>
            <a:ext cx="473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Encoder: Logic Diagram</a:t>
            </a:r>
          </a:p>
        </p:txBody>
      </p:sp>
      <p:sp>
        <p:nvSpPr>
          <p:cNvPr id="16421" name="Line 50"/>
          <p:cNvSpPr>
            <a:spLocks noChangeShapeType="1"/>
          </p:cNvSpPr>
          <p:nvPr/>
        </p:nvSpPr>
        <p:spPr bwMode="auto">
          <a:xfrm>
            <a:off x="2438400" y="24765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22" name="Line 50"/>
          <p:cNvSpPr>
            <a:spLocks noChangeShapeType="1"/>
          </p:cNvSpPr>
          <p:nvPr/>
        </p:nvSpPr>
        <p:spPr bwMode="auto">
          <a:xfrm>
            <a:off x="2476500" y="30861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75EC74C-04A3-4BAA-B6E1-46EAA9DB6C23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31838" y="701675"/>
            <a:ext cx="534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Priority Encoder: Definition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69938" y="1431925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Description: Input (I</a:t>
            </a:r>
            <a:r>
              <a:rPr lang="en-US" altLang="en-US" sz="2400" baseline="-18000"/>
              <a:t>2</a:t>
            </a:r>
            <a:r>
              <a:rPr lang="en-US" altLang="en-US" sz="2400" baseline="30000"/>
              <a:t>n</a:t>
            </a:r>
            <a:r>
              <a:rPr lang="en-US" altLang="en-US" sz="2400" baseline="-4000"/>
              <a:t>-1</a:t>
            </a:r>
            <a:r>
              <a:rPr lang="en-US" altLang="en-US" sz="2400"/>
              <a:t>,…, I</a:t>
            </a:r>
            <a:r>
              <a:rPr lang="en-US" altLang="en-US" sz="2400" baseline="-18000"/>
              <a:t>0</a:t>
            </a:r>
            <a:r>
              <a:rPr lang="en-US" altLang="en-US" sz="2400"/>
              <a:t>), Output (y</a:t>
            </a:r>
            <a:r>
              <a:rPr lang="en-US" altLang="en-US" sz="2400" baseline="-18000"/>
              <a:t>n-1 </a:t>
            </a:r>
            <a:r>
              <a:rPr lang="en-US" altLang="en-US" sz="2400"/>
              <a:t>,…,</a:t>
            </a:r>
            <a:r>
              <a:rPr lang="en-US" altLang="en-US" sz="2400" baseline="-18000"/>
              <a:t>,</a:t>
            </a:r>
            <a:r>
              <a:rPr lang="en-US" altLang="en-US" sz="2400"/>
              <a:t>y</a:t>
            </a:r>
            <a:r>
              <a:rPr lang="en-US" altLang="en-US" sz="2400" baseline="-18000"/>
              <a:t>0</a:t>
            </a:r>
            <a:r>
              <a:rPr lang="en-US" altLang="en-US" sz="2400"/>
              <a:t>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46413" y="1931988"/>
            <a:ext cx="5481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(y</a:t>
            </a:r>
            <a:r>
              <a:rPr lang="en-US" altLang="en-US" sz="2400" baseline="-18000"/>
              <a:t>n-1 </a:t>
            </a:r>
            <a:r>
              <a:rPr lang="en-US" altLang="en-US" sz="2400"/>
              <a:t>,…,</a:t>
            </a:r>
            <a:r>
              <a:rPr lang="en-US" altLang="en-US" sz="2400" baseline="-18000"/>
              <a:t>,</a:t>
            </a:r>
            <a:r>
              <a:rPr lang="en-US" altLang="en-US" sz="2400"/>
              <a:t>y</a:t>
            </a:r>
            <a:r>
              <a:rPr lang="en-US" altLang="en-US" sz="2400" baseline="-18000"/>
              <a:t>0</a:t>
            </a:r>
            <a:r>
              <a:rPr lang="en-US" altLang="en-US" sz="2400"/>
              <a:t>) = i if  I</a:t>
            </a:r>
            <a:r>
              <a:rPr lang="en-US" altLang="en-US" sz="2400" baseline="-12000"/>
              <a:t>i</a:t>
            </a:r>
            <a:r>
              <a:rPr lang="en-US" altLang="en-US" sz="2400"/>
              <a:t> = 1 &amp; En = 1 &amp; I</a:t>
            </a:r>
            <a:r>
              <a:rPr lang="en-US" altLang="en-US" sz="2400" baseline="-18000"/>
              <a:t>k</a:t>
            </a:r>
            <a:r>
              <a:rPr lang="en-US" altLang="en-US" sz="2400"/>
              <a:t> = 0 </a:t>
            </a:r>
          </a:p>
          <a:p>
            <a:pPr eaLnBrk="1" hangingPunct="1"/>
            <a:r>
              <a:rPr lang="en-US" altLang="en-US" sz="2400"/>
              <a:t>	for all k &gt; i (high bit priority) or</a:t>
            </a:r>
          </a:p>
          <a:p>
            <a:pPr eaLnBrk="1" hangingPunct="1"/>
            <a:r>
              <a:rPr lang="en-US" altLang="en-US" sz="2400"/>
              <a:t>	for all k&lt; i (low bit priority)</a:t>
            </a:r>
            <a:r>
              <a:rPr lang="en-US" altLang="en-US"/>
              <a:t>.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572000" y="3275013"/>
            <a:ext cx="4171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E</a:t>
            </a:r>
            <a:r>
              <a:rPr lang="en-US" altLang="en-US" sz="2400" baseline="-25000"/>
              <a:t>o</a:t>
            </a:r>
            <a:r>
              <a:rPr lang="en-US" altLang="en-US" sz="2400"/>
              <a:t> = 1 if En = 1 &amp; I</a:t>
            </a:r>
            <a:r>
              <a:rPr lang="en-US" altLang="en-US" sz="2400" baseline="-12000"/>
              <a:t>i</a:t>
            </a:r>
            <a:r>
              <a:rPr lang="en-US" altLang="en-US" sz="2400"/>
              <a:t> = 0 for all i,</a:t>
            </a:r>
          </a:p>
          <a:p>
            <a:pPr eaLnBrk="1" hangingPunct="1"/>
            <a:r>
              <a:rPr lang="en-US" altLang="en-US" sz="2400"/>
              <a:t>G</a:t>
            </a:r>
            <a:r>
              <a:rPr lang="en-US" altLang="en-US" sz="2400" baseline="-25000"/>
              <a:t>s</a:t>
            </a:r>
            <a:r>
              <a:rPr lang="en-US" altLang="en-US" sz="2400"/>
              <a:t> = 1 if En = 1 &amp;     i  s.t. I</a:t>
            </a:r>
            <a:r>
              <a:rPr lang="en-US" altLang="en-US" sz="2400" baseline="-12000"/>
              <a:t>i</a:t>
            </a:r>
            <a:r>
              <a:rPr lang="en-US" altLang="en-US" sz="2400"/>
              <a:t> = 1</a:t>
            </a:r>
            <a:r>
              <a:rPr lang="en-US" altLang="en-US"/>
              <a:t>.</a:t>
            </a: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 rot="10800000">
            <a:off x="6902450" y="3752850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4648200" y="4159250"/>
            <a:ext cx="391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(G</a:t>
            </a:r>
            <a:r>
              <a:rPr lang="en-US" altLang="en-US" sz="2400" baseline="-25000"/>
              <a:t>s</a:t>
            </a:r>
            <a:r>
              <a:rPr lang="en-US" altLang="en-US" sz="2400"/>
              <a:t> is like A, and E</a:t>
            </a:r>
            <a:r>
              <a:rPr lang="en-US" altLang="en-US" sz="2400" baseline="-25000"/>
              <a:t>o</a:t>
            </a:r>
            <a:r>
              <a:rPr lang="en-US" altLang="en-US" sz="2400"/>
              <a:t> tells us if enable is true or not).</a:t>
            </a:r>
          </a:p>
        </p:txBody>
      </p:sp>
      <p:grpSp>
        <p:nvGrpSpPr>
          <p:cNvPr id="17417" name="Group 33"/>
          <p:cNvGrpSpPr>
            <a:grpSpLocks/>
          </p:cNvGrpSpPr>
          <p:nvPr/>
        </p:nvGrpSpPr>
        <p:grpSpPr bwMode="auto">
          <a:xfrm>
            <a:off x="501650" y="2622550"/>
            <a:ext cx="3735388" cy="3381375"/>
            <a:chOff x="2438400" y="3671888"/>
            <a:chExt cx="3429000" cy="2728912"/>
          </a:xfrm>
        </p:grpSpPr>
        <p:sp>
          <p:nvSpPr>
            <p:cNvPr id="17418" name="Rectangle 12"/>
            <p:cNvSpPr>
              <a:spLocks noChangeArrowheads="1"/>
            </p:cNvSpPr>
            <p:nvPr/>
          </p:nvSpPr>
          <p:spPr bwMode="auto">
            <a:xfrm>
              <a:off x="3810000" y="4433888"/>
              <a:ext cx="822325" cy="1371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7419" name="Line 13"/>
            <p:cNvSpPr>
              <a:spLocks noChangeShapeType="1"/>
            </p:cNvSpPr>
            <p:nvPr/>
          </p:nvSpPr>
          <p:spPr bwMode="auto">
            <a:xfrm>
              <a:off x="4648200" y="473868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0" name="Line 14"/>
            <p:cNvSpPr>
              <a:spLocks noChangeShapeType="1"/>
            </p:cNvSpPr>
            <p:nvPr/>
          </p:nvSpPr>
          <p:spPr bwMode="auto">
            <a:xfrm>
              <a:off x="46482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1" name="Line 15"/>
            <p:cNvSpPr>
              <a:spLocks noChangeShapeType="1"/>
            </p:cNvSpPr>
            <p:nvPr/>
          </p:nvSpPr>
          <p:spPr bwMode="auto">
            <a:xfrm>
              <a:off x="4648200" y="5334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2" name="Line 16"/>
            <p:cNvSpPr>
              <a:spLocks noChangeShapeType="1"/>
            </p:cNvSpPr>
            <p:nvPr/>
          </p:nvSpPr>
          <p:spPr bwMode="auto">
            <a:xfrm>
              <a:off x="2819400" y="45862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3" name="Line 17"/>
            <p:cNvSpPr>
              <a:spLocks noChangeShapeType="1"/>
            </p:cNvSpPr>
            <p:nvPr/>
          </p:nvSpPr>
          <p:spPr bwMode="auto">
            <a:xfrm>
              <a:off x="2819400" y="47386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4" name="Line 18"/>
            <p:cNvSpPr>
              <a:spLocks noChangeShapeType="1"/>
            </p:cNvSpPr>
            <p:nvPr/>
          </p:nvSpPr>
          <p:spPr bwMode="auto">
            <a:xfrm>
              <a:off x="2819400" y="48910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5" name="Line 19"/>
            <p:cNvSpPr>
              <a:spLocks noChangeShapeType="1"/>
            </p:cNvSpPr>
            <p:nvPr/>
          </p:nvSpPr>
          <p:spPr bwMode="auto">
            <a:xfrm>
              <a:off x="2819400" y="50434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6" name="Line 20"/>
            <p:cNvSpPr>
              <a:spLocks noChangeShapeType="1"/>
            </p:cNvSpPr>
            <p:nvPr/>
          </p:nvSpPr>
          <p:spPr bwMode="auto">
            <a:xfrm>
              <a:off x="2819400" y="51958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7" name="Line 21"/>
            <p:cNvSpPr>
              <a:spLocks noChangeShapeType="1"/>
            </p:cNvSpPr>
            <p:nvPr/>
          </p:nvSpPr>
          <p:spPr bwMode="auto">
            <a:xfrm>
              <a:off x="2819400" y="53482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8" name="Line 22"/>
            <p:cNvSpPr>
              <a:spLocks noChangeShapeType="1"/>
            </p:cNvSpPr>
            <p:nvPr/>
          </p:nvSpPr>
          <p:spPr bwMode="auto">
            <a:xfrm>
              <a:off x="2819400" y="55006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9" name="Line 23"/>
            <p:cNvSpPr>
              <a:spLocks noChangeShapeType="1"/>
            </p:cNvSpPr>
            <p:nvPr/>
          </p:nvSpPr>
          <p:spPr bwMode="auto">
            <a:xfrm>
              <a:off x="2819400" y="56530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0" name="Text Box 27"/>
            <p:cNvSpPr txBox="1">
              <a:spLocks noChangeArrowheads="1"/>
            </p:cNvSpPr>
            <p:nvPr/>
          </p:nvSpPr>
          <p:spPr bwMode="auto">
            <a:xfrm>
              <a:off x="3810000" y="4494213"/>
              <a:ext cx="247650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/>
                <a:t>0</a:t>
              </a:r>
            </a:p>
            <a:p>
              <a:pPr eaLnBrk="1" hangingPunct="1"/>
              <a:r>
                <a:rPr lang="en-US" altLang="en-US" sz="1000"/>
                <a:t>1</a:t>
              </a:r>
              <a:endParaRPr lang="en-US" altLang="en-US" sz="1000" baseline="-18000"/>
            </a:p>
            <a:p>
              <a:pPr eaLnBrk="1" hangingPunct="1"/>
              <a:r>
                <a:rPr lang="en-US" altLang="en-US" sz="1000"/>
                <a:t>2</a:t>
              </a:r>
            </a:p>
            <a:p>
              <a:pPr eaLnBrk="1" hangingPunct="1"/>
              <a:r>
                <a:rPr lang="en-US" altLang="en-US" sz="1000"/>
                <a:t>3</a:t>
              </a:r>
            </a:p>
            <a:p>
              <a:pPr eaLnBrk="1" hangingPunct="1"/>
              <a:r>
                <a:rPr lang="en-US" altLang="en-US" sz="1000"/>
                <a:t>4</a:t>
              </a:r>
            </a:p>
            <a:p>
              <a:pPr eaLnBrk="1" hangingPunct="1"/>
              <a:r>
                <a:rPr lang="en-US" altLang="en-US" sz="1000"/>
                <a:t>5</a:t>
              </a:r>
            </a:p>
            <a:p>
              <a:pPr eaLnBrk="1" hangingPunct="1"/>
              <a:r>
                <a:rPr lang="en-US" altLang="en-US" sz="1000"/>
                <a:t>6</a:t>
              </a:r>
            </a:p>
            <a:p>
              <a:pPr eaLnBrk="1" hangingPunct="1"/>
              <a:r>
                <a:rPr lang="en-US" altLang="en-US" sz="1000"/>
                <a:t>7</a:t>
              </a:r>
              <a:endParaRPr lang="en-US" altLang="en-US" sz="1000" baseline="-18000"/>
            </a:p>
          </p:txBody>
        </p:sp>
        <p:sp>
          <p:nvSpPr>
            <p:cNvPr id="17431" name="Line 28"/>
            <p:cNvSpPr>
              <a:spLocks noChangeShapeType="1"/>
            </p:cNvSpPr>
            <p:nvPr/>
          </p:nvSpPr>
          <p:spPr bwMode="auto">
            <a:xfrm>
              <a:off x="4191000" y="40290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2" name="Text Box 29"/>
            <p:cNvSpPr txBox="1">
              <a:spLocks noChangeArrowheads="1"/>
            </p:cNvSpPr>
            <p:nvPr/>
          </p:nvSpPr>
          <p:spPr bwMode="auto">
            <a:xfrm>
              <a:off x="3962400" y="36718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17433" name="Text Box 30"/>
            <p:cNvSpPr txBox="1">
              <a:spLocks noChangeArrowheads="1"/>
            </p:cNvSpPr>
            <p:nvPr/>
          </p:nvSpPr>
          <p:spPr bwMode="auto">
            <a:xfrm>
              <a:off x="3848100" y="60340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Eo</a:t>
              </a:r>
            </a:p>
          </p:txBody>
        </p:sp>
        <p:sp>
          <p:nvSpPr>
            <p:cNvPr id="17434" name="Line 31"/>
            <p:cNvSpPr>
              <a:spLocks noChangeShapeType="1"/>
            </p:cNvSpPr>
            <p:nvPr/>
          </p:nvSpPr>
          <p:spPr bwMode="auto">
            <a:xfrm>
              <a:off x="4000500" y="58054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5" name="Text Box 32"/>
            <p:cNvSpPr txBox="1">
              <a:spLocks noChangeArrowheads="1"/>
            </p:cNvSpPr>
            <p:nvPr/>
          </p:nvSpPr>
          <p:spPr bwMode="auto">
            <a:xfrm>
              <a:off x="4260850" y="60340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Gs</a:t>
              </a:r>
            </a:p>
          </p:txBody>
        </p:sp>
        <p:sp>
          <p:nvSpPr>
            <p:cNvPr id="17436" name="Line 33"/>
            <p:cNvSpPr>
              <a:spLocks noChangeShapeType="1"/>
            </p:cNvSpPr>
            <p:nvPr/>
          </p:nvSpPr>
          <p:spPr bwMode="auto">
            <a:xfrm>
              <a:off x="4413250" y="58054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7" name="Rectangle 34"/>
            <p:cNvSpPr>
              <a:spLocks noChangeArrowheads="1"/>
            </p:cNvSpPr>
            <p:nvPr/>
          </p:nvSpPr>
          <p:spPr bwMode="auto">
            <a:xfrm>
              <a:off x="2438400" y="4419600"/>
              <a:ext cx="3000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I</a:t>
              </a:r>
              <a:r>
                <a:rPr lang="en-US" altLang="en-US" sz="1400" baseline="-18000"/>
                <a:t>0</a:t>
              </a:r>
            </a:p>
          </p:txBody>
        </p:sp>
        <p:sp>
          <p:nvSpPr>
            <p:cNvPr id="17438" name="Rectangle 35"/>
            <p:cNvSpPr>
              <a:spLocks noChangeArrowheads="1"/>
            </p:cNvSpPr>
            <p:nvPr/>
          </p:nvSpPr>
          <p:spPr bwMode="auto">
            <a:xfrm>
              <a:off x="2438400" y="5486400"/>
              <a:ext cx="3000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I</a:t>
              </a:r>
              <a:r>
                <a:rPr lang="en-US" altLang="en-US" sz="1400" baseline="-18000"/>
                <a:t>7</a:t>
              </a:r>
            </a:p>
          </p:txBody>
        </p:sp>
        <p:sp>
          <p:nvSpPr>
            <p:cNvPr id="17439" name="Text Box 36"/>
            <p:cNvSpPr txBox="1">
              <a:spLocks noChangeArrowheads="1"/>
            </p:cNvSpPr>
            <p:nvPr/>
          </p:nvSpPr>
          <p:spPr bwMode="auto">
            <a:xfrm>
              <a:off x="5492750" y="4510088"/>
              <a:ext cx="374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  <a:r>
                <a:rPr lang="en-US" altLang="en-US" baseline="-18000"/>
                <a:t>0</a:t>
              </a:r>
            </a:p>
          </p:txBody>
        </p:sp>
        <p:sp>
          <p:nvSpPr>
            <p:cNvPr id="17440" name="Text Box 37"/>
            <p:cNvSpPr txBox="1">
              <a:spLocks noChangeArrowheads="1"/>
            </p:cNvSpPr>
            <p:nvPr/>
          </p:nvSpPr>
          <p:spPr bwMode="auto">
            <a:xfrm>
              <a:off x="5492750" y="4800600"/>
              <a:ext cx="374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  <a:r>
                <a:rPr lang="en-US" altLang="en-US" baseline="-18000"/>
                <a:t>1</a:t>
              </a:r>
            </a:p>
          </p:txBody>
        </p:sp>
        <p:sp>
          <p:nvSpPr>
            <p:cNvPr id="17441" name="Text Box 38"/>
            <p:cNvSpPr txBox="1">
              <a:spLocks noChangeArrowheads="1"/>
            </p:cNvSpPr>
            <p:nvPr/>
          </p:nvSpPr>
          <p:spPr bwMode="auto">
            <a:xfrm>
              <a:off x="5492750" y="5119688"/>
              <a:ext cx="374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  <a:r>
                <a:rPr lang="en-US" altLang="en-US" baseline="-18000"/>
                <a:t>2</a:t>
              </a:r>
            </a:p>
          </p:txBody>
        </p:sp>
        <p:sp>
          <p:nvSpPr>
            <p:cNvPr id="17442" name="Text Box 39"/>
            <p:cNvSpPr txBox="1">
              <a:spLocks noChangeArrowheads="1"/>
            </p:cNvSpPr>
            <p:nvPr/>
          </p:nvSpPr>
          <p:spPr bwMode="auto">
            <a:xfrm>
              <a:off x="4333875" y="4570413"/>
              <a:ext cx="298450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  <a:p>
              <a:pPr eaLnBrk="1" hangingPunct="1"/>
              <a:r>
                <a:rPr lang="en-US" altLang="en-US"/>
                <a:t>1</a:t>
              </a:r>
            </a:p>
            <a:p>
              <a:pPr eaLnBrk="1" hangingPunct="1"/>
              <a:r>
                <a:rPr lang="en-US" altLang="en-US"/>
                <a:t>2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F78D87-568B-4ACA-901F-BA95F4FF384A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61963" y="165100"/>
            <a:ext cx="81486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Priority Encoder: Implement a 32-input priority encoder w/ 8 input priority encoders (high bit priority).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429000" y="1676400"/>
            <a:ext cx="10668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4958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876800" y="190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486400" y="175260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32, </a:t>
            </a:r>
            <a:r>
              <a:rPr lang="en-US" altLang="en-US"/>
              <a:t>y</a:t>
            </a:r>
            <a:r>
              <a:rPr lang="en-US" altLang="en-US" baseline="-18000"/>
              <a:t>31, </a:t>
            </a:r>
            <a:r>
              <a:rPr lang="en-US" altLang="en-US"/>
              <a:t>y</a:t>
            </a:r>
            <a:r>
              <a:rPr lang="en-US" altLang="en-US" baseline="-18000"/>
              <a:t>30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514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9050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31-24</a:t>
            </a: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9624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3905250" y="2300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Eo</a:t>
            </a: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44958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4648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46482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4876800" y="2224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Gs</a:t>
            </a:r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3384550" y="2819400"/>
            <a:ext cx="10668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445135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4832350" y="3048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5441950" y="289560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22, </a:t>
            </a:r>
            <a:r>
              <a:rPr lang="en-US" altLang="en-US"/>
              <a:t>y</a:t>
            </a:r>
            <a:r>
              <a:rPr lang="en-US" altLang="en-US" baseline="-18000"/>
              <a:t>21, </a:t>
            </a:r>
            <a:r>
              <a:rPr lang="en-US" altLang="en-US"/>
              <a:t>y</a:t>
            </a:r>
            <a:r>
              <a:rPr lang="en-US" altLang="en-US" baseline="-18000"/>
              <a:t>20</a:t>
            </a:r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247015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3" name="Rectangle 22"/>
          <p:cNvSpPr>
            <a:spLocks noChangeArrowheads="1"/>
          </p:cNvSpPr>
          <p:nvPr/>
        </p:nvSpPr>
        <p:spPr bwMode="auto">
          <a:xfrm>
            <a:off x="1860550" y="2895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25-16</a:t>
            </a:r>
          </a:p>
        </p:txBody>
      </p:sp>
      <p:sp>
        <p:nvSpPr>
          <p:cNvPr id="18454" name="Text Box 24"/>
          <p:cNvSpPr txBox="1">
            <a:spLocks noChangeArrowheads="1"/>
          </p:cNvSpPr>
          <p:nvPr/>
        </p:nvSpPr>
        <p:spPr bwMode="auto">
          <a:xfrm>
            <a:off x="3860800" y="3443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Eo</a:t>
            </a:r>
          </a:p>
        </p:txBody>
      </p: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445135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>
            <a:off x="460375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460375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8" name="Text Box 28"/>
          <p:cNvSpPr txBox="1">
            <a:spLocks noChangeArrowheads="1"/>
          </p:cNvSpPr>
          <p:nvPr/>
        </p:nvSpPr>
        <p:spPr bwMode="auto">
          <a:xfrm>
            <a:off x="4832350" y="3367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Gs</a:t>
            </a:r>
          </a:p>
        </p:txBody>
      </p:sp>
      <p:sp>
        <p:nvSpPr>
          <p:cNvPr id="18459" name="Rectangle 29"/>
          <p:cNvSpPr>
            <a:spLocks noChangeArrowheads="1"/>
          </p:cNvSpPr>
          <p:nvPr/>
        </p:nvSpPr>
        <p:spPr bwMode="auto">
          <a:xfrm>
            <a:off x="3352800" y="3962400"/>
            <a:ext cx="10668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44196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4800600" y="419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2" name="Rectangle 32"/>
          <p:cNvSpPr>
            <a:spLocks noChangeArrowheads="1"/>
          </p:cNvSpPr>
          <p:nvPr/>
        </p:nvSpPr>
        <p:spPr bwMode="auto">
          <a:xfrm>
            <a:off x="5410200" y="403860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12, </a:t>
            </a:r>
            <a:r>
              <a:rPr lang="en-US" altLang="en-US"/>
              <a:t>y</a:t>
            </a:r>
            <a:r>
              <a:rPr lang="en-US" altLang="en-US" baseline="-18000"/>
              <a:t>11, </a:t>
            </a:r>
            <a:r>
              <a:rPr lang="en-US" altLang="en-US"/>
              <a:t>y</a:t>
            </a:r>
            <a:r>
              <a:rPr lang="en-US" altLang="en-US" baseline="-18000"/>
              <a:t>10</a:t>
            </a:r>
          </a:p>
        </p:txBody>
      </p:sp>
      <p:sp>
        <p:nvSpPr>
          <p:cNvPr id="18463" name="Line 33"/>
          <p:cNvSpPr>
            <a:spLocks noChangeShapeType="1"/>
          </p:cNvSpPr>
          <p:nvPr/>
        </p:nvSpPr>
        <p:spPr bwMode="auto">
          <a:xfrm>
            <a:off x="24384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4" name="Rectangle 34"/>
          <p:cNvSpPr>
            <a:spLocks noChangeArrowheads="1"/>
          </p:cNvSpPr>
          <p:nvPr/>
        </p:nvSpPr>
        <p:spPr bwMode="auto">
          <a:xfrm>
            <a:off x="1828800" y="40386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15-8</a:t>
            </a:r>
          </a:p>
        </p:txBody>
      </p:sp>
      <p:sp>
        <p:nvSpPr>
          <p:cNvPr id="18465" name="Line 35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6" name="Text Box 36"/>
          <p:cNvSpPr txBox="1">
            <a:spLocks noChangeArrowheads="1"/>
          </p:cNvSpPr>
          <p:nvPr/>
        </p:nvSpPr>
        <p:spPr bwMode="auto">
          <a:xfrm>
            <a:off x="3829050" y="4586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Eo</a:t>
            </a:r>
          </a:p>
        </p:txBody>
      </p:sp>
      <p:sp>
        <p:nvSpPr>
          <p:cNvPr id="18467" name="Line 37"/>
          <p:cNvSpPr>
            <a:spLocks noChangeShapeType="1"/>
          </p:cNvSpPr>
          <p:nvPr/>
        </p:nvSpPr>
        <p:spPr bwMode="auto">
          <a:xfrm>
            <a:off x="4419600" y="4419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8" name="Line 38"/>
          <p:cNvSpPr>
            <a:spLocks noChangeShapeType="1"/>
          </p:cNvSpPr>
          <p:nvPr/>
        </p:nvSpPr>
        <p:spPr bwMode="auto">
          <a:xfrm>
            <a:off x="4572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9" name="Line 39"/>
          <p:cNvSpPr>
            <a:spLocks noChangeShapeType="1"/>
          </p:cNvSpPr>
          <p:nvPr/>
        </p:nvSpPr>
        <p:spPr bwMode="auto">
          <a:xfrm>
            <a:off x="45720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4800600" y="4510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Gs</a:t>
            </a:r>
          </a:p>
        </p:txBody>
      </p:sp>
      <p:sp>
        <p:nvSpPr>
          <p:cNvPr id="18471" name="Rectangle 41"/>
          <p:cNvSpPr>
            <a:spLocks noChangeArrowheads="1"/>
          </p:cNvSpPr>
          <p:nvPr/>
        </p:nvSpPr>
        <p:spPr bwMode="auto">
          <a:xfrm>
            <a:off x="3352800" y="5181600"/>
            <a:ext cx="10668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2" name="Line 42"/>
          <p:cNvSpPr>
            <a:spLocks noChangeShapeType="1"/>
          </p:cNvSpPr>
          <p:nvPr/>
        </p:nvSpPr>
        <p:spPr bwMode="auto">
          <a:xfrm>
            <a:off x="44196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4800600" y="541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5410200" y="525780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baseline="-18000"/>
              <a:t>02, </a:t>
            </a:r>
            <a:r>
              <a:rPr lang="en-US" altLang="en-US"/>
              <a:t>y</a:t>
            </a:r>
            <a:r>
              <a:rPr lang="en-US" altLang="en-US" baseline="-18000"/>
              <a:t>01, </a:t>
            </a:r>
            <a:r>
              <a:rPr lang="en-US" altLang="en-US"/>
              <a:t>y</a:t>
            </a:r>
            <a:r>
              <a:rPr lang="en-US" altLang="en-US" baseline="-18000"/>
              <a:t>00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24384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6" name="Rectangle 46"/>
          <p:cNvSpPr>
            <a:spLocks noChangeArrowheads="1"/>
          </p:cNvSpPr>
          <p:nvPr/>
        </p:nvSpPr>
        <p:spPr bwMode="auto">
          <a:xfrm>
            <a:off x="1828800" y="52578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18000"/>
              <a:t>7-0</a:t>
            </a:r>
          </a:p>
        </p:txBody>
      </p:sp>
      <p:sp>
        <p:nvSpPr>
          <p:cNvPr id="18477" name="Line 47"/>
          <p:cNvSpPr>
            <a:spLocks noChangeShapeType="1"/>
          </p:cNvSpPr>
          <p:nvPr/>
        </p:nvSpPr>
        <p:spPr bwMode="auto">
          <a:xfrm>
            <a:off x="38862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78" name="Text Box 48"/>
          <p:cNvSpPr txBox="1">
            <a:spLocks noChangeArrowheads="1"/>
          </p:cNvSpPr>
          <p:nvPr/>
        </p:nvSpPr>
        <p:spPr bwMode="auto">
          <a:xfrm>
            <a:off x="3829050" y="5805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Eo</a:t>
            </a:r>
          </a:p>
        </p:txBody>
      </p:sp>
      <p:sp>
        <p:nvSpPr>
          <p:cNvPr id="18479" name="Line 49"/>
          <p:cNvSpPr>
            <a:spLocks noChangeShapeType="1"/>
          </p:cNvSpPr>
          <p:nvPr/>
        </p:nvSpPr>
        <p:spPr bwMode="auto">
          <a:xfrm>
            <a:off x="44196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0" name="Line 50"/>
          <p:cNvSpPr>
            <a:spLocks noChangeShapeType="1"/>
          </p:cNvSpPr>
          <p:nvPr/>
        </p:nvSpPr>
        <p:spPr bwMode="auto">
          <a:xfrm>
            <a:off x="45720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1" name="Line 51"/>
          <p:cNvSpPr>
            <a:spLocks noChangeShapeType="1"/>
          </p:cNvSpPr>
          <p:nvPr/>
        </p:nvSpPr>
        <p:spPr bwMode="auto">
          <a:xfrm>
            <a:off x="4572000" y="594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2" name="Text Box 52"/>
          <p:cNvSpPr txBox="1">
            <a:spLocks noChangeArrowheads="1"/>
          </p:cNvSpPr>
          <p:nvPr/>
        </p:nvSpPr>
        <p:spPr bwMode="auto">
          <a:xfrm>
            <a:off x="4800600" y="57292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Gs</a:t>
            </a:r>
          </a:p>
        </p:txBody>
      </p:sp>
      <p:sp>
        <p:nvSpPr>
          <p:cNvPr id="18483" name="Line 53"/>
          <p:cNvSpPr>
            <a:spLocks noChangeShapeType="1"/>
          </p:cNvSpPr>
          <p:nvPr/>
        </p:nvSpPr>
        <p:spPr bwMode="auto">
          <a:xfrm>
            <a:off x="3962400" y="137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4" name="Text Box 54"/>
          <p:cNvSpPr txBox="1">
            <a:spLocks noChangeArrowheads="1"/>
          </p:cNvSpPr>
          <p:nvPr/>
        </p:nvSpPr>
        <p:spPr bwMode="auto">
          <a:xfrm>
            <a:off x="3733800" y="1081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En</a:t>
            </a:r>
          </a:p>
        </p:txBody>
      </p:sp>
      <p:sp>
        <p:nvSpPr>
          <p:cNvPr id="18485" name="Line 55"/>
          <p:cNvSpPr>
            <a:spLocks noChangeShapeType="1"/>
          </p:cNvSpPr>
          <p:nvPr/>
        </p:nvSpPr>
        <p:spPr bwMode="auto">
          <a:xfrm>
            <a:off x="2819400" y="190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6" name="Line 56"/>
          <p:cNvSpPr>
            <a:spLocks noChangeShapeType="1"/>
          </p:cNvSpPr>
          <p:nvPr/>
        </p:nvSpPr>
        <p:spPr bwMode="auto">
          <a:xfrm>
            <a:off x="2819400" y="3048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7" name="Line 57"/>
          <p:cNvSpPr>
            <a:spLocks noChangeShapeType="1"/>
          </p:cNvSpPr>
          <p:nvPr/>
        </p:nvSpPr>
        <p:spPr bwMode="auto">
          <a:xfrm>
            <a:off x="2819400" y="419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8" name="Line 58"/>
          <p:cNvSpPr>
            <a:spLocks noChangeShapeType="1"/>
          </p:cNvSpPr>
          <p:nvPr/>
        </p:nvSpPr>
        <p:spPr bwMode="auto">
          <a:xfrm>
            <a:off x="2819400" y="541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89" name="Line 59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90" name="Line 61"/>
          <p:cNvSpPr>
            <a:spLocks noChangeShapeType="1"/>
          </p:cNvSpPr>
          <p:nvPr/>
        </p:nvSpPr>
        <p:spPr bwMode="auto">
          <a:xfrm>
            <a:off x="3886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data selectors.  </a:t>
                </a:r>
              </a:p>
              <a:p>
                <a:r>
                  <a:rPr lang="en-US" dirty="0"/>
                  <a:t>Basic function:  select one of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data input lines and place the corresponding information onto a single output line.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input bits needed to specify which input line is to be selected.  </a:t>
                </a:r>
              </a:p>
              <a:p>
                <a:pPr lvl="1"/>
                <a:r>
                  <a:rPr lang="en-US" dirty="0"/>
                  <a:t>Place binary code for a desired data input line onto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select input lines.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0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Realization of 4-to-1 line multiplexer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67387" y="966788"/>
            <a:ext cx="27432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659" y="485085"/>
            <a:ext cx="3725656" cy="505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8765" y="4182036"/>
            <a:ext cx="242047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53072" y="4114872"/>
            <a:ext cx="245730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28600" y="4953000"/>
            <a:ext cx="32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 Diagram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6412468"/>
            <a:ext cx="32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Truth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5974" y="4126468"/>
            <a:ext cx="32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4024438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1" y="164575"/>
            <a:ext cx="8717934" cy="806505"/>
          </a:xfrm>
        </p:spPr>
        <p:txBody>
          <a:bodyPr>
            <a:normAutofit/>
          </a:bodyPr>
          <a:lstStyle/>
          <a:p>
            <a:r>
              <a:rPr lang="en-US" dirty="0"/>
              <a:t>Realization of 4-to-1 line 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78320"/>
                <a:ext cx="7772400" cy="49158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Alternate description: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Algebraic description of multiplexer: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78320"/>
                <a:ext cx="7772400" cy="4915840"/>
              </a:xfrm>
              <a:blipFill>
                <a:blip r:embed="rId2"/>
                <a:stretch>
                  <a:fillRect l="-1804" t="-1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6613" y="1538288"/>
            <a:ext cx="23907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4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© 2007 Elsevier</a:t>
            </a:r>
            <a:endParaRPr lang="en-GB" altLang="en-US" sz="1400"/>
          </a:p>
        </p:txBody>
      </p:sp>
      <p:sp>
        <p:nvSpPr>
          <p:cNvPr id="1126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4953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sz="2400">
                <a:cs typeface="Arial" panose="020B0604020202020204" pitchFamily="34" charset="0"/>
              </a:rPr>
              <a:t>Born to working class parents</a:t>
            </a:r>
          </a:p>
          <a:p>
            <a:pPr algn="just" eaLnBrk="1" hangingPunct="1"/>
            <a:r>
              <a:rPr lang="en-US" altLang="en-US" sz="2400">
                <a:cs typeface="Arial" panose="020B0604020202020204" pitchFamily="34" charset="0"/>
              </a:rPr>
              <a:t>Taught himself mathematics and joined the faculty of Queen’s College in Ireland. </a:t>
            </a:r>
          </a:p>
          <a:p>
            <a:pPr algn="just" eaLnBrk="1" hangingPunct="1"/>
            <a:r>
              <a:rPr lang="en-US" altLang="en-US" sz="2400">
                <a:cs typeface="Arial" panose="020B0604020202020204" pitchFamily="34" charset="0"/>
              </a:rPr>
              <a:t>Wrote </a:t>
            </a:r>
            <a:r>
              <a:rPr lang="en-US" altLang="en-US" sz="2400" i="1">
                <a:cs typeface="Arial" panose="020B0604020202020204" pitchFamily="34" charset="0"/>
              </a:rPr>
              <a:t>An Investigation of the Laws of Thought</a:t>
            </a:r>
            <a:r>
              <a:rPr lang="en-US" altLang="en-US" sz="2400">
                <a:cs typeface="Arial" panose="020B0604020202020204" pitchFamily="34" charset="0"/>
              </a:rPr>
              <a:t> (1854)</a:t>
            </a:r>
          </a:p>
          <a:p>
            <a:pPr algn="just" eaLnBrk="1" hangingPunct="1"/>
            <a:r>
              <a:rPr lang="en-US" altLang="en-US" sz="2400">
                <a:cs typeface="Arial" panose="020B0604020202020204" pitchFamily="34" charset="0"/>
              </a:rPr>
              <a:t>Introduced binary variables</a:t>
            </a:r>
          </a:p>
          <a:p>
            <a:pPr algn="just" eaLnBrk="1" hangingPunct="1"/>
            <a:r>
              <a:rPr lang="en-US" altLang="en-US" sz="2400">
                <a:cs typeface="Arial" panose="020B0604020202020204" pitchFamily="34" charset="0"/>
              </a:rPr>
              <a:t>Introduced the three fundamental logic operations: AND, OR, and NOT.</a:t>
            </a:r>
          </a:p>
        </p:txBody>
      </p:sp>
      <p:sp>
        <p:nvSpPr>
          <p:cNvPr id="1126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/>
              <a:t>George Boole, 1815 - 1864</a:t>
            </a:r>
          </a:p>
        </p:txBody>
      </p:sp>
      <p:pic>
        <p:nvPicPr>
          <p:cNvPr id="11270" name="Picture 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905000"/>
            <a:ext cx="2571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Building a Large Multiplexer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7751" y="2358451"/>
            <a:ext cx="5934211" cy="289371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51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339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primary applications of multiplexers is to provide for the transmission of information from several sources over a single path.</a:t>
            </a:r>
          </a:p>
          <a:p>
            <a:r>
              <a:rPr lang="en-US" dirty="0"/>
              <a:t>This process is known as multiplexing.  </a:t>
            </a:r>
          </a:p>
          <a:p>
            <a:r>
              <a:rPr lang="en-US" dirty="0" err="1"/>
              <a:t>Demultiplexer</a:t>
            </a:r>
            <a:r>
              <a:rPr lang="en-US" dirty="0"/>
              <a:t> = decoder with an enable input.</a:t>
            </a:r>
          </a:p>
        </p:txBody>
      </p:sp>
    </p:spTree>
    <p:extLst>
      <p:ext uri="{BB962C8B-B14F-4D97-AF65-F5344CB8AC3E}">
        <p14:creationId xmlns:p14="http://schemas.microsoft.com/office/powerpoint/2010/main" val="2901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Multiplexer/De-multiplexer </a:t>
            </a:r>
            <a:r>
              <a:rPr lang="en-US" dirty="0"/>
              <a:t>for information transmission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64460" y="1492948"/>
            <a:ext cx="4800792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36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39D5-46E0-4142-B1F2-7C02CCB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52" y="2286000"/>
            <a:ext cx="7772400" cy="1143000"/>
          </a:xfrm>
        </p:spPr>
        <p:txBody>
          <a:bodyPr/>
          <a:lstStyle/>
          <a:p>
            <a:r>
              <a:rPr lang="en-US" altLang="en-US" sz="4400" dirty="0"/>
              <a:t>Combinational Logic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4B602-FBD5-4880-BF96-86CD28D4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9385-3798-4038-B685-655A08F5A89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6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934C7A-5FF8-4094-B9BF-DCAABBB6F0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54000"/>
            <a:ext cx="7467600" cy="952500"/>
          </a:xfrm>
        </p:spPr>
        <p:txBody>
          <a:bodyPr/>
          <a:lstStyle/>
          <a:p>
            <a:pPr algn="l" eaLnBrk="1" hangingPunct="1"/>
            <a:r>
              <a:rPr lang="en-US" altLang="en-US" sz="3200" dirty="0"/>
              <a:t>Combinational Logic vs Boolean Algebra Expression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3619500"/>
            <a:ext cx="3898900" cy="2527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Schematic Diagram: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5 primary inputs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4 components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9 signal nets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12 pins</a:t>
            </a:r>
          </a:p>
        </p:txBody>
      </p:sp>
      <p:grpSp>
        <p:nvGrpSpPr>
          <p:cNvPr id="6149" name="Group 32"/>
          <p:cNvGrpSpPr>
            <a:grpSpLocks/>
          </p:cNvGrpSpPr>
          <p:nvPr/>
        </p:nvGrpSpPr>
        <p:grpSpPr bwMode="auto">
          <a:xfrm>
            <a:off x="1225550" y="1393825"/>
            <a:ext cx="6629400" cy="2212975"/>
            <a:chOff x="1187450" y="1520825"/>
            <a:chExt cx="6630124" cy="2212975"/>
          </a:xfrm>
        </p:grpSpPr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>
              <a:off x="1981200" y="17113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1981200" y="24733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5410200" y="2549525"/>
              <a:ext cx="457200" cy="609600"/>
            </a:xfrm>
            <a:prstGeom prst="flowChartDelay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 flipH="1">
              <a:off x="3276600" y="1939925"/>
              <a:ext cx="762000" cy="914400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2438400" y="2016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3048000" y="20161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3048000" y="21685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2438400" y="2778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V="1">
              <a:off x="3048000" y="24733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3048000" y="24733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5" name="Text Box 18"/>
            <p:cNvSpPr txBox="1">
              <a:spLocks noChangeArrowheads="1"/>
            </p:cNvSpPr>
            <p:nvPr/>
          </p:nvSpPr>
          <p:spPr bwMode="auto">
            <a:xfrm>
              <a:off x="4086542" y="1965325"/>
              <a:ext cx="108279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</a:rPr>
                <a:t>ab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 + 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</a:rPr>
                <a:t>cd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63" name="Line 20"/>
            <p:cNvSpPr>
              <a:spLocks noChangeShapeType="1"/>
            </p:cNvSpPr>
            <p:nvPr/>
          </p:nvSpPr>
          <p:spPr bwMode="auto">
            <a:xfrm>
              <a:off x="4038600" y="2397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4" name="Line 21"/>
            <p:cNvSpPr>
              <a:spLocks noChangeShapeType="1"/>
            </p:cNvSpPr>
            <p:nvPr/>
          </p:nvSpPr>
          <p:spPr bwMode="auto">
            <a:xfrm>
              <a:off x="4648200" y="23971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5" name="Line 22"/>
            <p:cNvSpPr>
              <a:spLocks noChangeShapeType="1"/>
            </p:cNvSpPr>
            <p:nvPr/>
          </p:nvSpPr>
          <p:spPr bwMode="auto">
            <a:xfrm>
              <a:off x="4648200" y="2701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6" name="Line 23"/>
            <p:cNvSpPr>
              <a:spLocks noChangeShapeType="1"/>
            </p:cNvSpPr>
            <p:nvPr/>
          </p:nvSpPr>
          <p:spPr bwMode="auto">
            <a:xfrm>
              <a:off x="5867400" y="2854325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7" name="Line 24"/>
            <p:cNvSpPr>
              <a:spLocks noChangeShapeType="1"/>
            </p:cNvSpPr>
            <p:nvPr/>
          </p:nvSpPr>
          <p:spPr bwMode="auto">
            <a:xfrm>
              <a:off x="1600200" y="18637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8" name="Line 25"/>
            <p:cNvSpPr>
              <a:spLocks noChangeShapeType="1"/>
            </p:cNvSpPr>
            <p:nvPr/>
          </p:nvSpPr>
          <p:spPr bwMode="auto">
            <a:xfrm>
              <a:off x="1600200" y="20923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9" name="Line 26"/>
            <p:cNvSpPr>
              <a:spLocks noChangeShapeType="1"/>
            </p:cNvSpPr>
            <p:nvPr/>
          </p:nvSpPr>
          <p:spPr bwMode="auto">
            <a:xfrm>
              <a:off x="1600200" y="26257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0" name="Line 27"/>
            <p:cNvSpPr>
              <a:spLocks noChangeShapeType="1"/>
            </p:cNvSpPr>
            <p:nvPr/>
          </p:nvSpPr>
          <p:spPr bwMode="auto">
            <a:xfrm>
              <a:off x="1600200" y="29305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1" name="Text Box 29"/>
            <p:cNvSpPr txBox="1">
              <a:spLocks noChangeArrowheads="1"/>
            </p:cNvSpPr>
            <p:nvPr/>
          </p:nvSpPr>
          <p:spPr bwMode="auto">
            <a:xfrm>
              <a:off x="1187450" y="1524000"/>
              <a:ext cx="336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6172" name="Text Box 30"/>
            <p:cNvSpPr txBox="1">
              <a:spLocks noChangeArrowheads="1"/>
            </p:cNvSpPr>
            <p:nvPr/>
          </p:nvSpPr>
          <p:spPr bwMode="auto">
            <a:xfrm>
              <a:off x="1219200" y="2413000"/>
              <a:ext cx="33655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6173" name="Text Box 31"/>
            <p:cNvSpPr txBox="1">
              <a:spLocks noChangeArrowheads="1"/>
            </p:cNvSpPr>
            <p:nvPr/>
          </p:nvSpPr>
          <p:spPr bwMode="auto">
            <a:xfrm>
              <a:off x="1219200" y="32766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6174" name="Line 32"/>
            <p:cNvSpPr>
              <a:spLocks noChangeShapeType="1"/>
            </p:cNvSpPr>
            <p:nvPr/>
          </p:nvSpPr>
          <p:spPr bwMode="auto">
            <a:xfrm>
              <a:off x="1676400" y="354012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 flipV="1">
              <a:off x="4648200" y="30067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6" name="Line 34"/>
            <p:cNvSpPr>
              <a:spLocks noChangeShapeType="1"/>
            </p:cNvSpPr>
            <p:nvPr/>
          </p:nvSpPr>
          <p:spPr bwMode="auto">
            <a:xfrm>
              <a:off x="4648200" y="3006725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20" name="Text Box 35"/>
            <p:cNvSpPr txBox="1">
              <a:spLocks noChangeArrowheads="1"/>
            </p:cNvSpPr>
            <p:nvPr/>
          </p:nvSpPr>
          <p:spPr bwMode="auto">
            <a:xfrm>
              <a:off x="2502044" y="2717800"/>
              <a:ext cx="47153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</a:rPr>
                <a:t>cd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321" name="Text Box 36"/>
            <p:cNvSpPr txBox="1">
              <a:spLocks noChangeArrowheads="1"/>
            </p:cNvSpPr>
            <p:nvPr/>
          </p:nvSpPr>
          <p:spPr bwMode="auto">
            <a:xfrm>
              <a:off x="2514745" y="1520825"/>
              <a:ext cx="47153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</a:rPr>
                <a:t>ab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322" name="Text Box 37"/>
            <p:cNvSpPr txBox="1">
              <a:spLocks noChangeArrowheads="1"/>
            </p:cNvSpPr>
            <p:nvPr/>
          </p:nvSpPr>
          <p:spPr bwMode="auto">
            <a:xfrm>
              <a:off x="6134640" y="2359025"/>
              <a:ext cx="1682934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/>
                <a:t>y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=e (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</a:rPr>
                <a:t>ab+cd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5702300" y="3619500"/>
            <a:ext cx="27813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 Algebra: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5 literals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4 operators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/>
              <a:t>Some Definitions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2300" y="965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Complement: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</a:t>
            </a:r>
            <a:r>
              <a:rPr lang="en-US" altLang="en-US" sz="2800" i="1">
                <a:solidFill>
                  <a:schemeClr val="accent2"/>
                </a:solidFill>
              </a:rPr>
              <a:t>A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B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</a:t>
            </a:r>
            <a:r>
              <a:rPr lang="en-US" altLang="en-US" sz="2800" i="1">
                <a:solidFill>
                  <a:schemeClr val="accent2"/>
                </a:solidFill>
              </a:rPr>
              <a:t>A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A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B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B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C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C</a:t>
            </a:r>
            <a:endParaRPr lang="en-US" altLang="en-U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Implicant: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</a:t>
            </a:r>
            <a:r>
              <a:rPr lang="en-US" altLang="en-US" sz="2800" i="1">
                <a:solidFill>
                  <a:schemeClr val="accent2"/>
                </a:solidFill>
              </a:rPr>
              <a:t>ABC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AC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Minterm: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</a:t>
            </a:r>
            <a:r>
              <a:rPr lang="en-US" altLang="en-US" sz="2800" i="1">
                <a:solidFill>
                  <a:schemeClr val="accent2"/>
                </a:solidFill>
              </a:rPr>
              <a:t>ABC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ABC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Maxterm: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</a:t>
            </a:r>
            <a:r>
              <a:rPr lang="en-US" altLang="en-US" sz="2800" i="1">
                <a:solidFill>
                  <a:schemeClr val="accent2"/>
                </a:solidFill>
              </a:rPr>
              <a:t>(A+B+C)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(A+B+C)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(A+B+C)</a:t>
            </a:r>
          </a:p>
        </p:txBody>
      </p:sp>
      <p:sp>
        <p:nvSpPr>
          <p:cNvPr id="717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130300" y="14859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17700" y="1498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536700" y="14859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24200" y="2387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511300" y="24130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362200" y="24257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308100" y="33655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184400" y="3352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257800" y="52451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997200" y="4292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168400" y="4292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676400" y="52197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5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794000" y="52197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6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438400" y="4292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7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394200" y="5257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8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800600" y="52451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3010</Words>
  <Application>Microsoft Office PowerPoint</Application>
  <PresentationFormat>On-screen Show (4:3)</PresentationFormat>
  <Paragraphs>888</Paragraphs>
  <Slides>62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Cambria Math</vt:lpstr>
      <vt:lpstr>Symbol</vt:lpstr>
      <vt:lpstr>Times New Roman</vt:lpstr>
      <vt:lpstr>Default Design</vt:lpstr>
      <vt:lpstr>VISIO</vt:lpstr>
      <vt:lpstr>Document</vt:lpstr>
      <vt:lpstr>Introduction to Digital Logic Design</vt:lpstr>
      <vt:lpstr>Scope</vt:lpstr>
      <vt:lpstr>Major Parts in this course</vt:lpstr>
      <vt:lpstr>Combinational Logic vs Sequential Network</vt:lpstr>
      <vt:lpstr>Scope</vt:lpstr>
      <vt:lpstr>George Boole, 1815 - 1864</vt:lpstr>
      <vt:lpstr>Combinational Logic</vt:lpstr>
      <vt:lpstr>Combinational Logic vs Boolean Algebra Expression</vt:lpstr>
      <vt:lpstr>Some Definitions</vt:lpstr>
      <vt:lpstr>Digital Discipline: Binary Values</vt:lpstr>
      <vt:lpstr>Digital (logic) Elements:  Gates</vt:lpstr>
      <vt:lpstr>Truth Tables</vt:lpstr>
      <vt:lpstr>AND Gate</vt:lpstr>
      <vt:lpstr>OR Gate</vt:lpstr>
      <vt:lpstr>NAND Gate</vt:lpstr>
      <vt:lpstr>The NAND Gate</vt:lpstr>
      <vt:lpstr>Logic Gates</vt:lpstr>
      <vt:lpstr>Useful Circuits using Logic Gates</vt:lpstr>
      <vt:lpstr>Binary Addition</vt:lpstr>
      <vt:lpstr>Binary Addition: Hardware</vt:lpstr>
      <vt:lpstr>Half Adder</vt:lpstr>
      <vt:lpstr>PowerPoint Presentation</vt:lpstr>
      <vt:lpstr>Full Adder</vt:lpstr>
      <vt:lpstr>Minterm and Maxterm</vt:lpstr>
      <vt:lpstr>PowerPoint Presentation</vt:lpstr>
      <vt:lpstr>PowerPoint Presentation</vt:lpstr>
      <vt:lpstr>Other - Two-Input Logic Gates</vt:lpstr>
      <vt:lpstr>Which Gates are Important</vt:lpstr>
      <vt:lpstr>Universal Set</vt:lpstr>
      <vt:lpstr>Universal Set</vt:lpstr>
      <vt:lpstr>Standard Combinational Modules (Combinational Building Blocks)</vt:lpstr>
      <vt:lpstr>Some (Common) Building Blocks?</vt:lpstr>
      <vt:lpstr>Part III. Standard Modules</vt:lpstr>
      <vt:lpstr>Multiplexer</vt:lpstr>
      <vt:lpstr>3. Mux (Multiplexer): Definition</vt:lpstr>
      <vt:lpstr>Multiplexer (Mux): Definition</vt:lpstr>
      <vt:lpstr>Multiplexer Definition: Example</vt:lpstr>
      <vt:lpstr>Multiplexer: Logic Diagram</vt:lpstr>
      <vt:lpstr>4. Demultiplexers</vt:lpstr>
      <vt:lpstr>Shifter</vt:lpstr>
      <vt:lpstr>Barrel Shifter</vt:lpstr>
      <vt:lpstr>Interconnect: Decoder, Encoder, Mux, DeMux</vt:lpstr>
      <vt:lpstr>1. Decoder</vt:lpstr>
      <vt:lpstr>PowerPoint Presentation</vt:lpstr>
      <vt:lpstr>1. Decoder: Definition</vt:lpstr>
      <vt:lpstr>PowerPoint Presentation</vt:lpstr>
      <vt:lpstr>PowerPoint Presentation</vt:lpstr>
      <vt:lpstr>Decoders</vt:lpstr>
      <vt:lpstr>PowerPoint Presentation</vt:lpstr>
      <vt:lpstr>PowerPoint Presentation</vt:lpstr>
      <vt:lpstr>2.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Multiplexer</vt:lpstr>
      <vt:lpstr>Realization of 4-to-1 line multiplexer</vt:lpstr>
      <vt:lpstr>Realization of 4-to-1 line multiplexer</vt:lpstr>
      <vt:lpstr>Building a Large Multiplexer</vt:lpstr>
      <vt:lpstr>Multiplexers</vt:lpstr>
      <vt:lpstr>Multiplexer/De-multiplexer for information 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Digital Logic Design</dc:title>
  <dc:creator>ThomasLW</dc:creator>
  <cp:lastModifiedBy>Subhasis Bhattacharjee</cp:lastModifiedBy>
  <cp:revision>73</cp:revision>
  <dcterms:created xsi:type="dcterms:W3CDTF">2002-04-03T04:23:45Z</dcterms:created>
  <dcterms:modified xsi:type="dcterms:W3CDTF">2023-08-18T04:21:45Z</dcterms:modified>
</cp:coreProperties>
</file>