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268" r:id="rId28"/>
    <p:sldId id="269" r:id="rId29"/>
    <p:sldId id="270" r:id="rId30"/>
    <p:sldId id="271" r:id="rId31"/>
    <p:sldId id="272" r:id="rId32"/>
    <p:sldId id="273" r:id="rId33"/>
    <p:sldId id="274"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283" r:id="rId51"/>
    <p:sldId id="300" r:id="rId52"/>
    <p:sldId id="301" r:id="rId53"/>
    <p:sldId id="302" r:id="rId54"/>
    <p:sldId id="282" r:id="rId55"/>
    <p:sldId id="376" r:id="rId56"/>
    <p:sldId id="394" r:id="rId57"/>
    <p:sldId id="395" r:id="rId58"/>
    <p:sldId id="377" r:id="rId59"/>
    <p:sldId id="424" r:id="rId60"/>
    <p:sldId id="378" r:id="rId61"/>
    <p:sldId id="425" r:id="rId62"/>
    <p:sldId id="426" r:id="rId63"/>
    <p:sldId id="427" r:id="rId64"/>
    <p:sldId id="379" r:id="rId65"/>
    <p:sldId id="380" r:id="rId66"/>
    <p:sldId id="381" r:id="rId67"/>
    <p:sldId id="382" r:id="rId68"/>
    <p:sldId id="383" r:id="rId69"/>
    <p:sldId id="384" r:id="rId70"/>
    <p:sldId id="385" r:id="rId71"/>
    <p:sldId id="386"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18" r:id="rId98"/>
    <p:sldId id="319" r:id="rId99"/>
    <p:sldId id="320" r:id="rId100"/>
    <p:sldId id="321" r:id="rId101"/>
    <p:sldId id="396" r:id="rId102"/>
    <p:sldId id="397" r:id="rId103"/>
    <p:sldId id="398" r:id="rId104"/>
    <p:sldId id="399" r:id="rId105"/>
    <p:sldId id="400" r:id="rId106"/>
    <p:sldId id="401" r:id="rId107"/>
    <p:sldId id="402" r:id="rId108"/>
    <p:sldId id="403" r:id="rId109"/>
    <p:sldId id="404" r:id="rId110"/>
    <p:sldId id="405" r:id="rId111"/>
    <p:sldId id="406" r:id="rId112"/>
    <p:sldId id="322" r:id="rId113"/>
    <p:sldId id="323" r:id="rId114"/>
    <p:sldId id="324" r:id="rId115"/>
    <p:sldId id="325" r:id="rId116"/>
    <p:sldId id="326" r:id="rId117"/>
    <p:sldId id="327" r:id="rId118"/>
    <p:sldId id="407" r:id="rId119"/>
    <p:sldId id="408" r:id="rId120"/>
    <p:sldId id="409" r:id="rId121"/>
    <p:sldId id="410" r:id="rId122"/>
    <p:sldId id="411" r:id="rId123"/>
    <p:sldId id="412" r:id="rId124"/>
    <p:sldId id="413" r:id="rId125"/>
    <p:sldId id="414" r:id="rId126"/>
    <p:sldId id="415" r:id="rId127"/>
    <p:sldId id="416" r:id="rId128"/>
    <p:sldId id="417" r:id="rId129"/>
    <p:sldId id="418" r:id="rId130"/>
    <p:sldId id="419" r:id="rId131"/>
    <p:sldId id="420" r:id="rId132"/>
    <p:sldId id="421" r:id="rId133"/>
    <p:sldId id="422" r:id="rId134"/>
    <p:sldId id="329" r:id="rId135"/>
    <p:sldId id="330" r:id="rId136"/>
    <p:sldId id="423"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5DB2E-C0DA-41A5-83EF-11B7B941BC25}" type="datetimeFigureOut">
              <a:rPr lang="en-US" smtClean="0"/>
              <a:pPr/>
              <a:t>1/25/2024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EA1B78-B5E3-4D80-A827-06477B7971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b301b628f3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b301b628f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abbfa8d564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abbfa8d56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abbfa8d564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abbfa8d56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b94256c166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94256c16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b94256c166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b94256c16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b94256c166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b94256c16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b94256c166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b94256c16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b94256c166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b94256c16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b94256c166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b94256c16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b94256c166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b94256c16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b301b628f3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b301b628f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abbfa8d56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abbfa8d5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abbfa8d564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abbfa8d56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abbfa8d564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abbfa8d56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abbfa8d564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abbfa8d56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abbfa8d564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abbfa8d56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abbfa8d564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abbfa8d56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abbfa8d56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abbfa8d56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780B5F-EA88-46D0-B0F3-69CD55956AC6}"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C55A-4E65-4480-9799-1BF34709DF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80B5F-EA88-46D0-B0F3-69CD55956AC6}"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C55A-4E65-4480-9799-1BF34709DF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80B5F-EA88-46D0-B0F3-69CD55956AC6}"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C55A-4E65-4480-9799-1BF34709DFA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2" name="Google Shape;85;p4"/>
          <p:cNvGrpSpPr/>
          <p:nvPr/>
        </p:nvGrpSpPr>
        <p:grpSpPr>
          <a:xfrm>
            <a:off x="625966" y="399168"/>
            <a:ext cx="999312"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2653400"/>
            <a:ext cx="7030500" cy="3388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80B5F-EA88-46D0-B0F3-69CD55956AC6}"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C55A-4E65-4480-9799-1BF34709DF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80B5F-EA88-46D0-B0F3-69CD55956AC6}"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C55A-4E65-4480-9799-1BF34709DF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780B5F-EA88-46D0-B0F3-69CD55956AC6}"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AC55A-4E65-4480-9799-1BF34709DF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780B5F-EA88-46D0-B0F3-69CD55956AC6}"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AC55A-4E65-4480-9799-1BF34709DF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780B5F-EA88-46D0-B0F3-69CD55956AC6}"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AC55A-4E65-4480-9799-1BF34709DF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80B5F-EA88-46D0-B0F3-69CD55956AC6}"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AC55A-4E65-4480-9799-1BF34709DF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80B5F-EA88-46D0-B0F3-69CD55956AC6}"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AC55A-4E65-4480-9799-1BF34709DF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80B5F-EA88-46D0-B0F3-69CD55956AC6}"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AC55A-4E65-4480-9799-1BF34709DF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80B5F-EA88-46D0-B0F3-69CD55956AC6}"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AC55A-4E65-4480-9799-1BF34709DF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hyperlink" Target="https://www.pythontutorial.net/python-basics/python-module/" TargetMode="Externa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hyperlink" Target="https://geekflare.com/python-debug-tool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hyperlink" Target="http://pypi.python.org/" TargetMode="Externa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hyperlink" Target="https://www.geeksforgeeks.org/python-urllib-module/" TargetMode="Externa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hyperlink" Target="http://geeksforgeeks.org/" TargetMode="Externa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python/ref_func_abs.asp"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hyperlink" Target="https://www.geeksforgeeks.org/reduce-in-python/" TargetMode="Externa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hyperlink" Target="https://www.geeksforgeeks.org/reduce-in-python/" TargetMode="Externa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UNIT 2</a:t>
            </a:r>
            <a:endParaRPr lang="en-US" b="1" dirty="0"/>
          </a:p>
        </p:txBody>
      </p:sp>
      <p:sp>
        <p:nvSpPr>
          <p:cNvPr id="3" name="Subtitle 2"/>
          <p:cNvSpPr>
            <a:spLocks noGrp="1"/>
          </p:cNvSpPr>
          <p:nvPr>
            <p:ph type="subTitle" idx="1"/>
          </p:nvPr>
        </p:nvSpPr>
        <p:spPr/>
        <p:txBody>
          <a:bodyPr/>
          <a:lstStyle/>
          <a:p>
            <a:r>
              <a:rPr lang="en-IN" b="1" dirty="0" smtClean="0">
                <a:solidFill>
                  <a:schemeClr val="tx1">
                    <a:lumMod val="95000"/>
                    <a:lumOff val="5000"/>
                  </a:schemeClr>
                </a:solidFill>
              </a:rPr>
              <a:t>FUNCTIONS AND MODULES</a:t>
            </a:r>
            <a:endParaRPr lang="en-US"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56"/>
          <p:cNvSpPr txBox="1">
            <a:spLocks noGrp="1"/>
          </p:cNvSpPr>
          <p:nvPr>
            <p:ph type="title"/>
          </p:nvPr>
        </p:nvSpPr>
        <p:spPr>
          <a:xfrm>
            <a:off x="206875" y="58400"/>
            <a:ext cx="8937000" cy="133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300" dirty="0">
                <a:solidFill>
                  <a:srgbClr val="0000FF"/>
                </a:solidFill>
                <a:latin typeface="Nunito"/>
                <a:ea typeface="Nunito"/>
                <a:cs typeface="Nunito"/>
                <a:sym typeface="Nunito"/>
              </a:rPr>
              <a:t>Passing a List as an Argument</a:t>
            </a:r>
            <a:endParaRPr sz="2300">
              <a:solidFill>
                <a:srgbClr val="0000FF"/>
              </a:solidFill>
              <a:latin typeface="Nunito"/>
              <a:ea typeface="Nunito"/>
              <a:cs typeface="Nunito"/>
              <a:sym typeface="Nunito"/>
            </a:endParaRPr>
          </a:p>
          <a:p>
            <a:pPr marL="0" lvl="0" indent="0" algn="just" rtl="0">
              <a:spcBef>
                <a:spcPts val="0"/>
              </a:spcBef>
              <a:spcAft>
                <a:spcPts val="0"/>
              </a:spcAft>
              <a:buNone/>
            </a:pPr>
            <a:r>
              <a:rPr lang="en" sz="2300" dirty="0">
                <a:latin typeface="Nunito"/>
                <a:ea typeface="Nunito"/>
                <a:cs typeface="Nunito"/>
                <a:sym typeface="Nunito"/>
              </a:rPr>
              <a:t>You can send any data types of argument to a function (string, number, list, dictionary etc.), and it will be treated as the same data type inside the function.</a:t>
            </a:r>
            <a:endParaRPr sz="2300">
              <a:latin typeface="Nunito"/>
              <a:ea typeface="Nunito"/>
              <a:cs typeface="Nunito"/>
              <a:sym typeface="Nunito"/>
            </a:endParaRPr>
          </a:p>
          <a:p>
            <a:pPr marL="0" lvl="0" indent="0" algn="just" rtl="0">
              <a:spcBef>
                <a:spcPts val="0"/>
              </a:spcBef>
              <a:spcAft>
                <a:spcPts val="0"/>
              </a:spcAft>
              <a:buNone/>
            </a:pPr>
            <a:r>
              <a:rPr lang="en" sz="2300" dirty="0">
                <a:latin typeface="Nunito"/>
                <a:ea typeface="Nunito"/>
                <a:cs typeface="Nunito"/>
                <a:sym typeface="Nunito"/>
              </a:rPr>
              <a:t>E.g. if you send a List as an argument, it will still be a List when it reaches the function:</a:t>
            </a:r>
            <a:endParaRPr sz="2300">
              <a:latin typeface="Nunito"/>
              <a:ea typeface="Nunito"/>
              <a:cs typeface="Nunito"/>
              <a:sym typeface="Nunito"/>
            </a:endParaRPr>
          </a:p>
          <a:p>
            <a:pPr marL="0" lvl="0" indent="0" algn="just" rtl="0">
              <a:spcBef>
                <a:spcPts val="0"/>
              </a:spcBef>
              <a:spcAft>
                <a:spcPts val="0"/>
              </a:spcAft>
              <a:buNone/>
            </a:pPr>
            <a:r>
              <a:rPr lang="en" sz="2300" dirty="0">
                <a:latin typeface="Nunito"/>
                <a:ea typeface="Nunito"/>
                <a:cs typeface="Nunito"/>
                <a:sym typeface="Nunito"/>
              </a:rPr>
              <a:t>Example</a:t>
            </a:r>
            <a:endParaRPr sz="2300">
              <a:latin typeface="Nunito"/>
              <a:ea typeface="Nunito"/>
              <a:cs typeface="Nunito"/>
              <a:sym typeface="Nunito"/>
            </a:endParaRPr>
          </a:p>
          <a:p>
            <a:pPr marL="0" lvl="0" indent="0" algn="just" rtl="0">
              <a:spcBef>
                <a:spcPts val="0"/>
              </a:spcBef>
              <a:spcAft>
                <a:spcPts val="0"/>
              </a:spcAft>
              <a:buNone/>
            </a:pPr>
            <a:r>
              <a:rPr lang="en" sz="2300" dirty="0">
                <a:latin typeface="Nunito"/>
                <a:ea typeface="Nunito"/>
                <a:cs typeface="Nunito"/>
                <a:sym typeface="Nunito"/>
              </a:rPr>
              <a:t>def my_function(food):</a:t>
            </a:r>
            <a:endParaRPr sz="2300">
              <a:latin typeface="Nunito"/>
              <a:ea typeface="Nunito"/>
              <a:cs typeface="Nunito"/>
              <a:sym typeface="Nunito"/>
            </a:endParaRPr>
          </a:p>
          <a:p>
            <a:pPr marL="0" lvl="0" indent="0" algn="just" rtl="0">
              <a:spcBef>
                <a:spcPts val="0"/>
              </a:spcBef>
              <a:spcAft>
                <a:spcPts val="0"/>
              </a:spcAft>
              <a:buNone/>
            </a:pPr>
            <a:r>
              <a:rPr lang="en" sz="2300" dirty="0">
                <a:latin typeface="Nunito"/>
                <a:ea typeface="Nunito"/>
                <a:cs typeface="Nunito"/>
                <a:sym typeface="Nunito"/>
              </a:rPr>
              <a:t>  for x in food:</a:t>
            </a:r>
            <a:endParaRPr sz="2300">
              <a:latin typeface="Nunito"/>
              <a:ea typeface="Nunito"/>
              <a:cs typeface="Nunito"/>
              <a:sym typeface="Nunito"/>
            </a:endParaRPr>
          </a:p>
          <a:p>
            <a:pPr marL="0" lvl="0" indent="0" algn="just" rtl="0">
              <a:spcBef>
                <a:spcPts val="0"/>
              </a:spcBef>
              <a:spcAft>
                <a:spcPts val="0"/>
              </a:spcAft>
              <a:buNone/>
            </a:pPr>
            <a:r>
              <a:rPr lang="en" sz="2300" dirty="0">
                <a:latin typeface="Nunito"/>
                <a:ea typeface="Nunito"/>
                <a:cs typeface="Nunito"/>
                <a:sym typeface="Nunito"/>
              </a:rPr>
              <a:t>    print(x)</a:t>
            </a:r>
            <a:endParaRPr sz="2300">
              <a:latin typeface="Nunito"/>
              <a:ea typeface="Nunito"/>
              <a:cs typeface="Nunito"/>
              <a:sym typeface="Nunito"/>
            </a:endParaRPr>
          </a:p>
          <a:p>
            <a:pPr marL="0" lvl="0" indent="0" algn="just" rtl="0">
              <a:spcBef>
                <a:spcPts val="0"/>
              </a:spcBef>
              <a:spcAft>
                <a:spcPts val="0"/>
              </a:spcAft>
              <a:buNone/>
            </a:pPr>
            <a:endParaRPr sz="2300">
              <a:latin typeface="Nunito"/>
              <a:ea typeface="Nunito"/>
              <a:cs typeface="Nunito"/>
              <a:sym typeface="Nunito"/>
            </a:endParaRPr>
          </a:p>
          <a:p>
            <a:pPr marL="0" lvl="0" indent="0" algn="just" rtl="0">
              <a:spcBef>
                <a:spcPts val="0"/>
              </a:spcBef>
              <a:spcAft>
                <a:spcPts val="0"/>
              </a:spcAft>
              <a:buNone/>
            </a:pPr>
            <a:r>
              <a:rPr lang="en" sz="2300" dirty="0">
                <a:latin typeface="Nunito"/>
                <a:ea typeface="Nunito"/>
                <a:cs typeface="Nunito"/>
                <a:sym typeface="Nunito"/>
              </a:rPr>
              <a:t>fruits = ["apple", "banana", "cherry"]</a:t>
            </a:r>
            <a:endParaRPr sz="2300">
              <a:latin typeface="Nunito"/>
              <a:ea typeface="Nunito"/>
              <a:cs typeface="Nunito"/>
              <a:sym typeface="Nunito"/>
            </a:endParaRPr>
          </a:p>
          <a:p>
            <a:pPr marL="0" lvl="0" indent="0" algn="just" rtl="0">
              <a:spcBef>
                <a:spcPts val="0"/>
              </a:spcBef>
              <a:spcAft>
                <a:spcPts val="0"/>
              </a:spcAft>
              <a:buNone/>
            </a:pPr>
            <a:endParaRPr sz="2300">
              <a:latin typeface="Nunito"/>
              <a:ea typeface="Nunito"/>
              <a:cs typeface="Nunito"/>
              <a:sym typeface="Nunito"/>
            </a:endParaRPr>
          </a:p>
          <a:p>
            <a:pPr marL="0" lvl="0" indent="0" algn="just" rtl="0">
              <a:spcBef>
                <a:spcPts val="0"/>
              </a:spcBef>
              <a:spcAft>
                <a:spcPts val="0"/>
              </a:spcAft>
              <a:buNone/>
            </a:pPr>
            <a:r>
              <a:rPr lang="en" sz="2300" dirty="0">
                <a:latin typeface="Nunito"/>
                <a:ea typeface="Nunito"/>
                <a:cs typeface="Nunito"/>
                <a:sym typeface="Nunito"/>
              </a:rPr>
              <a:t>my_function(fruits)</a:t>
            </a:r>
            <a:endParaRPr sz="2300">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571480"/>
            <a:ext cx="8715436" cy="6124754"/>
          </a:xfrm>
          <a:prstGeom prst="rect">
            <a:avLst/>
          </a:prstGeom>
        </p:spPr>
        <p:txBody>
          <a:bodyPr wrap="square">
            <a:spAutoFit/>
          </a:bodyPr>
          <a:lstStyle/>
          <a:p>
            <a:pPr fontAlgn="base"/>
            <a:r>
              <a:rPr lang="en-US" sz="2800" b="1" dirty="0" smtClean="0"/>
              <a:t>Find the maximum element in a list using lambda and reduce() function</a:t>
            </a:r>
          </a:p>
          <a:p>
            <a:pPr fontAlgn="base"/>
            <a:endParaRPr lang="en-IN" sz="2800" b="1" dirty="0" smtClean="0"/>
          </a:p>
          <a:p>
            <a:pPr fontAlgn="base"/>
            <a:r>
              <a:rPr lang="en-US" sz="2800" dirty="0" smtClean="0"/>
              <a:t>import </a:t>
            </a:r>
            <a:r>
              <a:rPr lang="en-US" sz="2800" dirty="0" err="1" smtClean="0"/>
              <a:t>functools</a:t>
            </a:r>
            <a:endParaRPr lang="en-US" sz="2800" dirty="0" smtClean="0"/>
          </a:p>
          <a:p>
            <a:pPr fontAlgn="base"/>
            <a:endParaRPr lang="en-US" sz="2800" dirty="0" smtClean="0"/>
          </a:p>
          <a:p>
            <a:pPr fontAlgn="base"/>
            <a:r>
              <a:rPr lang="en-US" sz="2800" dirty="0" err="1" smtClean="0"/>
              <a:t>lis</a:t>
            </a:r>
            <a:r>
              <a:rPr lang="en-US" sz="2800" dirty="0" smtClean="0"/>
              <a:t> = [1, 3, 5, 6, 2, ]</a:t>
            </a:r>
          </a:p>
          <a:p>
            <a:pPr fontAlgn="base"/>
            <a:endParaRPr lang="en-US" sz="2800" dirty="0" smtClean="0"/>
          </a:p>
          <a:p>
            <a:pPr fontAlgn="base"/>
            <a:r>
              <a:rPr lang="en-US" sz="2800" dirty="0" smtClean="0"/>
              <a:t>print("The maximum element of the list is : ", end="")</a:t>
            </a:r>
          </a:p>
          <a:p>
            <a:pPr fontAlgn="base"/>
            <a:endParaRPr lang="en-US" sz="2800" dirty="0" smtClean="0"/>
          </a:p>
          <a:p>
            <a:pPr fontAlgn="base"/>
            <a:r>
              <a:rPr lang="en-US" sz="2800" dirty="0" smtClean="0"/>
              <a:t>print(</a:t>
            </a:r>
            <a:r>
              <a:rPr lang="en-US" sz="2800" dirty="0" err="1" smtClean="0"/>
              <a:t>functools.reduce</a:t>
            </a:r>
            <a:r>
              <a:rPr lang="en-US" sz="2800" dirty="0" smtClean="0"/>
              <a:t>(lambda a, b: a if a &gt; b else b, </a:t>
            </a:r>
            <a:r>
              <a:rPr lang="en-US" sz="2800" dirty="0" err="1" smtClean="0"/>
              <a:t>lis</a:t>
            </a:r>
            <a:r>
              <a:rPr lang="en-US" sz="2800" dirty="0" smtClean="0"/>
              <a:t>))</a:t>
            </a:r>
          </a:p>
          <a:p>
            <a:pPr fontAlgn="base"/>
            <a:endParaRPr lang="en-IN" sz="2800" dirty="0" smtClean="0"/>
          </a:p>
          <a:p>
            <a:pPr fontAlgn="base"/>
            <a:r>
              <a:rPr lang="en-US" sz="2800" b="1" dirty="0" smtClean="0"/>
              <a:t>Output:</a:t>
            </a:r>
            <a:endParaRPr lang="en-US" sz="2800" dirty="0" smtClean="0"/>
          </a:p>
          <a:p>
            <a:r>
              <a:rPr lang="en-US" sz="2800" dirty="0" smtClean="0"/>
              <a:t>The maximum element of the list is : 6</a:t>
            </a:r>
          </a:p>
          <a:p>
            <a:pPr fontAlgn="base"/>
            <a:endParaRPr lang="en-US" sz="2800"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Modules in Python</a:t>
            </a:r>
            <a:br>
              <a:rPr lang="en-US" dirty="0"/>
            </a:b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357166"/>
            <a:ext cx="7929618" cy="6001643"/>
          </a:xfrm>
          <a:prstGeom prst="rect">
            <a:avLst/>
          </a:prstGeom>
        </p:spPr>
        <p:txBody>
          <a:bodyPr wrap="square">
            <a:spAutoFit/>
          </a:bodyPr>
          <a:lstStyle/>
          <a:p>
            <a:pPr algn="just">
              <a:buFont typeface="Wingdings" pitchFamily="2" charset="2"/>
              <a:buChar char="ü"/>
            </a:pPr>
            <a:r>
              <a:rPr lang="en-US" sz="3200" dirty="0"/>
              <a:t>Like many other programming languages, Python supports </a:t>
            </a:r>
            <a:r>
              <a:rPr lang="en-US" sz="3200" b="1" dirty="0"/>
              <a:t>modularity</a:t>
            </a:r>
            <a:r>
              <a:rPr lang="en-US" sz="3200" dirty="0" smtClean="0"/>
              <a:t>.</a:t>
            </a:r>
          </a:p>
          <a:p>
            <a:pPr algn="just">
              <a:buFont typeface="Wingdings" pitchFamily="2" charset="2"/>
              <a:buChar char="ü"/>
            </a:pPr>
            <a:endParaRPr lang="en-US" sz="3200" dirty="0" smtClean="0"/>
          </a:p>
          <a:p>
            <a:pPr algn="just">
              <a:buFont typeface="Wingdings" pitchFamily="2" charset="2"/>
              <a:buChar char="ü"/>
            </a:pPr>
            <a:r>
              <a:rPr lang="en-US" sz="3200" dirty="0" smtClean="0"/>
              <a:t>That </a:t>
            </a:r>
            <a:r>
              <a:rPr lang="en-US" sz="3200" dirty="0"/>
              <a:t>is, you can break large code into smaller and more manageable pieces. </a:t>
            </a:r>
            <a:endParaRPr lang="en-US" sz="3200" dirty="0" smtClean="0"/>
          </a:p>
          <a:p>
            <a:pPr algn="just">
              <a:buFont typeface="Wingdings" pitchFamily="2" charset="2"/>
              <a:buChar char="ü"/>
            </a:pPr>
            <a:endParaRPr lang="en-US" sz="3200" dirty="0" smtClean="0"/>
          </a:p>
          <a:p>
            <a:pPr algn="just">
              <a:buFont typeface="Wingdings" pitchFamily="2" charset="2"/>
              <a:buChar char="ü"/>
            </a:pPr>
            <a:r>
              <a:rPr lang="en-US" sz="3200" dirty="0" smtClean="0"/>
              <a:t>And </a:t>
            </a:r>
            <a:r>
              <a:rPr lang="en-US" sz="3200" dirty="0"/>
              <a:t>through modularity, Python supports </a:t>
            </a:r>
            <a:r>
              <a:rPr lang="en-US" sz="3200" b="1" dirty="0"/>
              <a:t>code reuse</a:t>
            </a:r>
            <a:r>
              <a:rPr lang="en-US" sz="3200" dirty="0"/>
              <a:t>. </a:t>
            </a:r>
            <a:endParaRPr lang="en-US" sz="3200" dirty="0" smtClean="0"/>
          </a:p>
          <a:p>
            <a:pPr algn="just">
              <a:buFont typeface="Wingdings" pitchFamily="2" charset="2"/>
              <a:buChar char="ü"/>
            </a:pPr>
            <a:endParaRPr lang="en-US" sz="3200" dirty="0" smtClean="0"/>
          </a:p>
          <a:p>
            <a:pPr algn="just">
              <a:buFont typeface="Wingdings" pitchFamily="2" charset="2"/>
              <a:buChar char="ü"/>
            </a:pPr>
            <a:r>
              <a:rPr lang="en-US" sz="3200" dirty="0" smtClean="0"/>
              <a:t>You </a:t>
            </a:r>
            <a:r>
              <a:rPr lang="en-US" sz="3200" dirty="0"/>
              <a:t>can import modules in Python into your programs and reuse the code therein as many times as you want.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467600" cy="4401205"/>
          </a:xfrm>
          <a:prstGeom prst="rect">
            <a:avLst/>
          </a:prstGeom>
        </p:spPr>
        <p:txBody>
          <a:bodyPr wrap="square">
            <a:spAutoFit/>
          </a:bodyPr>
          <a:lstStyle/>
          <a:p>
            <a:pPr algn="just" fontAlgn="base"/>
            <a:r>
              <a:rPr lang="en-US" sz="2800" b="1" dirty="0"/>
              <a:t>What are Python Modules?</a:t>
            </a:r>
          </a:p>
          <a:p>
            <a:pPr algn="just" fontAlgn="base"/>
            <a:r>
              <a:rPr lang="en-US" sz="2800" dirty="0"/>
              <a:t>Modules provide us with a way to share reusable functions. A module is simply a “Python file” which contains code we can reuse in multiple Python programs. A module may contain functions, classes, lists, etc.</a:t>
            </a:r>
          </a:p>
          <a:p>
            <a:pPr algn="just" fontAlgn="base"/>
            <a:r>
              <a:rPr lang="en-US" sz="2800" dirty="0"/>
              <a:t>Modules in Python can be of two types</a:t>
            </a:r>
            <a:r>
              <a:rPr lang="en-US" sz="2800" dirty="0" smtClean="0"/>
              <a:t>:</a:t>
            </a:r>
          </a:p>
          <a:p>
            <a:pPr algn="just" fontAlgn="base"/>
            <a:endParaRPr lang="en-US" sz="2800" dirty="0"/>
          </a:p>
          <a:p>
            <a:pPr algn="just" fontAlgn="base">
              <a:buFont typeface="Wingdings" pitchFamily="2" charset="2"/>
              <a:buChar char="§"/>
            </a:pPr>
            <a:r>
              <a:rPr lang="en-US" sz="2800" dirty="0"/>
              <a:t>Built-in Modules.</a:t>
            </a:r>
          </a:p>
          <a:p>
            <a:pPr algn="just" fontAlgn="base">
              <a:buFont typeface="Wingdings" pitchFamily="2" charset="2"/>
              <a:buChar char="§"/>
            </a:pPr>
            <a:r>
              <a:rPr lang="en-US" sz="2800" dirty="0"/>
              <a:t>User-defined Modules.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7696200" cy="4832092"/>
          </a:xfrm>
          <a:prstGeom prst="rect">
            <a:avLst/>
          </a:prstGeom>
        </p:spPr>
        <p:txBody>
          <a:bodyPr wrap="square">
            <a:spAutoFit/>
          </a:bodyPr>
          <a:lstStyle/>
          <a:p>
            <a:pPr algn="just" fontAlgn="base"/>
            <a:r>
              <a:rPr lang="en-US" sz="2800" b="1" dirty="0"/>
              <a:t>Built-in Modules in Python</a:t>
            </a:r>
          </a:p>
          <a:p>
            <a:pPr algn="just" fontAlgn="base"/>
            <a:r>
              <a:rPr lang="en-US" sz="2800" dirty="0"/>
              <a:t>One of the many superpowers of Python is that it comes with a “rich standard library”. This rich standard library contains lots of built-in modules. Hence, it provides a lot of reusable code</a:t>
            </a:r>
            <a:r>
              <a:rPr lang="en-US" sz="2800" dirty="0" smtClean="0"/>
              <a:t>.</a:t>
            </a:r>
          </a:p>
          <a:p>
            <a:pPr algn="just" fontAlgn="base"/>
            <a:endParaRPr lang="en-US" sz="2800" dirty="0"/>
          </a:p>
          <a:p>
            <a:pPr algn="just" fontAlgn="base"/>
            <a:r>
              <a:rPr lang="en-US" sz="2800" dirty="0"/>
              <a:t>To name a few, Python contains modules like “</a:t>
            </a:r>
            <a:r>
              <a:rPr lang="en-US" sz="2800" dirty="0" err="1"/>
              <a:t>os</a:t>
            </a:r>
            <a:r>
              <a:rPr lang="en-US" sz="2800" dirty="0"/>
              <a:t>”, “sys”, “</a:t>
            </a:r>
            <a:r>
              <a:rPr lang="en-US" sz="2800" dirty="0" err="1"/>
              <a:t>datetime</a:t>
            </a:r>
            <a:r>
              <a:rPr lang="en-US" sz="2800" dirty="0"/>
              <a:t>”, “random</a:t>
            </a:r>
            <a:r>
              <a:rPr lang="en-US" sz="2800" dirty="0" smtClean="0"/>
              <a:t>”.</a:t>
            </a:r>
          </a:p>
          <a:p>
            <a:pPr algn="just" fontAlgn="base"/>
            <a:r>
              <a:rPr lang="en-US" sz="2800" dirty="0"/>
              <a:t/>
            </a:r>
            <a:br>
              <a:rPr lang="en-US" sz="2800" dirty="0"/>
            </a:br>
            <a:r>
              <a:rPr lang="en-US" sz="2800" dirty="0"/>
              <a:t>You can import and use any of the built-in modules whenever you like in your program.</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8001000" cy="5293757"/>
          </a:xfrm>
          <a:prstGeom prst="rect">
            <a:avLst/>
          </a:prstGeom>
        </p:spPr>
        <p:txBody>
          <a:bodyPr wrap="square">
            <a:spAutoFit/>
          </a:bodyPr>
          <a:lstStyle/>
          <a:p>
            <a:pPr algn="just" fontAlgn="base"/>
            <a:r>
              <a:rPr lang="en-US" sz="2600" dirty="0"/>
              <a:t> </a:t>
            </a:r>
            <a:r>
              <a:rPr lang="en-US" sz="2600" b="1" dirty="0"/>
              <a:t>User-Defined Modules in </a:t>
            </a:r>
            <a:r>
              <a:rPr lang="en-US" sz="2600" b="1" dirty="0" smtClean="0"/>
              <a:t>Python</a:t>
            </a:r>
          </a:p>
          <a:p>
            <a:pPr algn="just" fontAlgn="base"/>
            <a:endParaRPr lang="en-US" sz="2600" b="1" dirty="0"/>
          </a:p>
          <a:p>
            <a:pPr algn="just" fontAlgn="base"/>
            <a:r>
              <a:rPr lang="en-US" sz="2600" dirty="0"/>
              <a:t>Another superpower of Python is that it lets you take things in your own hands. You can create your own functions and classes, put them inside modules and voila! You can now include hundreds of lines of code into any program just by writing a simple import statement.</a:t>
            </a:r>
          </a:p>
          <a:p>
            <a:pPr algn="just" fontAlgn="base"/>
            <a:r>
              <a:rPr lang="en-US" sz="2600" dirty="0"/>
              <a:t>To create a module, just put the code inside a .</a:t>
            </a:r>
            <a:r>
              <a:rPr lang="en-US" sz="2600" dirty="0" err="1"/>
              <a:t>py</a:t>
            </a:r>
            <a:r>
              <a:rPr lang="en-US" sz="2600" dirty="0"/>
              <a:t> file</a:t>
            </a:r>
            <a:r>
              <a:rPr lang="en-US" sz="2600" dirty="0" smtClean="0"/>
              <a:t>.</a:t>
            </a:r>
          </a:p>
          <a:p>
            <a:pPr algn="just" fontAlgn="base"/>
            <a:r>
              <a:rPr lang="en-US" sz="2600" dirty="0" smtClean="0"/>
              <a:t> </a:t>
            </a:r>
            <a:r>
              <a:rPr lang="en-US" sz="2600" dirty="0"/>
              <a:t>Let’s create one</a:t>
            </a:r>
            <a:r>
              <a:rPr lang="en-US" sz="2600" dirty="0" smtClean="0"/>
              <a:t>.</a:t>
            </a:r>
          </a:p>
          <a:p>
            <a:pPr algn="just" fontAlgn="base"/>
            <a:endParaRPr lang="en-US" sz="2600" dirty="0"/>
          </a:p>
          <a:p>
            <a:pPr algn="just" fontAlgn="base"/>
            <a:r>
              <a:rPr lang="en-US" sz="2600" dirty="0"/>
              <a:t># my Python module</a:t>
            </a:r>
          </a:p>
          <a:p>
            <a:pPr algn="just" fontAlgn="base"/>
            <a:r>
              <a:rPr lang="en-US" sz="2600" b="1" dirty="0"/>
              <a:t>def</a:t>
            </a:r>
            <a:r>
              <a:rPr lang="en-US" sz="2600" dirty="0"/>
              <a:t> greeting(x):</a:t>
            </a:r>
          </a:p>
          <a:p>
            <a:pPr algn="just" fontAlgn="base"/>
            <a:r>
              <a:rPr lang="en-US" sz="2600" dirty="0"/>
              <a:t>print("Hello,", x)</a:t>
            </a:r>
          </a:p>
        </p:txBody>
      </p:sp>
      <p:sp>
        <p:nvSpPr>
          <p:cNvPr id="3" name="Rectangle 2"/>
          <p:cNvSpPr/>
          <p:nvPr/>
        </p:nvSpPr>
        <p:spPr>
          <a:xfrm>
            <a:off x="533400" y="5562600"/>
            <a:ext cx="7924800" cy="830997"/>
          </a:xfrm>
          <a:prstGeom prst="rect">
            <a:avLst/>
          </a:prstGeom>
        </p:spPr>
        <p:txBody>
          <a:bodyPr wrap="square">
            <a:spAutoFit/>
          </a:bodyPr>
          <a:lstStyle/>
          <a:p>
            <a:r>
              <a:rPr lang="en-US" sz="2400" dirty="0"/>
              <a:t>Write this code in a file and save the file with the name mypymodule.py. Now we have created our own module.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001000" cy="5693866"/>
          </a:xfrm>
          <a:prstGeom prst="rect">
            <a:avLst/>
          </a:prstGeom>
        </p:spPr>
        <p:txBody>
          <a:bodyPr wrap="square">
            <a:spAutoFit/>
          </a:bodyPr>
          <a:lstStyle/>
          <a:p>
            <a:pPr fontAlgn="base"/>
            <a:r>
              <a:rPr lang="en-US" sz="2800" b="1" dirty="0"/>
              <a:t>Importing Modules in Python</a:t>
            </a:r>
          </a:p>
          <a:p>
            <a:pPr fontAlgn="base"/>
            <a:r>
              <a:rPr lang="en-US" sz="2800" dirty="0"/>
              <a:t>We use the import keyword to import both built-in and user-defined modules in Python</a:t>
            </a:r>
            <a:r>
              <a:rPr lang="en-US" sz="2800" dirty="0" smtClean="0"/>
              <a:t>.</a:t>
            </a:r>
          </a:p>
          <a:p>
            <a:pPr fontAlgn="base"/>
            <a:endParaRPr lang="en-US" sz="2800" dirty="0"/>
          </a:p>
          <a:p>
            <a:pPr fontAlgn="base"/>
            <a:r>
              <a:rPr lang="en-US" sz="2800" b="1" dirty="0"/>
              <a:t>Let’s import our user-defined module from the previous section into our Python shell</a:t>
            </a:r>
            <a:r>
              <a:rPr lang="en-US" sz="2800" b="1" dirty="0" smtClean="0"/>
              <a:t>:</a:t>
            </a:r>
          </a:p>
          <a:p>
            <a:pPr fontAlgn="base"/>
            <a:endParaRPr lang="en-US" sz="2800" dirty="0"/>
          </a:p>
          <a:p>
            <a:pPr fontAlgn="base"/>
            <a:r>
              <a:rPr lang="en-US" sz="2800" dirty="0"/>
              <a:t>&gt;&gt;&gt; import </a:t>
            </a:r>
            <a:r>
              <a:rPr lang="en-US" sz="2800" dirty="0" err="1" smtClean="0"/>
              <a:t>mypymodule</a:t>
            </a:r>
            <a:endParaRPr lang="en-US" sz="2800" dirty="0" smtClean="0"/>
          </a:p>
          <a:p>
            <a:pPr fontAlgn="base"/>
            <a:endParaRPr lang="en-US" sz="2800" dirty="0"/>
          </a:p>
          <a:p>
            <a:pPr fontAlgn="base"/>
            <a:r>
              <a:rPr lang="en-US" sz="2800" dirty="0"/>
              <a:t>To call the greeting </a:t>
            </a:r>
            <a:r>
              <a:rPr lang="en-US" sz="2800" b="1" dirty="0"/>
              <a:t>function</a:t>
            </a:r>
            <a:r>
              <a:rPr lang="en-US" sz="2800" dirty="0"/>
              <a:t> </a:t>
            </a:r>
            <a:r>
              <a:rPr lang="en-US" sz="2800" b="1" dirty="0"/>
              <a:t>of</a:t>
            </a:r>
            <a:r>
              <a:rPr lang="en-US" sz="2800" dirty="0"/>
              <a:t> </a:t>
            </a:r>
            <a:r>
              <a:rPr lang="en-US" sz="2800" dirty="0" err="1"/>
              <a:t>mypymodule</a:t>
            </a:r>
            <a:r>
              <a:rPr lang="en-US" sz="2800" dirty="0"/>
              <a:t>, we simply need to use the dot notation</a:t>
            </a:r>
            <a:r>
              <a:rPr lang="en-US" sz="2800" dirty="0" smtClean="0"/>
              <a:t>:</a:t>
            </a:r>
          </a:p>
          <a:p>
            <a:pPr fontAlgn="base"/>
            <a:endParaRPr lang="en-US" sz="2800" dirty="0"/>
          </a:p>
          <a:p>
            <a:pPr fontAlgn="base"/>
            <a:r>
              <a:rPr lang="en-US" sz="2800" dirty="0"/>
              <a:t>&gt;&gt;&gt; </a:t>
            </a:r>
            <a:r>
              <a:rPr lang="en-US" sz="2800" dirty="0" err="1"/>
              <a:t>mypymodule.greeting</a:t>
            </a:r>
            <a:r>
              <a:rPr lang="en-US" sz="2800" dirty="0"/>
              <a:t>("</a:t>
            </a:r>
            <a:r>
              <a:rPr lang="en-US" sz="2800" dirty="0" err="1"/>
              <a:t>Techvidvan</a:t>
            </a:r>
            <a:r>
              <a:rPr lang="en-US" sz="2800" dirty="0"/>
              <a: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153400" cy="4462760"/>
          </a:xfrm>
          <a:prstGeom prst="rect">
            <a:avLst/>
          </a:prstGeom>
        </p:spPr>
        <p:txBody>
          <a:bodyPr wrap="square">
            <a:spAutoFit/>
          </a:bodyPr>
          <a:lstStyle/>
          <a:p>
            <a:r>
              <a:rPr lang="en-US" sz="2800" b="1" dirty="0"/>
              <a:t>Let’s now import a built-in module into our Python shell</a:t>
            </a:r>
            <a:r>
              <a:rPr lang="en-US" sz="2800" b="1" dirty="0" smtClean="0"/>
              <a:t>:</a:t>
            </a:r>
          </a:p>
          <a:p>
            <a:endParaRPr lang="en-US" sz="2800" b="1" dirty="0" smtClean="0"/>
          </a:p>
          <a:p>
            <a:pPr fontAlgn="base"/>
            <a:r>
              <a:rPr lang="en-US" sz="2800" dirty="0"/>
              <a:t>&gt;&gt;&gt; import </a:t>
            </a:r>
            <a:r>
              <a:rPr lang="en-US" sz="2800" dirty="0" smtClean="0"/>
              <a:t>random</a:t>
            </a:r>
          </a:p>
          <a:p>
            <a:pPr fontAlgn="base"/>
            <a:endParaRPr lang="en-US" sz="2800" dirty="0"/>
          </a:p>
          <a:p>
            <a:pPr fontAlgn="base"/>
            <a:r>
              <a:rPr lang="en-US" sz="2800" dirty="0"/>
              <a:t>To call the </a:t>
            </a:r>
            <a:r>
              <a:rPr lang="en-US" sz="2800" dirty="0" err="1"/>
              <a:t>randint</a:t>
            </a:r>
            <a:r>
              <a:rPr lang="en-US" sz="2800" dirty="0"/>
              <a:t> </a:t>
            </a:r>
            <a:r>
              <a:rPr lang="en-US" sz="2800" b="1" dirty="0"/>
              <a:t>function</a:t>
            </a:r>
            <a:r>
              <a:rPr lang="en-US" sz="2800" dirty="0"/>
              <a:t> </a:t>
            </a:r>
            <a:r>
              <a:rPr lang="en-US" sz="2800" b="1" dirty="0"/>
              <a:t>of</a:t>
            </a:r>
            <a:r>
              <a:rPr lang="en-US" sz="2800" dirty="0"/>
              <a:t> random, we simply need to use the dot notation</a:t>
            </a:r>
            <a:r>
              <a:rPr lang="en-US" sz="2800" dirty="0" smtClean="0"/>
              <a:t>:</a:t>
            </a:r>
          </a:p>
          <a:p>
            <a:pPr fontAlgn="base"/>
            <a:endParaRPr lang="en-US" sz="2800" dirty="0"/>
          </a:p>
          <a:p>
            <a:pPr fontAlgn="base"/>
            <a:r>
              <a:rPr lang="en-US" sz="2800" dirty="0"/>
              <a:t>&gt;&gt;&gt; </a:t>
            </a:r>
            <a:r>
              <a:rPr lang="en-US" sz="3200" dirty="0" err="1"/>
              <a:t>random.randint</a:t>
            </a:r>
            <a:r>
              <a:rPr lang="en-US" sz="3200" dirty="0"/>
              <a:t>(20</a:t>
            </a:r>
            <a:r>
              <a:rPr lang="en-US" sz="2800" dirty="0"/>
              <a:t>, 100)</a:t>
            </a:r>
          </a:p>
          <a:p>
            <a:endParaRPr lang="en-US" sz="28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7891490" cy="4524315"/>
          </a:xfrm>
          <a:prstGeom prst="rect">
            <a:avLst/>
          </a:prstGeom>
        </p:spPr>
        <p:txBody>
          <a:bodyPr wrap="square">
            <a:spAutoFit/>
          </a:bodyPr>
          <a:lstStyle/>
          <a:p>
            <a:pPr fontAlgn="base"/>
            <a:r>
              <a:rPr lang="en-US" sz="3200" b="1" dirty="0"/>
              <a:t>Using import…as statement (Renaming a module</a:t>
            </a:r>
            <a:r>
              <a:rPr lang="en-US" sz="3200" b="1" dirty="0" smtClean="0"/>
              <a:t>)</a:t>
            </a:r>
          </a:p>
          <a:p>
            <a:pPr fontAlgn="base"/>
            <a:endParaRPr lang="en-US" sz="3200" dirty="0"/>
          </a:p>
          <a:p>
            <a:pPr fontAlgn="base"/>
            <a:r>
              <a:rPr lang="en-US" sz="3200" dirty="0"/>
              <a:t>This lets you give a shorter name to a module while using it in your program</a:t>
            </a:r>
            <a:r>
              <a:rPr lang="en-US" sz="3200" dirty="0" smtClean="0"/>
              <a:t>.</a:t>
            </a:r>
          </a:p>
          <a:p>
            <a:pPr fontAlgn="base"/>
            <a:endParaRPr lang="en-US" sz="3200" dirty="0"/>
          </a:p>
          <a:p>
            <a:pPr fontAlgn="base"/>
            <a:r>
              <a:rPr lang="en-US" sz="3200" dirty="0"/>
              <a:t>&gt;&gt;&gt; import random as </a:t>
            </a:r>
            <a:r>
              <a:rPr lang="en-US" sz="3200" dirty="0" smtClean="0"/>
              <a:t>r</a:t>
            </a:r>
          </a:p>
          <a:p>
            <a:pPr fontAlgn="base"/>
            <a:endParaRPr lang="en-US" sz="3200" dirty="0"/>
          </a:p>
          <a:p>
            <a:pPr fontAlgn="base"/>
            <a:r>
              <a:rPr lang="en-US" sz="3200" dirty="0"/>
              <a:t>&gt;&gt;&gt; </a:t>
            </a:r>
            <a:r>
              <a:rPr lang="en-US" sz="3200" dirty="0" err="1"/>
              <a:t>r.randint</a:t>
            </a:r>
            <a:r>
              <a:rPr lang="en-US" sz="3200" dirty="0"/>
              <a:t>(20, 100)</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043890" cy="5509200"/>
          </a:xfrm>
          <a:prstGeom prst="rect">
            <a:avLst/>
          </a:prstGeom>
        </p:spPr>
        <p:txBody>
          <a:bodyPr wrap="square">
            <a:spAutoFit/>
          </a:bodyPr>
          <a:lstStyle/>
          <a:p>
            <a:pPr algn="just" fontAlgn="base"/>
            <a:r>
              <a:rPr lang="en-US" sz="3200" b="1" dirty="0"/>
              <a:t>Using from…import </a:t>
            </a:r>
            <a:r>
              <a:rPr lang="en-US" sz="3200" b="1" dirty="0" smtClean="0"/>
              <a:t>statement</a:t>
            </a:r>
          </a:p>
          <a:p>
            <a:pPr algn="just" fontAlgn="base"/>
            <a:endParaRPr lang="en-US" sz="3200" dirty="0"/>
          </a:p>
          <a:p>
            <a:pPr algn="just" fontAlgn="base"/>
            <a:r>
              <a:rPr lang="en-US" sz="3200" dirty="0"/>
              <a:t>You can import a specific function, class, or attribute from a module rather than importing the entire module. Follow the syntax below</a:t>
            </a:r>
            <a:r>
              <a:rPr lang="en-US" sz="3200" dirty="0" smtClean="0"/>
              <a:t>,</a:t>
            </a:r>
          </a:p>
          <a:p>
            <a:pPr algn="just" fontAlgn="base"/>
            <a:endParaRPr lang="en-US" sz="3200" dirty="0"/>
          </a:p>
          <a:p>
            <a:pPr algn="just" fontAlgn="base"/>
            <a:r>
              <a:rPr lang="en-US" sz="3200" dirty="0"/>
              <a:t>from &lt;</a:t>
            </a:r>
            <a:r>
              <a:rPr lang="en-US" sz="3200" dirty="0" err="1"/>
              <a:t>modulename</a:t>
            </a:r>
            <a:r>
              <a:rPr lang="en-US" sz="3200" dirty="0"/>
              <a:t>&gt; import &lt;</a:t>
            </a:r>
            <a:r>
              <a:rPr lang="en-US" sz="3200" b="1" dirty="0"/>
              <a:t>function</a:t>
            </a:r>
            <a:r>
              <a:rPr lang="en-US" sz="3200" dirty="0" smtClean="0"/>
              <a:t>&gt;</a:t>
            </a:r>
          </a:p>
          <a:p>
            <a:pPr algn="just" fontAlgn="base"/>
            <a:endParaRPr lang="en-US" sz="3200" dirty="0"/>
          </a:p>
          <a:p>
            <a:pPr algn="just" fontAlgn="base"/>
            <a:r>
              <a:rPr lang="en-US" sz="3200" dirty="0"/>
              <a:t>&gt;&gt;&gt; from random import </a:t>
            </a:r>
            <a:r>
              <a:rPr lang="en-US" sz="3200" dirty="0" err="1"/>
              <a:t>randint</a:t>
            </a:r>
            <a:endParaRPr lang="en-US" sz="3200" dirty="0"/>
          </a:p>
          <a:p>
            <a:pPr algn="just" fontAlgn="base"/>
            <a:r>
              <a:rPr lang="en-US" sz="3200" dirty="0"/>
              <a:t>&gt;&gt;&gt; </a:t>
            </a:r>
            <a:r>
              <a:rPr lang="en-US" sz="3200" dirty="0" err="1"/>
              <a:t>randint</a:t>
            </a:r>
            <a:r>
              <a:rPr lang="en-US" sz="3200" dirty="0"/>
              <a:t>(20, 100)</a:t>
            </a:r>
          </a:p>
          <a:p>
            <a:pPr algn="just" fontAlgn="base"/>
            <a:r>
              <a:rPr lang="en-US" sz="3200" dirty="0"/>
              <a:t>69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157"/>
          <p:cNvSpPr txBox="1"/>
          <p:nvPr/>
        </p:nvSpPr>
        <p:spPr>
          <a:xfrm>
            <a:off x="169250" y="75233"/>
            <a:ext cx="8020800" cy="541683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latin typeface="Nunito"/>
                <a:ea typeface="Nunito"/>
                <a:cs typeface="Nunito"/>
                <a:sym typeface="Nunito"/>
              </a:rPr>
              <a:t>def apply(L, f):</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Applies function given by f to each element in L</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Parameters</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L : list containing the operands</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f : the function</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Returns</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result: resulting list</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a:t>
            </a:r>
            <a:endParaRPr sz="2000">
              <a:latin typeface="Nunito"/>
              <a:ea typeface="Nunito"/>
              <a:cs typeface="Nunito"/>
              <a:sym typeface="Nunito"/>
            </a:endParaRPr>
          </a:p>
          <a:p>
            <a:pPr marL="0" lvl="0" indent="0" algn="l" rtl="0">
              <a:spcBef>
                <a:spcPts val="0"/>
              </a:spcBef>
              <a:spcAft>
                <a:spcPts val="0"/>
              </a:spcAft>
              <a:buNone/>
            </a:pP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result = []</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for i in range(len(L)):</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result.append(f(L[i]))</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a:t>
            </a:r>
            <a:endParaRPr sz="2000">
              <a:latin typeface="Nunito"/>
              <a:ea typeface="Nunito"/>
              <a:cs typeface="Nunito"/>
              <a:sym typeface="Nunito"/>
            </a:endParaRPr>
          </a:p>
          <a:p>
            <a:pPr marL="0" lvl="0" indent="0" algn="l" rtl="0">
              <a:spcBef>
                <a:spcPts val="0"/>
              </a:spcBef>
              <a:spcAft>
                <a:spcPts val="0"/>
              </a:spcAft>
              <a:buNone/>
            </a:pPr>
            <a:r>
              <a:rPr lang="en" sz="2000" dirty="0">
                <a:latin typeface="Nunito"/>
                <a:ea typeface="Nunito"/>
                <a:cs typeface="Nunito"/>
                <a:sym typeface="Nunito"/>
              </a:rPr>
              <a:t>  return result</a:t>
            </a:r>
            <a:endParaRPr sz="2000">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891490" cy="4401205"/>
          </a:xfrm>
          <a:prstGeom prst="rect">
            <a:avLst/>
          </a:prstGeom>
        </p:spPr>
        <p:txBody>
          <a:bodyPr wrap="square">
            <a:spAutoFit/>
          </a:bodyPr>
          <a:lstStyle/>
          <a:p>
            <a:pPr fontAlgn="base"/>
            <a:r>
              <a:rPr lang="en-US" sz="2800" dirty="0"/>
              <a:t>You can also import multiple attributes and functions from a module</a:t>
            </a:r>
            <a:r>
              <a:rPr lang="en-US" sz="2800" dirty="0" smtClean="0"/>
              <a:t>:</a:t>
            </a:r>
          </a:p>
          <a:p>
            <a:pPr fontAlgn="base"/>
            <a:endParaRPr lang="en-US" sz="2800" dirty="0"/>
          </a:p>
          <a:p>
            <a:pPr fontAlgn="base"/>
            <a:r>
              <a:rPr lang="en-US" sz="2800" dirty="0"/>
              <a:t>&gt;&gt;&gt; from math import pi, </a:t>
            </a:r>
            <a:r>
              <a:rPr lang="en-US" sz="2800" dirty="0" err="1" smtClean="0"/>
              <a:t>sqrt</a:t>
            </a:r>
            <a:endParaRPr lang="en-US" sz="2800" dirty="0" smtClean="0"/>
          </a:p>
          <a:p>
            <a:pPr fontAlgn="base"/>
            <a:endParaRPr lang="en-US" sz="2800" dirty="0"/>
          </a:p>
          <a:p>
            <a:pPr fontAlgn="base"/>
            <a:r>
              <a:rPr lang="en-US" sz="2800" dirty="0"/>
              <a:t>&gt;&gt;&gt; print(3 * pi)</a:t>
            </a:r>
          </a:p>
          <a:p>
            <a:pPr fontAlgn="base"/>
            <a:r>
              <a:rPr lang="en-US" sz="2800" dirty="0" smtClean="0"/>
              <a:t>9.42477796076938</a:t>
            </a:r>
          </a:p>
          <a:p>
            <a:pPr fontAlgn="base"/>
            <a:endParaRPr lang="en-US" sz="2800" dirty="0"/>
          </a:p>
          <a:p>
            <a:pPr fontAlgn="base"/>
            <a:r>
              <a:rPr lang="en-US" sz="2800" dirty="0"/>
              <a:t>&gt;&gt;&gt; print(</a:t>
            </a:r>
            <a:r>
              <a:rPr lang="en-US" sz="2800" dirty="0" err="1"/>
              <a:t>sqrt</a:t>
            </a:r>
            <a:r>
              <a:rPr lang="en-US" sz="2800" dirty="0"/>
              <a:t>(100))</a:t>
            </a:r>
          </a:p>
          <a:p>
            <a:pPr fontAlgn="base"/>
            <a:r>
              <a:rPr lang="en-US" sz="2800" dirty="0" smtClean="0"/>
              <a:t>10.0</a:t>
            </a:r>
            <a:endParaRPr lang="en-US" sz="2800" dirty="0"/>
          </a:p>
        </p:txBody>
      </p:sp>
      <p:sp>
        <p:nvSpPr>
          <p:cNvPr id="3" name="Rectangle 2"/>
          <p:cNvSpPr/>
          <p:nvPr/>
        </p:nvSpPr>
        <p:spPr>
          <a:xfrm>
            <a:off x="428596" y="5072074"/>
            <a:ext cx="7858180" cy="1200329"/>
          </a:xfrm>
          <a:prstGeom prst="rect">
            <a:avLst/>
          </a:prstGeom>
        </p:spPr>
        <p:txBody>
          <a:bodyPr wrap="square">
            <a:spAutoFit/>
          </a:bodyPr>
          <a:lstStyle/>
          <a:p>
            <a:pPr algn="just"/>
            <a:r>
              <a:rPr lang="en-US" sz="2400" b="1" dirty="0"/>
              <a:t>Note that while importing from a module in this way, we don’t need to use the dot operator while calling the function or using the attribute.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02359"/>
            <a:ext cx="8029604" cy="6555641"/>
          </a:xfrm>
          <a:prstGeom prst="rect">
            <a:avLst/>
          </a:prstGeom>
        </p:spPr>
        <p:txBody>
          <a:bodyPr wrap="square">
            <a:spAutoFit/>
          </a:bodyPr>
          <a:lstStyle/>
          <a:p>
            <a:pPr algn="just" fontAlgn="base"/>
            <a:r>
              <a:rPr lang="en-US" sz="2800" b="1" dirty="0"/>
              <a:t>Importing everything from Python </a:t>
            </a:r>
            <a:r>
              <a:rPr lang="en-US" sz="2800" b="1" dirty="0" smtClean="0"/>
              <a:t>module</a:t>
            </a:r>
          </a:p>
          <a:p>
            <a:pPr algn="just" fontAlgn="base"/>
            <a:endParaRPr lang="en-US" sz="2800" dirty="0"/>
          </a:p>
          <a:p>
            <a:pPr algn="just" fontAlgn="base"/>
            <a:r>
              <a:rPr lang="en-US" sz="2800" dirty="0"/>
              <a:t>If we need to import everything from a module and we don’t want to use the dot operator, do this</a:t>
            </a:r>
            <a:r>
              <a:rPr lang="en-US" sz="2800" dirty="0" smtClean="0"/>
              <a:t>:</a:t>
            </a:r>
          </a:p>
          <a:p>
            <a:pPr algn="just" fontAlgn="base"/>
            <a:endParaRPr lang="en-US" sz="2800" dirty="0"/>
          </a:p>
          <a:p>
            <a:pPr algn="just" fontAlgn="base"/>
            <a:r>
              <a:rPr lang="en-US" sz="2800" dirty="0"/>
              <a:t>&gt;&gt;&gt; from math import </a:t>
            </a:r>
            <a:r>
              <a:rPr lang="en-US" sz="2800" dirty="0" smtClean="0"/>
              <a:t>*</a:t>
            </a:r>
          </a:p>
          <a:p>
            <a:pPr algn="just" fontAlgn="base"/>
            <a:endParaRPr lang="en-US" sz="2800" dirty="0"/>
          </a:p>
          <a:p>
            <a:pPr algn="just" fontAlgn="base"/>
            <a:r>
              <a:rPr lang="en-US" sz="2800" dirty="0"/>
              <a:t>&gt;&gt;&gt; print(3 * pi</a:t>
            </a:r>
            <a:r>
              <a:rPr lang="en-US" sz="2800" dirty="0" smtClean="0"/>
              <a:t>)</a:t>
            </a:r>
          </a:p>
          <a:p>
            <a:pPr algn="just" fontAlgn="base"/>
            <a:endParaRPr lang="en-US" sz="2800" dirty="0"/>
          </a:p>
          <a:p>
            <a:pPr algn="just" fontAlgn="base"/>
            <a:r>
              <a:rPr lang="en-US" sz="2800" dirty="0" smtClean="0"/>
              <a:t>9.42477796076938</a:t>
            </a:r>
          </a:p>
          <a:p>
            <a:pPr algn="just" fontAlgn="base"/>
            <a:endParaRPr lang="en-US" sz="2800" dirty="0"/>
          </a:p>
          <a:p>
            <a:pPr algn="just" fontAlgn="base"/>
            <a:r>
              <a:rPr lang="en-US" sz="2800" dirty="0"/>
              <a:t>&gt;&gt;&gt; print(</a:t>
            </a:r>
            <a:r>
              <a:rPr lang="en-US" sz="2800" dirty="0" err="1"/>
              <a:t>sqrt</a:t>
            </a:r>
            <a:r>
              <a:rPr lang="en-US" sz="2800" dirty="0"/>
              <a:t>(100</a:t>
            </a:r>
            <a:r>
              <a:rPr lang="en-US" sz="2800" dirty="0" smtClean="0"/>
              <a:t>))</a:t>
            </a:r>
          </a:p>
          <a:p>
            <a:pPr algn="just" fontAlgn="base"/>
            <a:endParaRPr lang="en-US" sz="2800" dirty="0"/>
          </a:p>
          <a:p>
            <a:pPr algn="just" fontAlgn="base"/>
            <a:r>
              <a:rPr lang="en-US" sz="2800" dirty="0"/>
              <a:t>10.0</a:t>
            </a:r>
          </a:p>
          <a:p>
            <a:pPr algn="just" fontAlgn="base"/>
            <a:r>
              <a:rPr lang="en-US" sz="2800" dirty="0"/>
              <a:t>&gt;&gt;&gt;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428604"/>
            <a:ext cx="8358246" cy="5693866"/>
          </a:xfrm>
          <a:prstGeom prst="rect">
            <a:avLst/>
          </a:prstGeom>
        </p:spPr>
        <p:txBody>
          <a:bodyPr wrap="square">
            <a:spAutoFit/>
          </a:bodyPr>
          <a:lstStyle/>
          <a:p>
            <a:r>
              <a:rPr lang="en-US" sz="2800" b="1" dirty="0" smtClean="0"/>
              <a:t>Module Search Path</a:t>
            </a:r>
          </a:p>
          <a:p>
            <a:r>
              <a:rPr lang="en-US" sz="2800" dirty="0" smtClean="0"/>
              <a:t>Introduction to Python module search path</a:t>
            </a:r>
          </a:p>
          <a:p>
            <a:r>
              <a:rPr lang="en-US" sz="2800" dirty="0" smtClean="0"/>
              <a:t>When you import a </a:t>
            </a:r>
            <a:r>
              <a:rPr lang="en-US" sz="2800" dirty="0" smtClean="0">
                <a:hlinkClick r:id="rId2"/>
              </a:rPr>
              <a:t>module</a:t>
            </a:r>
            <a:r>
              <a:rPr lang="en-US" sz="2800" dirty="0" smtClean="0"/>
              <a:t> in a program:</a:t>
            </a:r>
          </a:p>
          <a:p>
            <a:r>
              <a:rPr lang="en-US" sz="2800" dirty="0" smtClean="0"/>
              <a:t>import module</a:t>
            </a:r>
          </a:p>
          <a:p>
            <a:r>
              <a:rPr lang="en-US" sz="2800" dirty="0" smtClean="0"/>
              <a:t>Python will search for the module.py file from the following sources:</a:t>
            </a:r>
          </a:p>
          <a:p>
            <a:pPr>
              <a:buFont typeface="Wingdings" pitchFamily="2" charset="2"/>
              <a:buChar char="Ø"/>
            </a:pPr>
            <a:r>
              <a:rPr lang="en-US" sz="2800" dirty="0" smtClean="0"/>
              <a:t>The current folder from which the program executes.</a:t>
            </a:r>
          </a:p>
          <a:p>
            <a:pPr>
              <a:buFont typeface="Wingdings" pitchFamily="2" charset="2"/>
              <a:buChar char="Ø"/>
            </a:pPr>
            <a:r>
              <a:rPr lang="en-US" sz="2800" dirty="0" smtClean="0"/>
              <a:t>A list of folders specified in the </a:t>
            </a:r>
            <a:r>
              <a:rPr lang="en-US" sz="2800" dirty="0" smtClean="0">
                <a:hlinkClick r:id="rId3"/>
              </a:rPr>
              <a:t>PYTHONPATH</a:t>
            </a:r>
            <a:r>
              <a:rPr lang="en-US" sz="2800" dirty="0" smtClean="0"/>
              <a:t> environment variable, if you set it before.</a:t>
            </a:r>
          </a:p>
          <a:p>
            <a:pPr>
              <a:buFont typeface="Wingdings" pitchFamily="2" charset="2"/>
              <a:buChar char="Ø"/>
            </a:pPr>
            <a:r>
              <a:rPr lang="en-US" sz="2800" dirty="0" smtClean="0"/>
              <a:t>An installation-dependent list of folders that you configured when you installed Python.</a:t>
            </a:r>
          </a:p>
          <a:p>
            <a:endParaRPr lang="en-US" sz="2800"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85720" y="714356"/>
            <a:ext cx="8501090" cy="323165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12529"/>
                </a:solidFill>
                <a:effectLst/>
                <a:cs typeface="Arial" pitchFamily="34" charset="0"/>
              </a:rPr>
              <a:t>Python stores the resulting search path in the </a:t>
            </a:r>
            <a:r>
              <a:rPr lang="en-US" sz="2800" dirty="0" err="1" smtClean="0">
                <a:solidFill>
                  <a:srgbClr val="212529"/>
                </a:solidFill>
                <a:cs typeface="Arial" pitchFamily="34" charset="0"/>
              </a:rPr>
              <a:t>sys.path</a:t>
            </a:r>
            <a:r>
              <a:rPr lang="en-US" sz="2800" dirty="0" smtClean="0">
                <a:solidFill>
                  <a:srgbClr val="212529"/>
                </a:solidFill>
                <a:cs typeface="Arial" pitchFamily="34" charset="0"/>
              </a:rPr>
              <a:t> </a:t>
            </a:r>
            <a:r>
              <a:rPr kumimoji="0" lang="en-US" sz="2800" b="0" i="0" u="none" strike="noStrike" cap="none" normalizeH="0" baseline="0" dirty="0" smtClean="0">
                <a:ln>
                  <a:noFill/>
                </a:ln>
                <a:solidFill>
                  <a:srgbClr val="212529"/>
                </a:solidFill>
                <a:effectLst/>
                <a:cs typeface="Arial" pitchFamily="34" charset="0"/>
              </a:rPr>
              <a:t>variable that comes from the </a:t>
            </a:r>
            <a:r>
              <a:rPr lang="en-US" sz="2800" dirty="0" smtClean="0">
                <a:solidFill>
                  <a:srgbClr val="212529"/>
                </a:solidFill>
                <a:cs typeface="Arial" pitchFamily="34" charset="0"/>
              </a:rPr>
              <a:t>sys</a:t>
            </a:r>
            <a:r>
              <a:rPr kumimoji="0" lang="en-US" sz="2800" b="0" i="0" u="none" strike="noStrike" cap="none" normalizeH="0" baseline="0" dirty="0" smtClean="0">
                <a:ln>
                  <a:noFill/>
                </a:ln>
                <a:solidFill>
                  <a:srgbClr val="212529"/>
                </a:solidFill>
                <a:effectLst/>
                <a:cs typeface="Arial" pitchFamily="34" charset="0"/>
              </a:rPr>
              <a:t> module.</a:t>
            </a:r>
            <a:r>
              <a:rPr kumimoji="0" lang="en-US" sz="1400" b="0" i="0" u="none" strike="noStrike" cap="none" normalizeH="0" baseline="0" dirty="0" smtClean="0">
                <a:ln>
                  <a:noFill/>
                </a:ln>
                <a:solidFill>
                  <a:schemeClr val="tx1"/>
                </a:solidFill>
                <a:effectLst/>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en-IN" sz="1400" dirty="0" smtClean="0">
              <a:cs typeface="Arial" pitchFamily="34" charset="0"/>
            </a:endParaRPr>
          </a:p>
          <a:p>
            <a:r>
              <a:rPr lang="en-US" sz="2800" dirty="0" smtClean="0"/>
              <a:t>The following program shows the current module search path:</a:t>
            </a:r>
          </a:p>
          <a:p>
            <a:r>
              <a:rPr lang="en-US" sz="2800" dirty="0" smtClean="0"/>
              <a:t>import sys </a:t>
            </a:r>
          </a:p>
          <a:p>
            <a:r>
              <a:rPr lang="en-US" sz="2800" dirty="0" smtClean="0"/>
              <a:t>for path in </a:t>
            </a:r>
            <a:r>
              <a:rPr lang="en-US" sz="2800" dirty="0" err="1" smtClean="0"/>
              <a:t>sys.path</a:t>
            </a:r>
            <a:r>
              <a:rPr lang="en-US" sz="2800" dirty="0" smtClean="0"/>
              <a:t>: </a:t>
            </a:r>
          </a:p>
          <a:p>
            <a:r>
              <a:rPr lang="en-US" sz="2800" dirty="0" smtClean="0"/>
              <a:t>	print(path)</a:t>
            </a:r>
            <a:endParaRPr kumimoji="0" lang="en-US" sz="2800" b="0" i="0" u="none" strike="noStrike" cap="none" normalizeH="0" baseline="0" dirty="0" smtClean="0">
              <a:ln>
                <a:noFill/>
              </a:ln>
              <a:solidFill>
                <a:schemeClr val="tx1"/>
              </a:solidFill>
              <a:effectLst/>
              <a:cs typeface="Arial" pitchFamily="34" charset="0"/>
            </a:endParaRPr>
          </a:p>
        </p:txBody>
      </p:sp>
      <p:sp>
        <p:nvSpPr>
          <p:cNvPr id="19458" name="Rectangle 2"/>
          <p:cNvSpPr>
            <a:spLocks noChangeArrowheads="1"/>
          </p:cNvSpPr>
          <p:nvPr/>
        </p:nvSpPr>
        <p:spPr bwMode="auto">
          <a:xfrm>
            <a:off x="3214678" y="3714752"/>
            <a:ext cx="5429288" cy="246221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12529"/>
                </a:solidFill>
                <a:effectLst/>
                <a:cs typeface="Arial" pitchFamily="34" charset="0"/>
              </a:rPr>
              <a:t>Here’s a sample output on Windows: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12529"/>
                </a:solidFill>
                <a:effectLst/>
                <a:cs typeface="Arial" pitchFamily="34" charset="0"/>
              </a:rPr>
              <a:t>D:\Python\ C:\Program Files\Python38\python38.zip C:\Program Files\Python38\DLLs C:\Program Files\Python38\lib C:\Program Files\Python38 C:\Users\PythonTutorial\AppData\Roaming\Python\Python38\site-packages C:\Program Files\Python38\lib\site-packages </a:t>
            </a:r>
            <a:endParaRPr kumimoji="0" lang="en-US" sz="2000" b="1"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357158" y="571480"/>
            <a:ext cx="8143932" cy="4308872"/>
          </a:xfrm>
          <a:prstGeom prst="rect">
            <a:avLst/>
          </a:prstGeom>
          <a:noFill/>
          <a:ln w="9525">
            <a:noFill/>
            <a:miter lim="800000"/>
            <a:headEnd/>
            <a:tailEnd/>
          </a:ln>
          <a:effectLst/>
        </p:spPr>
        <p:txBody>
          <a:bodyPr vert="horz" wrap="square" lIns="12696" tIns="0" rIns="12696"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ln>
                  <a:noFill/>
                </a:ln>
                <a:solidFill>
                  <a:srgbClr val="25265E"/>
                </a:solidFill>
                <a:effectLst/>
                <a:latin typeface="euclid_circular_a"/>
                <a:cs typeface="Arial" pitchFamily="34" charset="0"/>
              </a:rPr>
              <a:t>dir() built-in function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euclid_circular_a"/>
                <a:cs typeface="Arial" pitchFamily="34" charset="0"/>
              </a:rPr>
              <a:t>In Python, we can use the </a:t>
            </a:r>
            <a:r>
              <a:rPr lang="en-US" sz="3200" dirty="0" smtClean="0">
                <a:latin typeface="euclid_circular_a"/>
                <a:cs typeface="Arial" pitchFamily="34" charset="0"/>
              </a:rPr>
              <a:t>dir()</a:t>
            </a:r>
            <a:r>
              <a:rPr kumimoji="0" lang="en-US" sz="3200" b="0" i="0" u="none" strike="noStrike" cap="none" normalizeH="0" baseline="0" dirty="0" smtClean="0">
                <a:ln>
                  <a:noFill/>
                </a:ln>
                <a:solidFill>
                  <a:schemeClr val="tx1"/>
                </a:solidFill>
                <a:effectLst/>
                <a:latin typeface="euclid_circular_a"/>
                <a:cs typeface="Arial" pitchFamily="34" charset="0"/>
              </a:rPr>
              <a:t> function to list all the function names in a module.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euclid_circular_a"/>
                <a:cs typeface="Arial" pitchFamily="34" charset="0"/>
              </a:rPr>
              <a:t>For example, earlier we have defined a function </a:t>
            </a:r>
            <a:r>
              <a:rPr lang="en-US" sz="3200" dirty="0" smtClean="0">
                <a:latin typeface="euclid_circular_a"/>
                <a:cs typeface="Arial" pitchFamily="34" charset="0"/>
              </a:rPr>
              <a:t>add()</a:t>
            </a:r>
            <a:r>
              <a:rPr kumimoji="0" lang="en-US" sz="3200" b="0" i="0" u="none" strike="noStrike" cap="none" normalizeH="0" baseline="0" dirty="0" smtClean="0">
                <a:ln>
                  <a:noFill/>
                </a:ln>
                <a:solidFill>
                  <a:schemeClr val="tx1"/>
                </a:solidFill>
                <a:effectLst/>
                <a:latin typeface="euclid_circular_a"/>
                <a:cs typeface="Arial" pitchFamily="34" charset="0"/>
              </a:rPr>
              <a:t> in the module </a:t>
            </a:r>
            <a:r>
              <a:rPr lang="en-US" sz="3200" dirty="0" smtClean="0">
                <a:latin typeface="euclid_circular_a"/>
                <a:cs typeface="Arial" pitchFamily="34" charset="0"/>
              </a:rPr>
              <a:t>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euclid_circular_a"/>
                <a:cs typeface="Arial" pitchFamily="34" charset="0"/>
              </a:rPr>
              <a:t>We can use </a:t>
            </a:r>
            <a:r>
              <a:rPr lang="en-US" sz="3200" dirty="0" smtClean="0">
                <a:latin typeface="euclid_circular_a"/>
                <a:cs typeface="Arial" pitchFamily="34" charset="0"/>
              </a:rPr>
              <a:t>dir</a:t>
            </a:r>
            <a:r>
              <a:rPr kumimoji="0" lang="en-US" sz="3200" b="0" i="0" u="none" strike="noStrike" cap="none" normalizeH="0" baseline="0" dirty="0" smtClean="0">
                <a:ln>
                  <a:noFill/>
                </a:ln>
                <a:solidFill>
                  <a:schemeClr val="tx1"/>
                </a:solidFill>
                <a:effectLst/>
                <a:latin typeface="euclid_circular_a"/>
                <a:cs typeface="Arial" pitchFamily="34" charset="0"/>
              </a:rPr>
              <a:t> in </a:t>
            </a:r>
            <a:r>
              <a:rPr lang="en-US" sz="3200" dirty="0" smtClean="0">
                <a:latin typeface="euclid_circular_a"/>
                <a:cs typeface="Arial" pitchFamily="34" charset="0"/>
              </a:rPr>
              <a:t>example</a:t>
            </a:r>
            <a:r>
              <a:rPr kumimoji="0" lang="en-US" sz="3200" b="0" i="0" u="none" strike="noStrike" cap="none" normalizeH="0" baseline="0" dirty="0" smtClean="0">
                <a:ln>
                  <a:noFill/>
                </a:ln>
                <a:solidFill>
                  <a:schemeClr val="tx1"/>
                </a:solidFill>
                <a:effectLst/>
                <a:latin typeface="euclid_circular_a"/>
                <a:cs typeface="Arial" pitchFamily="34" charset="0"/>
              </a:rPr>
              <a:t> module in the following way: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428596" y="500042"/>
            <a:ext cx="6786578" cy="4924425"/>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latin typeface="Droid Sans Mono"/>
                <a:cs typeface="Arial" pitchFamily="34" charset="0"/>
              </a:rPr>
              <a:t>dir(example)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latin typeface="Droid Sans Mono"/>
                <a:cs typeface="Arial" pitchFamily="34" charset="0"/>
              </a:rPr>
              <a:t>['__</a:t>
            </a:r>
            <a:r>
              <a:rPr kumimoji="0" lang="en-US" sz="3200" b="1" i="0" u="none" strike="noStrike" cap="none" normalizeH="0" baseline="0" dirty="0" err="1" smtClean="0">
                <a:ln>
                  <a:noFill/>
                </a:ln>
                <a:solidFill>
                  <a:schemeClr val="tx1">
                    <a:lumMod val="95000"/>
                    <a:lumOff val="5000"/>
                  </a:schemeClr>
                </a:solidFill>
                <a:effectLst/>
                <a:latin typeface="Droid Sans Mono"/>
                <a:cs typeface="Arial" pitchFamily="34" charset="0"/>
              </a:rPr>
              <a:t>builtins</a:t>
            </a:r>
            <a:r>
              <a:rPr kumimoji="0" lang="en-US" sz="3200" b="1" i="0" u="none" strike="noStrike" cap="none" normalizeH="0" baseline="0" dirty="0" smtClean="0">
                <a:ln>
                  <a:noFill/>
                </a:ln>
                <a:solidFill>
                  <a:schemeClr val="tx1">
                    <a:lumMod val="95000"/>
                    <a:lumOff val="5000"/>
                  </a:schemeClr>
                </a:solidFill>
                <a:effectLst/>
                <a:latin typeface="Droid Sans Mono"/>
                <a:cs typeface="Arial" pitchFamily="34" charset="0"/>
              </a:rPr>
              <a:t>__',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latin typeface="Droid Sans Mono"/>
                <a:cs typeface="Arial" pitchFamily="34" charset="0"/>
              </a:rPr>
              <a:t>'__cached__',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latin typeface="Droid Sans Mono"/>
                <a:cs typeface="Arial" pitchFamily="34" charset="0"/>
              </a:rPr>
              <a:t>'__doc__',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latin typeface="Droid Sans Mono"/>
                <a:cs typeface="Arial" pitchFamily="34" charset="0"/>
              </a:rPr>
              <a:t> '__file__',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latin typeface="Droid Sans Mono"/>
                <a:cs typeface="Arial" pitchFamily="34" charset="0"/>
              </a:rPr>
              <a:t>'__initializing__',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latin typeface="Droid Sans Mono"/>
                <a:cs typeface="Arial" pitchFamily="34" charset="0"/>
              </a:rPr>
              <a:t>'__loader__',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latin typeface="Droid Sans Mono"/>
                <a:cs typeface="Arial" pitchFamily="34" charset="0"/>
              </a:rPr>
              <a:t>'__name__',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latin typeface="Droid Sans Mono"/>
                <a:cs typeface="Arial" pitchFamily="34" charset="0"/>
              </a:rPr>
              <a:t>'__package__',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latin typeface="Droid Sans Mono"/>
                <a:cs typeface="Arial" pitchFamily="34" charset="0"/>
              </a:rPr>
              <a:t> 'add']</a:t>
            </a:r>
            <a:r>
              <a:rPr kumimoji="0" lang="en-US" sz="3200" b="1" i="0" u="none" strike="noStrike" cap="none" normalizeH="0" baseline="0" dirty="0" smtClean="0">
                <a:ln>
                  <a:noFill/>
                </a:ln>
                <a:solidFill>
                  <a:schemeClr val="tx1">
                    <a:lumMod val="95000"/>
                    <a:lumOff val="5000"/>
                  </a:schemeClr>
                </a:solidFill>
                <a:effectLst/>
                <a:latin typeface="Arial" pitchFamily="34" charset="0"/>
                <a:cs typeface="Arial" pitchFamily="34" charset="0"/>
              </a:rPr>
              <a:t>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642910" y="714356"/>
            <a:ext cx="7143800" cy="4308872"/>
          </a:xfrm>
          <a:prstGeom prst="rect">
            <a:avLst/>
          </a:prstGeom>
          <a:noFill/>
          <a:ln w="9525">
            <a:noFill/>
            <a:miter lim="800000"/>
            <a:headEnd/>
            <a:tailEnd/>
          </a:ln>
          <a:effectLst/>
        </p:spPr>
        <p:txBody>
          <a:bodyPr vert="horz" wrap="square" lIns="12696" tIns="0" rIns="12696"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cs typeface="Arial" pitchFamily="34" charset="0"/>
              </a:rPr>
              <a:t>Here, we can see a sorted list of names (along with add). All other names that begin with an underscore are default Python attributes associated with the module (not user-defined). </a:t>
            </a:r>
          </a:p>
          <a:p>
            <a:pPr marL="0" marR="0" lvl="0" indent="0" algn="just" defTabSz="914400" rtl="0" eaLnBrk="1" fontAlgn="base" latinLnBrk="0" hangingPunct="1">
              <a:lnSpc>
                <a:spcPct val="100000"/>
              </a:lnSpc>
              <a:spcBef>
                <a:spcPct val="0"/>
              </a:spcBef>
              <a:spcAft>
                <a:spcPct val="0"/>
              </a:spcAft>
              <a:buClrTx/>
              <a:buSzTx/>
              <a:buFontTx/>
              <a:buNone/>
              <a:tabLst/>
            </a:pPr>
            <a:endParaRPr lang="en-IN" sz="2800" b="1" dirty="0" smtClean="0">
              <a:cs typeface="Arial" pitchFamily="34" charset="0"/>
            </a:endParaRPr>
          </a:p>
          <a:p>
            <a:r>
              <a:rPr lang="en-US" sz="2800" b="1" dirty="0" smtClean="0"/>
              <a:t>For example, the __name__ attribute contains the name of the module.</a:t>
            </a:r>
          </a:p>
          <a:p>
            <a:r>
              <a:rPr lang="en-US" sz="2800" b="1" dirty="0" smtClean="0"/>
              <a:t>import example </a:t>
            </a:r>
          </a:p>
          <a:p>
            <a:r>
              <a:rPr lang="en-US" sz="2800" b="1" dirty="0" err="1" smtClean="0"/>
              <a:t>example.__name</a:t>
            </a:r>
            <a:r>
              <a:rPr lang="en-US" sz="2800" b="1" dirty="0" smtClean="0"/>
              <a:t>__ </a:t>
            </a:r>
          </a:p>
          <a:p>
            <a:r>
              <a:rPr lang="en-US" sz="2800" b="1" dirty="0" smtClean="0"/>
              <a:t># Output: 'example'</a:t>
            </a:r>
            <a:endParaRPr kumimoji="0" lang="en-US" sz="2800" b="1"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642910" y="642918"/>
            <a:ext cx="7643866" cy="443198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cs typeface="Arial" pitchFamily="34" charset="0"/>
              </a:rPr>
              <a:t>All the names defined in our current namespace can be found out using the dir() function without any arguments.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cs typeface="Arial" pitchFamily="34" charset="0"/>
              </a:rPr>
              <a:t>a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cs typeface="Arial" pitchFamily="34" charset="0"/>
              </a:rPr>
              <a:t>b = "hello"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cs typeface="Arial" pitchFamily="34" charset="0"/>
              </a:rPr>
              <a:t>import math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cs typeface="Arial" pitchFamily="34" charset="0"/>
              </a:rPr>
              <a:t>dir()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lumMod val="95000"/>
                    <a:lumOff val="5000"/>
                  </a:schemeClr>
                </a:solidFill>
                <a:effectLst/>
                <a:cs typeface="Arial" pitchFamily="34" charset="0"/>
              </a:rPr>
              <a:t> ['__</a:t>
            </a:r>
            <a:r>
              <a:rPr kumimoji="0" lang="en-US" sz="3200" b="1" i="0" u="none" strike="noStrike" cap="none" normalizeH="0" baseline="0" dirty="0" err="1" smtClean="0">
                <a:ln>
                  <a:noFill/>
                </a:ln>
                <a:solidFill>
                  <a:schemeClr val="tx1">
                    <a:lumMod val="95000"/>
                    <a:lumOff val="5000"/>
                  </a:schemeClr>
                </a:solidFill>
                <a:effectLst/>
                <a:cs typeface="Arial" pitchFamily="34" charset="0"/>
              </a:rPr>
              <a:t>builtins</a:t>
            </a:r>
            <a:r>
              <a:rPr kumimoji="0" lang="en-US" sz="3200" b="1" i="0" u="none" strike="noStrike" cap="none" normalizeH="0" baseline="0" dirty="0" smtClean="0">
                <a:ln>
                  <a:noFill/>
                </a:ln>
                <a:solidFill>
                  <a:schemeClr val="tx1">
                    <a:lumMod val="95000"/>
                    <a:lumOff val="5000"/>
                  </a:schemeClr>
                </a:solidFill>
                <a:effectLst/>
                <a:cs typeface="Arial" pitchFamily="34" charset="0"/>
              </a:rPr>
              <a:t>__', '__doc__', '__name__', 'a', 'b', 'math', '</a:t>
            </a:r>
            <a:r>
              <a:rPr kumimoji="0" lang="en-US" sz="3200" b="1" i="0" u="none" strike="noStrike" cap="none" normalizeH="0" baseline="0" dirty="0" err="1" smtClean="0">
                <a:ln>
                  <a:noFill/>
                </a:ln>
                <a:solidFill>
                  <a:schemeClr val="tx1">
                    <a:lumMod val="95000"/>
                    <a:lumOff val="5000"/>
                  </a:schemeClr>
                </a:solidFill>
                <a:effectLst/>
                <a:cs typeface="Arial" pitchFamily="34" charset="0"/>
              </a:rPr>
              <a:t>pyscripter</a:t>
            </a:r>
            <a:r>
              <a:rPr kumimoji="0" lang="en-US" sz="3200" b="1" i="0" u="none" strike="noStrike" cap="none" normalizeH="0" baseline="0" dirty="0" smtClean="0">
                <a:ln>
                  <a:noFill/>
                </a:ln>
                <a:solidFill>
                  <a:schemeClr val="tx1">
                    <a:lumMod val="95000"/>
                    <a:lumOff val="5000"/>
                  </a:schemeClr>
                </a:solidFill>
                <a:effectLst/>
                <a:cs typeface="Arial" pitchFamily="34" charset="0"/>
              </a:rPr>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153400" cy="4524315"/>
          </a:xfrm>
          <a:prstGeom prst="rect">
            <a:avLst/>
          </a:prstGeom>
        </p:spPr>
        <p:txBody>
          <a:bodyPr wrap="square">
            <a:spAutoFit/>
          </a:bodyPr>
          <a:lstStyle/>
          <a:p>
            <a:pPr algn="just" fontAlgn="base"/>
            <a:r>
              <a:rPr lang="en-US" sz="3200" b="1" dirty="0" smtClean="0"/>
              <a:t>Libraries and Modules</a:t>
            </a:r>
          </a:p>
          <a:p>
            <a:pPr algn="just" fontAlgn="base"/>
            <a:endParaRPr lang="en-US" sz="3200" b="1" dirty="0" smtClean="0"/>
          </a:p>
          <a:p>
            <a:pPr algn="just" fontAlgn="base"/>
            <a:r>
              <a:rPr lang="en-US" sz="3200" dirty="0" smtClean="0"/>
              <a:t>Libraries and Modules make the life of a programmer smooth.</a:t>
            </a:r>
          </a:p>
          <a:p>
            <a:pPr algn="just" fontAlgn="base"/>
            <a:r>
              <a:rPr lang="en-US" sz="3200" dirty="0" smtClean="0"/>
              <a:t>When you are working with projects, you may encounter scenarios where you won’t be able to solve with the standard coding of a programming language. We need some libraries and modules to overcome those problems.</a:t>
            </a:r>
            <a:endParaRPr lang="en-US" sz="32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7467600" cy="3539430"/>
          </a:xfrm>
          <a:prstGeom prst="rect">
            <a:avLst/>
          </a:prstGeom>
        </p:spPr>
        <p:txBody>
          <a:bodyPr wrap="square">
            <a:spAutoFit/>
          </a:bodyPr>
          <a:lstStyle/>
          <a:p>
            <a:pPr algn="just"/>
            <a:r>
              <a:rPr lang="en-US" sz="3200" dirty="0" smtClean="0"/>
              <a:t>Luckily </a:t>
            </a:r>
            <a:r>
              <a:rPr lang="en-US" sz="3200" dirty="0" smtClean="0">
                <a:hlinkClick r:id="rId2"/>
              </a:rPr>
              <a:t>Python supports a plethora of modules and libraries</a:t>
            </a:r>
            <a:r>
              <a:rPr lang="en-US" sz="3200" dirty="0" smtClean="0"/>
              <a:t>. Python has </a:t>
            </a:r>
            <a:r>
              <a:rPr lang="en-US" sz="3200" b="1" dirty="0" smtClean="0"/>
              <a:t>built-in</a:t>
            </a:r>
            <a:r>
              <a:rPr lang="en-US" sz="3200" dirty="0" smtClean="0"/>
              <a:t> modules as well as </a:t>
            </a:r>
            <a:r>
              <a:rPr lang="en-US" sz="3200" b="1" dirty="0" smtClean="0"/>
              <a:t>third-party</a:t>
            </a:r>
            <a:r>
              <a:rPr lang="en-US" sz="3200" dirty="0" smtClean="0"/>
              <a:t> libraries and modules for the development. We will see both integrated and third-party modules, which are very beneficial for Python projects. </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158"/>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Nunito"/>
                <a:ea typeface="Nunito"/>
                <a:cs typeface="Nunito"/>
                <a:sym typeface="Nunito"/>
              </a:rPr>
              <a:t>Let’s see how we can call this function:</a:t>
            </a:r>
            <a:endParaRPr sz="3200">
              <a:latin typeface="Nunito"/>
              <a:ea typeface="Nunito"/>
              <a:cs typeface="Nunito"/>
              <a:sym typeface="Nunito"/>
            </a:endParaRPr>
          </a:p>
          <a:p>
            <a:pPr marL="0" lvl="0" indent="0" algn="l" rtl="0">
              <a:spcBef>
                <a:spcPts val="0"/>
              </a:spcBef>
              <a:spcAft>
                <a:spcPts val="0"/>
              </a:spcAft>
              <a:buNone/>
            </a:pPr>
            <a:r>
              <a:rPr lang="en" sz="3200" dirty="0">
                <a:latin typeface="Nunito"/>
                <a:ea typeface="Nunito"/>
                <a:cs typeface="Nunito"/>
                <a:sym typeface="Nunito"/>
              </a:rPr>
              <a:t>L = [1, -2, -5, 6.2]</a:t>
            </a:r>
            <a:endParaRPr sz="3200">
              <a:latin typeface="Nunito"/>
              <a:ea typeface="Nunito"/>
              <a:cs typeface="Nunito"/>
              <a:sym typeface="Nunito"/>
            </a:endParaRPr>
          </a:p>
          <a:p>
            <a:pPr marL="0" lvl="0" indent="0" algn="l" rtl="0">
              <a:spcBef>
                <a:spcPts val="0"/>
              </a:spcBef>
              <a:spcAft>
                <a:spcPts val="0"/>
              </a:spcAft>
              <a:buNone/>
            </a:pPr>
            <a:r>
              <a:rPr lang="en" sz="3200" dirty="0">
                <a:latin typeface="Nunito"/>
                <a:ea typeface="Nunito"/>
                <a:cs typeface="Nunito"/>
                <a:sym typeface="Nunito"/>
              </a:rPr>
              <a:t>print (apply(L, abs))  # [1, 2, 5, 6.2]</a:t>
            </a:r>
            <a:endParaRPr sz="3200">
              <a:latin typeface="Nunito"/>
              <a:ea typeface="Nunito"/>
              <a:cs typeface="Nunito"/>
              <a:sym typeface="Nunito"/>
            </a:endParaRPr>
          </a:p>
          <a:p>
            <a:pPr marL="0" lvl="0" indent="0" algn="l" rtl="0">
              <a:spcBef>
                <a:spcPts val="0"/>
              </a:spcBef>
              <a:spcAft>
                <a:spcPts val="0"/>
              </a:spcAft>
              <a:buNone/>
            </a:pPr>
            <a:r>
              <a:rPr lang="en" sz="3200" dirty="0">
                <a:latin typeface="Nunito"/>
                <a:ea typeface="Nunito"/>
                <a:cs typeface="Nunito"/>
                <a:sym typeface="Nunito"/>
              </a:rPr>
              <a:t># abs is applied on elements passed in L</a:t>
            </a:r>
            <a:endParaRPr sz="3200">
              <a:latin typeface="Nunito"/>
              <a:ea typeface="Nunito"/>
              <a:cs typeface="Nunito"/>
              <a:sym typeface="Nunito"/>
            </a:endParaRPr>
          </a:p>
          <a:p>
            <a:pPr marL="0" lvl="0" indent="0" algn="l" rtl="0">
              <a:spcBef>
                <a:spcPts val="0"/>
              </a:spcBef>
              <a:spcAft>
                <a:spcPts val="0"/>
              </a:spcAft>
              <a:buNone/>
            </a:pPr>
            <a:r>
              <a:rPr lang="en" sz="3200" dirty="0">
                <a:latin typeface="Nunito"/>
                <a:ea typeface="Nunito"/>
                <a:cs typeface="Nunito"/>
                <a:sym typeface="Nunito"/>
              </a:rPr>
              <a:t>print (apply(L, int))  # [1, -2, -5, 6]</a:t>
            </a:r>
            <a:endParaRPr sz="3200">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229600" cy="5693866"/>
          </a:xfrm>
          <a:prstGeom prst="rect">
            <a:avLst/>
          </a:prstGeom>
        </p:spPr>
        <p:txBody>
          <a:bodyPr wrap="square">
            <a:spAutoFit/>
          </a:bodyPr>
          <a:lstStyle/>
          <a:p>
            <a:pPr algn="just"/>
            <a:r>
              <a:rPr lang="en-US" sz="2800" b="1" dirty="0" smtClean="0"/>
              <a:t>Modules:</a:t>
            </a:r>
          </a:p>
          <a:p>
            <a:pPr algn="just"/>
            <a:r>
              <a:rPr lang="en-US" sz="2800" dirty="0" smtClean="0"/>
              <a:t>Modules are a collection of related codes that are packed under a Python program. Programmers may decide whether to define functions, classes, or variables within a module. It’s also perfect to accommodate </a:t>
            </a:r>
            <a:r>
              <a:rPr lang="en-US" sz="2800" dirty="0" err="1" smtClean="0"/>
              <a:t>runnable</a:t>
            </a:r>
            <a:r>
              <a:rPr lang="en-US" sz="2800" dirty="0" smtClean="0"/>
              <a:t> codes within modules. In other words, they are Python files containing valid Python definitions and statements. These are normal file names that use the suffix .</a:t>
            </a:r>
            <a:r>
              <a:rPr lang="en-US" sz="2800" dirty="0" err="1" smtClean="0"/>
              <a:t>py</a:t>
            </a:r>
            <a:r>
              <a:rPr lang="en-US" sz="2800" dirty="0" smtClean="0"/>
              <a:t> when they are created. Clustering the related code into a module makes the code more straightforward to understand and implement. It also prepares the code organized in a logical manner.</a:t>
            </a:r>
            <a:endParaRPr lang="en-US" sz="28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610600" cy="6124754"/>
          </a:xfrm>
          <a:prstGeom prst="rect">
            <a:avLst/>
          </a:prstGeom>
        </p:spPr>
        <p:txBody>
          <a:bodyPr wrap="square">
            <a:spAutoFit/>
          </a:bodyPr>
          <a:lstStyle/>
          <a:p>
            <a:pPr algn="just"/>
            <a:r>
              <a:rPr lang="en-US" sz="2800" b="1" dirty="0" smtClean="0"/>
              <a:t>Libraries:</a:t>
            </a:r>
          </a:p>
          <a:p>
            <a:pPr algn="just"/>
            <a:r>
              <a:rPr lang="en-US" sz="2800" dirty="0" smtClean="0"/>
              <a:t>A library is an umbrella term that comprises a reusable set of Python code/instructions. Usually, a Python library is a collection of related modules bundled together under one single name. It is popularly used by developers to share reusable code with the community. This eliminates the necessity for writing any Python code from scratch.</a:t>
            </a:r>
          </a:p>
          <a:p>
            <a:pPr algn="just"/>
            <a:r>
              <a:rPr lang="en-US" sz="2800" dirty="0" smtClean="0"/>
              <a:t>Developers and community researchers can create their own set of useful functions that are related to the same domain. Standard libraries come bundled with the Python interpreter when programmers and developers install it in their system. Some common examples of Python libraries are: </a:t>
            </a:r>
            <a:r>
              <a:rPr lang="en-US" sz="2800" dirty="0" err="1" smtClean="0"/>
              <a:t>matplotlib</a:t>
            </a:r>
            <a:r>
              <a:rPr lang="en-US" sz="2800" dirty="0" smtClean="0"/>
              <a:t>, </a:t>
            </a:r>
            <a:r>
              <a:rPr lang="en-US" sz="2800" dirty="0" err="1" smtClean="0"/>
              <a:t>Pygame</a:t>
            </a:r>
            <a:r>
              <a:rPr lang="en-US" sz="2800" dirty="0" smtClean="0"/>
              <a:t>, </a:t>
            </a:r>
            <a:r>
              <a:rPr lang="en-US" sz="2800" dirty="0" err="1" smtClean="0"/>
              <a:t>Pytorch</a:t>
            </a:r>
            <a:r>
              <a:rPr lang="en-US" sz="2800" dirty="0" smtClean="0"/>
              <a:t>, Requests, </a:t>
            </a:r>
            <a:r>
              <a:rPr lang="en-US" sz="2800" dirty="0" err="1" smtClean="0"/>
              <a:t>Beautifulsoap</a:t>
            </a:r>
            <a:r>
              <a:rPr lang="en-US" sz="2800" dirty="0" smtClean="0"/>
              <a:t>, etc.</a:t>
            </a:r>
            <a:endParaRPr lang="en-US" sz="28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0"/>
            <a:ext cx="6610079" cy="523220"/>
          </a:xfrm>
          <a:prstGeom prst="rect">
            <a:avLst/>
          </a:prstGeom>
        </p:spPr>
        <p:txBody>
          <a:bodyPr wrap="none">
            <a:spAutoFit/>
          </a:bodyPr>
          <a:lstStyle/>
          <a:p>
            <a:r>
              <a:rPr lang="en-US" sz="2800" b="1" dirty="0" smtClean="0"/>
              <a:t>Difference between Modules and Libraries:</a:t>
            </a:r>
            <a:endParaRPr lang="en-US" sz="2800" b="1" dirty="0"/>
          </a:p>
        </p:txBody>
      </p:sp>
      <p:graphicFrame>
        <p:nvGraphicFramePr>
          <p:cNvPr id="3" name="Table 2"/>
          <p:cNvGraphicFramePr>
            <a:graphicFrameLocks noGrp="1"/>
          </p:cNvGraphicFramePr>
          <p:nvPr/>
        </p:nvGraphicFramePr>
        <p:xfrm>
          <a:off x="304800" y="609600"/>
          <a:ext cx="8610600" cy="5908270"/>
        </p:xfrm>
        <a:graphic>
          <a:graphicData uri="http://schemas.openxmlformats.org/drawingml/2006/table">
            <a:tbl>
              <a:tblPr/>
              <a:tblGrid>
                <a:gridCol w="4305300"/>
                <a:gridCol w="4305300"/>
              </a:tblGrid>
              <a:tr h="114495">
                <a:tc>
                  <a:txBody>
                    <a:bodyPr/>
                    <a:lstStyle/>
                    <a:p>
                      <a:r>
                        <a:rPr lang="en-US" sz="2700" dirty="0"/>
                        <a:t>Modules</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04703C"/>
                    </a:solidFill>
                  </a:tcPr>
                </a:tc>
                <a:tc>
                  <a:txBody>
                    <a:bodyPr/>
                    <a:lstStyle/>
                    <a:p>
                      <a:r>
                        <a:rPr lang="en-US" sz="2700"/>
                        <a:t>Libraries</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04703C"/>
                    </a:solidFill>
                  </a:tcPr>
                </a:tc>
              </a:tr>
              <a:tr h="284468">
                <a:tc>
                  <a:txBody>
                    <a:bodyPr/>
                    <a:lstStyle/>
                    <a:p>
                      <a:r>
                        <a:rPr lang="en-US" sz="2700" dirty="0"/>
                        <a:t>A module is a collection of code or functions that uses the .</a:t>
                      </a:r>
                      <a:r>
                        <a:rPr lang="en-US" sz="2700" dirty="0" err="1"/>
                        <a:t>py</a:t>
                      </a:r>
                      <a:r>
                        <a:rPr lang="en-US" sz="2700" dirty="0"/>
                        <a:t> extension.</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tcPr>
                </a:tc>
                <a:tc>
                  <a:txBody>
                    <a:bodyPr/>
                    <a:lstStyle/>
                    <a:p>
                      <a:r>
                        <a:rPr lang="en-US" sz="2700"/>
                        <a:t>A Python library is a set of related modules or packages bundled together.</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tcPr>
                </a:tc>
              </a:tr>
              <a:tr h="284468">
                <a:tc>
                  <a:txBody>
                    <a:bodyPr/>
                    <a:lstStyle/>
                    <a:p>
                      <a:r>
                        <a:rPr lang="en-US" sz="2700"/>
                        <a:t>It is used by the programmers as well as the developers.</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F1F1F1"/>
                    </a:solidFill>
                  </a:tcPr>
                </a:tc>
                <a:tc>
                  <a:txBody>
                    <a:bodyPr/>
                    <a:lstStyle/>
                    <a:p>
                      <a:r>
                        <a:rPr lang="en-US" sz="2700"/>
                        <a:t>It is mostly used by the community members, developers, and researchers.</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F1F1F1"/>
                    </a:solidFill>
                  </a:tcPr>
                </a:tc>
              </a:tr>
              <a:tr h="199482">
                <a:tc>
                  <a:txBody>
                    <a:bodyPr/>
                    <a:lstStyle/>
                    <a:p>
                      <a:r>
                        <a:rPr lang="en-US" sz="2700"/>
                        <a:t>Use of modules makes reading the code easier.</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tcPr>
                </a:tc>
                <a:tc>
                  <a:txBody>
                    <a:bodyPr/>
                    <a:lstStyle/>
                    <a:p>
                      <a:r>
                        <a:rPr lang="en-US" sz="2700"/>
                        <a:t>Libraries do not contribute in better readability.</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tcPr>
                </a:tc>
              </a:tr>
              <a:tr h="454441">
                <a:tc>
                  <a:txBody>
                    <a:bodyPr/>
                    <a:lstStyle/>
                    <a:p>
                      <a:r>
                        <a:rPr lang="en-US" sz="2700"/>
                        <a:t>Modules logically cluster the functionality that programmers can import to reuse their code or set of statements.</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F1F1F1"/>
                    </a:solidFill>
                  </a:tcPr>
                </a:tc>
                <a:tc>
                  <a:txBody>
                    <a:bodyPr/>
                    <a:lstStyle/>
                    <a:p>
                      <a:r>
                        <a:rPr lang="en-US" sz="2700" dirty="0"/>
                        <a:t>Libraries make the collection of logically related code reusable for the programming language users, developers, and other researchers.</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F1F1F1"/>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52400"/>
          <a:ext cx="8915400" cy="6459820"/>
        </p:xfrm>
        <a:graphic>
          <a:graphicData uri="http://schemas.openxmlformats.org/drawingml/2006/table">
            <a:tbl>
              <a:tblPr/>
              <a:tblGrid>
                <a:gridCol w="4457700"/>
                <a:gridCol w="4457700"/>
              </a:tblGrid>
              <a:tr h="539427">
                <a:tc>
                  <a:txBody>
                    <a:bodyPr/>
                    <a:lstStyle/>
                    <a:p>
                      <a:r>
                        <a:rPr lang="en-US" sz="2800" dirty="0"/>
                        <a:t>Whenever a programmer imports a module in a Python program, the interpreter scans for several locations to look for the module's definition or body.</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tcPr>
                </a:tc>
                <a:tc>
                  <a:txBody>
                    <a:bodyPr/>
                    <a:lstStyle/>
                    <a:p>
                      <a:r>
                        <a:rPr lang="en-US" sz="2800" dirty="0"/>
                        <a:t>We have to install the libraries in our Python project before using its modules or packages. Usually, we use the pip install command.</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tcPr>
                </a:tc>
              </a:tr>
              <a:tr h="794386">
                <a:tc>
                  <a:txBody>
                    <a:bodyPr/>
                    <a:lstStyle/>
                    <a:p>
                      <a:r>
                        <a:rPr lang="en-US" sz="2800"/>
                        <a:t>When a module is not found by Python's import statement, it searches for each directory within the shell variable i.e., PYTHONPATH. The PYTHONPATH is Python's environment variable consisting of a list of directories.</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F1F1F1"/>
                    </a:solidFill>
                  </a:tcPr>
                </a:tc>
                <a:tc>
                  <a:txBody>
                    <a:bodyPr/>
                    <a:lstStyle/>
                    <a:p>
                      <a:r>
                        <a:rPr lang="en-US" sz="2800" dirty="0"/>
                        <a:t>Whenever the Python interpreter do not found the Python library associated with the project, it shows an error message and the program ends abruptly.</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F1F1F1"/>
                    </a:solidFill>
                  </a:tcPr>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52400"/>
          <a:ext cx="8382000" cy="6290240"/>
        </p:xfrm>
        <a:graphic>
          <a:graphicData uri="http://schemas.openxmlformats.org/drawingml/2006/table">
            <a:tbl>
              <a:tblPr/>
              <a:tblGrid>
                <a:gridCol w="4191000"/>
                <a:gridCol w="4191000"/>
              </a:tblGrid>
              <a:tr h="284468">
                <a:tc>
                  <a:txBody>
                    <a:bodyPr/>
                    <a:lstStyle/>
                    <a:p>
                      <a:r>
                        <a:rPr lang="en-US" sz="2700" dirty="0"/>
                        <a:t>Modules are mostly written using valid Python statements or codes.</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tcPr>
                </a:tc>
                <a:tc>
                  <a:txBody>
                    <a:bodyPr/>
                    <a:lstStyle/>
                    <a:p>
                      <a:r>
                        <a:rPr lang="en-US" sz="2700"/>
                        <a:t>Libraries, mainly standard libraries, are mostly written using C language or Python.</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tcPr>
                </a:tc>
              </a:tr>
              <a:tr h="284468">
                <a:tc>
                  <a:txBody>
                    <a:bodyPr/>
                    <a:lstStyle/>
                    <a:p>
                      <a:r>
                        <a:rPr lang="en-US" sz="2700" dirty="0"/>
                        <a:t>The main focus of creating modules is to avoid DRY (Don’t Repeat Yourself).</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F1F1F1"/>
                    </a:solidFill>
                  </a:tcPr>
                </a:tc>
                <a:tc>
                  <a:txBody>
                    <a:bodyPr/>
                    <a:lstStyle/>
                    <a:p>
                      <a:r>
                        <a:rPr lang="en-US" sz="2700" dirty="0"/>
                        <a:t>Libraries do not have any such objective.</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F1F1F1"/>
                    </a:solidFill>
                  </a:tcPr>
                </a:tc>
              </a:tr>
              <a:tr h="539427">
                <a:tc>
                  <a:txBody>
                    <a:bodyPr/>
                    <a:lstStyle/>
                    <a:p>
                      <a:r>
                        <a:rPr lang="en-US" sz="2700"/>
                        <a:t>We can use the Python’s built-in dir() function to return a sorted list of strings holding the function names defined within a module.</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tcPr>
                </a:tc>
                <a:tc>
                  <a:txBody>
                    <a:bodyPr/>
                    <a:lstStyle/>
                    <a:p>
                      <a:r>
                        <a:rPr lang="en-US" sz="2700" dirty="0"/>
                        <a:t>There is not such explicit function that can return the number of modules a library contain. Still, programmers can use the help() to extract some information.</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tcPr>
                </a:tc>
              </a:tr>
              <a:tr h="284468">
                <a:tc>
                  <a:txBody>
                    <a:bodyPr/>
                    <a:lstStyle/>
                    <a:p>
                      <a:r>
                        <a:rPr lang="en-US" sz="2700"/>
                        <a:t>Example of popular built-in Python modules are os, sys, math, random, etc.</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F1F1F1"/>
                    </a:solidFill>
                  </a:tcPr>
                </a:tc>
                <a:tc>
                  <a:txBody>
                    <a:bodyPr/>
                    <a:lstStyle/>
                    <a:p>
                      <a:r>
                        <a:rPr lang="en-US" sz="2700" dirty="0"/>
                        <a:t>Example of popular built-in Python libraries are </a:t>
                      </a:r>
                      <a:r>
                        <a:rPr lang="en-US" sz="2700" dirty="0" err="1"/>
                        <a:t>Pygame</a:t>
                      </a:r>
                      <a:r>
                        <a:rPr lang="en-US" sz="2700" dirty="0"/>
                        <a:t>, </a:t>
                      </a:r>
                      <a:r>
                        <a:rPr lang="en-US" sz="2700" dirty="0" err="1"/>
                        <a:t>Pytorch</a:t>
                      </a:r>
                      <a:r>
                        <a:rPr lang="en-US" sz="2700" dirty="0"/>
                        <a:t>, </a:t>
                      </a:r>
                      <a:r>
                        <a:rPr lang="en-US" sz="2700" dirty="0" err="1"/>
                        <a:t>matplotlib</a:t>
                      </a:r>
                      <a:r>
                        <a:rPr lang="en-US" sz="2700" dirty="0"/>
                        <a:t>, etc.</a:t>
                      </a:r>
                    </a:p>
                  </a:txBody>
                  <a:tcPr marL="14755" marR="14755" marT="14755" marB="14755" anchor="ctr">
                    <a:lnL w="4763" cap="flat" cmpd="sng" algn="ctr">
                      <a:solidFill>
                        <a:srgbClr val="8FBC8F"/>
                      </a:solidFill>
                      <a:prstDash val="solid"/>
                      <a:round/>
                      <a:headEnd type="none" w="med" len="med"/>
                      <a:tailEnd type="none" w="med" len="med"/>
                    </a:lnL>
                    <a:lnR w="4763" cap="flat" cmpd="sng" algn="ctr">
                      <a:solidFill>
                        <a:srgbClr val="8FBC8F"/>
                      </a:solidFill>
                      <a:prstDash val="solid"/>
                      <a:round/>
                      <a:headEnd type="none" w="med" len="med"/>
                      <a:tailEnd type="none" w="med" len="med"/>
                    </a:lnR>
                    <a:lnT w="4763" cap="flat" cmpd="sng" algn="ctr">
                      <a:solidFill>
                        <a:srgbClr val="8FBC8F"/>
                      </a:solidFill>
                      <a:prstDash val="solid"/>
                      <a:round/>
                      <a:headEnd type="none" w="med" len="med"/>
                      <a:tailEnd type="none" w="med" len="med"/>
                    </a:lnT>
                    <a:lnB w="4763" cap="flat" cmpd="sng" algn="ctr">
                      <a:solidFill>
                        <a:srgbClr val="8FBC8F"/>
                      </a:solidFill>
                      <a:prstDash val="solid"/>
                      <a:round/>
                      <a:headEnd type="none" w="med" len="med"/>
                      <a:tailEnd type="none" w="med" len="med"/>
                    </a:lnB>
                    <a:solidFill>
                      <a:srgbClr val="F1F1F1"/>
                    </a:solidFill>
                  </a:tcPr>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6124754"/>
          </a:xfrm>
          <a:prstGeom prst="rect">
            <a:avLst/>
          </a:prstGeom>
        </p:spPr>
        <p:txBody>
          <a:bodyPr wrap="square">
            <a:spAutoFit/>
          </a:bodyPr>
          <a:lstStyle/>
          <a:p>
            <a:pPr algn="just"/>
            <a:r>
              <a:rPr lang="en-US" sz="2800" b="1" dirty="0" smtClean="0"/>
              <a:t>Third-Party Tools</a:t>
            </a:r>
          </a:p>
          <a:p>
            <a:pPr algn="just"/>
            <a:r>
              <a:rPr lang="en-US" sz="2800" dirty="0" smtClean="0"/>
              <a:t>Python has a large standard library, providing many useful modules right out of the box. But it will never have everything you need. Python also has a huge collection of third-party modules available for you to install.</a:t>
            </a:r>
          </a:p>
          <a:p>
            <a:pPr algn="just"/>
            <a:endParaRPr lang="en-IN" sz="2800" dirty="0" smtClean="0"/>
          </a:p>
          <a:p>
            <a:r>
              <a:rPr lang="en-US" sz="2800" b="1" dirty="0" smtClean="0"/>
              <a:t>pip</a:t>
            </a:r>
          </a:p>
          <a:p>
            <a:pPr algn="just"/>
            <a:r>
              <a:rPr lang="en-US" sz="2800" dirty="0" smtClean="0"/>
              <a:t>Python comes with a package manager called pip. The name is a recursive acronym short for Pip Installs Packages.</a:t>
            </a:r>
          </a:p>
          <a:p>
            <a:pPr algn="just"/>
            <a:r>
              <a:rPr lang="en-US" sz="2800" dirty="0" smtClean="0"/>
              <a:t>If you’re using a recent version of Python 3 (3.4 or higher), then you already have a pip3 command that will install packages.</a:t>
            </a:r>
          </a:p>
          <a:p>
            <a:pPr algn="just"/>
            <a:endParaRPr lang="en-US" sz="28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457200"/>
            <a:ext cx="7848600" cy="6124754"/>
          </a:xfrm>
          <a:prstGeom prst="rect">
            <a:avLst/>
          </a:prstGeom>
        </p:spPr>
        <p:txBody>
          <a:bodyPr wrap="square">
            <a:spAutoFit/>
          </a:bodyPr>
          <a:lstStyle/>
          <a:p>
            <a:r>
              <a:rPr lang="en-US" sz="2800" dirty="0" smtClean="0"/>
              <a:t>Installing packages is as easy as:</a:t>
            </a:r>
          </a:p>
          <a:p>
            <a:endParaRPr lang="en-IN" sz="2800" dirty="0" smtClean="0"/>
          </a:p>
          <a:p>
            <a:r>
              <a:rPr lang="en-US" sz="2800" dirty="0" smtClean="0"/>
              <a:t>pip install </a:t>
            </a:r>
            <a:r>
              <a:rPr lang="en-US" sz="2800" dirty="0" err="1" smtClean="0"/>
              <a:t>the_package_name</a:t>
            </a:r>
            <a:endParaRPr lang="en-US" sz="2800" dirty="0" smtClean="0"/>
          </a:p>
          <a:p>
            <a:endParaRPr lang="en-IN" sz="2800" dirty="0" smtClean="0"/>
          </a:p>
          <a:p>
            <a:endParaRPr lang="en-IN" sz="2800" dirty="0" smtClean="0"/>
          </a:p>
          <a:p>
            <a:r>
              <a:rPr lang="en-US" sz="2800" b="1" dirty="0" err="1" smtClean="0"/>
              <a:t>PyPI</a:t>
            </a:r>
            <a:endParaRPr lang="en-US" sz="2800" b="1" dirty="0" smtClean="0"/>
          </a:p>
          <a:p>
            <a:endParaRPr lang="en-US" sz="2800" b="1" dirty="0" smtClean="0"/>
          </a:p>
          <a:p>
            <a:pPr algn="just"/>
            <a:r>
              <a:rPr lang="en-US" sz="2800" dirty="0" smtClean="0"/>
              <a:t>Python packages are available from the Python Package Index, or </a:t>
            </a:r>
            <a:r>
              <a:rPr lang="en-US" sz="2800" dirty="0" err="1" smtClean="0">
                <a:hlinkClick r:id="rId2"/>
              </a:rPr>
              <a:t>PyPI</a:t>
            </a:r>
            <a:r>
              <a:rPr lang="en-US" sz="2800" dirty="0" smtClean="0"/>
              <a:t>, pronounced Pie-Pee-Eye. Pip automatically knows to install from </a:t>
            </a:r>
            <a:r>
              <a:rPr lang="en-US" sz="2800" dirty="0" err="1" smtClean="0"/>
              <a:t>PyPI</a:t>
            </a:r>
            <a:r>
              <a:rPr lang="en-US" sz="2800" dirty="0" smtClean="0"/>
              <a:t>, but you can manually search or browse </a:t>
            </a:r>
            <a:r>
              <a:rPr lang="en-US" sz="2800" dirty="0" err="1" smtClean="0"/>
              <a:t>PyPI</a:t>
            </a:r>
            <a:r>
              <a:rPr lang="en-US" sz="2800" dirty="0" smtClean="0"/>
              <a:t> if you need to.</a:t>
            </a:r>
            <a:endParaRPr lang="en-IN" sz="2800" dirty="0" smtClean="0"/>
          </a:p>
          <a:p>
            <a:endParaRPr lang="en-US" sz="2800" dirty="0" smtClean="0"/>
          </a:p>
          <a:p>
            <a:endParaRPr lang="en-IN" sz="2800" dirty="0" smtClean="0"/>
          </a:p>
          <a:p>
            <a:endParaRPr lang="en-US" sz="28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534400" cy="5940088"/>
          </a:xfrm>
          <a:prstGeom prst="rect">
            <a:avLst/>
          </a:prstGeom>
        </p:spPr>
        <p:txBody>
          <a:bodyPr wrap="square">
            <a:spAutoFit/>
          </a:bodyPr>
          <a:lstStyle/>
          <a:p>
            <a:r>
              <a:rPr lang="en-US" sz="2000" b="1" dirty="0" smtClean="0"/>
              <a:t>Popular third-party libraries</a:t>
            </a:r>
          </a:p>
          <a:p>
            <a:r>
              <a:rPr lang="en-US" sz="2000" b="1" dirty="0" err="1" smtClean="0"/>
              <a:t>PyPI</a:t>
            </a:r>
            <a:r>
              <a:rPr lang="en-US" sz="2000" b="1" dirty="0" smtClean="0"/>
              <a:t> has thousands of packages, it would be impossible to summarize them all. But there are a handful of go-to packages that many people use for common tasks:</a:t>
            </a:r>
          </a:p>
          <a:p>
            <a:r>
              <a:rPr lang="en-US" sz="2000" b="1" dirty="0" smtClean="0"/>
              <a:t>requests</a:t>
            </a:r>
          </a:p>
          <a:p>
            <a:r>
              <a:rPr lang="en-US" sz="2000" b="1" dirty="0" err="1" smtClean="0"/>
              <a:t>scrapy</a:t>
            </a:r>
            <a:endParaRPr lang="en-US" sz="2000" b="1" dirty="0" smtClean="0"/>
          </a:p>
          <a:p>
            <a:r>
              <a:rPr lang="en-US" sz="2000" b="1" dirty="0" smtClean="0"/>
              <a:t>Twisted</a:t>
            </a:r>
          </a:p>
          <a:p>
            <a:r>
              <a:rPr lang="en-US" sz="2000" b="1" dirty="0" smtClean="0"/>
              <a:t>Pillow</a:t>
            </a:r>
          </a:p>
          <a:p>
            <a:r>
              <a:rPr lang="en-US" sz="2000" b="1" dirty="0" err="1" smtClean="0"/>
              <a:t>lxml</a:t>
            </a:r>
            <a:endParaRPr lang="en-US" sz="2000" b="1" dirty="0" smtClean="0"/>
          </a:p>
          <a:p>
            <a:r>
              <a:rPr lang="en-US" sz="2000" b="1" dirty="0" err="1" smtClean="0"/>
              <a:t>PyYAML</a:t>
            </a:r>
            <a:endParaRPr lang="en-US" sz="2000" b="1" dirty="0" smtClean="0"/>
          </a:p>
          <a:p>
            <a:r>
              <a:rPr lang="en-US" sz="2000" b="1" dirty="0" err="1" smtClean="0"/>
              <a:t>Django</a:t>
            </a:r>
            <a:r>
              <a:rPr lang="en-US" sz="2000" b="1" dirty="0" smtClean="0"/>
              <a:t>, Flask, Pyramid</a:t>
            </a:r>
          </a:p>
          <a:p>
            <a:r>
              <a:rPr lang="en-US" sz="2000" b="1" dirty="0" err="1" smtClean="0"/>
              <a:t>SQLAlchemy</a:t>
            </a:r>
            <a:endParaRPr lang="en-US" sz="2000" b="1" dirty="0" smtClean="0"/>
          </a:p>
          <a:p>
            <a:r>
              <a:rPr lang="en-US" sz="2000" b="1" dirty="0" err="1" smtClean="0"/>
              <a:t>numpy</a:t>
            </a:r>
            <a:r>
              <a:rPr lang="en-US" sz="2000" b="1" dirty="0" smtClean="0"/>
              <a:t>, </a:t>
            </a:r>
            <a:r>
              <a:rPr lang="en-US" sz="2000" b="1" dirty="0" err="1" smtClean="0"/>
              <a:t>scipy</a:t>
            </a:r>
            <a:r>
              <a:rPr lang="en-US" sz="2000" b="1" dirty="0" smtClean="0"/>
              <a:t>, pandas</a:t>
            </a:r>
          </a:p>
          <a:p>
            <a:r>
              <a:rPr lang="en-US" sz="2000" b="1" dirty="0" err="1" smtClean="0"/>
              <a:t>pytest</a:t>
            </a:r>
            <a:r>
              <a:rPr lang="en-US" sz="2000" b="1" dirty="0" smtClean="0"/>
              <a:t>, </a:t>
            </a:r>
            <a:r>
              <a:rPr lang="en-US" sz="2000" b="1" dirty="0" err="1" smtClean="0"/>
              <a:t>tox</a:t>
            </a:r>
            <a:r>
              <a:rPr lang="en-US" sz="2000" b="1" dirty="0" smtClean="0"/>
              <a:t>, coverage, mock</a:t>
            </a:r>
          </a:p>
          <a:p>
            <a:r>
              <a:rPr lang="en-US" sz="2000" b="1" dirty="0" smtClean="0"/>
              <a:t>six</a:t>
            </a:r>
          </a:p>
          <a:p>
            <a:r>
              <a:rPr lang="en-US" sz="2000" b="1" dirty="0" smtClean="0"/>
              <a:t>Jinija2</a:t>
            </a:r>
          </a:p>
          <a:p>
            <a:r>
              <a:rPr lang="en-US" sz="2000" b="1" dirty="0" smtClean="0"/>
              <a:t>cryptography</a:t>
            </a:r>
          </a:p>
          <a:p>
            <a:r>
              <a:rPr lang="en-US" sz="2000" b="1" dirty="0" err="1" smtClean="0"/>
              <a:t>pylint</a:t>
            </a:r>
            <a:r>
              <a:rPr lang="en-US" sz="2000" b="1" dirty="0" smtClean="0"/>
              <a:t>, flake8, pep8</a:t>
            </a:r>
          </a:p>
          <a:p>
            <a:r>
              <a:rPr lang="en-US" sz="2000" b="1" dirty="0" err="1" smtClean="0"/>
              <a:t>pymongo</a:t>
            </a:r>
            <a:r>
              <a:rPr lang="en-US" sz="2000" b="1" dirty="0" smtClean="0"/>
              <a:t>, </a:t>
            </a:r>
            <a:r>
              <a:rPr lang="en-US" sz="2000" b="1" dirty="0" err="1" smtClean="0"/>
              <a:t>redis</a:t>
            </a:r>
            <a:r>
              <a:rPr lang="en-US" sz="2000" b="1" dirty="0" smtClean="0"/>
              <a:t>, </a:t>
            </a:r>
            <a:r>
              <a:rPr lang="en-US" sz="2000" b="1" dirty="0" err="1" smtClean="0"/>
              <a:t>MySQL</a:t>
            </a:r>
            <a:r>
              <a:rPr lang="en-US" sz="2000" b="1" dirty="0" smtClean="0"/>
              <a:t>-Python, psycopg2</a:t>
            </a:r>
            <a:endParaRPr lang="en-US" sz="2000" b="1"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p:cNvSpPr>
            <a:spLocks noChangeArrowheads="1"/>
          </p:cNvSpPr>
          <p:nvPr/>
        </p:nvSpPr>
        <p:spPr bwMode="auto">
          <a:xfrm>
            <a:off x="304800" y="152400"/>
            <a:ext cx="8153400" cy="6340197"/>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rgbClr val="273239"/>
                </a:solidFill>
                <a:effectLst/>
                <a:cs typeface="Arial" pitchFamily="34" charset="0"/>
              </a:rPr>
              <a:t>Emoji</a:t>
            </a:r>
            <a:endParaRPr kumimoji="0" lang="en-US" sz="2800" b="1" i="0" u="none" strike="noStrike" cap="none" normalizeH="0" baseline="0" dirty="0" smtClean="0">
              <a:ln>
                <a:noFill/>
              </a:ln>
              <a:solidFill>
                <a:srgbClr val="273239"/>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273239"/>
                </a:solidFill>
                <a:effectLst/>
                <a:cs typeface="Arial" pitchFamily="34" charset="0"/>
              </a:rPr>
              <a:t>Emojis</a:t>
            </a:r>
            <a:r>
              <a:rPr kumimoji="0" lang="en-US" sz="2800" b="0" i="0" u="none" strike="noStrike" cap="none" normalizeH="0" baseline="0" dirty="0" smtClean="0">
                <a:ln>
                  <a:noFill/>
                </a:ln>
                <a:solidFill>
                  <a:srgbClr val="273239"/>
                </a:solidFill>
                <a:effectLst/>
                <a:cs typeface="Arial" pitchFamily="34" charset="0"/>
              </a:rPr>
              <a:t> have become a way to express and to enhance simple boring texts. Now, the same gems can be used in Python programs too. Yes, really! You now have the ultimate power to use </a:t>
            </a:r>
            <a:r>
              <a:rPr kumimoji="0" lang="en-US" sz="2800" b="0" i="0" u="none" strike="noStrike" cap="none" normalizeH="0" baseline="0" dirty="0" err="1" smtClean="0">
                <a:ln>
                  <a:noFill/>
                </a:ln>
                <a:solidFill>
                  <a:srgbClr val="273239"/>
                </a:solidFill>
                <a:effectLst/>
                <a:cs typeface="Arial" pitchFamily="34" charset="0"/>
              </a:rPr>
              <a:t>emojis</a:t>
            </a:r>
            <a:r>
              <a:rPr kumimoji="0" lang="en-US" sz="2800" b="0" i="0" u="none" strike="noStrike" cap="none" normalizeH="0" baseline="0" dirty="0" smtClean="0">
                <a:ln>
                  <a:noFill/>
                </a:ln>
                <a:solidFill>
                  <a:srgbClr val="273239"/>
                </a:solidFill>
                <a:effectLst/>
                <a:cs typeface="Arial" pitchFamily="34" charset="0"/>
              </a:rPr>
              <a:t> in your code. For this, </a:t>
            </a:r>
            <a:r>
              <a:rPr kumimoji="0" lang="en-US" sz="2800" b="0" i="0" u="none" strike="noStrike" cap="none" normalizeH="0" baseline="0" dirty="0" err="1" smtClean="0">
                <a:ln>
                  <a:noFill/>
                </a:ln>
                <a:solidFill>
                  <a:srgbClr val="273239"/>
                </a:solidFill>
                <a:effectLst/>
                <a:cs typeface="Arial" pitchFamily="34" charset="0"/>
              </a:rPr>
              <a:t>emoji</a:t>
            </a:r>
            <a:r>
              <a:rPr kumimoji="0" lang="en-US" sz="2800" b="0" i="0" u="none" strike="noStrike" cap="none" normalizeH="0" baseline="0" dirty="0" smtClean="0">
                <a:ln>
                  <a:noFill/>
                </a:ln>
                <a:solidFill>
                  <a:srgbClr val="273239"/>
                </a:solidFill>
                <a:effectLst/>
                <a:cs typeface="Arial" pitchFamily="34" charset="0"/>
              </a:rPr>
              <a:t> module is needed to be installed.</a:t>
            </a:r>
          </a:p>
          <a:p>
            <a:pPr marL="0" marR="0" lvl="0" indent="0" algn="just" defTabSz="914400" rtl="0" eaLnBrk="0" fontAlgn="base" latinLnBrk="0" hangingPunct="0">
              <a:lnSpc>
                <a:spcPct val="100000"/>
              </a:lnSpc>
              <a:spcBef>
                <a:spcPct val="0"/>
              </a:spcBef>
              <a:spcAft>
                <a:spcPct val="0"/>
              </a:spcAft>
              <a:buClrTx/>
              <a:buSzTx/>
              <a:buFontTx/>
              <a:buNone/>
              <a:tabLst/>
            </a:pPr>
            <a:endParaRPr lang="en-IN" sz="2800" dirty="0" smtClean="0">
              <a:solidFill>
                <a:srgbClr val="273239"/>
              </a:solidFill>
              <a:cs typeface="Arial" pitchFamily="34" charset="0"/>
            </a:endParaRPr>
          </a:p>
          <a:p>
            <a:pPr fontAlgn="base"/>
            <a:r>
              <a:rPr lang="en-US" sz="2800" dirty="0" smtClean="0"/>
              <a:t>In terminal. Use:</a:t>
            </a:r>
          </a:p>
          <a:p>
            <a:r>
              <a:rPr lang="en-US" sz="4000" b="1" dirty="0" smtClean="0"/>
              <a:t>pip install </a:t>
            </a:r>
            <a:r>
              <a:rPr lang="en-US" sz="4000" b="1" dirty="0" err="1" smtClean="0"/>
              <a:t>emoji</a:t>
            </a:r>
            <a:endParaRPr lang="en-US" sz="4000" b="1" dirty="0" smtClean="0"/>
          </a:p>
          <a:p>
            <a:endParaRPr kumimoji="0" lang="en-IN" sz="2800" b="0" i="0" u="none" strike="noStrike" cap="none" normalizeH="0" baseline="0" dirty="0" smtClean="0">
              <a:ln>
                <a:noFill/>
              </a:ln>
              <a:solidFill>
                <a:schemeClr val="tx1"/>
              </a:solidFill>
              <a:effectLst/>
              <a:cs typeface="Arial" pitchFamily="34" charset="0"/>
            </a:endParaRPr>
          </a:p>
          <a:p>
            <a:pPr fontAlgn="base"/>
            <a:r>
              <a:rPr lang="en-US" sz="2800" dirty="0" smtClean="0"/>
              <a:t>To upgrade to the latest packages of </a:t>
            </a:r>
            <a:r>
              <a:rPr lang="en-US" sz="2800" dirty="0" err="1" smtClean="0"/>
              <a:t>emojis</a:t>
            </a:r>
            <a:r>
              <a:rPr lang="en-US" sz="2800" dirty="0" smtClean="0"/>
              <a:t>. Here’s how it can be done:</a:t>
            </a:r>
          </a:p>
          <a:p>
            <a:pPr fontAlgn="base"/>
            <a:endParaRPr lang="en-US" sz="2800" dirty="0" smtClean="0"/>
          </a:p>
          <a:p>
            <a:r>
              <a:rPr lang="en-US" sz="4000" b="1" dirty="0" smtClean="0"/>
              <a:t>pip install </a:t>
            </a:r>
            <a:r>
              <a:rPr lang="en-US" sz="4000" b="1" dirty="0" err="1" smtClean="0"/>
              <a:t>emoji</a:t>
            </a:r>
            <a:r>
              <a:rPr lang="en-US" sz="4000" b="1" dirty="0" smtClean="0"/>
              <a:t> --upgrade</a:t>
            </a:r>
            <a:endParaRPr kumimoji="0" lang="en-US" sz="4000" b="1"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nvSpPr>
        <p:spPr bwMode="auto">
          <a:xfrm>
            <a:off x="76200" y="228600"/>
            <a:ext cx="8915400" cy="566308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006699"/>
                </a:solidFill>
                <a:effectLst/>
                <a:cs typeface="Arial" pitchFamily="34" charset="0"/>
              </a:rPr>
              <a:t>from</a:t>
            </a:r>
            <a:r>
              <a:rPr kumimoji="0" lang="en-US" sz="4000" b="0" i="0" u="none" strike="noStrike" cap="none" normalizeH="0" baseline="0" dirty="0" smtClean="0">
                <a:ln>
                  <a:noFill/>
                </a:ln>
                <a:solidFill>
                  <a:srgbClr val="273239"/>
                </a:solidFill>
                <a:effectLst/>
                <a:cs typeface="Arial" pitchFamily="34" charset="0"/>
              </a:rPr>
              <a:t> </a:t>
            </a:r>
            <a:r>
              <a:rPr kumimoji="0" lang="en-US" sz="4000" b="0" i="0" u="none" strike="noStrike" cap="none" normalizeH="0" baseline="0" dirty="0" err="1" smtClean="0">
                <a:ln>
                  <a:noFill/>
                </a:ln>
                <a:solidFill>
                  <a:srgbClr val="000000"/>
                </a:solidFill>
                <a:effectLst/>
                <a:cs typeface="Arial" pitchFamily="34" charset="0"/>
              </a:rPr>
              <a:t>emoji</a:t>
            </a:r>
            <a:r>
              <a:rPr kumimoji="0" lang="en-US" sz="4000" b="0" i="0" u="none" strike="noStrike" cap="none" normalizeH="0" baseline="0" dirty="0" smtClean="0">
                <a:ln>
                  <a:noFill/>
                </a:ln>
                <a:solidFill>
                  <a:srgbClr val="000000"/>
                </a:solidFill>
                <a:effectLst/>
                <a:cs typeface="Arial" pitchFamily="34" charset="0"/>
              </a:rPr>
              <a:t> </a:t>
            </a:r>
            <a:r>
              <a:rPr kumimoji="0" lang="en-US" sz="4000" b="1" i="0" u="none" strike="noStrike" cap="none" normalizeH="0" baseline="0" dirty="0" smtClean="0">
                <a:ln>
                  <a:noFill/>
                </a:ln>
                <a:solidFill>
                  <a:srgbClr val="006699"/>
                </a:solidFill>
                <a:effectLst/>
                <a:cs typeface="Arial" pitchFamily="34" charset="0"/>
              </a:rPr>
              <a:t>import</a:t>
            </a:r>
            <a:r>
              <a:rPr kumimoji="0" lang="en-US" sz="4000" b="0" i="0" u="none" strike="noStrike" cap="none" normalizeH="0" baseline="0" dirty="0" smtClean="0">
                <a:ln>
                  <a:noFill/>
                </a:ln>
                <a:solidFill>
                  <a:srgbClr val="273239"/>
                </a:solidFill>
                <a:effectLst/>
                <a:cs typeface="Arial" pitchFamily="34" charset="0"/>
              </a:rPr>
              <a:t> </a:t>
            </a:r>
            <a:r>
              <a:rPr kumimoji="0" lang="en-US" sz="4000" b="0" i="0" u="none" strike="noStrike" cap="none" normalizeH="0" baseline="0" dirty="0" err="1" smtClean="0">
                <a:ln>
                  <a:noFill/>
                </a:ln>
                <a:solidFill>
                  <a:srgbClr val="000000"/>
                </a:solidFill>
                <a:effectLst/>
                <a:cs typeface="Arial" pitchFamily="34" charset="0"/>
              </a:rPr>
              <a:t>emojize</a:t>
            </a:r>
            <a:endParaRPr kumimoji="0" lang="en-US" sz="4000" b="0" i="0" u="none" strike="noStrike" cap="none" normalizeH="0" baseline="0" dirty="0" smtClean="0">
              <a:ln>
                <a:noFill/>
              </a:ln>
              <a:solidFill>
                <a:srgbClr val="00000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FF1493"/>
                </a:solidFill>
                <a:effectLst/>
                <a:cs typeface="Arial" pitchFamily="34" charset="0"/>
              </a:rPr>
              <a:t>print</a:t>
            </a:r>
            <a:r>
              <a:rPr kumimoji="0" lang="en-US" sz="4000" b="0" i="0" u="none" strike="noStrike" cap="none" normalizeH="0" baseline="0" dirty="0" smtClean="0">
                <a:ln>
                  <a:noFill/>
                </a:ln>
                <a:solidFill>
                  <a:srgbClr val="000000"/>
                </a:solidFill>
                <a:effectLst/>
                <a:cs typeface="Arial" pitchFamily="34" charset="0"/>
              </a:rPr>
              <a:t>(</a:t>
            </a:r>
            <a:r>
              <a:rPr kumimoji="0" lang="en-US" sz="4000" b="0" i="0" u="none" strike="noStrike" cap="none" normalizeH="0" baseline="0" dirty="0" err="1" smtClean="0">
                <a:ln>
                  <a:noFill/>
                </a:ln>
                <a:solidFill>
                  <a:srgbClr val="000000"/>
                </a:solidFill>
                <a:effectLst/>
                <a:cs typeface="Arial" pitchFamily="34" charset="0"/>
              </a:rPr>
              <a:t>emojize</a:t>
            </a:r>
            <a:r>
              <a:rPr kumimoji="0" lang="en-US" sz="4000" b="0" i="0" u="none" strike="noStrike" cap="none" normalizeH="0" baseline="0" dirty="0" smtClean="0">
                <a:ln>
                  <a:noFill/>
                </a:ln>
                <a:solidFill>
                  <a:srgbClr val="000000"/>
                </a:solidFill>
                <a:effectLst/>
                <a:cs typeface="Arial" pitchFamily="34" charset="0"/>
              </a:rPr>
              <a:t>(</a:t>
            </a:r>
            <a:r>
              <a:rPr kumimoji="0" lang="en-US" sz="4000" b="0" i="0" u="none" strike="noStrike" cap="none" normalizeH="0" baseline="0" dirty="0" smtClean="0">
                <a:ln>
                  <a:noFill/>
                </a:ln>
                <a:solidFill>
                  <a:srgbClr val="0000FF"/>
                </a:solidFill>
                <a:effectLst/>
                <a:cs typeface="Arial" pitchFamily="34" charset="0"/>
              </a:rPr>
              <a:t>":</a:t>
            </a:r>
            <a:r>
              <a:rPr kumimoji="0" lang="en-US" sz="4000" b="0" i="0" u="none" strike="noStrike" cap="none" normalizeH="0" baseline="0" dirty="0" err="1" smtClean="0">
                <a:ln>
                  <a:noFill/>
                </a:ln>
                <a:solidFill>
                  <a:srgbClr val="0000FF"/>
                </a:solidFill>
                <a:effectLst/>
                <a:cs typeface="Arial" pitchFamily="34" charset="0"/>
              </a:rPr>
              <a:t>thumbs_up</a:t>
            </a:r>
            <a:r>
              <a:rPr kumimoji="0" lang="en-US" sz="4000" b="0" i="0" u="none" strike="noStrike" cap="none" normalizeH="0" baseline="0" dirty="0" smtClean="0">
                <a:ln>
                  <a:noFill/>
                </a:ln>
                <a:solidFill>
                  <a:srgbClr val="0000FF"/>
                </a:solidFill>
                <a:effectLst/>
                <a:cs typeface="Arial" pitchFamily="34" charset="0"/>
              </a:rPr>
              <a:t>:"</a:t>
            </a:r>
            <a:r>
              <a:rPr kumimoji="0" lang="en-US" sz="4000" b="0" i="0" u="none" strike="noStrike" cap="none" normalizeH="0" baseline="0" dirty="0" smtClean="0">
                <a:ln>
                  <a:noFill/>
                </a:ln>
                <a:solidFill>
                  <a:srgbClr val="000000"/>
                </a:solidFill>
                <a:effectLst/>
                <a:cs typeface="Arial" pitchFamily="34" charset="0"/>
              </a:rPr>
              <a:t>))</a:t>
            </a:r>
            <a:endParaRPr lang="en-IN" sz="4000" dirty="0" smtClean="0">
              <a:solidFill>
                <a:srgbClr val="000000"/>
              </a:solidFill>
              <a:cs typeface="Arial" pitchFamily="34" charset="0"/>
            </a:endParaRPr>
          </a:p>
          <a:p>
            <a:pPr lvl="0" eaLnBrk="0" fontAlgn="base" hangingPunct="0">
              <a:spcBef>
                <a:spcPct val="0"/>
              </a:spcBef>
              <a:spcAft>
                <a:spcPct val="0"/>
              </a:spcAft>
            </a:pPr>
            <a:r>
              <a:rPr lang="en-US" sz="3200" dirty="0" smtClean="0"/>
              <a:t>Alternatively, encode() function can be used from </a:t>
            </a:r>
            <a:r>
              <a:rPr lang="en-US" sz="3200" dirty="0" err="1" smtClean="0"/>
              <a:t>emojis</a:t>
            </a:r>
            <a:r>
              <a:rPr lang="en-US" sz="3200" dirty="0" smtClean="0"/>
              <a:t> module to convert Unicode to </a:t>
            </a:r>
            <a:r>
              <a:rPr lang="en-US" sz="3200" dirty="0" err="1" smtClean="0"/>
              <a:t>emojis</a:t>
            </a:r>
            <a:r>
              <a:rPr lang="en-US" sz="3200" dirty="0" smtClean="0"/>
              <a:t>:</a:t>
            </a:r>
          </a:p>
          <a:p>
            <a:pPr lvl="0" eaLnBrk="0" fontAlgn="base" hangingPunct="0">
              <a:spcBef>
                <a:spcPct val="0"/>
              </a:spcBef>
              <a:spcAft>
                <a:spcPct val="0"/>
              </a:spcAft>
            </a:pPr>
            <a:endParaRPr lang="en-US" sz="3200" dirty="0" smtClean="0"/>
          </a:p>
          <a:p>
            <a:pPr fontAlgn="base"/>
            <a:r>
              <a:rPr lang="en-US" sz="2800" b="1" dirty="0" smtClean="0">
                <a:solidFill>
                  <a:srgbClr val="0070C0"/>
                </a:solidFill>
              </a:rPr>
              <a:t>import </a:t>
            </a:r>
            <a:r>
              <a:rPr lang="en-US" sz="2800" b="1" dirty="0" err="1" smtClean="0">
                <a:solidFill>
                  <a:srgbClr val="0070C0"/>
                </a:solidFill>
              </a:rPr>
              <a:t>emojis</a:t>
            </a:r>
            <a:endParaRPr lang="en-US" sz="2800" b="1" dirty="0" smtClean="0">
              <a:solidFill>
                <a:srgbClr val="0070C0"/>
              </a:solidFill>
            </a:endParaRPr>
          </a:p>
          <a:p>
            <a:pPr fontAlgn="base"/>
            <a:endParaRPr lang="en-US" sz="2800" b="1" dirty="0" smtClean="0">
              <a:solidFill>
                <a:srgbClr val="0070C0"/>
              </a:solidFill>
            </a:endParaRPr>
          </a:p>
          <a:p>
            <a:pPr fontAlgn="base"/>
            <a:r>
              <a:rPr lang="en-US" sz="2800" b="1" dirty="0" err="1" smtClean="0">
                <a:solidFill>
                  <a:srgbClr val="0070C0"/>
                </a:solidFill>
              </a:rPr>
              <a:t>emojified</a:t>
            </a:r>
            <a:r>
              <a:rPr lang="en-US" sz="2800" b="1" dirty="0" smtClean="0">
                <a:solidFill>
                  <a:srgbClr val="0070C0"/>
                </a:solidFill>
              </a:rPr>
              <a:t> = </a:t>
            </a:r>
            <a:r>
              <a:rPr lang="en-US" sz="2800" b="1" dirty="0" err="1" smtClean="0">
                <a:solidFill>
                  <a:srgbClr val="0070C0"/>
                </a:solidFill>
              </a:rPr>
              <a:t>emojis.encode</a:t>
            </a:r>
            <a:r>
              <a:rPr lang="en-US" sz="2800" b="1" dirty="0" smtClean="0">
                <a:solidFill>
                  <a:srgbClr val="0070C0"/>
                </a:solidFill>
              </a:rPr>
              <a:t>("There is a :snake: in my boot !")</a:t>
            </a:r>
          </a:p>
          <a:p>
            <a:pPr fontAlgn="base"/>
            <a:r>
              <a:rPr lang="en-US" sz="2800" b="1" dirty="0" smtClean="0">
                <a:solidFill>
                  <a:srgbClr val="0070C0"/>
                </a:solidFill>
              </a:rPr>
              <a:t>print(</a:t>
            </a:r>
            <a:r>
              <a:rPr lang="en-US" sz="2800" b="1" dirty="0" err="1" smtClean="0">
                <a:solidFill>
                  <a:srgbClr val="0070C0"/>
                </a:solidFill>
              </a:rPr>
              <a:t>emojified</a:t>
            </a:r>
            <a:r>
              <a:rPr lang="en-US" sz="2800" b="1" dirty="0" smtClean="0">
                <a:solidFill>
                  <a:srgbClr val="0070C0"/>
                </a:solidFill>
              </a:rPr>
              <a:t>)</a:t>
            </a:r>
          </a:p>
          <a:p>
            <a:pPr lvl="0" eaLnBrk="0" fontAlgn="base" hangingPunct="0">
              <a:spcBef>
                <a:spcPct val="0"/>
              </a:spcBef>
              <a:spcAft>
                <a:spcPct val="0"/>
              </a:spcAft>
            </a:pPr>
            <a:endParaRPr kumimoji="0" lang="en-US" sz="4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Built in Functions of Python</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2895600" cy="5016758"/>
          </a:xfrm>
          <a:prstGeom prst="rect">
            <a:avLst/>
          </a:prstGeom>
        </p:spPr>
        <p:txBody>
          <a:bodyPr wrap="square">
            <a:spAutoFit/>
          </a:bodyPr>
          <a:lstStyle/>
          <a:p>
            <a:r>
              <a:rPr lang="en-US" sz="3200" dirty="0" smtClean="0"/>
              <a:t>:smile:</a:t>
            </a:r>
          </a:p>
          <a:p>
            <a:r>
              <a:rPr lang="en-US" sz="3200" dirty="0" smtClean="0"/>
              <a:t>:laughing:</a:t>
            </a:r>
          </a:p>
          <a:p>
            <a:r>
              <a:rPr lang="en-US" sz="3200" dirty="0" smtClean="0"/>
              <a:t>:smiley:</a:t>
            </a:r>
          </a:p>
          <a:p>
            <a:r>
              <a:rPr lang="en-US" sz="3200" dirty="0" smtClean="0"/>
              <a:t>:confused:</a:t>
            </a:r>
          </a:p>
          <a:p>
            <a:r>
              <a:rPr lang="en-US" sz="3200" dirty="0" smtClean="0"/>
              <a:t>:</a:t>
            </a:r>
            <a:r>
              <a:rPr lang="en-US" sz="3200" dirty="0" err="1" smtClean="0"/>
              <a:t>musical_note</a:t>
            </a:r>
            <a:r>
              <a:rPr lang="en-US" sz="3200" dirty="0" smtClean="0"/>
              <a:t>:</a:t>
            </a:r>
          </a:p>
          <a:p>
            <a:r>
              <a:rPr lang="en-US" sz="3200" dirty="0" smtClean="0"/>
              <a:t>:punch:</a:t>
            </a:r>
          </a:p>
          <a:p>
            <a:r>
              <a:rPr lang="en-US" sz="3200" dirty="0" smtClean="0"/>
              <a:t>:running:</a:t>
            </a:r>
          </a:p>
          <a:p>
            <a:r>
              <a:rPr lang="en-US" sz="3200" dirty="0" smtClean="0"/>
              <a:t>:</a:t>
            </a:r>
            <a:r>
              <a:rPr lang="en-US" sz="3200" dirty="0" err="1" smtClean="0"/>
              <a:t>raising_hand</a:t>
            </a:r>
            <a:r>
              <a:rPr lang="en-US" sz="3200" dirty="0" smtClean="0"/>
              <a:t>:</a:t>
            </a:r>
          </a:p>
          <a:p>
            <a:r>
              <a:rPr lang="en-US" sz="3200" dirty="0" smtClean="0"/>
              <a:t>:eyes:</a:t>
            </a:r>
          </a:p>
          <a:p>
            <a:r>
              <a:rPr lang="en-US" sz="3200" dirty="0" smtClean="0"/>
              <a:t>:sunny:</a:t>
            </a:r>
            <a:endParaRPr lang="en-US" sz="3200" dirty="0"/>
          </a:p>
        </p:txBody>
      </p:sp>
      <p:sp>
        <p:nvSpPr>
          <p:cNvPr id="3" name="Rectangle 2"/>
          <p:cNvSpPr/>
          <p:nvPr/>
        </p:nvSpPr>
        <p:spPr>
          <a:xfrm>
            <a:off x="4343400" y="685800"/>
            <a:ext cx="3429000" cy="5016758"/>
          </a:xfrm>
          <a:prstGeom prst="rect">
            <a:avLst/>
          </a:prstGeom>
        </p:spPr>
        <p:txBody>
          <a:bodyPr wrap="square">
            <a:spAutoFit/>
          </a:bodyPr>
          <a:lstStyle/>
          <a:p>
            <a:r>
              <a:rPr lang="en-US" sz="3200" dirty="0" smtClean="0"/>
              <a:t>:snowman:</a:t>
            </a:r>
          </a:p>
          <a:p>
            <a:r>
              <a:rPr lang="en-US" sz="3200" dirty="0" smtClean="0"/>
              <a:t>:rabbit:</a:t>
            </a:r>
          </a:p>
          <a:p>
            <a:r>
              <a:rPr lang="en-US" sz="3200" dirty="0" smtClean="0"/>
              <a:t>:racehorse:</a:t>
            </a:r>
          </a:p>
          <a:p>
            <a:r>
              <a:rPr lang="en-US" sz="3200" dirty="0" smtClean="0"/>
              <a:t>:dolphin:</a:t>
            </a:r>
          </a:p>
          <a:p>
            <a:r>
              <a:rPr lang="en-US" sz="3200" dirty="0" smtClean="0"/>
              <a:t>:</a:t>
            </a:r>
            <a:r>
              <a:rPr lang="en-US" sz="3200" dirty="0" err="1" smtClean="0"/>
              <a:t>palm_tree</a:t>
            </a:r>
            <a:r>
              <a:rPr lang="en-US" sz="3200" dirty="0" smtClean="0"/>
              <a:t>:</a:t>
            </a:r>
          </a:p>
          <a:p>
            <a:r>
              <a:rPr lang="en-US" sz="3200" dirty="0" smtClean="0"/>
              <a:t>:</a:t>
            </a:r>
            <a:r>
              <a:rPr lang="en-US" sz="3200" dirty="0" err="1" smtClean="0"/>
              <a:t>sun_with_face</a:t>
            </a:r>
            <a:r>
              <a:rPr lang="en-US" sz="3200" dirty="0" smtClean="0"/>
              <a:t>:</a:t>
            </a:r>
          </a:p>
          <a:p>
            <a:r>
              <a:rPr lang="en-US" sz="3200" dirty="0" smtClean="0"/>
              <a:t>:</a:t>
            </a:r>
            <a:r>
              <a:rPr lang="en-US" sz="3200" dirty="0" err="1" smtClean="0"/>
              <a:t>tada</a:t>
            </a:r>
            <a:r>
              <a:rPr lang="en-US" sz="3200" dirty="0" smtClean="0"/>
              <a:t>:</a:t>
            </a:r>
          </a:p>
          <a:p>
            <a:r>
              <a:rPr lang="en-US" sz="3200" dirty="0" smtClean="0"/>
              <a:t>:computer:</a:t>
            </a:r>
          </a:p>
          <a:p>
            <a:r>
              <a:rPr lang="en-US" sz="3200" dirty="0" smtClean="0"/>
              <a:t>:loudspeaker:</a:t>
            </a:r>
          </a:p>
          <a:p>
            <a:r>
              <a:rPr lang="en-US" sz="3200" dirty="0" smtClean="0"/>
              <a:t>:key:</a:t>
            </a:r>
            <a:endParaRPr lang="en-US" sz="32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a:off x="381000" y="533400"/>
            <a:ext cx="8001000"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err="1" smtClean="0">
                <a:ln>
                  <a:noFill/>
                </a:ln>
                <a:solidFill>
                  <a:srgbClr val="273239"/>
                </a:solidFill>
                <a:effectLst/>
                <a:cs typeface="Arial" pitchFamily="34" charset="0"/>
              </a:rPr>
              <a:t>sys.exit</a:t>
            </a:r>
            <a:r>
              <a:rPr kumimoji="0" lang="en-US" sz="3200" b="1" i="0" u="none" strike="noStrike" cap="none" normalizeH="0" baseline="0" dirty="0" smtClean="0">
                <a:ln>
                  <a:noFill/>
                </a:ln>
                <a:solidFill>
                  <a:srgbClr val="273239"/>
                </a:solidFill>
                <a:effectLst/>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273239"/>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273239"/>
                </a:solidFill>
                <a:effectLst/>
                <a:cs typeface="Arial" pitchFamily="34" charset="0"/>
              </a:rPr>
              <a:t>We </a:t>
            </a:r>
            <a:r>
              <a:rPr kumimoji="0" lang="en-US" sz="3200" b="0" i="0" u="none" strike="noStrike" cap="none" normalizeH="0" baseline="0" dirty="0" smtClean="0">
                <a:ln>
                  <a:noFill/>
                </a:ln>
                <a:solidFill>
                  <a:srgbClr val="273239"/>
                </a:solidFill>
                <a:effectLst/>
                <a:cs typeface="Arial" pitchFamily="34" charset="0"/>
              </a:rPr>
              <a:t>can cause the program to terminate by calling the </a:t>
            </a:r>
            <a:r>
              <a:rPr kumimoji="0" lang="en-US" sz="3200" b="0" i="0" u="none" strike="noStrike" cap="none" normalizeH="0" baseline="0" dirty="0" err="1" smtClean="0">
                <a:ln>
                  <a:noFill/>
                </a:ln>
                <a:solidFill>
                  <a:srgbClr val="273239"/>
                </a:solidFill>
                <a:effectLst/>
                <a:cs typeface="Arial" pitchFamily="34" charset="0"/>
              </a:rPr>
              <a:t>sys.exit</a:t>
            </a:r>
            <a:r>
              <a:rPr kumimoji="0" lang="en-US" sz="3200" b="0" i="0" u="none" strike="noStrike" cap="none" normalizeH="0" baseline="0" dirty="0" smtClean="0">
                <a:ln>
                  <a:noFill/>
                </a:ln>
                <a:solidFill>
                  <a:srgbClr val="273239"/>
                </a:solidFill>
                <a:effectLst/>
                <a:cs typeface="Arial" pitchFamily="34" charset="0"/>
              </a:rPr>
              <a:t>() function. </a:t>
            </a:r>
            <a:endParaRPr kumimoji="0" lang="en-US" sz="3200" b="0" i="0" u="none" strike="noStrike" cap="none" normalizeH="0" baseline="0" dirty="0" smtClean="0">
              <a:ln>
                <a:noFill/>
              </a:ln>
              <a:solidFill>
                <a:srgbClr val="273239"/>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273239"/>
                </a:solidFill>
                <a:effectLst/>
                <a:cs typeface="Arial" pitchFamily="34" charset="0"/>
              </a:rPr>
              <a:t>Since </a:t>
            </a:r>
            <a:r>
              <a:rPr kumimoji="0" lang="en-US" sz="3200" b="0" i="0" u="none" strike="noStrike" cap="none" normalizeH="0" baseline="0" dirty="0" smtClean="0">
                <a:ln>
                  <a:noFill/>
                </a:ln>
                <a:solidFill>
                  <a:srgbClr val="273239"/>
                </a:solidFill>
                <a:effectLst/>
                <a:cs typeface="Arial" pitchFamily="34" charset="0"/>
              </a:rPr>
              <a:t>this function is in the sys module, firstly, the sys module should be imported. </a:t>
            </a:r>
            <a:endParaRPr kumimoji="0" lang="en-US" sz="3200" b="0" i="0" u="none" strike="noStrike" cap="none" normalizeH="0" baseline="0" dirty="0" smtClean="0">
              <a:ln>
                <a:noFill/>
              </a:ln>
              <a:solidFill>
                <a:srgbClr val="273239"/>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273239"/>
                </a:solidFill>
                <a:effectLst/>
                <a:cs typeface="Arial" pitchFamily="34" charset="0"/>
              </a:rPr>
              <a:t>This </a:t>
            </a:r>
            <a:r>
              <a:rPr kumimoji="0" lang="en-US" sz="3200" b="0" i="0" u="none" strike="noStrike" cap="none" normalizeH="0" baseline="0" dirty="0" smtClean="0">
                <a:ln>
                  <a:noFill/>
                </a:ln>
                <a:solidFill>
                  <a:srgbClr val="273239"/>
                </a:solidFill>
                <a:effectLst/>
                <a:cs typeface="Arial" pitchFamily="34" charset="0"/>
              </a:rPr>
              <a:t>is not a third party module and comes built-in with Python so there is no need to install it.</a:t>
            </a:r>
            <a:endParaRPr kumimoji="0" lang="en-US" sz="32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10600" cy="4832092"/>
          </a:xfrm>
          <a:prstGeom prst="rect">
            <a:avLst/>
          </a:prstGeom>
        </p:spPr>
        <p:txBody>
          <a:bodyPr wrap="square">
            <a:spAutoFit/>
          </a:bodyPr>
          <a:lstStyle/>
          <a:p>
            <a:pPr fontAlgn="base"/>
            <a:r>
              <a:rPr lang="en-US" sz="2800" u="sng" dirty="0" err="1" smtClean="0">
                <a:hlinkClick r:id="rId2"/>
              </a:rPr>
              <a:t>urllib</a:t>
            </a:r>
            <a:endParaRPr lang="en-US" sz="2800" b="1" dirty="0" smtClean="0"/>
          </a:p>
          <a:p>
            <a:pPr fontAlgn="base"/>
            <a:r>
              <a:rPr lang="en-US" sz="2800" dirty="0" err="1" smtClean="0"/>
              <a:t>Urllib</a:t>
            </a:r>
            <a:r>
              <a:rPr lang="en-US" sz="2800" dirty="0" smtClean="0"/>
              <a:t> module is the URL handling module for python. It is used to fetch URLs (Uniform Resource Locators). </a:t>
            </a:r>
            <a:endParaRPr lang="en-US" sz="2800" dirty="0" smtClean="0"/>
          </a:p>
          <a:p>
            <a:pPr fontAlgn="base"/>
            <a:r>
              <a:rPr lang="en-US" sz="2800" dirty="0" smtClean="0"/>
              <a:t>It </a:t>
            </a:r>
            <a:r>
              <a:rPr lang="en-US" sz="2800" dirty="0" smtClean="0"/>
              <a:t>uses the </a:t>
            </a:r>
            <a:r>
              <a:rPr lang="en-US" sz="2800" dirty="0" err="1" smtClean="0"/>
              <a:t>urlopen</a:t>
            </a:r>
            <a:r>
              <a:rPr lang="en-US" sz="2800" dirty="0" smtClean="0"/>
              <a:t> function and is able to fetch URLs using a variety of different protocols.</a:t>
            </a:r>
          </a:p>
          <a:p>
            <a:pPr fontAlgn="base"/>
            <a:r>
              <a:rPr lang="en-US" sz="2800" dirty="0" err="1" smtClean="0"/>
              <a:t>Urllib</a:t>
            </a:r>
            <a:r>
              <a:rPr lang="en-US" sz="2800" dirty="0" smtClean="0"/>
              <a:t> is a package that collects several modules for working with URLs, such as:</a:t>
            </a:r>
          </a:p>
          <a:p>
            <a:pPr fontAlgn="base">
              <a:buFont typeface="Wingdings" pitchFamily="2" charset="2"/>
              <a:buChar char="Ø"/>
            </a:pPr>
            <a:r>
              <a:rPr lang="en-US" sz="2800" dirty="0" err="1" smtClean="0"/>
              <a:t>urllib.request</a:t>
            </a:r>
            <a:r>
              <a:rPr lang="en-US" sz="2800" dirty="0" smtClean="0"/>
              <a:t> for opening and reading.</a:t>
            </a:r>
          </a:p>
          <a:p>
            <a:pPr fontAlgn="base">
              <a:buFont typeface="Wingdings" pitchFamily="2" charset="2"/>
              <a:buChar char="Ø"/>
            </a:pPr>
            <a:r>
              <a:rPr lang="en-US" sz="2800" dirty="0" err="1" smtClean="0"/>
              <a:t>urllib.parse</a:t>
            </a:r>
            <a:r>
              <a:rPr lang="en-US" sz="2800" dirty="0" smtClean="0"/>
              <a:t> for parsing URLs</a:t>
            </a:r>
          </a:p>
          <a:p>
            <a:pPr fontAlgn="base">
              <a:buFont typeface="Wingdings" pitchFamily="2" charset="2"/>
              <a:buChar char="Ø"/>
            </a:pPr>
            <a:r>
              <a:rPr lang="en-US" sz="2800" dirty="0" err="1" smtClean="0"/>
              <a:t>urllib.error</a:t>
            </a:r>
            <a:r>
              <a:rPr lang="en-US" sz="2800" dirty="0" smtClean="0"/>
              <a:t> for the exceptions raised</a:t>
            </a:r>
          </a:p>
          <a:p>
            <a:pPr fontAlgn="base">
              <a:buFont typeface="Wingdings" pitchFamily="2" charset="2"/>
              <a:buChar char="Ø"/>
            </a:pPr>
            <a:r>
              <a:rPr lang="en-US" sz="2800" dirty="0" err="1" smtClean="0"/>
              <a:t>urllib.robotparser</a:t>
            </a:r>
            <a:r>
              <a:rPr lang="en-US" sz="2800" dirty="0" smtClean="0"/>
              <a:t> for parsing robot.txt files</a:t>
            </a:r>
            <a:endParaRPr lang="en-US" sz="28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04800" y="914400"/>
            <a:ext cx="8305800" cy="258532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8200"/>
                </a:solidFill>
                <a:effectLst/>
                <a:cs typeface="Arial" pitchFamily="34" charset="0"/>
              </a:rPr>
              <a:t>This will import </a:t>
            </a:r>
            <a:r>
              <a:rPr kumimoji="0" lang="en-US" sz="2800" b="0" i="0" u="none" strike="noStrike" cap="none" normalizeH="0" baseline="0" dirty="0" err="1" smtClean="0">
                <a:ln>
                  <a:noFill/>
                </a:ln>
                <a:solidFill>
                  <a:srgbClr val="008200"/>
                </a:solidFill>
                <a:effectLst/>
                <a:cs typeface="Arial" pitchFamily="34" charset="0"/>
              </a:rPr>
              <a:t>urlopen</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8200"/>
                </a:solidFill>
                <a:effectLst/>
                <a:cs typeface="Arial" pitchFamily="34" charset="0"/>
              </a:rPr>
              <a:t># class from </a:t>
            </a:r>
            <a:r>
              <a:rPr kumimoji="0" lang="en-US" sz="2800" b="0" i="0" u="none" strike="noStrike" cap="none" normalizeH="0" baseline="0" dirty="0" err="1" smtClean="0">
                <a:ln>
                  <a:noFill/>
                </a:ln>
                <a:solidFill>
                  <a:srgbClr val="008200"/>
                </a:solidFill>
                <a:effectLst/>
                <a:cs typeface="Arial" pitchFamily="34" charset="0"/>
              </a:rPr>
              <a:t>urllib</a:t>
            </a:r>
            <a:r>
              <a:rPr kumimoji="0" lang="en-US" sz="2800" b="0" i="0" u="none" strike="noStrike" cap="none" normalizeH="0" baseline="0" dirty="0" smtClean="0">
                <a:ln>
                  <a:noFill/>
                </a:ln>
                <a:solidFill>
                  <a:srgbClr val="008200"/>
                </a:solidFill>
                <a:effectLst/>
                <a:cs typeface="Arial" pitchFamily="34" charset="0"/>
              </a:rPr>
              <a:t> module</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6699"/>
                </a:solidFill>
                <a:effectLst/>
                <a:cs typeface="Arial" pitchFamily="34" charset="0"/>
              </a:rPr>
              <a:t>from</a:t>
            </a:r>
            <a:r>
              <a:rPr kumimoji="0" lang="en-US" sz="2800" b="0" i="0" u="none" strike="noStrike" cap="none" normalizeH="0" baseline="0" dirty="0" smtClean="0">
                <a:ln>
                  <a:noFill/>
                </a:ln>
                <a:solidFill>
                  <a:srgbClr val="273239"/>
                </a:solidFill>
                <a:effectLst/>
                <a:cs typeface="Arial" pitchFamily="34" charset="0"/>
              </a:rPr>
              <a:t> </a:t>
            </a:r>
            <a:r>
              <a:rPr kumimoji="0" lang="en-US" sz="2800" b="0" i="0" u="none" strike="noStrike" cap="none" normalizeH="0" baseline="0" dirty="0" err="1" smtClean="0">
                <a:ln>
                  <a:noFill/>
                </a:ln>
                <a:solidFill>
                  <a:srgbClr val="000000"/>
                </a:solidFill>
                <a:effectLst/>
                <a:cs typeface="Arial" pitchFamily="34" charset="0"/>
              </a:rPr>
              <a:t>urllib.request</a:t>
            </a:r>
            <a:r>
              <a:rPr kumimoji="0" lang="en-US" sz="2800" b="0" i="0" u="none" strike="noStrike" cap="none" normalizeH="0" baseline="0" dirty="0" smtClean="0">
                <a:ln>
                  <a:noFill/>
                </a:ln>
                <a:solidFill>
                  <a:srgbClr val="000000"/>
                </a:solidFill>
                <a:effectLst/>
                <a:cs typeface="Arial" pitchFamily="34" charset="0"/>
              </a:rPr>
              <a:t> </a:t>
            </a:r>
            <a:r>
              <a:rPr kumimoji="0" lang="en-US" sz="2800" b="1" i="0" u="none" strike="noStrike" cap="none" normalizeH="0" baseline="0" dirty="0" smtClean="0">
                <a:ln>
                  <a:noFill/>
                </a:ln>
                <a:solidFill>
                  <a:srgbClr val="006699"/>
                </a:solidFill>
                <a:effectLst/>
                <a:cs typeface="Arial" pitchFamily="34" charset="0"/>
              </a:rPr>
              <a:t>import</a:t>
            </a:r>
            <a:r>
              <a:rPr kumimoji="0" lang="en-US" sz="2800" b="0" i="0" u="none" strike="noStrike" cap="none" normalizeH="0" baseline="0" dirty="0" smtClean="0">
                <a:ln>
                  <a:noFill/>
                </a:ln>
                <a:solidFill>
                  <a:srgbClr val="273239"/>
                </a:solidFill>
                <a:effectLst/>
                <a:cs typeface="Arial" pitchFamily="34" charset="0"/>
              </a:rPr>
              <a:t> </a:t>
            </a:r>
            <a:r>
              <a:rPr kumimoji="0" lang="en-US" sz="2800" b="0" i="0" u="none" strike="noStrike" cap="none" normalizeH="0" baseline="0" dirty="0" err="1" smtClean="0">
                <a:ln>
                  <a:noFill/>
                </a:ln>
                <a:solidFill>
                  <a:srgbClr val="000000"/>
                </a:solidFill>
                <a:effectLst/>
                <a:cs typeface="Arial" pitchFamily="34" charset="0"/>
              </a:rPr>
              <a:t>urlopen</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73239"/>
                </a:solidFill>
                <a:effectLst/>
                <a:cs typeface="Arial" pitchFamily="34" charset="0"/>
              </a:rPr>
              <a:t>  </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73239"/>
                </a:solidFill>
                <a:effectLst/>
                <a:cs typeface="Arial" pitchFamily="34" charset="0"/>
              </a:rPr>
              <a:t> </a:t>
            </a:r>
            <a:r>
              <a:rPr kumimoji="0" lang="en-US" sz="2800" b="0" i="0" u="none" strike="noStrike" cap="none" normalizeH="0" baseline="0" dirty="0" smtClean="0">
                <a:ln>
                  <a:noFill/>
                </a:ln>
                <a:solidFill>
                  <a:srgbClr val="000000"/>
                </a:solidFill>
                <a:effectLst/>
                <a:cs typeface="Arial" pitchFamily="34" charset="0"/>
              </a:rPr>
              <a:t>page </a:t>
            </a:r>
            <a:r>
              <a:rPr kumimoji="0" lang="en-US" sz="2800" b="1" i="0" u="none" strike="noStrike" cap="none" normalizeH="0" baseline="0" dirty="0" smtClean="0">
                <a:ln>
                  <a:noFill/>
                </a:ln>
                <a:solidFill>
                  <a:srgbClr val="006699"/>
                </a:solidFill>
                <a:effectLst/>
                <a:cs typeface="Arial" pitchFamily="34" charset="0"/>
              </a:rPr>
              <a:t>=</a:t>
            </a:r>
            <a:r>
              <a:rPr kumimoji="0" lang="en-US" sz="2800" b="0" i="0" u="none" strike="noStrike" cap="none" normalizeH="0" baseline="0" dirty="0" smtClean="0">
                <a:ln>
                  <a:noFill/>
                </a:ln>
                <a:solidFill>
                  <a:srgbClr val="273239"/>
                </a:solidFill>
                <a:effectLst/>
                <a:cs typeface="Arial" pitchFamily="34" charset="0"/>
              </a:rPr>
              <a:t> </a:t>
            </a:r>
            <a:r>
              <a:rPr kumimoji="0" lang="en-US" sz="2800" b="0" i="0" u="none" strike="noStrike" cap="none" normalizeH="0" baseline="0" dirty="0" err="1" smtClean="0">
                <a:ln>
                  <a:noFill/>
                </a:ln>
                <a:solidFill>
                  <a:srgbClr val="000000"/>
                </a:solidFill>
                <a:effectLst/>
                <a:cs typeface="Arial" pitchFamily="34" charset="0"/>
              </a:rPr>
              <a:t>urlopen</a:t>
            </a:r>
            <a:r>
              <a:rPr kumimoji="0" lang="en-US" sz="2800" b="0" i="0" u="none" strike="noStrike" cap="none" normalizeH="0" baseline="0" dirty="0" smtClean="0">
                <a:ln>
                  <a:noFill/>
                </a:ln>
                <a:solidFill>
                  <a:srgbClr val="000000"/>
                </a:solidFill>
                <a:effectLst/>
                <a:cs typeface="Arial" pitchFamily="34" charset="0"/>
              </a:rPr>
              <a:t>(</a:t>
            </a:r>
            <a:r>
              <a:rPr kumimoji="0" lang="en-US" sz="2800" b="0" i="0" u="none" strike="noStrike" cap="none" normalizeH="0" baseline="0" dirty="0" smtClean="0">
                <a:ln>
                  <a:noFill/>
                </a:ln>
                <a:solidFill>
                  <a:srgbClr val="0000FF"/>
                </a:solidFill>
                <a:effectLst/>
                <a:cs typeface="Arial" pitchFamily="34" charset="0"/>
              </a:rPr>
              <a:t>"</a:t>
            </a:r>
            <a:r>
              <a:rPr kumimoji="0" lang="en-US" sz="2800" b="0" i="0" u="sng" strike="noStrike" cap="none" normalizeH="0" baseline="0" dirty="0" smtClean="0">
                <a:ln>
                  <a:noFill/>
                </a:ln>
                <a:solidFill>
                  <a:srgbClr val="0000FF"/>
                </a:solidFill>
                <a:effectLst/>
                <a:cs typeface="Arial" pitchFamily="34" charset="0"/>
                <a:hlinkClick r:id="rId2"/>
              </a:rPr>
              <a:t>http://geeksforgeeks.org/</a:t>
            </a:r>
            <a:r>
              <a:rPr kumimoji="0" lang="en-US" sz="2800" b="0" i="0" u="none" strike="noStrike" cap="none" normalizeH="0" baseline="0" dirty="0" smtClean="0">
                <a:ln>
                  <a:noFill/>
                </a:ln>
                <a:solidFill>
                  <a:srgbClr val="0000FF"/>
                </a:solidFill>
                <a:effectLst/>
                <a:cs typeface="Arial" pitchFamily="34" charset="0"/>
              </a:rPr>
              <a:t>"</a:t>
            </a:r>
            <a:r>
              <a:rPr kumimoji="0" lang="en-US" sz="2800" b="0" i="0" u="none" strike="noStrike" cap="none" normalizeH="0" baseline="0" dirty="0" smtClean="0">
                <a:ln>
                  <a:noFill/>
                </a:ln>
                <a:solidFill>
                  <a:srgbClr val="000000"/>
                </a:solidFill>
                <a:effectLst/>
                <a:cs typeface="Arial" pitchFamily="34" charset="0"/>
              </a:rPr>
              <a:t>)</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6699"/>
                </a:solidFill>
                <a:effectLst/>
                <a:cs typeface="Arial" pitchFamily="34" charset="0"/>
              </a:rPr>
              <a:t>print</a:t>
            </a:r>
            <a:r>
              <a:rPr kumimoji="0" lang="en-US" sz="2800" b="0" i="0" u="none" strike="noStrike" cap="none" normalizeH="0" baseline="0" dirty="0" smtClean="0">
                <a:ln>
                  <a:noFill/>
                </a:ln>
                <a:solidFill>
                  <a:srgbClr val="000000"/>
                </a:solidFill>
                <a:effectLst/>
                <a:cs typeface="Arial" pitchFamily="34" charset="0"/>
              </a:rPr>
              <a:t>(</a:t>
            </a:r>
            <a:r>
              <a:rPr kumimoji="0" lang="en-US" sz="2800" b="0" i="0" u="none" strike="noStrike" cap="none" normalizeH="0" baseline="0" dirty="0" err="1" smtClean="0">
                <a:ln>
                  <a:noFill/>
                </a:ln>
                <a:solidFill>
                  <a:srgbClr val="000000"/>
                </a:solidFill>
                <a:effectLst/>
                <a:cs typeface="Arial" pitchFamily="34" charset="0"/>
              </a:rPr>
              <a:t>page.headers</a:t>
            </a:r>
            <a:r>
              <a:rPr kumimoji="0" lang="en-US" sz="2800" b="0" i="0" u="none" strike="noStrike" cap="none" normalizeH="0" baseline="0" dirty="0" smtClean="0">
                <a:ln>
                  <a:noFill/>
                </a:ln>
                <a:solidFill>
                  <a:srgbClr val="000000"/>
                </a:solidFill>
                <a:effectLst/>
                <a:cs typeface="Arial" pitchFamily="34" charset="0"/>
              </a:rPr>
              <a:t>)</a:t>
            </a:r>
            <a:endParaRPr kumimoji="0" lang="en-US" sz="28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500034" y="428604"/>
            <a:ext cx="8001056" cy="541686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err="1" smtClean="0">
                <a:ln>
                  <a:noFill/>
                </a:ln>
                <a:solidFill>
                  <a:srgbClr val="273239"/>
                </a:solidFill>
                <a:effectLst/>
                <a:cs typeface="Arial" pitchFamily="34" charset="0"/>
              </a:rPr>
              <a:t>Pyperclip</a:t>
            </a:r>
            <a:endParaRPr kumimoji="0" lang="en-US" sz="3200" b="1" i="0" u="none" strike="noStrike" cap="none" normalizeH="0" baseline="0" dirty="0" smtClean="0">
              <a:ln>
                <a:noFill/>
              </a:ln>
              <a:solidFill>
                <a:srgbClr val="273239"/>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273239"/>
                </a:solidFill>
                <a:effectLst/>
                <a:cs typeface="Arial" pitchFamily="34" charset="0"/>
              </a:rPr>
              <a:t>This module was created to enable cross-platform copy-pasting in Python which was earlier absent.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273239"/>
                </a:solidFill>
                <a:effectLst/>
                <a:cs typeface="Arial" pitchFamily="34" charset="0"/>
              </a:rPr>
              <a:t>The </a:t>
            </a:r>
            <a:r>
              <a:rPr kumimoji="0" lang="en-US" sz="3200" b="0" i="0" u="none" strike="noStrike" cap="none" normalizeH="0" baseline="0" dirty="0" err="1" smtClean="0">
                <a:ln>
                  <a:noFill/>
                </a:ln>
                <a:solidFill>
                  <a:srgbClr val="273239"/>
                </a:solidFill>
                <a:effectLst/>
                <a:cs typeface="Arial" pitchFamily="34" charset="0"/>
              </a:rPr>
              <a:t>pyperclip</a:t>
            </a:r>
            <a:r>
              <a:rPr kumimoji="0" lang="en-US" sz="3200" b="0" i="0" u="none" strike="noStrike" cap="none" normalizeH="0" baseline="0" dirty="0" smtClean="0">
                <a:ln>
                  <a:noFill/>
                </a:ln>
                <a:solidFill>
                  <a:srgbClr val="273239"/>
                </a:solidFill>
                <a:effectLst/>
                <a:cs typeface="Arial" pitchFamily="34" charset="0"/>
              </a:rPr>
              <a:t> module has copy() and paste() functions that can send text to and receive text from your computer’s clipboard. Sending the output of your program to the clipboard will make it easy to paste it on an email, word processor, or some other software.</a:t>
            </a:r>
            <a:endParaRPr kumimoji="0" lang="en-US" sz="32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428604"/>
            <a:ext cx="7786742" cy="6124754"/>
          </a:xfrm>
          <a:prstGeom prst="rect">
            <a:avLst/>
          </a:prstGeom>
        </p:spPr>
        <p:txBody>
          <a:bodyPr wrap="square">
            <a:spAutoFit/>
          </a:bodyPr>
          <a:lstStyle/>
          <a:p>
            <a:r>
              <a:rPr lang="en-US" sz="2800" b="1" dirty="0" err="1" smtClean="0"/>
              <a:t>Pyperclip</a:t>
            </a:r>
            <a:r>
              <a:rPr lang="en-US" sz="2800" b="1" dirty="0" smtClean="0"/>
              <a:t> does not come with Python. First  install it.</a:t>
            </a:r>
          </a:p>
          <a:p>
            <a:endParaRPr lang="en-IN" sz="2800" b="1" dirty="0" smtClean="0"/>
          </a:p>
          <a:p>
            <a:r>
              <a:rPr lang="en-US" sz="2800" dirty="0" smtClean="0"/>
              <a:t>import </a:t>
            </a:r>
            <a:r>
              <a:rPr lang="en-US" sz="2800" dirty="0" err="1" smtClean="0"/>
              <a:t>pyperclip</a:t>
            </a:r>
            <a:r>
              <a:rPr lang="en-US" sz="2800" dirty="0" smtClean="0"/>
              <a:t> </a:t>
            </a:r>
          </a:p>
          <a:p>
            <a:r>
              <a:rPr lang="en-US" sz="2800" dirty="0" err="1" smtClean="0"/>
              <a:t>pyperclip.copy</a:t>
            </a:r>
            <a:r>
              <a:rPr lang="en-US" sz="2800" dirty="0" smtClean="0"/>
              <a:t>("Hello world !") </a:t>
            </a:r>
          </a:p>
          <a:p>
            <a:r>
              <a:rPr lang="en-US" sz="2800" dirty="0" err="1" smtClean="0"/>
              <a:t>pyperclip.paste</a:t>
            </a:r>
            <a:r>
              <a:rPr lang="en-US" sz="2800" dirty="0" smtClean="0"/>
              <a:t>() </a:t>
            </a:r>
          </a:p>
          <a:p>
            <a:r>
              <a:rPr lang="en-US" sz="2800" dirty="0" smtClean="0"/>
              <a:t>  </a:t>
            </a:r>
          </a:p>
          <a:p>
            <a:r>
              <a:rPr lang="en-US" sz="2800" dirty="0" err="1" smtClean="0"/>
              <a:t>pyperclip.copy</a:t>
            </a:r>
            <a:r>
              <a:rPr lang="en-US" sz="2800" dirty="0" smtClean="0"/>
              <a:t>("Isn't </a:t>
            </a:r>
            <a:r>
              <a:rPr lang="en-US" sz="2800" dirty="0" err="1" smtClean="0"/>
              <a:t>pyperclip</a:t>
            </a:r>
            <a:r>
              <a:rPr lang="en-US" sz="2800" dirty="0" smtClean="0"/>
              <a:t> interesting?") </a:t>
            </a:r>
          </a:p>
          <a:p>
            <a:r>
              <a:rPr lang="en-US" sz="2800" dirty="0" err="1" smtClean="0"/>
              <a:t>pyperclip.paste</a:t>
            </a:r>
            <a:r>
              <a:rPr lang="en-US" sz="2800" dirty="0" smtClean="0"/>
              <a:t>() </a:t>
            </a:r>
          </a:p>
          <a:p>
            <a:endParaRPr lang="en-IN" sz="2800" dirty="0" smtClean="0"/>
          </a:p>
          <a:p>
            <a:r>
              <a:rPr lang="en-US" sz="2800" dirty="0" smtClean="0"/>
              <a:t>Of course, if something outside your program changes the clipboard contents, the paste() function will return it.</a:t>
            </a:r>
          </a:p>
          <a:p>
            <a:endParaRPr lang="en-US" sz="2800" b="1"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676400"/>
            <a:ext cx="6845720" cy="3046988"/>
          </a:xfrm>
          <a:prstGeom prst="rect">
            <a:avLst/>
          </a:prstGeom>
          <a:noFill/>
        </p:spPr>
        <p:txBody>
          <a:bodyPr wrap="none" lIns="91440" tIns="45720" rIns="91440" bIns="45720">
            <a:spAutoFit/>
          </a:bodyPr>
          <a:lstStyle/>
          <a:p>
            <a:pPr algn="ctr"/>
            <a:r>
              <a:rPr lang="en-US" sz="9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UNIT 2 </a:t>
            </a:r>
          </a:p>
          <a:p>
            <a:pPr algn="ctr"/>
            <a:r>
              <a:rPr lang="en-US" sz="9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COMPLETED</a:t>
            </a:r>
            <a:endParaRPr lang="en-US" sz="9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304800" y="228600"/>
            <a:ext cx="8534400" cy="6463308"/>
          </a:xfrm>
          <a:prstGeom prst="rect">
            <a:avLst/>
          </a:prstGeom>
          <a:solidFill>
            <a:srgbClr val="F9FAFC"/>
          </a:solidFill>
          <a:ln w="9525">
            <a:noFill/>
            <a:miter lim="800000"/>
            <a:headEnd/>
            <a:tailEnd/>
          </a:ln>
          <a:effectLst/>
        </p:spPr>
        <p:txBody>
          <a:bodyPr vert="horz" wrap="square" lIns="11109" tIns="0" rIns="11109"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err="1" smtClean="0">
                <a:ln>
                  <a:noFill/>
                </a:ln>
                <a:solidFill>
                  <a:schemeClr val="tx1"/>
                </a:solidFill>
                <a:effectLst/>
                <a:cs typeface="Arial" pitchFamily="34" charset="0"/>
              </a:rPr>
              <a:t>sqrt</a:t>
            </a:r>
            <a:r>
              <a:rPr kumimoji="0" lang="en-US" sz="2800" b="0" i="0" u="none" strike="noStrike" cap="none" normalizeH="0" baseline="0" dirty="0" smtClean="0">
                <a:ln>
                  <a:noFill/>
                </a:ln>
                <a:solidFill>
                  <a:schemeClr val="tx1"/>
                </a:solidFill>
                <a:effectLst/>
                <a:cs typeface="Arial" pitchFamily="34" charset="0"/>
              </a:rPr>
              <a:t>() - returns the square root of a number</a:t>
            </a:r>
          </a:p>
          <a:p>
            <a:pPr eaLnBrk="0" fontAlgn="base" hangingPunct="0">
              <a:spcBef>
                <a:spcPct val="0"/>
              </a:spcBef>
              <a:spcAft>
                <a:spcPct val="0"/>
              </a:spcAft>
              <a:buFontTx/>
              <a:buChar char="•"/>
            </a:pPr>
            <a:r>
              <a:rPr lang="en-US" sz="2800" dirty="0" err="1"/>
              <a:t>pow</a:t>
            </a:r>
            <a:r>
              <a:rPr lang="en-US" sz="2800" dirty="0"/>
              <a:t>() - returns the power of a number</a:t>
            </a:r>
          </a:p>
          <a:p>
            <a:pPr marL="0" marR="0" lvl="0" indent="0" algn="l" defTabSz="914400" rtl="0" eaLnBrk="0" fontAlgn="base" latinLnBrk="0" hangingPunct="0">
              <a:lnSpc>
                <a:spcPct val="100000"/>
              </a:lnSpc>
              <a:spcBef>
                <a:spcPct val="0"/>
              </a:spcBef>
              <a:spcAft>
                <a:spcPct val="0"/>
              </a:spcAft>
              <a:buClrTx/>
              <a:buSzTx/>
              <a:tabLst/>
            </a:pPr>
            <a:r>
              <a:rPr kumimoji="0" lang="en-US" sz="2800" b="1" i="0" u="none" strike="noStrike" cap="none" normalizeH="0" baseline="0" dirty="0" smtClean="0">
                <a:ln>
                  <a:noFill/>
                </a:ln>
                <a:solidFill>
                  <a:schemeClr val="tx1"/>
                </a:solidFill>
                <a:effectLst/>
                <a:cs typeface="Arial" pitchFamily="34" charset="0"/>
              </a:rPr>
              <a:t>Example :</a:t>
            </a:r>
          </a:p>
          <a:p>
            <a:pPr lvl="0" eaLnBrk="0" fontAlgn="base" hangingPunct="0">
              <a:spcBef>
                <a:spcPct val="0"/>
              </a:spcBef>
              <a:spcAft>
                <a:spcPct val="0"/>
              </a:spcAft>
            </a:pPr>
            <a:r>
              <a:rPr lang="en-US" sz="2800" dirty="0"/>
              <a:t>import</a:t>
            </a:r>
            <a:r>
              <a:rPr lang="en-US" sz="2800" dirty="0" smtClean="0"/>
              <a:t> math </a:t>
            </a:r>
          </a:p>
          <a:p>
            <a:pPr lvl="0" eaLnBrk="0" fontAlgn="base" hangingPunct="0">
              <a:spcBef>
                <a:spcPct val="0"/>
              </a:spcBef>
              <a:spcAft>
                <a:spcPct val="0"/>
              </a:spcAft>
            </a:pPr>
            <a:r>
              <a:rPr lang="en-US" sz="2800" dirty="0" smtClean="0"/>
              <a:t># </a:t>
            </a:r>
            <a:r>
              <a:rPr lang="en-US" sz="2800" dirty="0" err="1"/>
              <a:t>sqrt</a:t>
            </a:r>
            <a:r>
              <a:rPr lang="en-US" sz="2800" dirty="0"/>
              <a:t> computes the square root</a:t>
            </a:r>
            <a:r>
              <a:rPr lang="en-US" sz="2800" dirty="0" smtClean="0"/>
              <a:t> </a:t>
            </a:r>
          </a:p>
          <a:p>
            <a:pPr lvl="0" eaLnBrk="0" fontAlgn="base" hangingPunct="0">
              <a:spcBef>
                <a:spcPct val="0"/>
              </a:spcBef>
              <a:spcAft>
                <a:spcPct val="0"/>
              </a:spcAft>
            </a:pPr>
            <a:r>
              <a:rPr lang="en-US" sz="2800" dirty="0" err="1" smtClean="0"/>
              <a:t>square_root</a:t>
            </a:r>
            <a:r>
              <a:rPr lang="en-US" sz="2800" dirty="0" smtClean="0"/>
              <a:t> = </a:t>
            </a:r>
            <a:r>
              <a:rPr lang="en-US" sz="2800" dirty="0" err="1" smtClean="0"/>
              <a:t>math.sqrt</a:t>
            </a:r>
            <a:r>
              <a:rPr lang="en-US" sz="2800" dirty="0" smtClean="0"/>
              <a:t>(</a:t>
            </a:r>
            <a:r>
              <a:rPr lang="en-US" sz="2800" dirty="0"/>
              <a:t>4</a:t>
            </a:r>
            <a:r>
              <a:rPr lang="en-US" sz="2800" dirty="0" smtClean="0"/>
              <a:t>) </a:t>
            </a:r>
          </a:p>
          <a:p>
            <a:pPr lvl="0" eaLnBrk="0" fontAlgn="base" hangingPunct="0">
              <a:spcBef>
                <a:spcPct val="0"/>
              </a:spcBef>
              <a:spcAft>
                <a:spcPct val="0"/>
              </a:spcAft>
            </a:pPr>
            <a:r>
              <a:rPr lang="en-US" sz="2800" dirty="0" smtClean="0"/>
              <a:t>print(</a:t>
            </a:r>
            <a:r>
              <a:rPr lang="en-US" sz="2800" dirty="0"/>
              <a:t>"Square Root of 4 </a:t>
            </a:r>
            <a:r>
              <a:rPr lang="en-US" sz="2800" dirty="0" err="1"/>
              <a:t>is"</a:t>
            </a:r>
            <a:r>
              <a:rPr lang="en-US" sz="2800" dirty="0" err="1" smtClean="0"/>
              <a:t>,square_root</a:t>
            </a:r>
            <a:r>
              <a:rPr lang="en-US" sz="2800" dirty="0" smtClean="0"/>
              <a:t>) </a:t>
            </a:r>
          </a:p>
          <a:p>
            <a:pPr lvl="0" eaLnBrk="0" fontAlgn="base" hangingPunct="0">
              <a:spcBef>
                <a:spcPct val="0"/>
              </a:spcBef>
              <a:spcAft>
                <a:spcPct val="0"/>
              </a:spcAft>
            </a:pPr>
            <a:r>
              <a:rPr lang="en-US" sz="2800" dirty="0" smtClean="0"/>
              <a:t># </a:t>
            </a:r>
            <a:r>
              <a:rPr lang="en-US" sz="2800" dirty="0" err="1"/>
              <a:t>pow</a:t>
            </a:r>
            <a:r>
              <a:rPr lang="en-US" sz="2800" dirty="0"/>
              <a:t>() </a:t>
            </a:r>
            <a:r>
              <a:rPr lang="en-US" sz="2800" dirty="0" err="1"/>
              <a:t>comptes</a:t>
            </a:r>
            <a:r>
              <a:rPr lang="en-US" sz="2800" dirty="0"/>
              <a:t> the power</a:t>
            </a:r>
            <a:r>
              <a:rPr lang="en-US" sz="2800" dirty="0" smtClean="0"/>
              <a:t> </a:t>
            </a:r>
          </a:p>
          <a:p>
            <a:pPr lvl="0" eaLnBrk="0" fontAlgn="base" hangingPunct="0">
              <a:spcBef>
                <a:spcPct val="0"/>
              </a:spcBef>
              <a:spcAft>
                <a:spcPct val="0"/>
              </a:spcAft>
            </a:pPr>
            <a:r>
              <a:rPr lang="en-US" sz="2800" dirty="0" smtClean="0"/>
              <a:t>power = </a:t>
            </a:r>
            <a:r>
              <a:rPr lang="en-US" sz="2800" dirty="0" err="1" smtClean="0"/>
              <a:t>pow</a:t>
            </a:r>
            <a:r>
              <a:rPr lang="en-US" sz="2800" dirty="0" smtClean="0"/>
              <a:t>(</a:t>
            </a:r>
            <a:r>
              <a:rPr lang="en-US" sz="2800" dirty="0"/>
              <a:t>2</a:t>
            </a:r>
            <a:r>
              <a:rPr lang="en-US" sz="2800" dirty="0" smtClean="0"/>
              <a:t>, </a:t>
            </a:r>
            <a:r>
              <a:rPr lang="en-US" sz="2800" dirty="0"/>
              <a:t>3</a:t>
            </a:r>
            <a:r>
              <a:rPr lang="en-US" sz="2800" dirty="0" smtClean="0"/>
              <a:t>) </a:t>
            </a:r>
          </a:p>
          <a:p>
            <a:pPr lvl="0" eaLnBrk="0" fontAlgn="base" hangingPunct="0">
              <a:spcBef>
                <a:spcPct val="0"/>
              </a:spcBef>
              <a:spcAft>
                <a:spcPct val="0"/>
              </a:spcAft>
            </a:pPr>
            <a:r>
              <a:rPr lang="en-US" sz="2800" dirty="0" smtClean="0"/>
              <a:t>print(</a:t>
            </a:r>
            <a:r>
              <a:rPr lang="en-US" sz="2800" dirty="0"/>
              <a:t>"2 to the power 3 </a:t>
            </a:r>
            <a:r>
              <a:rPr lang="en-US" sz="2800" dirty="0" err="1"/>
              <a:t>is"</a:t>
            </a:r>
            <a:r>
              <a:rPr lang="en-US" sz="2800" dirty="0" err="1" smtClean="0"/>
              <a:t>,power</a:t>
            </a:r>
            <a:r>
              <a:rPr lang="en-US" sz="2800" dirty="0" smtClean="0"/>
              <a:t>)</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2800" dirty="0">
              <a:cs typeface="Arial" pitchFamily="34" charset="0"/>
            </a:endParaRPr>
          </a:p>
          <a:p>
            <a:r>
              <a:rPr lang="en-US" sz="2800" b="1" dirty="0"/>
              <a:t>Output</a:t>
            </a:r>
            <a:endParaRPr lang="en-US" sz="2800" dirty="0"/>
          </a:p>
          <a:p>
            <a:r>
              <a:rPr lang="en-US" sz="2800" dirty="0" smtClean="0"/>
              <a:t>Square Root of 4 is 2.0 </a:t>
            </a:r>
          </a:p>
          <a:p>
            <a:r>
              <a:rPr lang="en-US" sz="2800" dirty="0" smtClean="0"/>
              <a:t>2 to the power 3 is 8</a:t>
            </a:r>
            <a:endParaRPr kumimoji="0" lang="en-US" sz="28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304800"/>
          <a:ext cx="8001000" cy="700684"/>
        </p:xfrm>
        <a:graphic>
          <a:graphicData uri="http://schemas.openxmlformats.org/drawingml/2006/table">
            <a:tbl>
              <a:tblPr/>
              <a:tblGrid>
                <a:gridCol w="4000500"/>
                <a:gridCol w="4000500"/>
              </a:tblGrid>
              <a:tr h="255037">
                <a:tc>
                  <a:txBody>
                    <a:bodyPr/>
                    <a:lstStyle/>
                    <a:p>
                      <a:pPr algn="l" fontAlgn="t"/>
                      <a:r>
                        <a:rPr lang="en-US" sz="2000">
                          <a:hlinkClick r:id="rId2"/>
                        </a:rPr>
                        <a:t>abs()</a:t>
                      </a:r>
                      <a:endParaRPr lang="en-US" sz="2000"/>
                    </a:p>
                  </a:txBody>
                  <a:tcPr marL="91084" marR="45542" marT="45542" marB="455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dirty="0"/>
                        <a:t>Returns the absolute value of a number</a:t>
                      </a:r>
                    </a:p>
                  </a:txBody>
                  <a:tcPr marL="45542" marR="45542" marT="45542" marB="455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24577" name="Rectangle 1"/>
          <p:cNvSpPr>
            <a:spLocks noChangeArrowheads="1"/>
          </p:cNvSpPr>
          <p:nvPr/>
        </p:nvSpPr>
        <p:spPr bwMode="auto">
          <a:xfrm>
            <a:off x="381000" y="1524000"/>
            <a:ext cx="7239000" cy="3046988"/>
          </a:xfrm>
          <a:prstGeom prst="rect">
            <a:avLst/>
          </a:prstGeom>
          <a:noFill/>
          <a:ln w="9525">
            <a:noFill/>
            <a:miter lim="800000"/>
            <a:headEnd/>
            <a:tailEnd/>
          </a:ln>
          <a:effectLst/>
        </p:spPr>
        <p:txBody>
          <a:bodyPr vert="horz" wrap="square" lIns="11109" tIns="0" rIns="11109"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t>The abs() function returns the absolute value of the given number. If the number is a complex number, abs() returns its magnitude. </a:t>
            </a:r>
            <a:endParaRPr lang="en-US" dirty="0" smtClean="0"/>
          </a:p>
          <a:p>
            <a:endParaRPr lang="en-US" b="1" dirty="0" smtClean="0"/>
          </a:p>
          <a:p>
            <a:r>
              <a:rPr lang="en-US" b="1" dirty="0" smtClean="0"/>
              <a:t>Example</a:t>
            </a:r>
          </a:p>
          <a:p>
            <a:endParaRPr lang="en-US" b="1" dirty="0"/>
          </a:p>
          <a:p>
            <a:r>
              <a:rPr lang="en-US" dirty="0"/>
              <a:t>number = -20 </a:t>
            </a:r>
            <a:endParaRPr lang="en-US" dirty="0" smtClean="0"/>
          </a:p>
          <a:p>
            <a:r>
              <a:rPr lang="en-US" dirty="0" err="1" smtClean="0"/>
              <a:t>absolute_number</a:t>
            </a:r>
            <a:r>
              <a:rPr lang="en-US" dirty="0" smtClean="0"/>
              <a:t> </a:t>
            </a:r>
            <a:r>
              <a:rPr lang="en-US" dirty="0"/>
              <a:t>= abs(number)</a:t>
            </a:r>
          </a:p>
          <a:p>
            <a:r>
              <a:rPr lang="en-US" dirty="0"/>
              <a:t>print(</a:t>
            </a:r>
            <a:r>
              <a:rPr lang="en-US" dirty="0" err="1"/>
              <a:t>absolute_number</a:t>
            </a:r>
            <a:r>
              <a:rPr lang="en-US" dirty="0"/>
              <a:t>) </a:t>
            </a:r>
            <a:endParaRPr lang="en-US" dirty="0" smtClean="0"/>
          </a:p>
          <a:p>
            <a:endParaRPr lang="en-US" dirty="0"/>
          </a:p>
          <a:p>
            <a:r>
              <a:rPr lang="en-US" dirty="0" smtClean="0"/>
              <a:t># </a:t>
            </a:r>
            <a:r>
              <a:rPr lang="en-US" dirty="0"/>
              <a:t>Output: 20</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533400" y="152400"/>
            <a:ext cx="8610600" cy="1507911"/>
          </a:xfrm>
          <a:prstGeom prst="rect">
            <a:avLst/>
          </a:prstGeom>
          <a:noFill/>
          <a:ln w="9525">
            <a:noFill/>
            <a:miter lim="800000"/>
            <a:headEnd/>
            <a:tailEnd/>
          </a:ln>
          <a:effectLst/>
        </p:spPr>
        <p:txBody>
          <a:bodyPr vert="horz" wrap="square" lIns="0" tIns="304704" rIns="0" bIns="30470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5265E"/>
                </a:solidFill>
                <a:effectLst/>
                <a:latin typeface="euclid_circular_a"/>
                <a:cs typeface="Arial" pitchFamily="34" charset="0"/>
              </a:rPr>
              <a:t>abs() 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euclid_circular_a"/>
                <a:cs typeface="Arial" pitchFamily="34" charset="0"/>
              </a:rPr>
              <a:t>The syntax of </a:t>
            </a:r>
            <a:r>
              <a:rPr kumimoji="0" lang="en-US" sz="1100" b="0" i="0" u="none" strike="noStrike" cap="none" normalizeH="0" baseline="0" dirty="0" smtClean="0">
                <a:ln>
                  <a:noFill/>
                </a:ln>
                <a:solidFill>
                  <a:schemeClr val="tx1"/>
                </a:solidFill>
                <a:effectLst/>
                <a:latin typeface="Droid Sans Mono"/>
                <a:cs typeface="Arial" pitchFamily="34" charset="0"/>
              </a:rPr>
              <a:t>abs()</a:t>
            </a:r>
            <a:r>
              <a:rPr kumimoji="0" lang="en-US" sz="1600" b="0" i="0" u="none" strike="noStrike" cap="none" normalizeH="0" baseline="0" dirty="0" smtClean="0">
                <a:ln>
                  <a:noFill/>
                </a:ln>
                <a:solidFill>
                  <a:schemeClr val="tx1"/>
                </a:solidFill>
                <a:effectLst/>
                <a:latin typeface="euclid_circular_a"/>
                <a:cs typeface="Arial" pitchFamily="34" charset="0"/>
              </a:rPr>
              <a:t> method is:</a:t>
            </a:r>
            <a:endParaRPr kumimoji="0" lang="en-US" sz="1100" b="0" i="0" u="none" strike="noStrike" cap="none" normalizeH="0" baseline="0" dirty="0" smtClean="0">
              <a:ln>
                <a:noFill/>
              </a:ln>
              <a:solidFill>
                <a:srgbClr val="D5D5D5"/>
              </a:solidFill>
              <a:effectLst/>
              <a:latin typeface="Droid Sans Mon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2060"/>
                </a:solidFill>
                <a:effectLst/>
                <a:latin typeface="Droid Sans Mono"/>
                <a:cs typeface="Arial" pitchFamily="34" charset="0"/>
              </a:rPr>
              <a:t>abs(num)</a:t>
            </a:r>
            <a:endParaRPr kumimoji="0" lang="en-US" sz="4000" b="1" i="0" u="none" strike="noStrike" cap="none" normalizeH="0" baseline="0" dirty="0" smtClean="0">
              <a:ln>
                <a:noFill/>
              </a:ln>
              <a:solidFill>
                <a:srgbClr val="002060"/>
              </a:solidFill>
              <a:effectLst/>
              <a:latin typeface="Arial" pitchFamily="34" charset="0"/>
              <a:cs typeface="Arial" pitchFamily="34" charset="0"/>
            </a:endParaRPr>
          </a:p>
        </p:txBody>
      </p:sp>
      <p:sp>
        <p:nvSpPr>
          <p:cNvPr id="23555" name="Rectangle 3"/>
          <p:cNvSpPr>
            <a:spLocks noChangeArrowheads="1"/>
          </p:cNvSpPr>
          <p:nvPr/>
        </p:nvSpPr>
        <p:spPr bwMode="auto">
          <a:xfrm>
            <a:off x="381000" y="1828800"/>
            <a:ext cx="7772400" cy="2799446"/>
          </a:xfrm>
          <a:prstGeom prst="rect">
            <a:avLst/>
          </a:prstGeom>
          <a:noFill/>
          <a:ln w="9525">
            <a:noFill/>
            <a:miter lim="800000"/>
            <a:headEnd/>
            <a:tailEnd/>
          </a:ln>
          <a:effectLst/>
        </p:spPr>
        <p:txBody>
          <a:bodyPr vert="horz" wrap="square" lIns="0" tIns="60306" rIns="0" bIns="6030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5265E"/>
                </a:solidFill>
                <a:effectLst/>
                <a:latin typeface="euclid_circular_a"/>
                <a:cs typeface="Arial" pitchFamily="34" charset="0"/>
              </a:rPr>
              <a:t>abs() Parameters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Droid Sans Mono"/>
                <a:cs typeface="Arial" pitchFamily="34" charset="0"/>
              </a:rPr>
              <a:t>abs()</a:t>
            </a:r>
            <a:r>
              <a:rPr kumimoji="0" lang="en-US" b="0" i="0" u="none" strike="noStrike" cap="none" normalizeH="0" baseline="0" dirty="0" smtClean="0">
                <a:ln>
                  <a:noFill/>
                </a:ln>
                <a:solidFill>
                  <a:schemeClr val="tx1"/>
                </a:solidFill>
                <a:effectLst/>
                <a:latin typeface="euclid_circular_a"/>
                <a:cs typeface="Arial" pitchFamily="34" charset="0"/>
              </a:rPr>
              <a:t> method takes a single argument: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euclid_circular_a"/>
                <a:cs typeface="Arial" pitchFamily="34" charset="0"/>
              </a:rPr>
              <a:t>num</a:t>
            </a:r>
            <a:r>
              <a:rPr kumimoji="0" lang="en-US" b="0" i="0" u="none" strike="noStrike" cap="none" normalizeH="0" baseline="0" dirty="0" smtClean="0">
                <a:ln>
                  <a:noFill/>
                </a:ln>
                <a:solidFill>
                  <a:schemeClr val="tx1"/>
                </a:solidFill>
                <a:effectLst/>
                <a:latin typeface="euclid_circular_a"/>
                <a:cs typeface="Arial" pitchFamily="34" charset="0"/>
              </a:rPr>
              <a:t> - a number whose absolute value is to be returned. The number can be:</a:t>
            </a: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b="0" i="0" u="none" strike="noStrike" cap="none" normalizeH="0" baseline="0" dirty="0" smtClean="0">
                <a:ln>
                  <a:noFill/>
                </a:ln>
                <a:solidFill>
                  <a:schemeClr val="tx1"/>
                </a:solidFill>
                <a:effectLst/>
                <a:latin typeface="euclid_circular_a"/>
                <a:cs typeface="Arial" pitchFamily="34" charset="0"/>
              </a:rPr>
              <a:t>integer</a:t>
            </a: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b="0" i="0" u="none" strike="noStrike" cap="none" normalizeH="0" baseline="0" dirty="0" smtClean="0">
                <a:ln>
                  <a:noFill/>
                </a:ln>
                <a:solidFill>
                  <a:schemeClr val="tx1"/>
                </a:solidFill>
                <a:effectLst/>
                <a:latin typeface="euclid_circular_a"/>
                <a:cs typeface="Arial" pitchFamily="34" charset="0"/>
              </a:rPr>
              <a:t>floating number</a:t>
            </a: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b="0" i="0" u="none" strike="noStrike" cap="none" normalizeH="0" baseline="0" dirty="0" smtClean="0">
                <a:ln>
                  <a:noFill/>
                </a:ln>
                <a:solidFill>
                  <a:schemeClr val="tx1"/>
                </a:solidFill>
                <a:effectLst/>
                <a:latin typeface="euclid_circular_a"/>
                <a:cs typeface="Arial" pitchFamily="34" charset="0"/>
              </a:rPr>
              <a:t>complex number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
            </a:r>
            <a:br>
              <a:rPr kumimoji="0" lang="en-US" sz="1000" b="0" i="0" u="none" strike="noStrike" cap="none" normalizeH="0" baseline="0" dirty="0" smtClean="0">
                <a:ln>
                  <a:noFill/>
                </a:ln>
                <a:solidFill>
                  <a:schemeClr val="tx1"/>
                </a:solidFill>
                <a:effectLst/>
                <a:latin typeface="Arial" pitchFamily="34" charset="0"/>
                <a:cs typeface="Arial" pitchFamily="34" charset="0"/>
              </a:rPr>
            </a:b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685800" y="1295400"/>
            <a:ext cx="72390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Droid Sans Mono"/>
                <a:cs typeface="Arial" pitchFamily="34" charset="0"/>
              </a:rPr>
              <a:t># random integer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Droid Sans Mono"/>
                <a:cs typeface="Arial" pitchFamily="34" charset="0"/>
              </a:rPr>
              <a:t> integer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Droid Sans Mono"/>
                <a:cs typeface="Arial" pitchFamily="34" charset="0"/>
              </a:rPr>
              <a:t>print('Absolute value of -20 is:', abs(integer))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Droid Sans Mono"/>
                <a:cs typeface="Arial" pitchFamily="34" charset="0"/>
              </a:rPr>
              <a:t>#random floating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Droid Sans Mono"/>
                <a:cs typeface="Arial" pitchFamily="34" charset="0"/>
              </a:rPr>
              <a:t>floating = -30.33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Droid Sans Mono"/>
                <a:cs typeface="Arial" pitchFamily="34" charset="0"/>
              </a:rPr>
              <a:t>print('Absolute value of -30.33 is:', abs(floating))</a:t>
            </a:r>
            <a:endParaRPr kumimoji="0" lang="en-US" sz="3600" b="1" i="0" u="none" strike="noStrike" cap="none" normalizeH="0" baseline="0" dirty="0" smtClean="0">
              <a:ln>
                <a:noFill/>
              </a:ln>
              <a:solidFill>
                <a:srgbClr val="002060"/>
              </a:solidFill>
              <a:effectLst/>
              <a:latin typeface="euclid_circular_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dirty="0" smtClean="0">
              <a:ln>
                <a:noFill/>
              </a:ln>
              <a:solidFill>
                <a:srgbClr val="002060"/>
              </a:solidFill>
              <a:effectLst/>
              <a:latin typeface="euclid_circular_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2060"/>
                </a:solidFill>
                <a:effectLst/>
                <a:latin typeface="euclid_circular_a"/>
                <a:cs typeface="Arial" pitchFamily="34" charset="0"/>
              </a:rPr>
              <a:t>Output</a:t>
            </a:r>
            <a:endParaRPr kumimoji="0" lang="en-US" sz="2400" b="1" i="0" u="none" strike="noStrike" cap="none" normalizeH="0" baseline="0" dirty="0" smtClean="0">
              <a:ln>
                <a:noFill/>
              </a:ln>
              <a:solidFill>
                <a:srgbClr val="002060"/>
              </a:solidFill>
              <a:effectLst/>
              <a:latin typeface="Droid Sans Mon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Droid Sans Mono"/>
                <a:cs typeface="Arial" pitchFamily="34" charset="0"/>
              </a:rPr>
              <a:t>Absolute value of -20 is: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Droid Sans Mono"/>
                <a:cs typeface="Arial" pitchFamily="34" charset="0"/>
              </a:rPr>
              <a:t>Absolute value of -30.33 is: 30.33</a:t>
            </a:r>
            <a:r>
              <a:rPr kumimoji="0" lang="en-US" sz="1600" b="1" i="0" u="none" strike="noStrike" cap="none" normalizeH="0" baseline="0" dirty="0" smtClean="0">
                <a:ln>
                  <a:noFill/>
                </a:ln>
                <a:solidFill>
                  <a:srgbClr val="002060"/>
                </a:solidFill>
                <a:effectLst/>
                <a:latin typeface="Arial" pitchFamily="34" charset="0"/>
                <a:cs typeface="Arial" pitchFamily="34" charset="0"/>
              </a:rPr>
              <a:t> </a:t>
            </a:r>
            <a:endParaRPr kumimoji="0" lang="en-US" sz="4800" b="1" i="0" u="none" strike="noStrike" cap="none" normalizeH="0" baseline="0" dirty="0" smtClean="0">
              <a:ln>
                <a:noFill/>
              </a:ln>
              <a:solidFill>
                <a:srgbClr val="002060"/>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533400" y="1066800"/>
            <a:ext cx="7848600" cy="363176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2060"/>
                </a:solidFill>
                <a:effectLst/>
                <a:latin typeface="Droid Sans Mono"/>
                <a:cs typeface="Arial" pitchFamily="34" charset="0"/>
              </a:rPr>
              <a:t>Example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rgbClr val="002060"/>
              </a:solidFill>
              <a:effectLst/>
              <a:latin typeface="Droid Sa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2060"/>
                </a:solidFill>
                <a:effectLst/>
                <a:latin typeface="Droid Sans Mono"/>
                <a:cs typeface="Arial" pitchFamily="34" charset="0"/>
              </a:rPr>
              <a:t># random complex number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2060"/>
                </a:solidFill>
                <a:effectLst/>
                <a:latin typeface="Droid Sans Mono"/>
                <a:cs typeface="Arial" pitchFamily="34" charset="0"/>
              </a:rPr>
              <a:t>complex = (3 - 4j)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2060"/>
                </a:solidFill>
                <a:effectLst/>
                <a:latin typeface="Droid Sans Mono"/>
                <a:cs typeface="Arial" pitchFamily="34" charset="0"/>
              </a:rPr>
              <a:t>print('Magnitude of 3 - 4j is:', abs(complex))</a:t>
            </a:r>
            <a:endParaRPr kumimoji="0" lang="en-US" sz="4400" b="0" i="0" u="none" strike="noStrike" cap="none" normalizeH="0" baseline="0" dirty="0" smtClean="0">
              <a:ln>
                <a:noFill/>
              </a:ln>
              <a:solidFill>
                <a:srgbClr val="002060"/>
              </a:solidFill>
              <a:effectLst/>
              <a:latin typeface="euclid_circular_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400" b="1" i="0" u="none" strike="noStrike" cap="none" normalizeH="0" baseline="0" dirty="0" smtClean="0">
                <a:ln>
                  <a:noFill/>
                </a:ln>
                <a:solidFill>
                  <a:srgbClr val="002060"/>
                </a:solidFill>
                <a:effectLst/>
                <a:latin typeface="euclid_circular_a"/>
                <a:cs typeface="Arial" pitchFamily="34" charset="0"/>
              </a:rPr>
              <a:t>Output</a:t>
            </a:r>
            <a:endParaRPr kumimoji="0" lang="en-US" sz="3200" b="0" i="0" u="none" strike="noStrike" cap="none" normalizeH="0" baseline="0" dirty="0" smtClean="0">
              <a:ln>
                <a:noFill/>
              </a:ln>
              <a:solidFill>
                <a:srgbClr val="002060"/>
              </a:solidFill>
              <a:effectLst/>
              <a:latin typeface="Droid Sans Mon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2060"/>
                </a:solidFill>
                <a:effectLst/>
                <a:latin typeface="Droid Sans Mono"/>
                <a:cs typeface="Arial" pitchFamily="34" charset="0"/>
              </a:rPr>
              <a:t>Magnitude of 3 - 4j is: 5.0</a:t>
            </a:r>
            <a:r>
              <a:rPr kumimoji="0" lang="en-US" sz="2000" b="0" i="0" u="none" strike="noStrike" cap="none" normalizeH="0" baseline="0" dirty="0" smtClean="0">
                <a:ln>
                  <a:noFill/>
                </a:ln>
                <a:solidFill>
                  <a:srgbClr val="002060"/>
                </a:solidFill>
                <a:effectLst/>
                <a:latin typeface="Arial" pitchFamily="34" charset="0"/>
                <a:cs typeface="Arial" pitchFamily="34" charset="0"/>
              </a:rPr>
              <a:t> </a:t>
            </a:r>
            <a:endParaRPr kumimoji="0" lang="en-US" sz="6000" b="0" i="0" u="none" strike="noStrike" cap="none" normalizeH="0" baseline="0" dirty="0" smtClean="0">
              <a:ln>
                <a:noFill/>
              </a:ln>
              <a:solidFill>
                <a:srgbClr val="002060"/>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228600" y="152400"/>
            <a:ext cx="8153400" cy="5109091"/>
          </a:xfrm>
          <a:prstGeom prst="rect">
            <a:avLst/>
          </a:prstGeom>
          <a:noFill/>
          <a:ln w="9525">
            <a:noFill/>
            <a:miter lim="800000"/>
            <a:headEnd/>
            <a:tailEnd/>
          </a:ln>
          <a:effectLst/>
        </p:spPr>
        <p:txBody>
          <a:bodyPr vert="horz" wrap="square" lIns="11109" tIns="0" rIns="11109"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err="1" smtClean="0">
                <a:ln>
                  <a:noFill/>
                </a:ln>
                <a:solidFill>
                  <a:srgbClr val="25265E"/>
                </a:solidFill>
                <a:effectLst/>
                <a:latin typeface="euclid_circular_a"/>
                <a:cs typeface="Arial" pitchFamily="34" charset="0"/>
              </a:rPr>
              <a:t>bool</a:t>
            </a:r>
            <a:r>
              <a:rPr kumimoji="0" lang="en-US" sz="4400" b="1" i="0" u="none" strike="noStrike" cap="none" normalizeH="0" baseline="0" dirty="0" smtClean="0">
                <a:ln>
                  <a:noFill/>
                </a:ln>
                <a:solidFill>
                  <a:srgbClr val="25265E"/>
                </a:solidFill>
                <a:effectLst/>
                <a:latin typeface="euclid_circular_a"/>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5265E"/>
                </a:solidFill>
                <a:effectLst/>
                <a:latin typeface="euclid_circular_a"/>
                <a:cs typeface="Arial" pitchFamily="34" charset="0"/>
              </a:rPr>
              <a:t>The </a:t>
            </a:r>
            <a:r>
              <a:rPr kumimoji="0" lang="en-US" sz="1600" b="0" i="0" u="none" strike="noStrike" cap="none" normalizeH="0" baseline="0" dirty="0" err="1" smtClean="0">
                <a:ln>
                  <a:noFill/>
                </a:ln>
                <a:solidFill>
                  <a:srgbClr val="25265E"/>
                </a:solidFill>
                <a:effectLst/>
                <a:latin typeface="Droid Sans Mono"/>
                <a:cs typeface="Arial" pitchFamily="34" charset="0"/>
              </a:rPr>
              <a:t>bool</a:t>
            </a:r>
            <a:r>
              <a:rPr kumimoji="0" lang="en-US" sz="1600" b="0" i="0" u="none" strike="noStrike" cap="none" normalizeH="0" baseline="0" dirty="0" smtClean="0">
                <a:ln>
                  <a:noFill/>
                </a:ln>
                <a:solidFill>
                  <a:srgbClr val="25265E"/>
                </a:solidFill>
                <a:effectLst/>
                <a:latin typeface="Droid Sans Mono"/>
                <a:cs typeface="Arial" pitchFamily="34" charset="0"/>
              </a:rPr>
              <a:t>()</a:t>
            </a:r>
            <a:r>
              <a:rPr kumimoji="0" lang="en-US" sz="2400" b="0" i="0" u="none" strike="noStrike" cap="none" normalizeH="0" baseline="0" dirty="0" smtClean="0">
                <a:ln>
                  <a:noFill/>
                </a:ln>
                <a:solidFill>
                  <a:srgbClr val="25265E"/>
                </a:solidFill>
                <a:effectLst/>
                <a:latin typeface="euclid_circular_a"/>
                <a:cs typeface="Arial" pitchFamily="34" charset="0"/>
              </a:rPr>
              <a:t> method takes a specified argument and returns its </a:t>
            </a:r>
            <a:r>
              <a:rPr kumimoji="0" lang="en-US" sz="2400" b="0" i="0" u="none" strike="noStrike" cap="none" normalizeH="0" baseline="0" dirty="0" err="1" smtClean="0">
                <a:ln>
                  <a:noFill/>
                </a:ln>
                <a:solidFill>
                  <a:srgbClr val="25265E"/>
                </a:solidFill>
                <a:effectLst/>
                <a:latin typeface="euclid_circular_a"/>
                <a:cs typeface="Arial" pitchFamily="34" charset="0"/>
              </a:rPr>
              <a:t>boolean</a:t>
            </a:r>
            <a:r>
              <a:rPr kumimoji="0" lang="en-US" sz="2400" b="0" i="0" u="none" strike="noStrike" cap="none" normalizeH="0" baseline="0" dirty="0" smtClean="0">
                <a:ln>
                  <a:noFill/>
                </a:ln>
                <a:solidFill>
                  <a:srgbClr val="25265E"/>
                </a:solidFill>
                <a:effectLst/>
                <a:latin typeface="euclid_circular_a"/>
                <a:cs typeface="Arial" pitchFamily="34" charset="0"/>
              </a:rPr>
              <a:t> value.</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solidFill>
                <a:srgbClr val="25265E"/>
              </a:solidFill>
              <a:latin typeface="euclid_circular_a"/>
              <a:cs typeface="Arial" pitchFamily="34" charset="0"/>
            </a:endParaRPr>
          </a:p>
          <a:p>
            <a:r>
              <a:rPr lang="en-US" sz="3600" dirty="0" smtClean="0"/>
              <a:t>test = </a:t>
            </a:r>
            <a:r>
              <a:rPr lang="en-US" sz="3600" dirty="0"/>
              <a:t>1</a:t>
            </a:r>
            <a:r>
              <a:rPr lang="en-US" sz="3600" dirty="0" smtClean="0"/>
              <a:t> </a:t>
            </a:r>
          </a:p>
          <a:p>
            <a:r>
              <a:rPr lang="en-US" sz="3600" dirty="0" smtClean="0"/>
              <a:t># </a:t>
            </a:r>
            <a:r>
              <a:rPr lang="en-US" sz="3600" dirty="0"/>
              <a:t>returns </a:t>
            </a:r>
            <a:r>
              <a:rPr lang="en-US" sz="3600" dirty="0" err="1"/>
              <a:t>boolean</a:t>
            </a:r>
            <a:r>
              <a:rPr lang="en-US" sz="3600" dirty="0"/>
              <a:t> value of 1</a:t>
            </a:r>
            <a:r>
              <a:rPr lang="en-US" sz="3600" dirty="0" smtClean="0"/>
              <a:t> </a:t>
            </a:r>
          </a:p>
          <a:p>
            <a:r>
              <a:rPr lang="en-US" sz="3600" dirty="0" smtClean="0"/>
              <a:t>print(test, </a:t>
            </a:r>
            <a:r>
              <a:rPr lang="en-US" sz="3600" dirty="0"/>
              <a:t>'is'</a:t>
            </a:r>
            <a:r>
              <a:rPr lang="en-US" sz="3600" dirty="0" smtClean="0"/>
              <a:t>, </a:t>
            </a:r>
            <a:r>
              <a:rPr lang="en-US" sz="3600" dirty="0" err="1" smtClean="0"/>
              <a:t>bool</a:t>
            </a:r>
            <a:r>
              <a:rPr lang="en-US" sz="3600" dirty="0" smtClean="0"/>
              <a:t>(test))</a:t>
            </a:r>
          </a:p>
          <a:p>
            <a:endParaRPr lang="en-US" sz="3600" dirty="0" smtClean="0"/>
          </a:p>
          <a:p>
            <a:r>
              <a:rPr lang="en-US" sz="3600" dirty="0" smtClean="0"/>
              <a:t># </a:t>
            </a:r>
            <a:r>
              <a:rPr lang="en-US" sz="3600" dirty="0"/>
              <a:t>Output: </a:t>
            </a:r>
            <a:endParaRPr lang="en-US" sz="3600" dirty="0" smtClean="0"/>
          </a:p>
          <a:p>
            <a:r>
              <a:rPr lang="en-US" sz="3600" dirty="0" smtClean="0"/>
              <a:t>1 </a:t>
            </a:r>
            <a:r>
              <a:rPr lang="en-US" sz="3600" dirty="0"/>
              <a:t>is True</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148"/>
          <p:cNvSpPr txBox="1">
            <a:spLocks noGrp="1"/>
          </p:cNvSpPr>
          <p:nvPr>
            <p:ph type="title"/>
          </p:nvPr>
        </p:nvSpPr>
        <p:spPr>
          <a:xfrm>
            <a:off x="357158" y="285728"/>
            <a:ext cx="7224600" cy="133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4000" dirty="0">
                <a:solidFill>
                  <a:srgbClr val="0000FF"/>
                </a:solidFill>
                <a:latin typeface="+mn-lt"/>
                <a:ea typeface="Nunito"/>
                <a:cs typeface="Nunito"/>
                <a:sym typeface="Nunito"/>
              </a:rPr>
              <a:t>FUNCTIONS :</a:t>
            </a:r>
            <a:endParaRPr sz="4000">
              <a:solidFill>
                <a:srgbClr val="0000FF"/>
              </a:solidFill>
              <a:latin typeface="+mn-lt"/>
              <a:ea typeface="Nunito"/>
              <a:cs typeface="Nunito"/>
              <a:sym typeface="Nunito"/>
            </a:endParaRPr>
          </a:p>
          <a:p>
            <a:pPr marL="0" lvl="0" indent="0" algn="just" rtl="0">
              <a:spcBef>
                <a:spcPts val="0"/>
              </a:spcBef>
              <a:spcAft>
                <a:spcPts val="0"/>
              </a:spcAft>
              <a:buNone/>
            </a:pPr>
            <a:r>
              <a:rPr lang="en" sz="4000" dirty="0">
                <a:latin typeface="+mn-lt"/>
                <a:ea typeface="Nunito"/>
                <a:cs typeface="Nunito"/>
                <a:sym typeface="Nunito"/>
              </a:rPr>
              <a:t>A function is a block of code which only runs when it is called.</a:t>
            </a:r>
            <a:endParaRPr sz="4000">
              <a:latin typeface="+mn-lt"/>
              <a:ea typeface="Nunito"/>
              <a:cs typeface="Nunito"/>
              <a:sym typeface="Nunito"/>
            </a:endParaRPr>
          </a:p>
          <a:p>
            <a:pPr marL="0" lvl="0" indent="0" algn="just" rtl="0">
              <a:spcBef>
                <a:spcPts val="0"/>
              </a:spcBef>
              <a:spcAft>
                <a:spcPts val="0"/>
              </a:spcAft>
              <a:buNone/>
            </a:pPr>
            <a:endParaRPr sz="4000">
              <a:latin typeface="+mn-lt"/>
              <a:ea typeface="Nunito"/>
              <a:cs typeface="Nunito"/>
              <a:sym typeface="Nunito"/>
            </a:endParaRPr>
          </a:p>
          <a:p>
            <a:pPr marL="0" lvl="0" indent="0" algn="just" rtl="0">
              <a:spcBef>
                <a:spcPts val="0"/>
              </a:spcBef>
              <a:spcAft>
                <a:spcPts val="0"/>
              </a:spcAft>
              <a:buNone/>
            </a:pPr>
            <a:r>
              <a:rPr lang="en" sz="4000" dirty="0">
                <a:latin typeface="+mn-lt"/>
                <a:ea typeface="Nunito"/>
                <a:cs typeface="Nunito"/>
                <a:sym typeface="Nunito"/>
              </a:rPr>
              <a:t>You can pass data, known as parameters, into a function.</a:t>
            </a:r>
            <a:endParaRPr sz="4000">
              <a:latin typeface="+mn-lt"/>
              <a:ea typeface="Nunito"/>
              <a:cs typeface="Nunito"/>
              <a:sym typeface="Nunito"/>
            </a:endParaRPr>
          </a:p>
          <a:p>
            <a:pPr marL="0" lvl="0" indent="0" algn="just" rtl="0">
              <a:spcBef>
                <a:spcPts val="0"/>
              </a:spcBef>
              <a:spcAft>
                <a:spcPts val="0"/>
              </a:spcAft>
              <a:buNone/>
            </a:pPr>
            <a:endParaRPr sz="4000">
              <a:latin typeface="+mn-lt"/>
              <a:ea typeface="Nunito"/>
              <a:cs typeface="Nunito"/>
              <a:sym typeface="Nunito"/>
            </a:endParaRPr>
          </a:p>
          <a:p>
            <a:pPr marL="0" lvl="0" indent="0" algn="just" rtl="0">
              <a:spcBef>
                <a:spcPts val="0"/>
              </a:spcBef>
              <a:spcAft>
                <a:spcPts val="0"/>
              </a:spcAft>
              <a:buNone/>
            </a:pPr>
            <a:r>
              <a:rPr lang="en" sz="4000" dirty="0">
                <a:latin typeface="+mn-lt"/>
                <a:ea typeface="Nunito"/>
                <a:cs typeface="Nunito"/>
                <a:sym typeface="Nunito"/>
              </a:rPr>
              <a:t>A function can return data as a result.</a:t>
            </a:r>
            <a:endParaRPr sz="4000">
              <a:latin typeface="+mn-lt"/>
              <a:ea typeface="Nunito"/>
              <a:cs typeface="Nunito"/>
              <a:sym typeface="Nunito"/>
            </a:endParaRPr>
          </a:p>
          <a:p>
            <a:pPr marL="0" lvl="0" indent="0" algn="just" rtl="0">
              <a:spcBef>
                <a:spcPts val="0"/>
              </a:spcBef>
              <a:spcAft>
                <a:spcPts val="0"/>
              </a:spcAft>
              <a:buNone/>
            </a:pPr>
            <a:endParaRPr sz="4000">
              <a:latin typeface="+mn-lt"/>
              <a:ea typeface="Nunito"/>
              <a:cs typeface="Nunito"/>
              <a:sym typeface="Nunito"/>
            </a:endParaRPr>
          </a:p>
          <a:p>
            <a:pPr marL="0" lvl="0" indent="0" algn="just" rtl="0">
              <a:spcBef>
                <a:spcPts val="0"/>
              </a:spcBef>
              <a:spcAft>
                <a:spcPts val="0"/>
              </a:spcAft>
              <a:buNone/>
            </a:pPr>
            <a:endParaRPr sz="4000">
              <a:latin typeface="+mn-lt"/>
              <a:ea typeface="Nunito"/>
              <a:cs typeface="Nunito"/>
              <a:sym typeface="Nuni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28600" y="152400"/>
            <a:ext cx="8305800" cy="6524863"/>
          </a:xfrm>
          <a:prstGeom prst="rect">
            <a:avLst/>
          </a:prstGeom>
          <a:noFill/>
          <a:ln w="9525">
            <a:noFill/>
            <a:miter lim="800000"/>
            <a:headEnd/>
            <a:tailEnd/>
          </a:ln>
          <a:effectLst/>
        </p:spPr>
        <p:txBody>
          <a:bodyPr vert="horz" wrap="square" lIns="11109" tIns="0" rIns="11109"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err="1" smtClean="0">
                <a:ln>
                  <a:noFill/>
                </a:ln>
                <a:solidFill>
                  <a:srgbClr val="25265E"/>
                </a:solidFill>
                <a:effectLst/>
                <a:latin typeface="euclid_circular_a"/>
                <a:cs typeface="Arial" pitchFamily="34" charset="0"/>
              </a:rPr>
              <a:t>chr</a:t>
            </a:r>
            <a:r>
              <a:rPr kumimoji="0" lang="en-US" sz="3200" b="1" i="0" u="none" strike="noStrike" cap="none" normalizeH="0" baseline="0" dirty="0" smtClean="0">
                <a:ln>
                  <a:noFill/>
                </a:ln>
                <a:solidFill>
                  <a:srgbClr val="25265E"/>
                </a:solidFill>
                <a:effectLst/>
                <a:latin typeface="euclid_circular_a"/>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5265E"/>
                </a:solidFill>
                <a:effectLst/>
                <a:latin typeface="euclid_circular_a"/>
                <a:cs typeface="Arial" pitchFamily="34" charset="0"/>
              </a:rPr>
              <a:t>The </a:t>
            </a:r>
            <a:r>
              <a:rPr kumimoji="0" lang="en-US" sz="1100" b="0" i="0" u="none" strike="noStrike" cap="none" normalizeH="0" baseline="0" dirty="0" err="1" smtClean="0">
                <a:ln>
                  <a:noFill/>
                </a:ln>
                <a:solidFill>
                  <a:srgbClr val="25265E"/>
                </a:solidFill>
                <a:effectLst/>
                <a:latin typeface="Droid Sans Mono"/>
                <a:cs typeface="Arial" pitchFamily="34" charset="0"/>
              </a:rPr>
              <a:t>chr</a:t>
            </a:r>
            <a:r>
              <a:rPr kumimoji="0" lang="en-US" sz="1100" b="0" i="0" u="none" strike="noStrike" cap="none" normalizeH="0" baseline="0" dirty="0" smtClean="0">
                <a:ln>
                  <a:noFill/>
                </a:ln>
                <a:solidFill>
                  <a:srgbClr val="25265E"/>
                </a:solidFill>
                <a:effectLst/>
                <a:latin typeface="Droid Sans Mono"/>
                <a:cs typeface="Arial" pitchFamily="34" charset="0"/>
              </a:rPr>
              <a:t>()</a:t>
            </a:r>
            <a:r>
              <a:rPr kumimoji="0" lang="en-US" sz="1600" b="0" i="0" u="none" strike="noStrike" cap="none" normalizeH="0" baseline="0" dirty="0" smtClean="0">
                <a:ln>
                  <a:noFill/>
                </a:ln>
                <a:solidFill>
                  <a:srgbClr val="25265E"/>
                </a:solidFill>
                <a:effectLst/>
                <a:latin typeface="euclid_circular_a"/>
                <a:cs typeface="Arial" pitchFamily="34" charset="0"/>
              </a:rPr>
              <a:t> method converts an integer to its </a:t>
            </a:r>
            <a:r>
              <a:rPr kumimoji="0" lang="en-US" sz="1600" b="0" i="0" u="none" strike="noStrike" cap="none" normalizeH="0" baseline="0" dirty="0" err="1" smtClean="0">
                <a:ln>
                  <a:noFill/>
                </a:ln>
                <a:solidFill>
                  <a:srgbClr val="25265E"/>
                </a:solidFill>
                <a:effectLst/>
                <a:latin typeface="euclid_circular_a"/>
                <a:cs typeface="Arial" pitchFamily="34" charset="0"/>
              </a:rPr>
              <a:t>unicode</a:t>
            </a:r>
            <a:r>
              <a:rPr kumimoji="0" lang="en-US" sz="1600" b="0" i="0" u="none" strike="noStrike" cap="none" normalizeH="0" baseline="0" dirty="0" smtClean="0">
                <a:ln>
                  <a:noFill/>
                </a:ln>
                <a:solidFill>
                  <a:srgbClr val="25265E"/>
                </a:solidFill>
                <a:effectLst/>
                <a:latin typeface="euclid_circular_a"/>
                <a:cs typeface="Arial" pitchFamily="34" charset="0"/>
              </a:rPr>
              <a:t> character and returns it.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25265E"/>
              </a:solidFill>
              <a:latin typeface="euclid_circular_a"/>
              <a:cs typeface="Arial" pitchFamily="34" charset="0"/>
            </a:endParaRPr>
          </a:p>
          <a:p>
            <a:r>
              <a:rPr lang="en-US" sz="2400" dirty="0"/>
              <a:t>print</a:t>
            </a:r>
            <a:r>
              <a:rPr lang="en-US" sz="2400" dirty="0" smtClean="0"/>
              <a:t>(</a:t>
            </a:r>
            <a:r>
              <a:rPr lang="en-US" sz="2400" dirty="0" err="1" smtClean="0"/>
              <a:t>chr</a:t>
            </a:r>
            <a:r>
              <a:rPr lang="en-US" sz="2400" dirty="0" smtClean="0"/>
              <a:t>(</a:t>
            </a:r>
            <a:r>
              <a:rPr lang="en-US" sz="2400" dirty="0"/>
              <a:t>97</a:t>
            </a:r>
            <a:r>
              <a:rPr lang="en-US" sz="2400" dirty="0" smtClean="0"/>
              <a:t>))</a:t>
            </a:r>
          </a:p>
          <a:p>
            <a:endParaRPr lang="en-US" sz="2400" dirty="0" smtClean="0"/>
          </a:p>
          <a:p>
            <a:r>
              <a:rPr lang="en-US" sz="2400" dirty="0" smtClean="0"/>
              <a:t># </a:t>
            </a:r>
            <a:r>
              <a:rPr lang="en-US" sz="2400" dirty="0"/>
              <a:t>Output: </a:t>
            </a:r>
            <a:r>
              <a:rPr lang="en-US" sz="2400" dirty="0" smtClean="0"/>
              <a:t>a</a:t>
            </a:r>
          </a:p>
          <a:p>
            <a:endParaRPr lang="en-US" sz="2400" dirty="0"/>
          </a:p>
          <a:p>
            <a:r>
              <a:rPr lang="en-US" sz="2400" dirty="0" smtClean="0"/>
              <a:t>print(</a:t>
            </a:r>
            <a:r>
              <a:rPr lang="en-US" sz="2400" dirty="0" err="1" smtClean="0"/>
              <a:t>chr</a:t>
            </a:r>
            <a:r>
              <a:rPr lang="en-US" sz="2400" dirty="0" smtClean="0"/>
              <a:t>(98))</a:t>
            </a:r>
          </a:p>
          <a:p>
            <a:endParaRPr lang="en-US" sz="2400" dirty="0" smtClean="0"/>
          </a:p>
          <a:p>
            <a:r>
              <a:rPr lang="en-US" sz="2400" dirty="0"/>
              <a:t># Output: </a:t>
            </a:r>
            <a:r>
              <a:rPr lang="en-US" sz="2400" dirty="0" smtClean="0"/>
              <a:t>b</a:t>
            </a:r>
          </a:p>
          <a:p>
            <a:endParaRPr lang="en-US" sz="2400" dirty="0" smtClean="0">
              <a:latin typeface="Arial" pitchFamily="34" charset="0"/>
              <a:cs typeface="Arial" pitchFamily="34" charset="0"/>
            </a:endParaRPr>
          </a:p>
          <a:p>
            <a:r>
              <a:rPr lang="en-US" sz="2400" b="1" dirty="0" err="1"/>
              <a:t>chr</a:t>
            </a:r>
            <a:r>
              <a:rPr lang="en-US" sz="2400" b="1" dirty="0"/>
              <a:t>() Syntax</a:t>
            </a:r>
          </a:p>
          <a:p>
            <a:r>
              <a:rPr lang="en-US" sz="2400" dirty="0"/>
              <a:t>The syntax of </a:t>
            </a:r>
            <a:r>
              <a:rPr lang="en-US" sz="2400" dirty="0" err="1"/>
              <a:t>chr</a:t>
            </a:r>
            <a:r>
              <a:rPr lang="en-US" sz="2400" dirty="0"/>
              <a:t>() is:</a:t>
            </a:r>
          </a:p>
          <a:p>
            <a:r>
              <a:rPr lang="en-US" sz="2400" dirty="0" err="1" smtClean="0"/>
              <a:t>chr</a:t>
            </a:r>
            <a:r>
              <a:rPr lang="en-US" sz="2400" dirty="0" smtClean="0"/>
              <a:t>(number)</a:t>
            </a:r>
          </a:p>
          <a:p>
            <a:r>
              <a:rPr lang="en-US" sz="2400" b="1" dirty="0" err="1" smtClean="0"/>
              <a:t>chr</a:t>
            </a:r>
            <a:r>
              <a:rPr lang="en-US" sz="2400" b="1" dirty="0"/>
              <a:t>() Parameter</a:t>
            </a:r>
          </a:p>
          <a:p>
            <a:r>
              <a:rPr lang="en-US" sz="2400" dirty="0"/>
              <a:t>The </a:t>
            </a:r>
            <a:r>
              <a:rPr lang="en-US" sz="2400" dirty="0" err="1"/>
              <a:t>chr</a:t>
            </a:r>
            <a:r>
              <a:rPr lang="en-US" sz="2400" dirty="0"/>
              <a:t>() method takes in a single parameter:</a:t>
            </a:r>
          </a:p>
          <a:p>
            <a:pPr>
              <a:buFont typeface="Arial" pitchFamily="34" charset="0"/>
              <a:buChar char="•"/>
            </a:pPr>
            <a:r>
              <a:rPr lang="en-US" sz="2400" dirty="0"/>
              <a:t>number - an integer number in the range </a:t>
            </a:r>
            <a:r>
              <a:rPr lang="en-US" sz="2400" b="1" dirty="0"/>
              <a:t>0</a:t>
            </a:r>
            <a:r>
              <a:rPr lang="en-US" sz="2400" dirty="0"/>
              <a:t> to </a:t>
            </a:r>
            <a:r>
              <a:rPr lang="en-US" sz="2400" b="1" dirty="0"/>
              <a:t>1,114,111</a:t>
            </a:r>
            <a:endParaRPr lang="en-US" sz="2400" dirty="0"/>
          </a:p>
          <a:p>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4038600"/>
          <a:ext cx="6858000" cy="1370532"/>
        </p:xfrm>
        <a:graphic>
          <a:graphicData uri="http://schemas.openxmlformats.org/drawingml/2006/table">
            <a:tbl>
              <a:tblPr/>
              <a:tblGrid>
                <a:gridCol w="1370235"/>
                <a:gridCol w="5487765"/>
              </a:tblGrid>
              <a:tr h="255037">
                <a:tc>
                  <a:txBody>
                    <a:bodyPr/>
                    <a:lstStyle/>
                    <a:p>
                      <a:pPr algn="l" fontAlgn="t"/>
                      <a:r>
                        <a:rPr lang="en-US" sz="1800" dirty="0"/>
                        <a:t>Parameter</a:t>
                      </a:r>
                    </a:p>
                  </a:txBody>
                  <a:tcPr marL="91084" marR="45542" marT="45542" marB="455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Description</a:t>
                      </a:r>
                    </a:p>
                  </a:txBody>
                  <a:tcPr marL="45542" marR="45542" marT="45542" marB="455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55037">
                <a:tc>
                  <a:txBody>
                    <a:bodyPr/>
                    <a:lstStyle/>
                    <a:p>
                      <a:pPr algn="l" fontAlgn="t"/>
                      <a:r>
                        <a:rPr lang="en-US" sz="1800" i="1"/>
                        <a:t>number</a:t>
                      </a:r>
                      <a:endParaRPr lang="en-US" sz="1800"/>
                    </a:p>
                  </a:txBody>
                  <a:tcPr marL="91084" marR="45542" marT="45542" marB="455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t>Required. The number to be rounded</a:t>
                      </a:r>
                    </a:p>
                  </a:txBody>
                  <a:tcPr marL="45542" marR="45542" marT="45542" marB="455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255037">
                <a:tc>
                  <a:txBody>
                    <a:bodyPr/>
                    <a:lstStyle/>
                    <a:p>
                      <a:pPr algn="l" fontAlgn="t"/>
                      <a:r>
                        <a:rPr lang="en-US" sz="1800" i="1"/>
                        <a:t>digits</a:t>
                      </a:r>
                      <a:endParaRPr lang="en-US" sz="1800"/>
                    </a:p>
                  </a:txBody>
                  <a:tcPr marL="91084" marR="45542" marT="45542" marB="455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t>Optional. The number of decimals to use when rounding the number. Default is 0</a:t>
                      </a:r>
                    </a:p>
                  </a:txBody>
                  <a:tcPr marL="45542" marR="45542" marT="45542" marB="455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18433" name="Rectangle 1"/>
          <p:cNvSpPr>
            <a:spLocks noChangeArrowheads="1"/>
          </p:cNvSpPr>
          <p:nvPr/>
        </p:nvSpPr>
        <p:spPr bwMode="auto">
          <a:xfrm>
            <a:off x="428596" y="357166"/>
            <a:ext cx="7962928" cy="1846562"/>
          </a:xfrm>
          <a:prstGeom prst="rect">
            <a:avLst/>
          </a:prstGeom>
          <a:solidFill>
            <a:srgbClr val="FFFFFF"/>
          </a:solidFill>
          <a:ln w="9525">
            <a:noFill/>
            <a:miter lim="800000"/>
            <a:headEnd/>
            <a:tailEnd/>
          </a:ln>
          <a:effectLst/>
        </p:spPr>
        <p:txBody>
          <a:bodyPr vert="horz" wrap="square" lIns="-92046" tIns="152352" rIns="-92046" bIns="15235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The </a:t>
            </a:r>
            <a:r>
              <a:rPr kumimoji="0" lang="en-US" sz="2000" b="0" i="0" u="none" strike="noStrike" cap="none" normalizeH="0" baseline="0" dirty="0" smtClean="0">
                <a:ln>
                  <a:noFill/>
                </a:ln>
                <a:solidFill>
                  <a:srgbClr val="DC143C"/>
                </a:solidFill>
                <a:effectLst/>
                <a:latin typeface="Consolas" pitchFamily="49" charset="0"/>
                <a:cs typeface="Arial" pitchFamily="34" charset="0"/>
              </a:rPr>
              <a:t>round()</a:t>
            </a:r>
            <a:r>
              <a:rPr kumimoji="0" lang="en-US" sz="2000" b="0" i="0" u="none" strike="noStrike" cap="none" normalizeH="0" baseline="0" dirty="0" smtClean="0">
                <a:ln>
                  <a:noFill/>
                </a:ln>
                <a:solidFill>
                  <a:srgbClr val="000000"/>
                </a:solidFill>
                <a:effectLst/>
                <a:latin typeface="Verdana" pitchFamily="34" charset="0"/>
                <a:cs typeface="Arial" pitchFamily="34" charset="0"/>
              </a:rPr>
              <a:t> function returns a floating point number that is a rounded version of the specified number, with the specified number of decimals.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The default number of decimals is 0, meaning that the function will return the nearest integer.</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35" name="Rectangle 3"/>
          <p:cNvSpPr>
            <a:spLocks noChangeArrowheads="1"/>
          </p:cNvSpPr>
          <p:nvPr/>
        </p:nvSpPr>
        <p:spPr bwMode="auto">
          <a:xfrm>
            <a:off x="533400" y="2209800"/>
            <a:ext cx="7239000" cy="1708111"/>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itchFamily="34" charset="0"/>
                <a:cs typeface="Segoe UI"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itchFamily="49" charset="0"/>
                <a:cs typeface="Arial" pitchFamily="34" charset="0"/>
              </a:rPr>
              <a:t>round</a:t>
            </a:r>
            <a:r>
              <a:rPr kumimoji="0" lang="en-US" sz="1100" b="0" i="1" u="none" strike="noStrike" cap="none" normalizeH="0" baseline="0" dirty="0" smtClean="0">
                <a:ln>
                  <a:noFill/>
                </a:ln>
                <a:solidFill>
                  <a:srgbClr val="000000"/>
                </a:solidFill>
                <a:effectLst/>
                <a:latin typeface="Consolas" pitchFamily="49" charset="0"/>
                <a:cs typeface="Arial" pitchFamily="34" charset="0"/>
              </a:rPr>
              <a:t>(number, digits</a:t>
            </a:r>
            <a:r>
              <a:rPr kumimoji="0" lang="en-US" sz="1100" b="0" i="0" u="none" strike="noStrike" cap="none" normalizeH="0" baseline="0" dirty="0" smtClean="0">
                <a:ln>
                  <a:noFill/>
                </a:ln>
                <a:solidFill>
                  <a:srgbClr val="000000"/>
                </a:solidFill>
                <a:effectLst/>
                <a:latin typeface="Consolas" pitchFamily="49"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itchFamily="34" charset="0"/>
                <a:cs typeface="Segoe UI" pitchFamily="34" charset="0"/>
              </a:rPr>
              <a:t>Parameter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714356"/>
            <a:ext cx="7786742" cy="5693866"/>
          </a:xfrm>
          <a:prstGeom prst="rect">
            <a:avLst/>
          </a:prstGeom>
        </p:spPr>
        <p:txBody>
          <a:bodyPr wrap="square">
            <a:spAutoFit/>
          </a:bodyPr>
          <a:lstStyle/>
          <a:p>
            <a:r>
              <a:rPr lang="en-US" sz="2800" b="1" dirty="0" smtClean="0"/>
              <a:t>Example</a:t>
            </a:r>
          </a:p>
          <a:p>
            <a:endParaRPr lang="en-US" sz="2800" b="1" dirty="0"/>
          </a:p>
          <a:p>
            <a:r>
              <a:rPr lang="en-US" sz="2800" dirty="0"/>
              <a:t>Round to the nearest integer:</a:t>
            </a:r>
          </a:p>
          <a:p>
            <a:r>
              <a:rPr lang="en-US" sz="2800" dirty="0"/>
              <a:t>x = round(5.76543)</a:t>
            </a:r>
            <a:br>
              <a:rPr lang="en-US" sz="2800" dirty="0"/>
            </a:br>
            <a:r>
              <a:rPr lang="en-US" sz="2800" dirty="0"/>
              <a:t>print(x</a:t>
            </a:r>
            <a:r>
              <a:rPr lang="en-US" sz="2800" dirty="0" smtClean="0"/>
              <a:t>)</a:t>
            </a:r>
          </a:p>
          <a:p>
            <a:endParaRPr lang="en-US" sz="2800" dirty="0"/>
          </a:p>
          <a:p>
            <a:r>
              <a:rPr lang="en-US" sz="2800" b="1" dirty="0" smtClean="0"/>
              <a:t>Example </a:t>
            </a:r>
          </a:p>
          <a:p>
            <a:endParaRPr lang="en-US" sz="2800" b="1" dirty="0"/>
          </a:p>
          <a:p>
            <a:r>
              <a:rPr lang="en-US" sz="2800" dirty="0"/>
              <a:t>Round a number to only two decimals:</a:t>
            </a:r>
          </a:p>
          <a:p>
            <a:r>
              <a:rPr lang="en-US" sz="2800" dirty="0"/>
              <a:t>x = round(5.76543, 2)</a:t>
            </a:r>
            <a:br>
              <a:rPr lang="en-US" sz="2800" dirty="0"/>
            </a:br>
            <a:r>
              <a:rPr lang="en-US" sz="2800" dirty="0"/>
              <a:t>print(x</a:t>
            </a:r>
            <a:r>
              <a:rPr lang="en-US" sz="2800" dirty="0" smtClean="0"/>
              <a:t>)</a:t>
            </a:r>
            <a:endParaRPr lang="en-US" sz="2800" dirty="0"/>
          </a:p>
          <a:p>
            <a:r>
              <a:rPr lang="en-US" sz="2800" dirty="0" smtClean="0"/>
              <a:t/>
            </a:r>
            <a:br>
              <a:rPr lang="en-US" sz="2800" dirty="0" smtClean="0"/>
            </a:b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620000" cy="4216539"/>
          </a:xfrm>
          <a:prstGeom prst="rect">
            <a:avLst/>
          </a:prstGeom>
        </p:spPr>
        <p:txBody>
          <a:bodyPr wrap="square">
            <a:spAutoFit/>
          </a:bodyPr>
          <a:lstStyle/>
          <a:p>
            <a:pPr fontAlgn="base"/>
            <a:r>
              <a:rPr lang="en-US" sz="2800" b="1" dirty="0"/>
              <a:t>random()</a:t>
            </a:r>
          </a:p>
          <a:p>
            <a:pPr fontAlgn="base"/>
            <a:r>
              <a:rPr lang="en-US" sz="2400" dirty="0"/>
              <a:t>The random() function is used to generate a pseudo-random number between 0 and 1. It takes no arguments and returns a randomly generated float between 0 and 1. </a:t>
            </a:r>
          </a:p>
          <a:p>
            <a:pPr fontAlgn="base"/>
            <a:r>
              <a:rPr lang="en-US" sz="2400" b="1" dirty="0"/>
              <a:t>Random Function Example:</a:t>
            </a:r>
          </a:p>
          <a:p>
            <a:pPr fontAlgn="base"/>
            <a:r>
              <a:rPr lang="en-US" sz="2400" dirty="0"/>
              <a:t>import random  </a:t>
            </a:r>
          </a:p>
          <a:p>
            <a:pPr fontAlgn="base"/>
            <a:r>
              <a:rPr lang="en-US" sz="2400" dirty="0"/>
              <a:t>r = </a:t>
            </a:r>
            <a:r>
              <a:rPr lang="en-US" sz="2400" dirty="0" err="1"/>
              <a:t>random.random</a:t>
            </a:r>
            <a:r>
              <a:rPr lang="en-US" sz="2400" dirty="0"/>
              <a:t>()  </a:t>
            </a:r>
          </a:p>
          <a:p>
            <a:pPr fontAlgn="base"/>
            <a:r>
              <a:rPr lang="en-US" sz="2400" dirty="0"/>
              <a:t>print(r) </a:t>
            </a:r>
          </a:p>
          <a:p>
            <a:pPr fontAlgn="base"/>
            <a:r>
              <a:rPr lang="en-US" sz="2400" b="1" dirty="0"/>
              <a:t>Output:</a:t>
            </a:r>
          </a:p>
          <a:p>
            <a:pPr fontAlgn="base"/>
            <a:r>
              <a:rPr lang="en-US" sz="2400" dirty="0"/>
              <a:t>// This statement will print a random float between 0 and 1.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7596214" cy="6001643"/>
          </a:xfrm>
          <a:prstGeom prst="rect">
            <a:avLst/>
          </a:prstGeom>
        </p:spPr>
        <p:txBody>
          <a:bodyPr wrap="square">
            <a:spAutoFit/>
          </a:bodyPr>
          <a:lstStyle/>
          <a:p>
            <a:pPr fontAlgn="base"/>
            <a:r>
              <a:rPr lang="en-US" sz="3200" b="1" dirty="0"/>
              <a:t>date()</a:t>
            </a:r>
          </a:p>
          <a:p>
            <a:pPr algn="just" fontAlgn="base"/>
            <a:r>
              <a:rPr lang="en-US" sz="3200" dirty="0"/>
              <a:t>The date() function is a built-in Python module that provides functions for manipulating dates and times.</a:t>
            </a:r>
          </a:p>
          <a:p>
            <a:pPr fontAlgn="base"/>
            <a:r>
              <a:rPr lang="en-US" sz="3200" b="1" dirty="0"/>
              <a:t>Date Function Example:</a:t>
            </a:r>
          </a:p>
          <a:p>
            <a:pPr fontAlgn="base"/>
            <a:r>
              <a:rPr lang="en-US" sz="3200" dirty="0"/>
              <a:t>import date </a:t>
            </a:r>
          </a:p>
          <a:p>
            <a:pPr fontAlgn="base"/>
            <a:r>
              <a:rPr lang="en-US" sz="3200" dirty="0"/>
              <a:t>date_1 = date(2020, 4, 8) </a:t>
            </a:r>
          </a:p>
          <a:p>
            <a:pPr fontAlgn="base"/>
            <a:r>
              <a:rPr lang="en-US" sz="3200" dirty="0"/>
              <a:t>date_2 = date(2021, 4, 8) </a:t>
            </a:r>
          </a:p>
          <a:p>
            <a:pPr fontAlgn="base"/>
            <a:r>
              <a:rPr lang="en-US" sz="3200" dirty="0"/>
              <a:t>difference = date_2 - date_1</a:t>
            </a:r>
          </a:p>
          <a:p>
            <a:pPr fontAlgn="base"/>
            <a:r>
              <a:rPr lang="en-US" sz="3200" dirty="0"/>
              <a:t>print(</a:t>
            </a:r>
            <a:r>
              <a:rPr lang="en-US" sz="3200" dirty="0" err="1"/>
              <a:t>difference.days</a:t>
            </a:r>
            <a:r>
              <a:rPr lang="en-US" sz="3200" dirty="0"/>
              <a:t>) </a:t>
            </a:r>
          </a:p>
          <a:p>
            <a:pPr fontAlgn="base"/>
            <a:r>
              <a:rPr lang="en-US" sz="3200" b="1" dirty="0"/>
              <a:t>Output:</a:t>
            </a:r>
          </a:p>
          <a:p>
            <a:pPr fontAlgn="base"/>
            <a:r>
              <a:rPr lang="en-US" sz="3200" dirty="0"/>
              <a:t>365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8110566" cy="4401205"/>
          </a:xfrm>
          <a:prstGeom prst="rect">
            <a:avLst/>
          </a:prstGeom>
        </p:spPr>
        <p:txBody>
          <a:bodyPr wrap="square">
            <a:spAutoFit/>
          </a:bodyPr>
          <a:lstStyle/>
          <a:p>
            <a:pPr fontAlgn="base"/>
            <a:r>
              <a:rPr lang="en-US" sz="2800" b="1" dirty="0" err="1"/>
              <a:t>datetime</a:t>
            </a:r>
            <a:r>
              <a:rPr lang="en-US" sz="2800" b="1" dirty="0"/>
              <a:t>()</a:t>
            </a:r>
          </a:p>
          <a:p>
            <a:pPr algn="just" fontAlgn="base"/>
            <a:r>
              <a:rPr lang="en-US" sz="2800" dirty="0"/>
              <a:t>The </a:t>
            </a:r>
            <a:r>
              <a:rPr lang="en-US" sz="2800" dirty="0" err="1"/>
              <a:t>datetime</a:t>
            </a:r>
            <a:r>
              <a:rPr lang="en-US" sz="2800" dirty="0"/>
              <a:t>() function provides classes that allow us to manipulate dates and times. This is useful if you need to calculate dates or display information in a certain date and time format. </a:t>
            </a:r>
          </a:p>
          <a:p>
            <a:pPr fontAlgn="base"/>
            <a:r>
              <a:rPr lang="en-US" sz="2800" b="1" dirty="0" err="1"/>
              <a:t>Datetime</a:t>
            </a:r>
            <a:r>
              <a:rPr lang="en-US" sz="2800" b="1" dirty="0"/>
              <a:t> Function Example:</a:t>
            </a:r>
          </a:p>
          <a:p>
            <a:pPr fontAlgn="base"/>
            <a:r>
              <a:rPr lang="en-US" sz="2800" dirty="0"/>
              <a:t>import </a:t>
            </a:r>
            <a:r>
              <a:rPr lang="en-US" sz="2800" dirty="0" err="1"/>
              <a:t>datetime</a:t>
            </a:r>
            <a:r>
              <a:rPr lang="en-US" sz="2800" dirty="0"/>
              <a:t> x = </a:t>
            </a:r>
            <a:r>
              <a:rPr lang="en-US" sz="2800" dirty="0" err="1"/>
              <a:t>datetime.datetime.now</a:t>
            </a:r>
            <a:r>
              <a:rPr lang="en-US" sz="2800" dirty="0"/>
              <a:t>() </a:t>
            </a:r>
          </a:p>
          <a:p>
            <a:pPr fontAlgn="base"/>
            <a:r>
              <a:rPr lang="en-US" sz="2800" dirty="0"/>
              <a:t>print(x) </a:t>
            </a:r>
          </a:p>
          <a:p>
            <a:pPr fontAlgn="base"/>
            <a:r>
              <a:rPr lang="en-US" sz="2800" b="1" dirty="0"/>
              <a:t>Output:</a:t>
            </a:r>
          </a:p>
          <a:p>
            <a:pPr fontAlgn="base"/>
            <a:r>
              <a:rPr lang="en-US" sz="2800" dirty="0"/>
              <a:t>2023-03-02 02:54:14.727281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762000"/>
            <a:ext cx="8143932" cy="5262979"/>
          </a:xfrm>
          <a:prstGeom prst="rect">
            <a:avLst/>
          </a:prstGeom>
        </p:spPr>
        <p:txBody>
          <a:bodyPr wrap="square">
            <a:spAutoFit/>
          </a:bodyPr>
          <a:lstStyle/>
          <a:p>
            <a:pPr fontAlgn="base"/>
            <a:r>
              <a:rPr lang="en-US" sz="2800" b="1" dirty="0"/>
              <a:t>zip()</a:t>
            </a:r>
          </a:p>
          <a:p>
            <a:pPr algn="just" fontAlgn="base"/>
            <a:r>
              <a:rPr lang="en-US" sz="2800" dirty="0"/>
              <a:t>The zip() function is used to combine two or more </a:t>
            </a:r>
            <a:r>
              <a:rPr lang="en-US" sz="2800" dirty="0" err="1"/>
              <a:t>iterables</a:t>
            </a:r>
            <a:r>
              <a:rPr lang="en-US" sz="2800" dirty="0"/>
              <a:t> into a single list of </a:t>
            </a:r>
            <a:r>
              <a:rPr lang="en-US" sz="2800" dirty="0" err="1"/>
              <a:t>tuples</a:t>
            </a:r>
            <a:r>
              <a:rPr lang="en-US" sz="2800" dirty="0"/>
              <a:t>. It takes the </a:t>
            </a:r>
            <a:r>
              <a:rPr lang="en-US" sz="2800" dirty="0" err="1"/>
              <a:t>iterables</a:t>
            </a:r>
            <a:r>
              <a:rPr lang="en-US" sz="2800" dirty="0"/>
              <a:t> as arguments and returns a list of </a:t>
            </a:r>
            <a:r>
              <a:rPr lang="en-US" sz="2800" dirty="0" err="1"/>
              <a:t>tuples</a:t>
            </a:r>
            <a:r>
              <a:rPr lang="en-US" sz="2800" dirty="0"/>
              <a:t> containing elements from all the </a:t>
            </a:r>
            <a:r>
              <a:rPr lang="en-US" sz="2800" dirty="0" err="1"/>
              <a:t>iterables</a:t>
            </a:r>
            <a:r>
              <a:rPr lang="en-US" sz="2800" dirty="0"/>
              <a:t> in order. </a:t>
            </a:r>
          </a:p>
          <a:p>
            <a:pPr fontAlgn="base"/>
            <a:r>
              <a:rPr lang="en-US" sz="2800" b="1" dirty="0"/>
              <a:t>Zip Function Example:</a:t>
            </a:r>
          </a:p>
          <a:p>
            <a:pPr fontAlgn="base"/>
            <a:r>
              <a:rPr lang="en-US" sz="2800" dirty="0"/>
              <a:t>list_1 = ["a", "b", "c"]   </a:t>
            </a:r>
          </a:p>
          <a:p>
            <a:pPr fontAlgn="base"/>
            <a:r>
              <a:rPr lang="en-US" sz="2800" dirty="0"/>
              <a:t>list_2 = ["1", "2", "3"] </a:t>
            </a:r>
          </a:p>
          <a:p>
            <a:pPr fontAlgn="base"/>
            <a:r>
              <a:rPr lang="en-US" sz="2800" dirty="0"/>
              <a:t>list_3 = zip(list_1, list_2)  </a:t>
            </a:r>
          </a:p>
          <a:p>
            <a:pPr fontAlgn="base"/>
            <a:r>
              <a:rPr lang="en-US" sz="2800" dirty="0"/>
              <a:t>print(list(list_3)) </a:t>
            </a:r>
          </a:p>
          <a:p>
            <a:pPr fontAlgn="base"/>
            <a:r>
              <a:rPr lang="en-US" sz="2800" b="1" dirty="0"/>
              <a:t>Output:</a:t>
            </a:r>
          </a:p>
          <a:p>
            <a:pPr fontAlgn="base"/>
            <a:r>
              <a:rPr lang="en-US" sz="2800" dirty="0"/>
              <a:t>(“a”, “1”), (“b”, “2”), (“c”, “3")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173"/>
          <p:cNvSpPr txBox="1">
            <a:spLocks noGrp="1"/>
          </p:cNvSpPr>
          <p:nvPr>
            <p:ph type="title"/>
          </p:nvPr>
        </p:nvSpPr>
        <p:spPr>
          <a:xfrm>
            <a:off x="1285000" y="409433"/>
            <a:ext cx="7030500" cy="133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3200" dirty="0">
                <a:latin typeface="Nunito"/>
                <a:ea typeface="Nunito"/>
                <a:cs typeface="Nunito"/>
                <a:sym typeface="Nunito"/>
              </a:rPr>
              <a:t>Store Function as dictionary value :</a:t>
            </a:r>
            <a:endParaRPr sz="3200">
              <a:latin typeface="Nunito"/>
              <a:ea typeface="Nunito"/>
              <a:cs typeface="Nunito"/>
              <a:sym typeface="Nunito"/>
            </a:endParaRPr>
          </a:p>
          <a:p>
            <a:pPr marL="0" lvl="0" indent="0" algn="just" rtl="0">
              <a:spcBef>
                <a:spcPts val="0"/>
              </a:spcBef>
              <a:spcAft>
                <a:spcPts val="0"/>
              </a:spcAft>
              <a:buNone/>
            </a:pPr>
            <a:r>
              <a:rPr lang="en" sz="3200" dirty="0">
                <a:latin typeface="Nunito"/>
                <a:ea typeface="Nunito"/>
                <a:cs typeface="Nunito"/>
                <a:sym typeface="Nunito"/>
              </a:rPr>
              <a:t>Given a dictionary, assign its keys as function calls.</a:t>
            </a:r>
            <a:endParaRPr sz="3200">
              <a:latin typeface="Nunito"/>
              <a:ea typeface="Nunito"/>
              <a:cs typeface="Nunito"/>
              <a:sym typeface="Nunito"/>
            </a:endParaRPr>
          </a:p>
          <a:p>
            <a:pPr marL="0" lvl="0" indent="0" algn="just" rtl="0">
              <a:spcBef>
                <a:spcPts val="0"/>
              </a:spcBef>
              <a:spcAft>
                <a:spcPts val="0"/>
              </a:spcAft>
              <a:buNone/>
            </a:pPr>
            <a:endParaRPr sz="3200">
              <a:latin typeface="Nunito"/>
              <a:ea typeface="Nunito"/>
              <a:cs typeface="Nunito"/>
              <a:sym typeface="Nunito"/>
            </a:endParaRPr>
          </a:p>
          <a:p>
            <a:pPr marL="0" lvl="0" indent="0" algn="just" rtl="0">
              <a:spcBef>
                <a:spcPts val="0"/>
              </a:spcBef>
              <a:spcAft>
                <a:spcPts val="0"/>
              </a:spcAft>
              <a:buNone/>
            </a:pPr>
            <a:r>
              <a:rPr lang="en" sz="3200" dirty="0">
                <a:latin typeface="Nunito"/>
                <a:ea typeface="Nunito"/>
                <a:cs typeface="Nunito"/>
                <a:sym typeface="Nunito"/>
              </a:rPr>
              <a:t>Case 1 : Without Params. </a:t>
            </a:r>
            <a:endParaRPr sz="3200">
              <a:latin typeface="Nunito"/>
              <a:ea typeface="Nunito"/>
              <a:cs typeface="Nunito"/>
              <a:sym typeface="Nunito"/>
            </a:endParaRPr>
          </a:p>
          <a:p>
            <a:pPr marL="0" lvl="0" indent="0" algn="just" rtl="0">
              <a:spcBef>
                <a:spcPts val="0"/>
              </a:spcBef>
              <a:spcAft>
                <a:spcPts val="0"/>
              </a:spcAft>
              <a:buNone/>
            </a:pPr>
            <a:endParaRPr sz="3200">
              <a:latin typeface="Nunito"/>
              <a:ea typeface="Nunito"/>
              <a:cs typeface="Nunito"/>
              <a:sym typeface="Nunito"/>
            </a:endParaRPr>
          </a:p>
          <a:p>
            <a:pPr marL="0" lvl="0" indent="0" algn="just" rtl="0">
              <a:spcBef>
                <a:spcPts val="0"/>
              </a:spcBef>
              <a:spcAft>
                <a:spcPts val="0"/>
              </a:spcAft>
              <a:buNone/>
            </a:pPr>
            <a:r>
              <a:rPr lang="en" sz="3200" dirty="0">
                <a:latin typeface="Nunito"/>
                <a:ea typeface="Nunito"/>
                <a:cs typeface="Nunito"/>
                <a:sym typeface="Nunito"/>
              </a:rPr>
              <a:t>The way that is employed to achieve this task is that, function name is kept as dictionary values, and while calling with keys, brackets ‘()’ are added.</a:t>
            </a:r>
            <a:endParaRPr sz="3200">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174"/>
          <p:cNvSpPr txBox="1">
            <a:spLocks noGrp="1"/>
          </p:cNvSpPr>
          <p:nvPr>
            <p:ph type="title"/>
          </p:nvPr>
        </p:nvSpPr>
        <p:spPr>
          <a:xfrm>
            <a:off x="818075" y="0"/>
            <a:ext cx="8325900" cy="1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Nunito"/>
                <a:ea typeface="Nunito"/>
                <a:cs typeface="Nunito"/>
                <a:sym typeface="Nunito"/>
              </a:rPr>
              <a:t># Using Without params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call Gfg fnc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def print_key1():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return "This is Gfg's value"</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initializing dictionary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check for function name as key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test_dict = {"Gfg": print_key1, "is" : 5, "best" : 9}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a:t>
            </a:r>
            <a:endParaRPr sz="2800">
              <a:latin typeface="Nunito"/>
              <a:ea typeface="Nunito"/>
              <a:cs typeface="Nunito"/>
              <a:sym typeface="Nunito"/>
            </a:endParaRPr>
          </a:p>
          <a:p>
            <a:pPr marL="0" lvl="0" indent="0" algn="l" rtl="0">
              <a:spcBef>
                <a:spcPts val="0"/>
              </a:spcBef>
              <a:spcAft>
                <a:spcPts val="0"/>
              </a:spcAft>
              <a:buNone/>
            </a:pPr>
            <a:endParaRPr sz="2800">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175"/>
          <p:cNvSpPr txBox="1">
            <a:spLocks noGrp="1"/>
          </p:cNvSpPr>
          <p:nvPr>
            <p:ph type="title"/>
          </p:nvPr>
        </p:nvSpPr>
        <p:spPr>
          <a:xfrm>
            <a:off x="507775" y="522267"/>
            <a:ext cx="8509800" cy="1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Nunito"/>
                <a:ea typeface="Nunito"/>
                <a:cs typeface="Nunito"/>
                <a:sym typeface="Nunito"/>
              </a:rPr>
              <a:t># printing original dictionary </a:t>
            </a:r>
            <a:endParaRPr sz="3200">
              <a:latin typeface="Nunito"/>
              <a:ea typeface="Nunito"/>
              <a:cs typeface="Nunito"/>
              <a:sym typeface="Nunito"/>
            </a:endParaRPr>
          </a:p>
          <a:p>
            <a:pPr marL="0" lvl="0" indent="0" algn="l" rtl="0">
              <a:spcBef>
                <a:spcPts val="0"/>
              </a:spcBef>
              <a:spcAft>
                <a:spcPts val="0"/>
              </a:spcAft>
              <a:buNone/>
            </a:pPr>
            <a:r>
              <a:rPr lang="en" sz="3200" dirty="0">
                <a:latin typeface="Nunito"/>
                <a:ea typeface="Nunito"/>
                <a:cs typeface="Nunito"/>
                <a:sym typeface="Nunito"/>
              </a:rPr>
              <a:t>print("The original dictionary is : " + str(test_dict)) </a:t>
            </a:r>
            <a:endParaRPr sz="3200">
              <a:latin typeface="Nunito"/>
              <a:ea typeface="Nunito"/>
              <a:cs typeface="Nunito"/>
              <a:sym typeface="Nunito"/>
            </a:endParaRPr>
          </a:p>
          <a:p>
            <a:pPr marL="0" lvl="0" indent="0" algn="l" rtl="0">
              <a:spcBef>
                <a:spcPts val="0"/>
              </a:spcBef>
              <a:spcAft>
                <a:spcPts val="0"/>
              </a:spcAft>
              <a:buNone/>
            </a:pPr>
            <a:r>
              <a:rPr lang="en" sz="3200" dirty="0">
                <a:latin typeface="Nunito"/>
                <a:ea typeface="Nunito"/>
                <a:cs typeface="Nunito"/>
                <a:sym typeface="Nunito"/>
              </a:rPr>
              <a:t>  </a:t>
            </a:r>
            <a:endParaRPr sz="3200">
              <a:latin typeface="Nunito"/>
              <a:ea typeface="Nunito"/>
              <a:cs typeface="Nunito"/>
              <a:sym typeface="Nunito"/>
            </a:endParaRPr>
          </a:p>
          <a:p>
            <a:pPr marL="0" lvl="0" indent="0" algn="l" rtl="0">
              <a:spcBef>
                <a:spcPts val="0"/>
              </a:spcBef>
              <a:spcAft>
                <a:spcPts val="0"/>
              </a:spcAft>
              <a:buNone/>
            </a:pPr>
            <a:r>
              <a:rPr lang="en" sz="3200" dirty="0">
                <a:latin typeface="Nunito"/>
                <a:ea typeface="Nunito"/>
                <a:cs typeface="Nunito"/>
                <a:sym typeface="Nunito"/>
              </a:rPr>
              <a:t># calling function using brackets  </a:t>
            </a:r>
            <a:endParaRPr sz="3200">
              <a:latin typeface="Nunito"/>
              <a:ea typeface="Nunito"/>
              <a:cs typeface="Nunito"/>
              <a:sym typeface="Nunito"/>
            </a:endParaRPr>
          </a:p>
          <a:p>
            <a:pPr marL="0" lvl="0" indent="0" algn="l" rtl="0">
              <a:spcBef>
                <a:spcPts val="0"/>
              </a:spcBef>
              <a:spcAft>
                <a:spcPts val="0"/>
              </a:spcAft>
              <a:buNone/>
            </a:pPr>
            <a:r>
              <a:rPr lang="en" sz="3200" dirty="0">
                <a:latin typeface="Nunito"/>
                <a:ea typeface="Nunito"/>
                <a:cs typeface="Nunito"/>
                <a:sym typeface="Nunito"/>
              </a:rPr>
              <a:t>res = test_dict['Gfg']() </a:t>
            </a:r>
            <a:endParaRPr sz="3200">
              <a:latin typeface="Nunito"/>
              <a:ea typeface="Nunito"/>
              <a:cs typeface="Nunito"/>
              <a:sym typeface="Nunito"/>
            </a:endParaRPr>
          </a:p>
          <a:p>
            <a:pPr marL="0" lvl="0" indent="0" algn="l" rtl="0">
              <a:spcBef>
                <a:spcPts val="0"/>
              </a:spcBef>
              <a:spcAft>
                <a:spcPts val="0"/>
              </a:spcAft>
              <a:buNone/>
            </a:pPr>
            <a:r>
              <a:rPr lang="en" sz="3200" dirty="0">
                <a:latin typeface="Nunito"/>
                <a:ea typeface="Nunito"/>
                <a:cs typeface="Nunito"/>
                <a:sym typeface="Nunito"/>
              </a:rPr>
              <a:t>  </a:t>
            </a:r>
            <a:endParaRPr sz="3200">
              <a:latin typeface="Nunito"/>
              <a:ea typeface="Nunito"/>
              <a:cs typeface="Nunito"/>
              <a:sym typeface="Nunito"/>
            </a:endParaRPr>
          </a:p>
          <a:p>
            <a:pPr marL="0" lvl="0" indent="0" algn="l" rtl="0">
              <a:spcBef>
                <a:spcPts val="0"/>
              </a:spcBef>
              <a:spcAft>
                <a:spcPts val="0"/>
              </a:spcAft>
              <a:buNone/>
            </a:pPr>
            <a:r>
              <a:rPr lang="en" sz="3200" dirty="0">
                <a:latin typeface="Nunito"/>
                <a:ea typeface="Nunito"/>
                <a:cs typeface="Nunito"/>
                <a:sym typeface="Nunito"/>
              </a:rPr>
              <a:t># printing result  </a:t>
            </a:r>
            <a:endParaRPr sz="3200">
              <a:latin typeface="Nunito"/>
              <a:ea typeface="Nunito"/>
              <a:cs typeface="Nunito"/>
              <a:sym typeface="Nunito"/>
            </a:endParaRPr>
          </a:p>
          <a:p>
            <a:pPr marL="0" lvl="0" indent="0" algn="l" rtl="0">
              <a:spcBef>
                <a:spcPts val="0"/>
              </a:spcBef>
              <a:spcAft>
                <a:spcPts val="0"/>
              </a:spcAft>
              <a:buNone/>
            </a:pPr>
            <a:r>
              <a:rPr lang="en" sz="3200" dirty="0">
                <a:latin typeface="Nunito"/>
                <a:ea typeface="Nunito"/>
                <a:cs typeface="Nunito"/>
                <a:sym typeface="Nunito"/>
              </a:rPr>
              <a:t>print("The required call result : " + str(res)) </a:t>
            </a:r>
            <a:endParaRPr sz="3200">
              <a:latin typeface="Nunito"/>
              <a:ea typeface="Nunito"/>
              <a:cs typeface="Nunito"/>
              <a:sym typeface="Nunito"/>
            </a:endParaRPr>
          </a:p>
          <a:p>
            <a:pPr marL="0" lvl="0" indent="0" algn="l" rtl="0">
              <a:spcBef>
                <a:spcPts val="0"/>
              </a:spcBef>
              <a:spcAft>
                <a:spcPts val="0"/>
              </a:spcAft>
              <a:buNone/>
            </a:pPr>
            <a:endParaRPr sz="32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9"/>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mn-lt"/>
                <a:ea typeface="Nunito"/>
                <a:cs typeface="Nunito"/>
                <a:sym typeface="Nunito"/>
              </a:rPr>
              <a:t>In Python a function is defined using the def keyword:</a:t>
            </a:r>
            <a:endParaRPr sz="4000">
              <a:latin typeface="+mn-lt"/>
              <a:ea typeface="Nunito"/>
              <a:cs typeface="Nunito"/>
              <a:sym typeface="Nunito"/>
            </a:endParaRPr>
          </a:p>
          <a:p>
            <a:pPr marL="0" lvl="0" indent="0" algn="l" rtl="0">
              <a:spcBef>
                <a:spcPts val="0"/>
              </a:spcBef>
              <a:spcAft>
                <a:spcPts val="0"/>
              </a:spcAft>
              <a:buNone/>
            </a:pPr>
            <a:endParaRPr sz="4000">
              <a:latin typeface="+mn-lt"/>
              <a:ea typeface="Nunito"/>
              <a:cs typeface="Nunito"/>
              <a:sym typeface="Nunito"/>
            </a:endParaRPr>
          </a:p>
          <a:p>
            <a:pPr marL="0" lvl="0" indent="0" algn="l" rtl="0">
              <a:spcBef>
                <a:spcPts val="0"/>
              </a:spcBef>
              <a:spcAft>
                <a:spcPts val="0"/>
              </a:spcAft>
              <a:buNone/>
            </a:pPr>
            <a:r>
              <a:rPr lang="en" sz="4000" dirty="0">
                <a:latin typeface="+mn-lt"/>
                <a:ea typeface="Nunito"/>
                <a:cs typeface="Nunito"/>
                <a:sym typeface="Nunito"/>
              </a:rPr>
              <a:t>Example</a:t>
            </a:r>
            <a:endParaRPr sz="4000">
              <a:latin typeface="+mn-lt"/>
              <a:ea typeface="Nunito"/>
              <a:cs typeface="Nunito"/>
              <a:sym typeface="Nunito"/>
            </a:endParaRPr>
          </a:p>
          <a:p>
            <a:pPr marL="0" lvl="0" indent="0" algn="l" rtl="0">
              <a:spcBef>
                <a:spcPts val="0"/>
              </a:spcBef>
              <a:spcAft>
                <a:spcPts val="0"/>
              </a:spcAft>
              <a:buNone/>
            </a:pPr>
            <a:r>
              <a:rPr lang="en" sz="4000" dirty="0">
                <a:latin typeface="+mn-lt"/>
                <a:ea typeface="Nunito"/>
                <a:cs typeface="Nunito"/>
                <a:sym typeface="Nunito"/>
              </a:rPr>
              <a:t>def my_function():</a:t>
            </a:r>
            <a:endParaRPr sz="4000">
              <a:latin typeface="+mn-lt"/>
              <a:ea typeface="Nunito"/>
              <a:cs typeface="Nunito"/>
              <a:sym typeface="Nunito"/>
            </a:endParaRPr>
          </a:p>
          <a:p>
            <a:pPr marL="0" lvl="0" indent="0" algn="l" rtl="0">
              <a:spcBef>
                <a:spcPts val="0"/>
              </a:spcBef>
              <a:spcAft>
                <a:spcPts val="0"/>
              </a:spcAft>
              <a:buNone/>
            </a:pPr>
            <a:r>
              <a:rPr lang="en" sz="4000" dirty="0">
                <a:latin typeface="+mn-lt"/>
                <a:ea typeface="Nunito"/>
                <a:cs typeface="Nunito"/>
                <a:sym typeface="Nunito"/>
              </a:rPr>
              <a:t>  print("Hello from a function")</a:t>
            </a:r>
            <a:endParaRPr sz="4000">
              <a:latin typeface="+mn-lt"/>
              <a:ea typeface="Nunito"/>
              <a:cs typeface="Nunito"/>
              <a:sym typeface="Nuni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76"/>
          <p:cNvSpPr txBox="1">
            <a:spLocks noGrp="1"/>
          </p:cNvSpPr>
          <p:nvPr>
            <p:ph type="title"/>
          </p:nvPr>
        </p:nvSpPr>
        <p:spPr>
          <a:xfrm>
            <a:off x="460750" y="798100"/>
            <a:ext cx="8500200" cy="1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Nunito"/>
                <a:ea typeface="Nunito"/>
                <a:cs typeface="Nunito"/>
                <a:sym typeface="Nunito"/>
              </a:rPr>
              <a:t>Output</a:t>
            </a:r>
            <a:endParaRPr sz="4000">
              <a:latin typeface="Nunito"/>
              <a:ea typeface="Nunito"/>
              <a:cs typeface="Nunito"/>
              <a:sym typeface="Nunito"/>
            </a:endParaRPr>
          </a:p>
          <a:p>
            <a:pPr marL="0" lvl="0" indent="0" algn="l" rtl="0">
              <a:spcBef>
                <a:spcPts val="0"/>
              </a:spcBef>
              <a:spcAft>
                <a:spcPts val="0"/>
              </a:spcAft>
              <a:buNone/>
            </a:pPr>
            <a:r>
              <a:rPr lang="en" sz="4000" dirty="0">
                <a:latin typeface="Nunito"/>
                <a:ea typeface="Nunito"/>
                <a:cs typeface="Nunito"/>
                <a:sym typeface="Nunito"/>
              </a:rPr>
              <a:t>The original dictionary is : {'Gfg': &lt;function print_key1 at 0x7f1c0445be18&gt;, 'is': 5, 'best': 9}</a:t>
            </a:r>
            <a:endParaRPr sz="4000">
              <a:latin typeface="Nunito"/>
              <a:ea typeface="Nunito"/>
              <a:cs typeface="Nunito"/>
              <a:sym typeface="Nunito"/>
            </a:endParaRPr>
          </a:p>
          <a:p>
            <a:pPr marL="0" lvl="0" indent="0" algn="l" rtl="0">
              <a:spcBef>
                <a:spcPts val="0"/>
              </a:spcBef>
              <a:spcAft>
                <a:spcPts val="0"/>
              </a:spcAft>
              <a:buNone/>
            </a:pPr>
            <a:r>
              <a:rPr lang="en" sz="4000" dirty="0">
                <a:latin typeface="Nunito"/>
                <a:ea typeface="Nunito"/>
                <a:cs typeface="Nunito"/>
                <a:sym typeface="Nunito"/>
              </a:rPr>
              <a:t>The required call result : This is Gfg's value</a:t>
            </a:r>
            <a:endParaRPr sz="4000">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177"/>
          <p:cNvSpPr txBox="1">
            <a:spLocks noGrp="1"/>
          </p:cNvSpPr>
          <p:nvPr>
            <p:ph type="title"/>
          </p:nvPr>
        </p:nvSpPr>
        <p:spPr>
          <a:xfrm>
            <a:off x="1247375" y="0"/>
            <a:ext cx="7896600" cy="1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Nunito"/>
                <a:ea typeface="Nunito"/>
                <a:cs typeface="Nunito"/>
                <a:sym typeface="Nunito"/>
              </a:rPr>
              <a:t>Case 2 : With params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Using With params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call Gfg fnc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def sum_key(a, b):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return a + b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initializing dictionary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check for function name as key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test_dict = {"Gfg": sum_key, "is" : 5, "best" : 9} </a:t>
            </a:r>
            <a:endParaRPr sz="2800">
              <a:latin typeface="Nunito"/>
              <a:ea typeface="Nunito"/>
              <a:cs typeface="Nunito"/>
              <a:sym typeface="Nunito"/>
            </a:endParaRPr>
          </a:p>
          <a:p>
            <a:pPr marL="0" lvl="0" indent="0" algn="l" rtl="0">
              <a:spcBef>
                <a:spcPts val="0"/>
              </a:spcBef>
              <a:spcAft>
                <a:spcPts val="0"/>
              </a:spcAft>
              <a:buNone/>
            </a:pPr>
            <a:r>
              <a:rPr lang="en" sz="2800" dirty="0">
                <a:latin typeface="Nunito"/>
                <a:ea typeface="Nunito"/>
                <a:cs typeface="Nunito"/>
                <a:sym typeface="Nunito"/>
              </a:rPr>
              <a:t>  </a:t>
            </a:r>
            <a:endParaRPr sz="2800">
              <a:latin typeface="Nunito"/>
              <a:ea typeface="Nunito"/>
              <a:cs typeface="Nunito"/>
              <a:sym typeface="Nunito"/>
            </a:endParaRPr>
          </a:p>
          <a:p>
            <a:pPr marL="0" lvl="0" indent="0" algn="l" rtl="0">
              <a:spcBef>
                <a:spcPts val="0"/>
              </a:spcBef>
              <a:spcAft>
                <a:spcPts val="0"/>
              </a:spcAft>
              <a:buNone/>
            </a:pPr>
            <a:endParaRPr sz="2800">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178"/>
          <p:cNvSpPr txBox="1">
            <a:spLocks noGrp="1"/>
          </p:cNvSpPr>
          <p:nvPr>
            <p:ph type="title"/>
          </p:nvPr>
        </p:nvSpPr>
        <p:spPr>
          <a:xfrm>
            <a:off x="159850" y="0"/>
            <a:ext cx="8857800" cy="1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Nunito"/>
                <a:ea typeface="Nunito"/>
                <a:cs typeface="Nunito"/>
                <a:sym typeface="Nunito"/>
              </a:rPr>
              <a:t># printing original dictionary </a:t>
            </a:r>
            <a:endParaRPr sz="3600">
              <a:latin typeface="Nunito"/>
              <a:ea typeface="Nunito"/>
              <a:cs typeface="Nunito"/>
              <a:sym typeface="Nunito"/>
            </a:endParaRPr>
          </a:p>
          <a:p>
            <a:pPr marL="0" lvl="0" indent="0" algn="l" rtl="0">
              <a:spcBef>
                <a:spcPts val="0"/>
              </a:spcBef>
              <a:spcAft>
                <a:spcPts val="0"/>
              </a:spcAft>
              <a:buNone/>
            </a:pPr>
            <a:r>
              <a:rPr lang="en" sz="3600" dirty="0">
                <a:latin typeface="Nunito"/>
                <a:ea typeface="Nunito"/>
                <a:cs typeface="Nunito"/>
                <a:sym typeface="Nunito"/>
              </a:rPr>
              <a:t>print("The original dictionary is : " + str(test_dict)) </a:t>
            </a:r>
            <a:endParaRPr sz="3600">
              <a:latin typeface="Nunito"/>
              <a:ea typeface="Nunito"/>
              <a:cs typeface="Nunito"/>
              <a:sym typeface="Nunito"/>
            </a:endParaRPr>
          </a:p>
          <a:p>
            <a:pPr marL="0" lvl="0" indent="0" algn="l" rtl="0">
              <a:spcBef>
                <a:spcPts val="0"/>
              </a:spcBef>
              <a:spcAft>
                <a:spcPts val="0"/>
              </a:spcAft>
              <a:buNone/>
            </a:pPr>
            <a:r>
              <a:rPr lang="en" sz="3600" dirty="0">
                <a:latin typeface="Nunito"/>
                <a:ea typeface="Nunito"/>
                <a:cs typeface="Nunito"/>
                <a:sym typeface="Nunito"/>
              </a:rPr>
              <a:t>  </a:t>
            </a:r>
            <a:endParaRPr sz="3600">
              <a:latin typeface="Nunito"/>
              <a:ea typeface="Nunito"/>
              <a:cs typeface="Nunito"/>
              <a:sym typeface="Nunito"/>
            </a:endParaRPr>
          </a:p>
          <a:p>
            <a:pPr marL="0" lvl="0" indent="0" algn="l" rtl="0">
              <a:spcBef>
                <a:spcPts val="0"/>
              </a:spcBef>
              <a:spcAft>
                <a:spcPts val="0"/>
              </a:spcAft>
              <a:buNone/>
            </a:pPr>
            <a:r>
              <a:rPr lang="en" sz="3600" dirty="0">
                <a:latin typeface="Nunito"/>
                <a:ea typeface="Nunito"/>
                <a:cs typeface="Nunito"/>
                <a:sym typeface="Nunito"/>
              </a:rPr>
              <a:t># calling function using brackets  </a:t>
            </a:r>
            <a:endParaRPr sz="3600">
              <a:latin typeface="Nunito"/>
              <a:ea typeface="Nunito"/>
              <a:cs typeface="Nunito"/>
              <a:sym typeface="Nunito"/>
            </a:endParaRPr>
          </a:p>
          <a:p>
            <a:pPr marL="0" lvl="0" indent="0" algn="l" rtl="0">
              <a:spcBef>
                <a:spcPts val="0"/>
              </a:spcBef>
              <a:spcAft>
                <a:spcPts val="0"/>
              </a:spcAft>
              <a:buNone/>
            </a:pPr>
            <a:r>
              <a:rPr lang="en" sz="3600" dirty="0">
                <a:latin typeface="Nunito"/>
                <a:ea typeface="Nunito"/>
                <a:cs typeface="Nunito"/>
                <a:sym typeface="Nunito"/>
              </a:rPr>
              <a:t># params inside brackets </a:t>
            </a:r>
            <a:endParaRPr sz="3600">
              <a:latin typeface="Nunito"/>
              <a:ea typeface="Nunito"/>
              <a:cs typeface="Nunito"/>
              <a:sym typeface="Nunito"/>
            </a:endParaRPr>
          </a:p>
          <a:p>
            <a:pPr marL="0" lvl="0" indent="0" algn="l" rtl="0">
              <a:spcBef>
                <a:spcPts val="0"/>
              </a:spcBef>
              <a:spcAft>
                <a:spcPts val="0"/>
              </a:spcAft>
              <a:buNone/>
            </a:pPr>
            <a:r>
              <a:rPr lang="en" sz="3600" dirty="0">
                <a:latin typeface="Nunito"/>
                <a:ea typeface="Nunito"/>
                <a:cs typeface="Nunito"/>
                <a:sym typeface="Nunito"/>
              </a:rPr>
              <a:t>res = test_dict['Gfg'](10, 34) </a:t>
            </a:r>
            <a:endParaRPr sz="3600">
              <a:latin typeface="Nunito"/>
              <a:ea typeface="Nunito"/>
              <a:cs typeface="Nunito"/>
              <a:sym typeface="Nunito"/>
            </a:endParaRPr>
          </a:p>
          <a:p>
            <a:pPr marL="0" lvl="0" indent="0" algn="l" rtl="0">
              <a:spcBef>
                <a:spcPts val="0"/>
              </a:spcBef>
              <a:spcAft>
                <a:spcPts val="0"/>
              </a:spcAft>
              <a:buNone/>
            </a:pPr>
            <a:r>
              <a:rPr lang="en" sz="3600" dirty="0">
                <a:latin typeface="Nunito"/>
                <a:ea typeface="Nunito"/>
                <a:cs typeface="Nunito"/>
                <a:sym typeface="Nunito"/>
              </a:rPr>
              <a:t>  </a:t>
            </a:r>
            <a:endParaRPr sz="3600">
              <a:latin typeface="Nunito"/>
              <a:ea typeface="Nunito"/>
              <a:cs typeface="Nunito"/>
              <a:sym typeface="Nunito"/>
            </a:endParaRPr>
          </a:p>
          <a:p>
            <a:pPr marL="0" lvl="0" indent="0" algn="l" rtl="0">
              <a:spcBef>
                <a:spcPts val="0"/>
              </a:spcBef>
              <a:spcAft>
                <a:spcPts val="0"/>
              </a:spcAft>
              <a:buNone/>
            </a:pPr>
            <a:r>
              <a:rPr lang="en" sz="3600" dirty="0">
                <a:latin typeface="Nunito"/>
                <a:ea typeface="Nunito"/>
                <a:cs typeface="Nunito"/>
                <a:sym typeface="Nunito"/>
              </a:rPr>
              <a:t># printing result  </a:t>
            </a:r>
            <a:endParaRPr sz="3600">
              <a:latin typeface="Nunito"/>
              <a:ea typeface="Nunito"/>
              <a:cs typeface="Nunito"/>
              <a:sym typeface="Nunito"/>
            </a:endParaRPr>
          </a:p>
          <a:p>
            <a:pPr marL="0" lvl="0" indent="0" algn="l" rtl="0">
              <a:spcBef>
                <a:spcPts val="0"/>
              </a:spcBef>
              <a:spcAft>
                <a:spcPts val="0"/>
              </a:spcAft>
              <a:buNone/>
            </a:pPr>
            <a:r>
              <a:rPr lang="en" sz="3600" dirty="0">
                <a:latin typeface="Nunito"/>
                <a:ea typeface="Nunito"/>
                <a:cs typeface="Nunito"/>
                <a:sym typeface="Nunito"/>
              </a:rPr>
              <a:t>print("The required call result : " + str(res)) </a:t>
            </a:r>
            <a:endParaRPr sz="3600">
              <a:latin typeface="Nunito"/>
              <a:ea typeface="Nunito"/>
              <a:cs typeface="Nunito"/>
              <a:sym typeface="Nunito"/>
            </a:endParaRPr>
          </a:p>
          <a:p>
            <a:pPr marL="0" lvl="0" indent="0" algn="l" rtl="0">
              <a:spcBef>
                <a:spcPts val="0"/>
              </a:spcBef>
              <a:spcAft>
                <a:spcPts val="0"/>
              </a:spcAft>
              <a:buNone/>
            </a:pPr>
            <a:endParaRPr sz="3600">
              <a:latin typeface="Nunito"/>
              <a:ea typeface="Nunito"/>
              <a:cs typeface="Nunito"/>
              <a:sym typeface="Nunito"/>
            </a:endParaRPr>
          </a:p>
          <a:p>
            <a:pPr marL="0" lvl="0" indent="0" algn="l" rtl="0">
              <a:spcBef>
                <a:spcPts val="0"/>
              </a:spcBef>
              <a:spcAft>
                <a:spcPts val="0"/>
              </a:spcAft>
              <a:buNone/>
            </a:pPr>
            <a:endParaRPr sz="3600">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79"/>
          <p:cNvSpPr txBox="1">
            <a:spLocks noGrp="1"/>
          </p:cNvSpPr>
          <p:nvPr>
            <p:ph type="title"/>
          </p:nvPr>
        </p:nvSpPr>
        <p:spPr>
          <a:xfrm>
            <a:off x="357158" y="1428736"/>
            <a:ext cx="8472300" cy="1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Nunito"/>
                <a:ea typeface="Nunito"/>
                <a:cs typeface="Nunito"/>
                <a:sym typeface="Nunito"/>
              </a:rPr>
              <a:t>Output</a:t>
            </a:r>
            <a:endParaRPr sz="3600">
              <a:latin typeface="Nunito"/>
              <a:ea typeface="Nunito"/>
              <a:cs typeface="Nunito"/>
              <a:sym typeface="Nunito"/>
            </a:endParaRPr>
          </a:p>
          <a:p>
            <a:pPr marL="0" lvl="0" indent="0" algn="l" rtl="0">
              <a:spcBef>
                <a:spcPts val="0"/>
              </a:spcBef>
              <a:spcAft>
                <a:spcPts val="0"/>
              </a:spcAft>
              <a:buNone/>
            </a:pPr>
            <a:r>
              <a:rPr lang="en" sz="3600" dirty="0">
                <a:latin typeface="Nunito"/>
                <a:ea typeface="Nunito"/>
                <a:cs typeface="Nunito"/>
                <a:sym typeface="Nunito"/>
              </a:rPr>
              <a:t>The original dictionary is : {'Gfg': &lt;function sum_key at 0x7f538d017e18&gt;, 'is': 5, 'best': 9}</a:t>
            </a:r>
            <a:endParaRPr sz="3600">
              <a:latin typeface="Nunito"/>
              <a:ea typeface="Nunito"/>
              <a:cs typeface="Nunito"/>
              <a:sym typeface="Nunito"/>
            </a:endParaRPr>
          </a:p>
          <a:p>
            <a:pPr marL="0" lvl="0" indent="0" algn="l" rtl="0">
              <a:spcBef>
                <a:spcPts val="0"/>
              </a:spcBef>
              <a:spcAft>
                <a:spcPts val="0"/>
              </a:spcAft>
              <a:buNone/>
            </a:pPr>
            <a:r>
              <a:rPr lang="en" sz="3600" dirty="0">
                <a:latin typeface="Nunito"/>
                <a:ea typeface="Nunito"/>
                <a:cs typeface="Nunito"/>
                <a:sym typeface="Nunito"/>
              </a:rPr>
              <a:t>The required call result : 44</a:t>
            </a:r>
            <a:endParaRPr sz="3600">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04800"/>
            <a:ext cx="7391400" cy="3785652"/>
          </a:xfrm>
          <a:prstGeom prst="rect">
            <a:avLst/>
          </a:prstGeom>
        </p:spPr>
        <p:txBody>
          <a:bodyPr wrap="square">
            <a:spAutoFit/>
          </a:bodyPr>
          <a:lstStyle/>
          <a:p>
            <a:pPr algn="just" fontAlgn="base"/>
            <a:r>
              <a:rPr lang="en-US" sz="2400" b="1" dirty="0"/>
              <a:t>Python Variable </a:t>
            </a:r>
            <a:r>
              <a:rPr lang="en-US" sz="2400" b="1" dirty="0" smtClean="0"/>
              <a:t>Scope</a:t>
            </a:r>
          </a:p>
          <a:p>
            <a:pPr algn="just" fontAlgn="base"/>
            <a:endParaRPr lang="en-US" sz="2400" b="1" dirty="0" smtClean="0"/>
          </a:p>
          <a:p>
            <a:pPr algn="just" fontAlgn="base"/>
            <a:r>
              <a:rPr lang="en-US" sz="2400" dirty="0"/>
              <a:t>What is Variable Scope in Python</a:t>
            </a:r>
            <a:r>
              <a:rPr lang="en-US" sz="2400" dirty="0" smtClean="0"/>
              <a:t>?</a:t>
            </a:r>
          </a:p>
          <a:p>
            <a:pPr algn="just" fontAlgn="base"/>
            <a:endParaRPr lang="en-US" sz="2400" dirty="0"/>
          </a:p>
          <a:p>
            <a:pPr algn="just" fontAlgn="base"/>
            <a:r>
              <a:rPr lang="en-US" sz="2400" dirty="0"/>
              <a:t>In programming languages, variables need to be </a:t>
            </a:r>
            <a:r>
              <a:rPr lang="en-US" sz="2400" b="1" dirty="0"/>
              <a:t>defined</a:t>
            </a:r>
            <a:r>
              <a:rPr lang="en-US" sz="2400" dirty="0"/>
              <a:t> before using them. These variables can only be accessed in the area where they are defined, this is called </a:t>
            </a:r>
            <a:r>
              <a:rPr lang="en-US" sz="2400" b="1" dirty="0"/>
              <a:t>scope</a:t>
            </a:r>
            <a:r>
              <a:rPr lang="en-US" sz="2400" dirty="0"/>
              <a:t>. You can think of this as a block where you can access variables.</a:t>
            </a:r>
          </a:p>
          <a:p>
            <a:pPr algn="just" fontAlgn="base"/>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4800"/>
            <a:ext cx="4180632" cy="461665"/>
          </a:xfrm>
          <a:prstGeom prst="rect">
            <a:avLst/>
          </a:prstGeom>
        </p:spPr>
        <p:txBody>
          <a:bodyPr wrap="none">
            <a:spAutoFit/>
          </a:bodyPr>
          <a:lstStyle/>
          <a:p>
            <a:r>
              <a:rPr lang="en-US" sz="2400" b="1" dirty="0"/>
              <a:t>Types of Python Variable Scope</a:t>
            </a:r>
          </a:p>
        </p:txBody>
      </p:sp>
      <p:pic>
        <p:nvPicPr>
          <p:cNvPr id="7170" name="Picture 2" descr="types of scope in python"/>
          <p:cNvPicPr>
            <a:picLocks noChangeAspect="1" noChangeArrowheads="1"/>
          </p:cNvPicPr>
          <p:nvPr/>
        </p:nvPicPr>
        <p:blipFill>
          <a:blip r:embed="rId2"/>
          <a:srcRect/>
          <a:stretch>
            <a:fillRect/>
          </a:stretch>
        </p:blipFill>
        <p:spPr bwMode="auto">
          <a:xfrm>
            <a:off x="762000" y="990600"/>
            <a:ext cx="7467600" cy="54864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5262979"/>
          </a:xfrm>
          <a:prstGeom prst="rect">
            <a:avLst/>
          </a:prstGeom>
        </p:spPr>
        <p:txBody>
          <a:bodyPr wrap="square">
            <a:spAutoFit/>
          </a:bodyPr>
          <a:lstStyle/>
          <a:p>
            <a:pPr fontAlgn="base"/>
            <a:r>
              <a:rPr lang="en-US" sz="2400" dirty="0"/>
              <a:t>There are four types of variable scope in Python, let’s go through each of them.</a:t>
            </a:r>
          </a:p>
          <a:p>
            <a:pPr fontAlgn="base"/>
            <a:r>
              <a:rPr lang="en-US" sz="2400" dirty="0"/>
              <a:t>1. Local Scope</a:t>
            </a:r>
          </a:p>
          <a:p>
            <a:pPr fontAlgn="base"/>
            <a:r>
              <a:rPr lang="en-US" sz="2400" dirty="0"/>
              <a:t>Local scope variables can only be accessed within its </a:t>
            </a:r>
            <a:r>
              <a:rPr lang="en-US" sz="2400" b="1" dirty="0"/>
              <a:t>block</a:t>
            </a:r>
            <a:r>
              <a:rPr lang="en-US" sz="2400" dirty="0" smtClean="0"/>
              <a:t>.</a:t>
            </a:r>
          </a:p>
          <a:p>
            <a:pPr fontAlgn="base"/>
            <a:endParaRPr lang="en-US" sz="2400" dirty="0"/>
          </a:p>
          <a:p>
            <a:pPr fontAlgn="base"/>
            <a:r>
              <a:rPr lang="en-US" sz="2400" dirty="0"/>
              <a:t>Let’s see it with an example.</a:t>
            </a:r>
          </a:p>
          <a:p>
            <a:pPr fontAlgn="base"/>
            <a:r>
              <a:rPr lang="en-US" sz="2400" dirty="0"/>
              <a:t>a = </a:t>
            </a:r>
            <a:r>
              <a:rPr lang="en-US" sz="2400" dirty="0" smtClean="0"/>
              <a:t>10</a:t>
            </a:r>
          </a:p>
          <a:p>
            <a:pPr fontAlgn="base"/>
            <a:endParaRPr lang="en-US" sz="2400" dirty="0"/>
          </a:p>
          <a:p>
            <a:pPr fontAlgn="base"/>
            <a:r>
              <a:rPr lang="en-US" sz="2400" b="1" dirty="0"/>
              <a:t>def</a:t>
            </a:r>
            <a:r>
              <a:rPr lang="en-US" sz="2400" dirty="0"/>
              <a:t> </a:t>
            </a:r>
            <a:r>
              <a:rPr lang="en-US" sz="2400" b="1" dirty="0"/>
              <a:t>function</a:t>
            </a:r>
            <a:r>
              <a:rPr lang="en-US" sz="2400" dirty="0"/>
              <a:t>():</a:t>
            </a:r>
          </a:p>
          <a:p>
            <a:pPr fontAlgn="base"/>
            <a:r>
              <a:rPr lang="en-US" sz="2400" dirty="0"/>
              <a:t>print(“Hello”)</a:t>
            </a:r>
          </a:p>
          <a:p>
            <a:pPr fontAlgn="base"/>
            <a:r>
              <a:rPr lang="en-US" sz="2400" dirty="0"/>
              <a:t>b = 20</a:t>
            </a:r>
          </a:p>
          <a:p>
            <a:pPr fontAlgn="base"/>
            <a:r>
              <a:rPr lang="en-US" sz="2400" b="1" dirty="0"/>
              <a:t>function</a:t>
            </a:r>
            <a:r>
              <a:rPr lang="en-US" sz="2400" dirty="0"/>
              <a:t>()</a:t>
            </a:r>
          </a:p>
          <a:p>
            <a:pPr fontAlgn="base"/>
            <a:r>
              <a:rPr lang="en-US" sz="2400" dirty="0"/>
              <a:t>print(a)</a:t>
            </a:r>
          </a:p>
          <a:p>
            <a:pPr fontAlgn="base"/>
            <a:r>
              <a:rPr lang="en-US" sz="2400" dirty="0"/>
              <a:t>print(b)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077200" cy="5632311"/>
          </a:xfrm>
          <a:prstGeom prst="rect">
            <a:avLst/>
          </a:prstGeom>
        </p:spPr>
        <p:txBody>
          <a:bodyPr wrap="square">
            <a:spAutoFit/>
          </a:bodyPr>
          <a:lstStyle/>
          <a:p>
            <a:pPr fontAlgn="base"/>
            <a:r>
              <a:rPr lang="en-US" sz="2400" b="1" dirty="0"/>
              <a:t>Output:</a:t>
            </a:r>
            <a:endParaRPr lang="en-US" sz="2400" dirty="0"/>
          </a:p>
          <a:p>
            <a:pPr fontAlgn="base"/>
            <a:r>
              <a:rPr lang="en-US" sz="2400" dirty="0"/>
              <a:t>Hello</a:t>
            </a:r>
            <a:br>
              <a:rPr lang="en-US" sz="2400" dirty="0"/>
            </a:br>
            <a:r>
              <a:rPr lang="en-US" sz="2400" dirty="0"/>
              <a:t>10</a:t>
            </a:r>
            <a:br>
              <a:rPr lang="en-US" sz="2400" dirty="0"/>
            </a:br>
            <a:r>
              <a:rPr lang="en-US" sz="2400" dirty="0" err="1"/>
              <a:t>Traceback</a:t>
            </a:r>
            <a:r>
              <a:rPr lang="en-US" sz="2400" dirty="0"/>
              <a:t> (most recent call last):</a:t>
            </a:r>
            <a:br>
              <a:rPr lang="en-US" sz="2400" dirty="0"/>
            </a:br>
            <a:r>
              <a:rPr lang="en-US" sz="2400" b="1" dirty="0"/>
              <a:t>  </a:t>
            </a:r>
            <a:r>
              <a:rPr lang="en-US" sz="2400" dirty="0"/>
              <a:t>File “main.py”, line 7, in &lt;module&gt;</a:t>
            </a:r>
            <a:br>
              <a:rPr lang="en-US" sz="2400" dirty="0"/>
            </a:br>
            <a:r>
              <a:rPr lang="en-US" sz="2400" b="1" dirty="0"/>
              <a:t>    </a:t>
            </a:r>
            <a:r>
              <a:rPr lang="en-US" sz="2400" dirty="0"/>
              <a:t>print(b)</a:t>
            </a:r>
            <a:br>
              <a:rPr lang="en-US" sz="2400" dirty="0"/>
            </a:br>
            <a:r>
              <a:rPr lang="en-US" sz="2400" dirty="0" err="1"/>
              <a:t>NameError</a:t>
            </a:r>
            <a:r>
              <a:rPr lang="en-US" sz="2400" dirty="0"/>
              <a:t>: name ‘b’ is not </a:t>
            </a:r>
            <a:r>
              <a:rPr lang="en-US" sz="2400" dirty="0" smtClean="0"/>
              <a:t>defined</a:t>
            </a:r>
          </a:p>
          <a:p>
            <a:pPr fontAlgn="base"/>
            <a:endParaRPr lang="en-US" sz="2400" dirty="0"/>
          </a:p>
          <a:p>
            <a:pPr algn="just" fontAlgn="base"/>
            <a:r>
              <a:rPr lang="en-US" sz="2400" dirty="0"/>
              <a:t>In the above example, we see that Python prints the value of variable a but it cannot find variable b. This is because b was defined as a </a:t>
            </a:r>
            <a:r>
              <a:rPr lang="en-US" sz="2400" b="1" dirty="0"/>
              <a:t>local scope</a:t>
            </a:r>
            <a:r>
              <a:rPr lang="en-US" sz="2400" dirty="0"/>
              <a:t> in the function so, we cannot access the variable outside the function. This is the nature of the local scope.</a:t>
            </a:r>
          </a:p>
          <a:p>
            <a:r>
              <a:rPr lang="en-US" sz="2400" dirty="0"/>
              <a:t/>
            </a:r>
            <a:br>
              <a:rPr lang="en-US" sz="2400" dirty="0"/>
            </a:b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7162800" cy="4524315"/>
          </a:xfrm>
          <a:prstGeom prst="rect">
            <a:avLst/>
          </a:prstGeom>
        </p:spPr>
        <p:txBody>
          <a:bodyPr wrap="square">
            <a:spAutoFit/>
          </a:bodyPr>
          <a:lstStyle/>
          <a:p>
            <a:pPr fontAlgn="base"/>
            <a:r>
              <a:rPr lang="en-US" sz="2400" b="1" dirty="0"/>
              <a:t>Global </a:t>
            </a:r>
            <a:r>
              <a:rPr lang="en-US" sz="2400" b="1" dirty="0" smtClean="0"/>
              <a:t>Scope</a:t>
            </a:r>
          </a:p>
          <a:p>
            <a:pPr fontAlgn="base"/>
            <a:endParaRPr lang="en-US" sz="2400" dirty="0"/>
          </a:p>
          <a:p>
            <a:pPr algn="just" fontAlgn="base"/>
            <a:r>
              <a:rPr lang="en-US" sz="2400" dirty="0"/>
              <a:t>The variables that are declared in the global scope can be accessed from anywhere in the program. Global variables can be used </a:t>
            </a:r>
            <a:r>
              <a:rPr lang="en-US" sz="2400" b="1" dirty="0"/>
              <a:t>inside</a:t>
            </a:r>
            <a:r>
              <a:rPr lang="en-US" sz="2400" dirty="0"/>
              <a:t> any functions. We can also change the global variable value</a:t>
            </a:r>
            <a:r>
              <a:rPr lang="en-US" sz="2400" dirty="0" smtClean="0"/>
              <a:t>.</a:t>
            </a:r>
          </a:p>
          <a:p>
            <a:pPr algn="just" fontAlgn="base"/>
            <a:endParaRPr lang="en-US" sz="2400" dirty="0"/>
          </a:p>
          <a:p>
            <a:pPr fontAlgn="base"/>
            <a:r>
              <a:rPr lang="en-US" sz="2400" dirty="0" err="1"/>
              <a:t>Msg</a:t>
            </a:r>
            <a:r>
              <a:rPr lang="en-US" sz="2400" dirty="0"/>
              <a:t> = “</a:t>
            </a:r>
            <a:r>
              <a:rPr lang="en-US" sz="2400" b="1" dirty="0"/>
              <a:t>This</a:t>
            </a:r>
            <a:r>
              <a:rPr lang="en-US" sz="2400" dirty="0"/>
              <a:t> is declared globally”</a:t>
            </a:r>
          </a:p>
          <a:p>
            <a:pPr fontAlgn="base"/>
            <a:r>
              <a:rPr lang="en-US" sz="2400" b="1" dirty="0"/>
              <a:t>def</a:t>
            </a:r>
            <a:r>
              <a:rPr lang="en-US" sz="2400" dirty="0"/>
              <a:t> </a:t>
            </a:r>
            <a:r>
              <a:rPr lang="en-US" sz="2400" b="1" dirty="0"/>
              <a:t>function</a:t>
            </a:r>
            <a:r>
              <a:rPr lang="en-US" sz="2400" dirty="0"/>
              <a:t>():</a:t>
            </a:r>
          </a:p>
          <a:p>
            <a:pPr fontAlgn="base"/>
            <a:r>
              <a:rPr lang="en-US" sz="2400" dirty="0"/>
              <a:t>#local scope of function</a:t>
            </a:r>
          </a:p>
          <a:p>
            <a:pPr fontAlgn="base"/>
            <a:r>
              <a:rPr lang="en-US" sz="2400" dirty="0"/>
              <a:t>print(</a:t>
            </a:r>
            <a:r>
              <a:rPr lang="en-US" sz="2400" dirty="0" err="1"/>
              <a:t>Msg</a:t>
            </a:r>
            <a:r>
              <a:rPr lang="en-US" sz="2400" dirty="0"/>
              <a:t>)</a:t>
            </a:r>
          </a:p>
          <a:p>
            <a:pPr fontAlgn="base"/>
            <a:r>
              <a:rPr lang="en-US" sz="2400" b="1" dirty="0"/>
              <a:t>function</a:t>
            </a:r>
            <a:r>
              <a:rPr lang="en-US" sz="2400" dirty="0"/>
              <a:t>()</a:t>
            </a:r>
          </a:p>
        </p:txBody>
      </p:sp>
      <p:sp>
        <p:nvSpPr>
          <p:cNvPr id="3" name="Rectangle 2"/>
          <p:cNvSpPr/>
          <p:nvPr/>
        </p:nvSpPr>
        <p:spPr>
          <a:xfrm>
            <a:off x="990600" y="5486400"/>
            <a:ext cx="4572000" cy="830997"/>
          </a:xfrm>
          <a:prstGeom prst="rect">
            <a:avLst/>
          </a:prstGeom>
        </p:spPr>
        <p:txBody>
          <a:bodyPr>
            <a:spAutoFit/>
          </a:bodyPr>
          <a:lstStyle/>
          <a:p>
            <a:pPr fontAlgn="base"/>
            <a:r>
              <a:rPr lang="en-US" sz="2400" b="1" dirty="0"/>
              <a:t>Output:</a:t>
            </a:r>
            <a:endParaRPr lang="en-US" sz="2400" dirty="0"/>
          </a:p>
          <a:p>
            <a:pPr fontAlgn="base"/>
            <a:r>
              <a:rPr lang="en-US" sz="2400" dirty="0"/>
              <a:t>This is declared globally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7772400" cy="4893647"/>
          </a:xfrm>
          <a:prstGeom prst="rect">
            <a:avLst/>
          </a:prstGeom>
        </p:spPr>
        <p:txBody>
          <a:bodyPr wrap="square">
            <a:spAutoFit/>
          </a:bodyPr>
          <a:lstStyle/>
          <a:p>
            <a:pPr fontAlgn="base"/>
            <a:r>
              <a:rPr lang="en-US" sz="2400" dirty="0"/>
              <a:t>But, what would happen if you declare a local variable with the </a:t>
            </a:r>
            <a:r>
              <a:rPr lang="en-US" sz="2400" b="1" dirty="0"/>
              <a:t>same name</a:t>
            </a:r>
            <a:r>
              <a:rPr lang="en-US" sz="2400" dirty="0"/>
              <a:t> as a global variable inside a function</a:t>
            </a:r>
            <a:r>
              <a:rPr lang="en-US" sz="2400" dirty="0" smtClean="0"/>
              <a:t>?</a:t>
            </a:r>
          </a:p>
          <a:p>
            <a:pPr fontAlgn="base"/>
            <a:endParaRPr lang="en-US" sz="2400" dirty="0"/>
          </a:p>
          <a:p>
            <a:pPr fontAlgn="base"/>
            <a:r>
              <a:rPr lang="en-US" sz="2400" dirty="0" err="1"/>
              <a:t>msg</a:t>
            </a:r>
            <a:r>
              <a:rPr lang="en-US" sz="2400" dirty="0"/>
              <a:t> = “global variable”</a:t>
            </a:r>
          </a:p>
          <a:p>
            <a:pPr fontAlgn="base"/>
            <a:r>
              <a:rPr lang="en-US" sz="2400" b="1" dirty="0"/>
              <a:t>def</a:t>
            </a:r>
            <a:r>
              <a:rPr lang="en-US" sz="2400" dirty="0"/>
              <a:t> </a:t>
            </a:r>
            <a:r>
              <a:rPr lang="en-US" sz="2400" b="1" dirty="0"/>
              <a:t>function</a:t>
            </a:r>
            <a:r>
              <a:rPr lang="en-US" sz="2400" dirty="0"/>
              <a:t>():</a:t>
            </a:r>
          </a:p>
          <a:p>
            <a:pPr fontAlgn="base"/>
            <a:r>
              <a:rPr lang="en-US" sz="2400" dirty="0"/>
              <a:t>#local scope of function</a:t>
            </a:r>
          </a:p>
          <a:p>
            <a:pPr fontAlgn="base"/>
            <a:r>
              <a:rPr lang="en-US" sz="2400" dirty="0" err="1"/>
              <a:t>msg</a:t>
            </a:r>
            <a:r>
              <a:rPr lang="en-US" sz="2400" dirty="0"/>
              <a:t> = “local variable”</a:t>
            </a:r>
          </a:p>
          <a:p>
            <a:pPr fontAlgn="base"/>
            <a:r>
              <a:rPr lang="en-US" sz="2400" dirty="0"/>
              <a:t>print(</a:t>
            </a:r>
            <a:r>
              <a:rPr lang="en-US" sz="2400" dirty="0" err="1"/>
              <a:t>msg</a:t>
            </a:r>
            <a:r>
              <a:rPr lang="en-US" sz="2400" dirty="0"/>
              <a:t>)</a:t>
            </a:r>
          </a:p>
          <a:p>
            <a:pPr fontAlgn="base"/>
            <a:r>
              <a:rPr lang="en-US" sz="2400" b="1" dirty="0"/>
              <a:t>function</a:t>
            </a:r>
            <a:r>
              <a:rPr lang="en-US" sz="2400" dirty="0"/>
              <a:t>()</a:t>
            </a:r>
          </a:p>
          <a:p>
            <a:pPr fontAlgn="base"/>
            <a:r>
              <a:rPr lang="en-US" sz="2400" dirty="0"/>
              <a:t>print(</a:t>
            </a:r>
            <a:r>
              <a:rPr lang="en-US" sz="2400" dirty="0" err="1"/>
              <a:t>msg</a:t>
            </a:r>
            <a:r>
              <a:rPr lang="en-US" sz="2400" dirty="0"/>
              <a:t>)</a:t>
            </a:r>
          </a:p>
          <a:p>
            <a:pPr fontAlgn="base"/>
            <a:r>
              <a:rPr lang="en-US" sz="2400" b="1" dirty="0"/>
              <a:t>Output:</a:t>
            </a:r>
            <a:endParaRPr lang="en-US" sz="2400" dirty="0"/>
          </a:p>
          <a:p>
            <a:pPr fontAlgn="base"/>
            <a:r>
              <a:rPr lang="en-US" sz="2400" dirty="0"/>
              <a:t>local variable</a:t>
            </a:r>
            <a:br>
              <a:rPr lang="en-US" sz="2400" dirty="0"/>
            </a:br>
            <a:r>
              <a:rPr lang="en-US" sz="2400" dirty="0"/>
              <a:t>global variable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50"/>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4000" dirty="0">
                <a:latin typeface="+mn-lt"/>
                <a:ea typeface="Nunito"/>
                <a:cs typeface="Nunito"/>
                <a:sym typeface="Nunito"/>
              </a:rPr>
              <a:t>To call a function, use the function name followed by parenthesis:</a:t>
            </a:r>
            <a:endParaRPr sz="4000">
              <a:latin typeface="+mn-lt"/>
              <a:ea typeface="Nunito"/>
              <a:cs typeface="Nunito"/>
              <a:sym typeface="Nunito"/>
            </a:endParaRPr>
          </a:p>
          <a:p>
            <a:pPr marL="0" lvl="0" indent="0" algn="just" rtl="0">
              <a:spcBef>
                <a:spcPts val="0"/>
              </a:spcBef>
              <a:spcAft>
                <a:spcPts val="0"/>
              </a:spcAft>
              <a:buNone/>
            </a:pPr>
            <a:endParaRPr sz="4000">
              <a:latin typeface="+mn-lt"/>
              <a:ea typeface="Nunito"/>
              <a:cs typeface="Nunito"/>
              <a:sym typeface="Nunito"/>
            </a:endParaRPr>
          </a:p>
          <a:p>
            <a:pPr marL="0" lvl="0" indent="0" algn="just" rtl="0">
              <a:spcBef>
                <a:spcPts val="0"/>
              </a:spcBef>
              <a:spcAft>
                <a:spcPts val="0"/>
              </a:spcAft>
              <a:buNone/>
            </a:pPr>
            <a:r>
              <a:rPr lang="en" sz="4000" dirty="0">
                <a:latin typeface="+mn-lt"/>
                <a:ea typeface="Nunito"/>
                <a:cs typeface="Nunito"/>
                <a:sym typeface="Nunito"/>
              </a:rPr>
              <a:t>Example</a:t>
            </a:r>
            <a:endParaRPr sz="4000">
              <a:latin typeface="+mn-lt"/>
              <a:ea typeface="Nunito"/>
              <a:cs typeface="Nunito"/>
              <a:sym typeface="Nunito"/>
            </a:endParaRPr>
          </a:p>
          <a:p>
            <a:pPr marL="0" lvl="0" indent="0" algn="just" rtl="0">
              <a:spcBef>
                <a:spcPts val="0"/>
              </a:spcBef>
              <a:spcAft>
                <a:spcPts val="0"/>
              </a:spcAft>
              <a:buNone/>
            </a:pPr>
            <a:r>
              <a:rPr lang="en" sz="4000" dirty="0">
                <a:latin typeface="+mn-lt"/>
                <a:ea typeface="Nunito"/>
                <a:cs typeface="Nunito"/>
                <a:sym typeface="Nunito"/>
              </a:rPr>
              <a:t>def my_function():</a:t>
            </a:r>
            <a:endParaRPr sz="4000">
              <a:latin typeface="+mn-lt"/>
              <a:ea typeface="Nunito"/>
              <a:cs typeface="Nunito"/>
              <a:sym typeface="Nunito"/>
            </a:endParaRPr>
          </a:p>
          <a:p>
            <a:pPr marL="0" lvl="0" indent="0" algn="just" rtl="0">
              <a:spcBef>
                <a:spcPts val="0"/>
              </a:spcBef>
              <a:spcAft>
                <a:spcPts val="0"/>
              </a:spcAft>
              <a:buNone/>
            </a:pPr>
            <a:r>
              <a:rPr lang="en" sz="4000" dirty="0">
                <a:latin typeface="+mn-lt"/>
                <a:ea typeface="Nunito"/>
                <a:cs typeface="Nunito"/>
                <a:sym typeface="Nunito"/>
              </a:rPr>
              <a:t>  print("Hello from a function")</a:t>
            </a:r>
            <a:endParaRPr sz="4000">
              <a:latin typeface="+mn-lt"/>
              <a:ea typeface="Nunito"/>
              <a:cs typeface="Nunito"/>
              <a:sym typeface="Nunito"/>
            </a:endParaRPr>
          </a:p>
          <a:p>
            <a:pPr marL="0" lvl="0" indent="0" algn="just" rtl="0">
              <a:spcBef>
                <a:spcPts val="0"/>
              </a:spcBef>
              <a:spcAft>
                <a:spcPts val="0"/>
              </a:spcAft>
              <a:buNone/>
            </a:pPr>
            <a:endParaRPr sz="4000">
              <a:latin typeface="+mn-lt"/>
              <a:ea typeface="Nunito"/>
              <a:cs typeface="Nunito"/>
              <a:sym typeface="Nunito"/>
            </a:endParaRPr>
          </a:p>
          <a:p>
            <a:pPr marL="0" lvl="0" indent="0" algn="just" rtl="0">
              <a:spcBef>
                <a:spcPts val="0"/>
              </a:spcBef>
              <a:spcAft>
                <a:spcPts val="0"/>
              </a:spcAft>
              <a:buNone/>
            </a:pPr>
            <a:r>
              <a:rPr lang="en" sz="4000" dirty="0">
                <a:latin typeface="+mn-lt"/>
                <a:ea typeface="Nunito"/>
                <a:cs typeface="Nunito"/>
                <a:sym typeface="Nunito"/>
              </a:rPr>
              <a:t>my_function()</a:t>
            </a:r>
            <a:endParaRPr sz="4000">
              <a:latin typeface="+mn-lt"/>
              <a:ea typeface="Nunito"/>
              <a:cs typeface="Nunito"/>
              <a:sym typeface="Nunito"/>
            </a:endParaRPr>
          </a:p>
          <a:p>
            <a:pPr marL="0" lvl="0" indent="0" algn="just" rtl="0">
              <a:spcBef>
                <a:spcPts val="0"/>
              </a:spcBef>
              <a:spcAft>
                <a:spcPts val="0"/>
              </a:spcAft>
              <a:buNone/>
            </a:pPr>
            <a:endParaRPr sz="4000">
              <a:latin typeface="+mn-lt"/>
              <a:ea typeface="Nunito"/>
              <a:cs typeface="Nunito"/>
              <a:sym typeface="Nunito"/>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7162800" cy="4893647"/>
          </a:xfrm>
          <a:prstGeom prst="rect">
            <a:avLst/>
          </a:prstGeom>
        </p:spPr>
        <p:txBody>
          <a:bodyPr wrap="square">
            <a:spAutoFit/>
          </a:bodyPr>
          <a:lstStyle/>
          <a:p>
            <a:pPr algn="just" fontAlgn="base"/>
            <a:r>
              <a:rPr lang="en-US" sz="2400" dirty="0"/>
              <a:t>As you can see, if we declare a local variable with the same name as a </a:t>
            </a:r>
            <a:r>
              <a:rPr lang="en-US" sz="2400" b="1" dirty="0"/>
              <a:t>global variable</a:t>
            </a:r>
            <a:r>
              <a:rPr lang="en-US" sz="2400" dirty="0"/>
              <a:t> then the local scope will use the </a:t>
            </a:r>
            <a:r>
              <a:rPr lang="en-US" sz="2400" b="1" dirty="0"/>
              <a:t>local variable</a:t>
            </a:r>
            <a:r>
              <a:rPr lang="en-US" sz="2400" dirty="0"/>
              <a:t>.</a:t>
            </a:r>
          </a:p>
          <a:p>
            <a:pPr algn="just" fontAlgn="base"/>
            <a:r>
              <a:rPr lang="en-US" sz="2400" dirty="0"/>
              <a:t>If you want to use the global variable inside local scope then you will need to use the </a:t>
            </a:r>
            <a:r>
              <a:rPr lang="en-US" sz="2400" b="1" dirty="0"/>
              <a:t>“global”</a:t>
            </a:r>
            <a:r>
              <a:rPr lang="en-US" sz="2400" dirty="0"/>
              <a:t> </a:t>
            </a:r>
            <a:r>
              <a:rPr lang="en-US" sz="2400" dirty="0" smtClean="0"/>
              <a:t>keyword.</a:t>
            </a:r>
          </a:p>
          <a:p>
            <a:pPr algn="just" fontAlgn="base"/>
            <a:endParaRPr lang="en-US" sz="2400" dirty="0" smtClean="0"/>
          </a:p>
          <a:p>
            <a:pPr algn="just" fontAlgn="base"/>
            <a:endParaRPr lang="en-US" sz="2400" dirty="0"/>
          </a:p>
          <a:p>
            <a:pPr algn="just" fontAlgn="base"/>
            <a:r>
              <a:rPr lang="en-US" sz="2400" b="1" dirty="0"/>
              <a:t>Enclosing </a:t>
            </a:r>
            <a:r>
              <a:rPr lang="en-US" sz="2400" b="1" dirty="0" smtClean="0"/>
              <a:t>Scope</a:t>
            </a:r>
          </a:p>
          <a:p>
            <a:pPr algn="just" fontAlgn="base"/>
            <a:endParaRPr lang="en-US" sz="2400" b="1" dirty="0"/>
          </a:p>
          <a:p>
            <a:pPr algn="just" fontAlgn="base"/>
            <a:r>
              <a:rPr lang="en-US" sz="2400" dirty="0"/>
              <a:t>A scope that isn’t </a:t>
            </a:r>
            <a:r>
              <a:rPr lang="en-US" sz="2400" b="1" dirty="0"/>
              <a:t>local</a:t>
            </a:r>
            <a:r>
              <a:rPr lang="en-US" sz="2400" dirty="0"/>
              <a:t> or </a:t>
            </a:r>
            <a:r>
              <a:rPr lang="en-US" sz="2400" b="1" dirty="0"/>
              <a:t>global</a:t>
            </a:r>
            <a:r>
              <a:rPr lang="en-US" sz="2400" dirty="0"/>
              <a:t> comes under enclosing </a:t>
            </a:r>
            <a:r>
              <a:rPr lang="en-US" sz="2400" dirty="0" smtClean="0"/>
              <a:t>scope.</a:t>
            </a:r>
          </a:p>
          <a:p>
            <a:pPr algn="just" fontAlgn="base"/>
            <a:endParaRPr lang="en-US" sz="2400" dirty="0"/>
          </a:p>
          <a:p>
            <a:pPr algn="just" fontAlgn="base"/>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685800"/>
            <a:ext cx="6248400" cy="4154984"/>
          </a:xfrm>
          <a:prstGeom prst="rect">
            <a:avLst/>
          </a:prstGeom>
        </p:spPr>
        <p:txBody>
          <a:bodyPr wrap="square">
            <a:spAutoFit/>
          </a:bodyPr>
          <a:lstStyle/>
          <a:p>
            <a:pPr fontAlgn="base"/>
            <a:r>
              <a:rPr lang="en-US" sz="2400" dirty="0"/>
              <a:t>def vehicle():</a:t>
            </a:r>
          </a:p>
          <a:p>
            <a:pPr fontAlgn="base"/>
            <a:r>
              <a:rPr lang="en-US" sz="2400" dirty="0"/>
              <a:t>fun= “Start”</a:t>
            </a:r>
          </a:p>
          <a:p>
            <a:pPr fontAlgn="base"/>
            <a:r>
              <a:rPr lang="en-US" sz="2400" b="1" dirty="0"/>
              <a:t>def</a:t>
            </a:r>
            <a:r>
              <a:rPr lang="en-US" sz="2400" dirty="0"/>
              <a:t> car():</a:t>
            </a:r>
          </a:p>
          <a:p>
            <a:pPr fontAlgn="base"/>
            <a:r>
              <a:rPr lang="en-US" sz="2400" dirty="0"/>
              <a:t>model= “Toyota”</a:t>
            </a:r>
          </a:p>
          <a:p>
            <a:pPr fontAlgn="base"/>
            <a:r>
              <a:rPr lang="en-US" sz="2400" dirty="0"/>
              <a:t>print(fun)</a:t>
            </a:r>
          </a:p>
          <a:p>
            <a:pPr fontAlgn="base"/>
            <a:r>
              <a:rPr lang="en-US" sz="2400" dirty="0"/>
              <a:t>print(model)</a:t>
            </a:r>
          </a:p>
          <a:p>
            <a:pPr fontAlgn="base"/>
            <a:r>
              <a:rPr lang="en-US" sz="2400" dirty="0"/>
              <a:t>car()</a:t>
            </a:r>
          </a:p>
          <a:p>
            <a:pPr fontAlgn="base"/>
            <a:r>
              <a:rPr lang="en-US" sz="2400" dirty="0"/>
              <a:t>vehicle()</a:t>
            </a:r>
          </a:p>
          <a:p>
            <a:pPr fontAlgn="base"/>
            <a:r>
              <a:rPr lang="en-US" sz="2400" b="1" dirty="0"/>
              <a:t>Output:</a:t>
            </a:r>
            <a:endParaRPr lang="en-US" sz="2400" dirty="0"/>
          </a:p>
          <a:p>
            <a:pPr fontAlgn="base"/>
            <a:r>
              <a:rPr lang="en-US" sz="2400" dirty="0"/>
              <a:t>Start</a:t>
            </a:r>
            <a:br>
              <a:rPr lang="en-US" sz="2400" dirty="0"/>
            </a:br>
            <a:r>
              <a:rPr lang="en-US" sz="2400" dirty="0"/>
              <a:t>Toyota</a:t>
            </a:r>
          </a:p>
        </p:txBody>
      </p:sp>
      <p:sp>
        <p:nvSpPr>
          <p:cNvPr id="4" name="Rectangle 3"/>
          <p:cNvSpPr/>
          <p:nvPr/>
        </p:nvSpPr>
        <p:spPr>
          <a:xfrm>
            <a:off x="609600" y="5181600"/>
            <a:ext cx="8077200" cy="1200329"/>
          </a:xfrm>
          <a:prstGeom prst="rect">
            <a:avLst/>
          </a:prstGeom>
        </p:spPr>
        <p:txBody>
          <a:bodyPr wrap="square">
            <a:spAutoFit/>
          </a:bodyPr>
          <a:lstStyle/>
          <a:p>
            <a:pPr algn="just"/>
            <a:r>
              <a:rPr lang="en-US" sz="2400" dirty="0"/>
              <a:t>In the example code, the variable fun is used inside the </a:t>
            </a:r>
            <a:r>
              <a:rPr lang="en-US" sz="2400" b="1" dirty="0"/>
              <a:t>car() function</a:t>
            </a:r>
            <a:r>
              <a:rPr lang="en-US" sz="2400" dirty="0"/>
              <a:t>. In that case, it is neither a local scope nor a global scope. This is called the enclosing scope.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8153400" cy="3785652"/>
          </a:xfrm>
          <a:prstGeom prst="rect">
            <a:avLst/>
          </a:prstGeom>
        </p:spPr>
        <p:txBody>
          <a:bodyPr wrap="square">
            <a:spAutoFit/>
          </a:bodyPr>
          <a:lstStyle/>
          <a:p>
            <a:pPr algn="just" fontAlgn="base"/>
            <a:r>
              <a:rPr lang="en-US" sz="2400" b="1" dirty="0"/>
              <a:t>Built-in </a:t>
            </a:r>
            <a:r>
              <a:rPr lang="en-US" sz="2400" b="1" dirty="0" smtClean="0"/>
              <a:t>Scope</a:t>
            </a:r>
            <a:endParaRPr lang="en-US" sz="2400" dirty="0"/>
          </a:p>
          <a:p>
            <a:pPr algn="just" fontAlgn="base"/>
            <a:r>
              <a:rPr lang="en-US" sz="2400" dirty="0"/>
              <a:t>This is the </a:t>
            </a:r>
            <a:r>
              <a:rPr lang="en-US" sz="2400" b="1" dirty="0"/>
              <a:t>widest scope</a:t>
            </a:r>
            <a:r>
              <a:rPr lang="en-US" sz="2400" dirty="0"/>
              <a:t> in Python. All the reserved names in Python </a:t>
            </a:r>
            <a:r>
              <a:rPr lang="en-US" sz="2400" b="1" dirty="0"/>
              <a:t>built-in modules</a:t>
            </a:r>
            <a:r>
              <a:rPr lang="en-US" sz="2400" dirty="0"/>
              <a:t> have a </a:t>
            </a:r>
            <a:r>
              <a:rPr lang="en-US" sz="2400" b="1" dirty="0"/>
              <a:t>built-in scope</a:t>
            </a:r>
            <a:r>
              <a:rPr lang="en-US" sz="2400" dirty="0"/>
              <a:t>.</a:t>
            </a:r>
          </a:p>
          <a:p>
            <a:pPr algn="just" fontAlgn="base"/>
            <a:r>
              <a:rPr lang="en-US" sz="2400" dirty="0"/>
              <a:t>When the Python doesn’t find an identifier in it’s local, enclosing or global scope, it then looks in the built-in scope to see if it’s defined there</a:t>
            </a:r>
            <a:r>
              <a:rPr lang="en-US" sz="2400" dirty="0" smtClean="0"/>
              <a:t>.</a:t>
            </a:r>
            <a:endParaRPr lang="en-US" sz="2400" dirty="0"/>
          </a:p>
          <a:p>
            <a:pPr algn="just" fontAlgn="base"/>
            <a:r>
              <a:rPr lang="en-US" sz="2400" dirty="0"/>
              <a:t>a = 5.5</a:t>
            </a:r>
          </a:p>
          <a:p>
            <a:pPr algn="just" fontAlgn="base"/>
            <a:r>
              <a:rPr lang="en-US" sz="2400" dirty="0" err="1"/>
              <a:t>int</a:t>
            </a:r>
            <a:r>
              <a:rPr lang="en-US" sz="2400" dirty="0"/>
              <a:t>(a)</a:t>
            </a:r>
          </a:p>
          <a:p>
            <a:pPr algn="just" fontAlgn="base"/>
            <a:r>
              <a:rPr lang="en-US" sz="2400" dirty="0"/>
              <a:t>print(a)</a:t>
            </a:r>
          </a:p>
          <a:p>
            <a:pPr algn="just" fontAlgn="base"/>
            <a:r>
              <a:rPr lang="en-US" sz="2400" dirty="0"/>
              <a:t>print(type(a))</a:t>
            </a:r>
          </a:p>
        </p:txBody>
      </p:sp>
      <p:sp>
        <p:nvSpPr>
          <p:cNvPr id="3" name="Rectangle 2"/>
          <p:cNvSpPr/>
          <p:nvPr/>
        </p:nvSpPr>
        <p:spPr>
          <a:xfrm>
            <a:off x="304800" y="3886200"/>
            <a:ext cx="8610600" cy="2677656"/>
          </a:xfrm>
          <a:prstGeom prst="rect">
            <a:avLst/>
          </a:prstGeom>
        </p:spPr>
        <p:txBody>
          <a:bodyPr wrap="square">
            <a:spAutoFit/>
          </a:bodyPr>
          <a:lstStyle/>
          <a:p>
            <a:pPr fontAlgn="base"/>
            <a:r>
              <a:rPr lang="en-US" sz="2400" dirty="0"/>
              <a:t>Python would see in the local scope first to see which of the variables are defined in the local scope, then it will look in the enclosing scope and then global scope.</a:t>
            </a:r>
          </a:p>
          <a:p>
            <a:pPr fontAlgn="base"/>
            <a:r>
              <a:rPr lang="en-US" sz="2400" dirty="0"/>
              <a:t>If the identifier is not found anywhere then, at last, it will check the built-in scope.</a:t>
            </a:r>
          </a:p>
          <a:p>
            <a:pPr fontAlgn="base"/>
            <a:r>
              <a:rPr lang="en-US" sz="2400" dirty="0"/>
              <a:t>Here the functions </a:t>
            </a:r>
            <a:r>
              <a:rPr lang="en-US" sz="2400" b="1" dirty="0" err="1"/>
              <a:t>int</a:t>
            </a:r>
            <a:r>
              <a:rPr lang="en-US" sz="2400" b="1" dirty="0"/>
              <a:t>()</a:t>
            </a:r>
            <a:r>
              <a:rPr lang="en-US" sz="2400" dirty="0"/>
              <a:t>, </a:t>
            </a:r>
            <a:r>
              <a:rPr lang="en-US" sz="2400" b="1" dirty="0"/>
              <a:t>print()</a:t>
            </a:r>
            <a:r>
              <a:rPr lang="en-US" sz="2400" dirty="0"/>
              <a:t>, </a:t>
            </a:r>
            <a:r>
              <a:rPr lang="en-US" sz="2400" b="1" dirty="0"/>
              <a:t>type()</a:t>
            </a:r>
            <a:r>
              <a:rPr lang="en-US" sz="2400" dirty="0"/>
              <a:t> does not need to be defined because they are already defined in the built-in scope of Python.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304800"/>
            <a:ext cx="3864391" cy="461665"/>
          </a:xfrm>
          <a:prstGeom prst="rect">
            <a:avLst/>
          </a:prstGeom>
        </p:spPr>
        <p:txBody>
          <a:bodyPr wrap="none">
            <a:spAutoFit/>
          </a:bodyPr>
          <a:lstStyle/>
          <a:p>
            <a:pPr fontAlgn="base"/>
            <a:r>
              <a:rPr lang="en-US" sz="2400" b="1" dirty="0" smtClean="0"/>
              <a:t>Assign Function to a Variable</a:t>
            </a:r>
            <a:endParaRPr lang="en-US" sz="2400" b="1" dirty="0"/>
          </a:p>
        </p:txBody>
      </p:sp>
      <p:sp>
        <p:nvSpPr>
          <p:cNvPr id="3" name="Rectangle 2"/>
          <p:cNvSpPr/>
          <p:nvPr/>
        </p:nvSpPr>
        <p:spPr>
          <a:xfrm>
            <a:off x="685800" y="1066800"/>
            <a:ext cx="7010400" cy="4893647"/>
          </a:xfrm>
          <a:prstGeom prst="rect">
            <a:avLst/>
          </a:prstGeom>
        </p:spPr>
        <p:txBody>
          <a:bodyPr wrap="square">
            <a:spAutoFit/>
          </a:bodyPr>
          <a:lstStyle/>
          <a:p>
            <a:r>
              <a:rPr lang="en-US" sz="2400" dirty="0" smtClean="0"/>
              <a:t>If you assign a function to a variable, you can use the variable as the function:</a:t>
            </a:r>
          </a:p>
          <a:p>
            <a:endParaRPr lang="en-US" sz="2400" dirty="0" smtClean="0"/>
          </a:p>
          <a:p>
            <a:r>
              <a:rPr lang="en-US" sz="2400" dirty="0" smtClean="0"/>
              <a:t>def </a:t>
            </a:r>
            <a:r>
              <a:rPr lang="en-US" sz="2400" b="1" dirty="0" smtClean="0"/>
              <a:t>double</a:t>
            </a:r>
            <a:r>
              <a:rPr lang="en-US" sz="2400" dirty="0" smtClean="0"/>
              <a:t>(number): </a:t>
            </a:r>
          </a:p>
          <a:p>
            <a:r>
              <a:rPr lang="en-US" sz="2400" dirty="0" smtClean="0"/>
              <a:t>return number * 2 </a:t>
            </a:r>
          </a:p>
          <a:p>
            <a:endParaRPr lang="en-US" sz="2400" dirty="0" smtClean="0"/>
          </a:p>
          <a:p>
            <a:r>
              <a:rPr lang="en-US" sz="2400" dirty="0" smtClean="0"/>
              <a:t>print(double(5)) </a:t>
            </a:r>
          </a:p>
          <a:p>
            <a:r>
              <a:rPr lang="en-US" sz="2400" dirty="0" smtClean="0"/>
              <a:t>a = "</a:t>
            </a:r>
            <a:r>
              <a:rPr lang="en-US" sz="2400" dirty="0" err="1" smtClean="0"/>
              <a:t>abc</a:t>
            </a:r>
            <a:r>
              <a:rPr lang="en-US" sz="2400" dirty="0" smtClean="0"/>
              <a:t>" </a:t>
            </a:r>
          </a:p>
          <a:p>
            <a:r>
              <a:rPr lang="en-US" sz="2400" dirty="0" smtClean="0"/>
              <a:t>print(a) </a:t>
            </a:r>
          </a:p>
          <a:p>
            <a:r>
              <a:rPr lang="en-US" sz="2400" dirty="0" smtClean="0"/>
              <a:t>a = double </a:t>
            </a:r>
          </a:p>
          <a:p>
            <a:r>
              <a:rPr lang="en-US" sz="2400" dirty="0" smtClean="0"/>
              <a:t>print(a(17)) 			</a:t>
            </a:r>
          </a:p>
          <a:p>
            <a:r>
              <a:rPr lang="en-US" sz="2400" dirty="0" smtClean="0"/>
              <a:t>b = a </a:t>
            </a:r>
          </a:p>
          <a:p>
            <a:r>
              <a:rPr lang="en-US" sz="2400" dirty="0" smtClean="0"/>
              <a:t>print(b(12))</a:t>
            </a:r>
            <a:endParaRPr lang="en-US" sz="2400" dirty="0"/>
          </a:p>
        </p:txBody>
      </p:sp>
      <p:sp>
        <p:nvSpPr>
          <p:cNvPr id="9217" name="Rectangle 1"/>
          <p:cNvSpPr>
            <a:spLocks noChangeArrowheads="1"/>
          </p:cNvSpPr>
          <p:nvPr/>
        </p:nvSpPr>
        <p:spPr bwMode="auto">
          <a:xfrm>
            <a:off x="6781800" y="4038600"/>
            <a:ext cx="1981200" cy="2499352"/>
          </a:xfrm>
          <a:prstGeom prst="rect">
            <a:avLst/>
          </a:prstGeom>
          <a:solidFill>
            <a:srgbClr val="FFFFFF"/>
          </a:solidFill>
          <a:ln w="9525">
            <a:noFill/>
            <a:miter lim="800000"/>
            <a:headEnd/>
            <a:tailEnd/>
          </a:ln>
          <a:effectLst/>
        </p:spPr>
        <p:txBody>
          <a:bodyPr vert="horz" wrap="square" lIns="91440" tIns="79350" rIns="9144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000" b="1" dirty="0" smtClean="0">
                <a:solidFill>
                  <a:srgbClr val="393939"/>
                </a:solidFill>
                <a:cs typeface="Arial" pitchFamily="34" charset="0"/>
              </a:rPr>
              <a:t>O</a:t>
            </a:r>
            <a:r>
              <a:rPr kumimoji="0" lang="en-US" sz="4000" b="1" i="0" u="none" strike="noStrike" cap="none" normalizeH="0" baseline="0" dirty="0" smtClean="0">
                <a:ln>
                  <a:noFill/>
                </a:ln>
                <a:solidFill>
                  <a:srgbClr val="393939"/>
                </a:solidFill>
                <a:effectLst/>
                <a:cs typeface="Arial" pitchFamily="34" charset="0"/>
              </a:rPr>
              <a:t>utput:</a:t>
            </a:r>
            <a:endParaRPr kumimoji="0" lang="en-US" sz="2800" b="1" i="0" u="none" strike="noStrike" cap="none" normalizeH="0" baseline="0" dirty="0" smtClean="0">
              <a:ln>
                <a:noFill/>
              </a:ln>
              <a:solidFill>
                <a:srgbClr val="393A34"/>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93A34"/>
                </a:solidFill>
                <a:effectLst/>
                <a:cs typeface="Arial" pitchFamily="34" charset="0"/>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rgbClr val="393A34"/>
                </a:solidFill>
                <a:effectLst/>
                <a:cs typeface="Arial" pitchFamily="34" charset="0"/>
              </a:rPr>
              <a:t>abc</a:t>
            </a:r>
            <a:r>
              <a:rPr kumimoji="0" lang="en-US" sz="2800" b="1" i="0" u="none" strike="noStrike" cap="none" normalizeH="0" baseline="0" dirty="0" smtClean="0">
                <a:ln>
                  <a:noFill/>
                </a:ln>
                <a:solidFill>
                  <a:srgbClr val="393A34"/>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93A34"/>
                </a:solidFill>
                <a:effectLst/>
                <a:cs typeface="Arial" pitchFamily="34" charset="0"/>
              </a:rPr>
              <a:t>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93A34"/>
                </a:solidFill>
                <a:effectLst/>
                <a:cs typeface="Arial" pitchFamily="34" charset="0"/>
              </a:rPr>
              <a:t>24</a:t>
            </a:r>
            <a:r>
              <a:rPr kumimoji="0" lang="en-US" sz="2000" b="1" i="0" u="none" strike="noStrike" cap="none" normalizeH="0" baseline="0" dirty="0" smtClean="0">
                <a:ln>
                  <a:noFill/>
                </a:ln>
                <a:solidFill>
                  <a:schemeClr val="tx1"/>
                </a:solidFill>
                <a:effectLst/>
                <a:cs typeface="Arial" pitchFamily="34" charset="0"/>
              </a:rPr>
              <a:t> </a:t>
            </a:r>
            <a:endParaRPr kumimoji="0" lang="en-US" sz="5400" b="1"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752600"/>
            <a:ext cx="7620000" cy="2308324"/>
          </a:xfrm>
          <a:prstGeom prst="rect">
            <a:avLst/>
          </a:prstGeom>
        </p:spPr>
        <p:txBody>
          <a:bodyPr wrap="square">
            <a:spAutoFit/>
          </a:bodyPr>
          <a:lstStyle/>
          <a:p>
            <a:pPr algn="just"/>
            <a:r>
              <a:rPr lang="en-US" sz="2400" dirty="0" smtClean="0"/>
              <a:t>So, in the code above the variable </a:t>
            </a:r>
            <a:r>
              <a:rPr lang="en-US" sz="2400" b="1" dirty="0" smtClean="0"/>
              <a:t>a</a:t>
            </a:r>
            <a:r>
              <a:rPr lang="en-US" sz="2400" dirty="0" smtClean="0"/>
              <a:t> was first assigned a string. Then it was assigned the </a:t>
            </a:r>
            <a:r>
              <a:rPr lang="en-US" sz="2400" b="1" dirty="0" smtClean="0"/>
              <a:t>double</a:t>
            </a:r>
            <a:r>
              <a:rPr lang="en-US" sz="2400" dirty="0" smtClean="0"/>
              <a:t> function. From this point on it’s possible to use </a:t>
            </a:r>
            <a:r>
              <a:rPr lang="en-US" sz="2400" b="1" dirty="0" smtClean="0"/>
              <a:t>a</a:t>
            </a:r>
            <a:r>
              <a:rPr lang="en-US" sz="2400" dirty="0" smtClean="0"/>
              <a:t> as the </a:t>
            </a:r>
            <a:r>
              <a:rPr lang="en-US" sz="2400" b="1" dirty="0" smtClean="0"/>
              <a:t>double</a:t>
            </a:r>
            <a:r>
              <a:rPr lang="en-US" sz="2400" dirty="0" smtClean="0"/>
              <a:t> function. Finally the variable </a:t>
            </a:r>
            <a:r>
              <a:rPr lang="en-US" sz="2400" b="1" dirty="0" smtClean="0"/>
              <a:t>b</a:t>
            </a:r>
            <a:r>
              <a:rPr lang="en-US" sz="2400" dirty="0" smtClean="0"/>
              <a:t> was assigned the same reference as </a:t>
            </a:r>
            <a:r>
              <a:rPr lang="en-US" sz="2400" b="1" dirty="0" smtClean="0"/>
              <a:t>a</a:t>
            </a:r>
            <a:r>
              <a:rPr lang="en-US" sz="2400" dirty="0" smtClean="0"/>
              <a:t>, so it also now points to the </a:t>
            </a:r>
            <a:r>
              <a:rPr lang="en-US" sz="2400" b="1" dirty="0" smtClean="0"/>
              <a:t>double</a:t>
            </a:r>
            <a:r>
              <a:rPr lang="en-US" sz="2400" dirty="0" smtClean="0"/>
              <a:t> function. In the end, we can use </a:t>
            </a:r>
            <a:r>
              <a:rPr lang="en-US" sz="2400" b="1" dirty="0" smtClean="0"/>
              <a:t>double</a:t>
            </a:r>
            <a:r>
              <a:rPr lang="en-US" sz="2400" dirty="0" smtClean="0"/>
              <a:t>, </a:t>
            </a:r>
            <a:r>
              <a:rPr lang="en-US" sz="2400" b="1" dirty="0" smtClean="0"/>
              <a:t>a</a:t>
            </a:r>
            <a:r>
              <a:rPr lang="en-US" sz="2400" dirty="0" smtClean="0"/>
              <a:t> or </a:t>
            </a:r>
            <a:r>
              <a:rPr lang="en-US" sz="2400" b="1" dirty="0" smtClean="0"/>
              <a:t>b</a:t>
            </a:r>
            <a:r>
              <a:rPr lang="en-US" sz="2400" dirty="0" smtClean="0"/>
              <a:t> and they all reference the same function.</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304800" y="228600"/>
            <a:ext cx="5257800" cy="517064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x </a:t>
            </a:r>
            <a:r>
              <a:rPr kumimoji="0" lang="en-US" sz="2400" b="1" i="0" u="none" strike="noStrike" cap="none" normalizeH="0" baseline="0" dirty="0" smtClean="0">
                <a:ln>
                  <a:noFill/>
                </a:ln>
                <a:effectLst/>
                <a:cs typeface="Arial" pitchFamily="34" charset="0"/>
              </a:rPr>
              <a:t>=</a:t>
            </a:r>
            <a:r>
              <a:rPr kumimoji="0" lang="en-US" sz="2400" b="0" i="0" u="none" strike="noStrike" cap="none" normalizeH="0" baseline="0" dirty="0" smtClean="0">
                <a:ln>
                  <a:noFill/>
                </a:ln>
                <a:effectLst/>
                <a:cs typeface="Arial" pitchFamily="34" charset="0"/>
              </a:rPr>
              <a:t> 123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def</a:t>
            </a:r>
            <a:r>
              <a:rPr kumimoji="0" lang="en-US" sz="2400" b="0" i="0" u="none" strike="noStrike" cap="none" normalizeH="0" baseline="0" dirty="0" smtClean="0">
                <a:ln>
                  <a:noFill/>
                </a:ln>
                <a:effectLst/>
                <a:cs typeface="Arial" pitchFamily="34" charset="0"/>
              </a:rPr>
              <a:t> sum():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x </a:t>
            </a:r>
            <a:r>
              <a:rPr kumimoji="0" lang="en-US" sz="2400" b="1" i="0" u="none" strike="noStrike" cap="none" normalizeH="0" baseline="0" dirty="0" smtClean="0">
                <a:ln>
                  <a:noFill/>
                </a:ln>
                <a:effectLst/>
                <a:cs typeface="Arial" pitchFamily="34" charset="0"/>
              </a:rPr>
              <a:t>=</a:t>
            </a:r>
            <a:r>
              <a:rPr kumimoji="0" lang="en-US" sz="2400" b="0" i="0" u="none" strike="noStrike" cap="none" normalizeH="0" baseline="0" dirty="0" smtClean="0">
                <a:ln>
                  <a:noFill/>
                </a:ln>
                <a:effectLst/>
                <a:cs typeface="Arial" pitchFamily="34" charset="0"/>
              </a:rPr>
              <a:t> 98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r>
              <a:rPr kumimoji="0" lang="en-US" sz="2400" b="1" i="0" u="none" strike="noStrike" cap="none" normalizeH="0" baseline="0" dirty="0" smtClean="0">
                <a:ln>
                  <a:noFill/>
                </a:ln>
                <a:effectLst/>
                <a:cs typeface="Arial" pitchFamily="34" charset="0"/>
              </a:rPr>
              <a:t>print</a:t>
            </a:r>
            <a:r>
              <a:rPr kumimoji="0" lang="en-US" sz="2400" b="0" i="0" u="none" strike="noStrike" cap="none" normalizeH="0" baseline="0" dirty="0" smtClean="0">
                <a:ln>
                  <a:noFill/>
                </a:ln>
                <a:effectLst/>
                <a:cs typeface="Arial" pitchFamily="34" charset="0"/>
              </a:rPr>
              <a:t>(x)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print(</a:t>
            </a:r>
            <a:r>
              <a:rPr kumimoji="0" lang="en-US" sz="2400" b="0" i="0" u="none" strike="noStrike" cap="none" normalizeH="0" baseline="0" dirty="0" err="1" smtClean="0">
                <a:ln>
                  <a:noFill/>
                </a:ln>
                <a:effectLst/>
                <a:cs typeface="Arial" pitchFamily="34" charset="0"/>
              </a:rPr>
              <a:t>globals</a:t>
            </a:r>
            <a:r>
              <a:rPr kumimoji="0" lang="en-US" sz="2400" b="0" i="0" u="none" strike="noStrike" cap="none" normalizeH="0" baseline="0" dirty="0" smtClean="0">
                <a:ln>
                  <a:noFill/>
                </a:ln>
                <a:effectLst/>
                <a:cs typeface="Arial" pitchFamily="34" charset="0"/>
              </a:rPr>
              <a:t>()['x'])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print(x)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assigning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z </a:t>
            </a:r>
            <a:r>
              <a:rPr kumimoji="0" lang="en-US" sz="2400" b="1" i="0" u="none" strike="noStrike" cap="none" normalizeH="0" baseline="0" dirty="0" smtClean="0">
                <a:ln>
                  <a:noFill/>
                </a:ln>
                <a:effectLst/>
                <a:cs typeface="Arial" pitchFamily="34" charset="0"/>
              </a:rPr>
              <a:t>=</a:t>
            </a:r>
            <a:r>
              <a:rPr kumimoji="0" lang="en-US" sz="2400" b="0" i="0" u="none" strike="noStrike" cap="none" normalizeH="0" baseline="0" dirty="0" smtClean="0">
                <a:ln>
                  <a:noFill/>
                </a:ln>
                <a:effectLst/>
                <a:cs typeface="Arial" pitchFamily="34" charset="0"/>
              </a:rPr>
              <a:t> sum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 invoke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z()</a:t>
            </a:r>
          </a:p>
        </p:txBody>
      </p:sp>
      <p:sp>
        <p:nvSpPr>
          <p:cNvPr id="7170" name="Rectangle 2"/>
          <p:cNvSpPr>
            <a:spLocks noChangeArrowheads="1"/>
          </p:cNvSpPr>
          <p:nvPr/>
        </p:nvSpPr>
        <p:spPr bwMode="auto">
          <a:xfrm>
            <a:off x="6781800" y="3810000"/>
            <a:ext cx="1600200" cy="2305731"/>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123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123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 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123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4573624" cy="646331"/>
          </a:xfrm>
          <a:prstGeom prst="rect">
            <a:avLst/>
          </a:prstGeom>
        </p:spPr>
        <p:txBody>
          <a:bodyPr wrap="none">
            <a:spAutoFit/>
          </a:bodyPr>
          <a:lstStyle/>
          <a:p>
            <a:r>
              <a:rPr lang="en-US" sz="3600" dirty="0" smtClean="0"/>
              <a:t>parameterized function</a:t>
            </a:r>
            <a:endParaRPr lang="en-US" sz="3600" dirty="0"/>
          </a:p>
        </p:txBody>
      </p:sp>
      <p:sp>
        <p:nvSpPr>
          <p:cNvPr id="6145" name="Rectangle 1"/>
          <p:cNvSpPr>
            <a:spLocks noChangeArrowheads="1"/>
          </p:cNvSpPr>
          <p:nvPr/>
        </p:nvSpPr>
        <p:spPr bwMode="auto">
          <a:xfrm>
            <a:off x="304800" y="1066800"/>
            <a:ext cx="5334000" cy="480131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def</a:t>
            </a:r>
            <a:r>
              <a:rPr kumimoji="0" lang="en-US" sz="2400" b="0" i="0" u="none" strike="noStrike" cap="none" normalizeH="0" baseline="0" dirty="0" smtClean="0">
                <a:ln>
                  <a:noFill/>
                </a:ln>
                <a:effectLst/>
                <a:cs typeface="Arial" pitchFamily="34" charset="0"/>
              </a:rPr>
              <a:t> </a:t>
            </a:r>
            <a:r>
              <a:rPr kumimoji="0" lang="en-US" sz="2400" b="0" i="0" u="none" strike="noStrike" cap="none" normalizeH="0" baseline="0" dirty="0" err="1" smtClean="0">
                <a:ln>
                  <a:noFill/>
                </a:ln>
                <a:effectLst/>
                <a:cs typeface="Arial" pitchFamily="34" charset="0"/>
              </a:rPr>
              <a:t>even_num</a:t>
            </a:r>
            <a:r>
              <a:rPr kumimoji="0" lang="en-US" sz="2400" b="0" i="0" u="none" strike="noStrike" cap="none" normalizeH="0" baseline="0" dirty="0" smtClean="0">
                <a:ln>
                  <a:noFill/>
                </a:ln>
                <a:effectLst/>
                <a:cs typeface="Arial" pitchFamily="34" charset="0"/>
              </a:rPr>
              <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r>
              <a:rPr kumimoji="0" lang="en-US" sz="2400" b="1" i="0" u="none" strike="noStrike" cap="none" normalizeH="0" baseline="0" dirty="0" smtClean="0">
                <a:ln>
                  <a:noFill/>
                </a:ln>
                <a:effectLst/>
                <a:cs typeface="Arial" pitchFamily="34" charset="0"/>
              </a:rPr>
              <a:t>if</a:t>
            </a:r>
            <a:r>
              <a:rPr kumimoji="0" lang="en-US" sz="2400" b="0" i="0" u="none" strike="noStrike" cap="none" normalizeH="0" baseline="0" dirty="0" smtClean="0">
                <a:ln>
                  <a:noFill/>
                </a:ln>
                <a:effectLst/>
                <a:cs typeface="Arial" pitchFamily="34" charset="0"/>
              </a:rPr>
              <a:t> a </a:t>
            </a:r>
            <a:r>
              <a:rPr kumimoji="0" lang="en-US" sz="2400" b="1" i="0" u="none" strike="noStrike" cap="none" normalizeH="0" baseline="0" dirty="0" smtClean="0">
                <a:ln>
                  <a:noFill/>
                </a:ln>
                <a:effectLst/>
                <a:cs typeface="Arial" pitchFamily="34" charset="0"/>
              </a:rPr>
              <a:t>%</a:t>
            </a:r>
            <a:r>
              <a:rPr kumimoji="0" lang="en-US" sz="2400" b="0" i="0" u="none" strike="noStrike" cap="none" normalizeH="0" baseline="0" dirty="0" smtClean="0">
                <a:ln>
                  <a:noFill/>
                </a:ln>
                <a:effectLst/>
                <a:cs typeface="Arial" pitchFamily="34" charset="0"/>
              </a:rPr>
              <a:t> 2 </a:t>
            </a:r>
            <a:r>
              <a:rPr kumimoji="0" lang="en-US" sz="2400" b="1" i="0" u="none" strike="noStrike" cap="none" normalizeH="0" baseline="0" dirty="0" smtClean="0">
                <a:ln>
                  <a:noFill/>
                </a:ln>
                <a:effectLst/>
                <a:cs typeface="Arial" pitchFamily="34" charset="0"/>
              </a:rPr>
              <a:t>==</a:t>
            </a:r>
            <a:r>
              <a:rPr kumimoji="0" lang="en-US" sz="2400" b="0" i="0" u="none" strike="noStrike" cap="none" normalizeH="0" baseline="0" dirty="0" smtClean="0">
                <a:ln>
                  <a:noFill/>
                </a:ln>
                <a:effectLst/>
                <a:cs typeface="Arial" pitchFamily="34" charset="0"/>
              </a:rPr>
              <a:t>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print("even number")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r>
              <a:rPr kumimoji="0" lang="en-US" sz="2400" b="1" i="0" u="none" strike="noStrike" cap="none" normalizeH="0" baseline="0" dirty="0" smtClean="0">
                <a:ln>
                  <a:noFill/>
                </a:ln>
                <a:effectLst/>
                <a:cs typeface="Arial" pitchFamily="34" charset="0"/>
              </a:rPr>
              <a:t>else</a:t>
            </a:r>
            <a:r>
              <a:rPr kumimoji="0" lang="en-US" sz="2400" b="0" i="0" u="none" strike="noStrike" cap="none" normalizeH="0" baseline="0" dirty="0" smtClean="0">
                <a:ln>
                  <a:noFill/>
                </a:ln>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r>
              <a:rPr kumimoji="0" lang="en-US" sz="2400" b="1" i="0" u="none" strike="noStrike" cap="none" normalizeH="0" baseline="0" dirty="0" smtClean="0">
                <a:ln>
                  <a:noFill/>
                </a:ln>
                <a:effectLst/>
                <a:cs typeface="Arial" pitchFamily="34" charset="0"/>
              </a:rPr>
              <a:t>print</a:t>
            </a:r>
            <a:r>
              <a:rPr kumimoji="0" lang="en-US" sz="2400" b="0" i="0" u="none" strike="noStrike" cap="none" normalizeH="0" baseline="0" dirty="0" smtClean="0">
                <a:ln>
                  <a:noFill/>
                </a:ln>
                <a:effectLst/>
                <a:cs typeface="Arial" pitchFamily="34" charset="0"/>
              </a:rPr>
              <a:t>("odd number")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assigning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z </a:t>
            </a:r>
            <a:r>
              <a:rPr kumimoji="0" lang="en-US" sz="2400" b="1" i="0" u="none" strike="noStrike" cap="none" normalizeH="0" baseline="0" dirty="0" smtClean="0">
                <a:ln>
                  <a:noFill/>
                </a:ln>
                <a:effectLst/>
                <a:cs typeface="Arial" pitchFamily="34" charset="0"/>
              </a:rPr>
              <a:t>=</a:t>
            </a:r>
            <a:r>
              <a:rPr kumimoji="0" lang="en-US" sz="2400" b="0" i="0" u="none" strike="noStrike" cap="none" normalizeH="0" baseline="0" dirty="0" smtClean="0">
                <a:ln>
                  <a:noFill/>
                </a:ln>
                <a:effectLst/>
                <a:cs typeface="Arial" pitchFamily="34" charset="0"/>
              </a:rPr>
              <a:t> </a:t>
            </a:r>
            <a:r>
              <a:rPr kumimoji="0" lang="en-US" sz="2400" b="0" i="0" u="none" strike="noStrike" cap="none" normalizeH="0" baseline="0" dirty="0" err="1" smtClean="0">
                <a:ln>
                  <a:noFill/>
                </a:ln>
                <a:effectLst/>
                <a:cs typeface="Arial" pitchFamily="34" charset="0"/>
              </a:rPr>
              <a:t>even_num</a:t>
            </a:r>
            <a:endParaRPr kumimoji="0" lang="en-US" sz="2400" b="0" i="0" u="none" strike="noStrike" cap="none" normalizeH="0" baseline="0" dirty="0" smtClean="0">
              <a:ln>
                <a:noFill/>
              </a:ln>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invoke function with argument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z(67)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z(10)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z(7)</a:t>
            </a:r>
          </a:p>
        </p:txBody>
      </p:sp>
      <p:sp>
        <p:nvSpPr>
          <p:cNvPr id="6146" name="Rectangle 2"/>
          <p:cNvSpPr>
            <a:spLocks noChangeArrowheads="1"/>
          </p:cNvSpPr>
          <p:nvPr/>
        </p:nvSpPr>
        <p:spPr bwMode="auto">
          <a:xfrm>
            <a:off x="6248400" y="4343400"/>
            <a:ext cx="2590800" cy="1567067"/>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Output:</a:t>
            </a:r>
            <a:endParaRPr kumimoji="0" lang="en-US" sz="2400" b="0" i="0" u="none" strike="noStrike" cap="none" normalizeH="0" baseline="0" dirty="0" smtClean="0">
              <a:ln>
                <a:noFill/>
              </a:ln>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odd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even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odd number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457200" y="533400"/>
            <a:ext cx="6934200" cy="443198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def</a:t>
            </a:r>
            <a:r>
              <a:rPr kumimoji="0" lang="en-US" sz="2400" b="0" i="0" u="none" strike="noStrike" cap="none" normalizeH="0" baseline="0" dirty="0" smtClean="0">
                <a:ln>
                  <a:noFill/>
                </a:ln>
                <a:effectLst/>
                <a:cs typeface="Arial" pitchFamily="34" charset="0"/>
              </a:rPr>
              <a:t> </a:t>
            </a:r>
            <a:r>
              <a:rPr kumimoji="0" lang="en-US" sz="2400" b="0" i="0" u="none" strike="noStrike" cap="none" normalizeH="0" baseline="0" dirty="0" err="1" smtClean="0">
                <a:ln>
                  <a:noFill/>
                </a:ln>
                <a:effectLst/>
                <a:cs typeface="Arial" pitchFamily="34" charset="0"/>
              </a:rPr>
              <a:t>multiply_num</a:t>
            </a:r>
            <a:r>
              <a:rPr kumimoji="0" lang="en-US" sz="2400" b="0" i="0" u="none" strike="noStrike" cap="none" normalizeH="0" baseline="0" dirty="0" smtClean="0">
                <a:ln>
                  <a:noFill/>
                </a:ln>
                <a:effectLst/>
                <a:cs typeface="Arial" pitchFamily="34" charset="0"/>
              </a:rPr>
              <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b </a:t>
            </a:r>
            <a:r>
              <a:rPr kumimoji="0" lang="en-US" sz="2400" b="1" i="0" u="none" strike="noStrike" cap="none" normalizeH="0" baseline="0" dirty="0" smtClean="0">
                <a:ln>
                  <a:noFill/>
                </a:ln>
                <a:effectLst/>
                <a:cs typeface="Arial" pitchFamily="34" charset="0"/>
              </a:rPr>
              <a:t>=</a:t>
            </a:r>
            <a:r>
              <a:rPr kumimoji="0" lang="en-US" sz="2400" b="0" i="0" u="none" strike="noStrike" cap="none" normalizeH="0" baseline="0" dirty="0" smtClean="0">
                <a:ln>
                  <a:noFill/>
                </a:ln>
                <a:effectLst/>
                <a:cs typeface="Arial" pitchFamily="34" charset="0"/>
              </a:rPr>
              <a:t> 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r </a:t>
            </a:r>
            <a:r>
              <a:rPr kumimoji="0" lang="en-US" sz="2400" b="1" i="0" u="none" strike="noStrike" cap="none" normalizeH="0" baseline="0" dirty="0" smtClean="0">
                <a:ln>
                  <a:noFill/>
                </a:ln>
                <a:effectLst/>
                <a:cs typeface="Arial" pitchFamily="34" charset="0"/>
              </a:rPr>
              <a:t>=</a:t>
            </a:r>
            <a:r>
              <a:rPr kumimoji="0" lang="en-US" sz="2400" b="0" i="0" u="none" strike="noStrike" cap="none" normalizeH="0" baseline="0" dirty="0" smtClean="0">
                <a:ln>
                  <a:noFill/>
                </a:ln>
                <a:effectLst/>
                <a:cs typeface="Arial" pitchFamily="34" charset="0"/>
              </a:rPr>
              <a:t> a</a:t>
            </a:r>
            <a:r>
              <a:rPr kumimoji="0" lang="en-US" sz="2400" b="1" i="0" u="none" strike="noStrike" cap="none" normalizeH="0" baseline="0" dirty="0" smtClean="0">
                <a:ln>
                  <a:noFill/>
                </a:ln>
                <a:effectLst/>
                <a:cs typeface="Arial" pitchFamily="34" charset="0"/>
              </a:rPr>
              <a:t>*</a:t>
            </a:r>
            <a:r>
              <a:rPr kumimoji="0" lang="en-US" sz="2400" b="0" i="0" u="none" strike="noStrike" cap="none" normalizeH="0" baseline="0" dirty="0" smtClean="0">
                <a:ln>
                  <a:noFill/>
                </a:ln>
                <a:effectLst/>
                <a:cs typeface="Arial" pitchFamily="34" charset="0"/>
              </a:rPr>
              <a:t>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r>
              <a:rPr kumimoji="0" lang="en-US" sz="2400" b="1" i="0" u="none" strike="noStrike" cap="none" normalizeH="0" baseline="0" dirty="0" smtClean="0">
                <a:ln>
                  <a:noFill/>
                </a:ln>
                <a:effectLst/>
                <a:cs typeface="Arial" pitchFamily="34" charset="0"/>
              </a:rPr>
              <a:t>return</a:t>
            </a:r>
            <a:r>
              <a:rPr kumimoji="0" lang="en-US" sz="2400" b="0" i="0" u="none" strike="noStrike" cap="none" normalizeH="0" baseline="0" dirty="0" smtClean="0">
                <a:ln>
                  <a:noFill/>
                </a:ln>
                <a:effectLst/>
                <a:cs typeface="Arial" pitchFamily="34" charset="0"/>
              </a:rPr>
              <a:t> 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 assigning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z </a:t>
            </a:r>
            <a:r>
              <a:rPr kumimoji="0" lang="en-US" sz="2400" b="1" i="0" u="none" strike="noStrike" cap="none" normalizeH="0" baseline="0" dirty="0" smtClean="0">
                <a:ln>
                  <a:noFill/>
                </a:ln>
                <a:effectLst/>
                <a:cs typeface="Arial" pitchFamily="34" charset="0"/>
              </a:rPr>
              <a:t>=</a:t>
            </a:r>
            <a:r>
              <a:rPr kumimoji="0" lang="en-US" sz="2400" b="0" i="0" u="none" strike="noStrike" cap="none" normalizeH="0" baseline="0" dirty="0" smtClean="0">
                <a:ln>
                  <a:noFill/>
                </a:ln>
                <a:effectLst/>
                <a:cs typeface="Arial" pitchFamily="34" charset="0"/>
              </a:rPr>
              <a:t> </a:t>
            </a:r>
            <a:r>
              <a:rPr kumimoji="0" lang="en-US" sz="2400" b="0" i="0" u="none" strike="noStrike" cap="none" normalizeH="0" baseline="0" dirty="0" err="1" smtClean="0">
                <a:ln>
                  <a:noFill/>
                </a:ln>
                <a:effectLst/>
                <a:cs typeface="Arial" pitchFamily="34" charset="0"/>
              </a:rPr>
              <a:t>multiply_num</a:t>
            </a:r>
            <a:endParaRPr kumimoji="0" lang="en-US" sz="2400" b="0" i="0" u="none" strike="noStrike" cap="none" normalizeH="0" baseline="0" dirty="0" smtClean="0">
              <a:ln>
                <a:noFill/>
              </a:ln>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invoke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print(z(6))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print</a:t>
            </a:r>
            <a:r>
              <a:rPr kumimoji="0" lang="en-US" sz="2400" b="0" i="0" u="none" strike="noStrike" cap="none" normalizeH="0" baseline="0" dirty="0" smtClean="0">
                <a:ln>
                  <a:noFill/>
                </a:ln>
                <a:effectLst/>
                <a:cs typeface="Arial" pitchFamily="34" charset="0"/>
              </a:rPr>
              <a:t>(z(10))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print(z(100))</a:t>
            </a:r>
          </a:p>
        </p:txBody>
      </p:sp>
      <p:sp>
        <p:nvSpPr>
          <p:cNvPr id="5122" name="Rectangle 2"/>
          <p:cNvSpPr>
            <a:spLocks noChangeArrowheads="1"/>
          </p:cNvSpPr>
          <p:nvPr/>
        </p:nvSpPr>
        <p:spPr bwMode="auto">
          <a:xfrm>
            <a:off x="5791200" y="4419600"/>
            <a:ext cx="2895600" cy="1567067"/>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cs typeface="Arial" pitchFamily="34" charset="0"/>
              </a:rPr>
              <a:t>Output:</a:t>
            </a:r>
            <a:endParaRPr kumimoji="0" lang="en-US" sz="2400" b="0" i="0" u="none" strike="noStrike" cap="none" normalizeH="0" baseline="0" dirty="0" smtClean="0">
              <a:ln>
                <a:noFill/>
              </a:ln>
              <a:solidFill>
                <a:srgbClr val="273239"/>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Arial" pitchFamily="34" charset="0"/>
              </a:rPr>
              <a:t>240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Arial" pitchFamily="34" charset="0"/>
              </a:rPr>
              <a:t>400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Arial" pitchFamily="34" charset="0"/>
              </a:rPr>
              <a:t> 4000</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066800"/>
            <a:ext cx="8153400" cy="5262979"/>
          </a:xfrm>
          <a:prstGeom prst="rect">
            <a:avLst/>
          </a:prstGeom>
        </p:spPr>
        <p:txBody>
          <a:bodyPr wrap="square">
            <a:spAutoFit/>
          </a:bodyPr>
          <a:lstStyle/>
          <a:p>
            <a:r>
              <a:rPr lang="en-US" sz="2400" dirty="0" smtClean="0"/>
              <a:t>def </a:t>
            </a:r>
            <a:r>
              <a:rPr lang="en-US" sz="2400" dirty="0" err="1" smtClean="0"/>
              <a:t>string_test</a:t>
            </a:r>
            <a:r>
              <a:rPr lang="en-US" sz="2400" dirty="0" smtClean="0"/>
              <a:t>(s):</a:t>
            </a:r>
          </a:p>
          <a:p>
            <a:r>
              <a:rPr lang="en-US" sz="2400" dirty="0" smtClean="0"/>
              <a:t>    d={"UPPER_CASE":0, "LOWER_CASE":0}</a:t>
            </a:r>
          </a:p>
          <a:p>
            <a:r>
              <a:rPr lang="en-US" sz="2400" dirty="0" smtClean="0"/>
              <a:t>    for c in s:</a:t>
            </a:r>
          </a:p>
          <a:p>
            <a:r>
              <a:rPr lang="en-US" sz="2400" dirty="0" smtClean="0"/>
              <a:t>        if </a:t>
            </a:r>
            <a:r>
              <a:rPr lang="en-US" sz="2400" dirty="0" err="1" smtClean="0"/>
              <a:t>c.isupper</a:t>
            </a:r>
            <a:r>
              <a:rPr lang="en-US" sz="2400" dirty="0" smtClean="0"/>
              <a:t>():</a:t>
            </a:r>
          </a:p>
          <a:p>
            <a:r>
              <a:rPr lang="en-US" sz="2400" dirty="0" smtClean="0"/>
              <a:t>           d["UPPER_CASE"]+=1</a:t>
            </a:r>
          </a:p>
          <a:p>
            <a:r>
              <a:rPr lang="en-US" sz="2400" dirty="0" smtClean="0"/>
              <a:t>        </a:t>
            </a:r>
            <a:r>
              <a:rPr lang="en-US" sz="2400" dirty="0" err="1" smtClean="0"/>
              <a:t>elif</a:t>
            </a:r>
            <a:r>
              <a:rPr lang="en-US" sz="2400" dirty="0" smtClean="0"/>
              <a:t> </a:t>
            </a:r>
            <a:r>
              <a:rPr lang="en-US" sz="2400" dirty="0" err="1" smtClean="0"/>
              <a:t>c.islower</a:t>
            </a:r>
            <a:r>
              <a:rPr lang="en-US" sz="2400" dirty="0" smtClean="0"/>
              <a:t>():</a:t>
            </a:r>
          </a:p>
          <a:p>
            <a:r>
              <a:rPr lang="en-US" sz="2400" dirty="0" smtClean="0"/>
              <a:t>           d["LOWER_CASE"]+=1</a:t>
            </a:r>
          </a:p>
          <a:p>
            <a:r>
              <a:rPr lang="en-US" sz="2400" dirty="0" smtClean="0"/>
              <a:t>        else:</a:t>
            </a:r>
          </a:p>
          <a:p>
            <a:r>
              <a:rPr lang="en-US" sz="2400" dirty="0" smtClean="0"/>
              <a:t>           pass</a:t>
            </a:r>
          </a:p>
          <a:p>
            <a:r>
              <a:rPr lang="en-US" sz="2400" dirty="0" smtClean="0"/>
              <a:t>    print ("Original String : ", s)</a:t>
            </a:r>
          </a:p>
          <a:p>
            <a:r>
              <a:rPr lang="en-US" sz="2400" dirty="0" smtClean="0"/>
              <a:t>    print ("No. of Upper case characters : ", d["UPPER_CASE"])</a:t>
            </a:r>
          </a:p>
          <a:p>
            <a:r>
              <a:rPr lang="en-US" sz="2400" dirty="0" smtClean="0"/>
              <a:t>    print ("No. of Lower case Characters : ", d["LOWER_CASE"])</a:t>
            </a:r>
          </a:p>
          <a:p>
            <a:endParaRPr lang="en-US" sz="2400" dirty="0" smtClean="0"/>
          </a:p>
          <a:p>
            <a:r>
              <a:rPr lang="en-US" sz="2400" dirty="0" err="1" smtClean="0"/>
              <a:t>string_test</a:t>
            </a:r>
            <a:r>
              <a:rPr lang="en-US" sz="2400" dirty="0" smtClean="0"/>
              <a:t>('The quick Brown Fox')</a:t>
            </a:r>
            <a:endParaRPr lang="en-US" sz="2400" dirty="0"/>
          </a:p>
        </p:txBody>
      </p:sp>
      <p:sp>
        <p:nvSpPr>
          <p:cNvPr id="4" name="Rectangle 3"/>
          <p:cNvSpPr/>
          <p:nvPr/>
        </p:nvSpPr>
        <p:spPr>
          <a:xfrm>
            <a:off x="533400" y="228600"/>
            <a:ext cx="8153400" cy="830997"/>
          </a:xfrm>
          <a:prstGeom prst="rect">
            <a:avLst/>
          </a:prstGeom>
        </p:spPr>
        <p:txBody>
          <a:bodyPr wrap="square">
            <a:spAutoFit/>
          </a:bodyPr>
          <a:lstStyle/>
          <a:p>
            <a:r>
              <a:rPr lang="en-US" sz="2400" dirty="0" smtClean="0"/>
              <a:t>Write a Python function that accepts a string and calculate the number of upper case letters and lower case letters.</a:t>
            </a:r>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534400" cy="830997"/>
          </a:xfrm>
          <a:prstGeom prst="rect">
            <a:avLst/>
          </a:prstGeom>
        </p:spPr>
        <p:txBody>
          <a:bodyPr wrap="square">
            <a:spAutoFit/>
          </a:bodyPr>
          <a:lstStyle/>
          <a:p>
            <a:r>
              <a:rPr lang="en-US" sz="2400" dirty="0" smtClean="0"/>
              <a:t>Write a Python function that takes a list and returns a new list with unique elements of the first list. </a:t>
            </a:r>
            <a:endParaRPr lang="en-US" sz="2400" dirty="0"/>
          </a:p>
        </p:txBody>
      </p:sp>
      <p:sp>
        <p:nvSpPr>
          <p:cNvPr id="3" name="Rectangle 2"/>
          <p:cNvSpPr/>
          <p:nvPr/>
        </p:nvSpPr>
        <p:spPr>
          <a:xfrm>
            <a:off x="457200" y="1905000"/>
            <a:ext cx="7162800" cy="4031873"/>
          </a:xfrm>
          <a:prstGeom prst="rect">
            <a:avLst/>
          </a:prstGeom>
        </p:spPr>
        <p:txBody>
          <a:bodyPr wrap="square">
            <a:spAutoFit/>
          </a:bodyPr>
          <a:lstStyle/>
          <a:p>
            <a:r>
              <a:rPr lang="en-US" sz="3200" dirty="0" smtClean="0"/>
              <a:t>def </a:t>
            </a:r>
            <a:r>
              <a:rPr lang="en-US" sz="3200" dirty="0" err="1" smtClean="0"/>
              <a:t>unique_list</a:t>
            </a:r>
            <a:r>
              <a:rPr lang="en-US" sz="3200" dirty="0" smtClean="0"/>
              <a:t>(l):</a:t>
            </a:r>
          </a:p>
          <a:p>
            <a:r>
              <a:rPr lang="en-US" sz="3200" dirty="0" smtClean="0"/>
              <a:t>  x = []</a:t>
            </a:r>
          </a:p>
          <a:p>
            <a:r>
              <a:rPr lang="en-US" sz="3200" dirty="0" smtClean="0"/>
              <a:t>  for a in l:</a:t>
            </a:r>
          </a:p>
          <a:p>
            <a:r>
              <a:rPr lang="en-US" sz="3200" dirty="0" smtClean="0"/>
              <a:t>    if a not in x:</a:t>
            </a:r>
          </a:p>
          <a:p>
            <a:r>
              <a:rPr lang="en-US" sz="3200" dirty="0" smtClean="0"/>
              <a:t>      </a:t>
            </a:r>
            <a:r>
              <a:rPr lang="en-US" sz="3200" dirty="0" err="1" smtClean="0"/>
              <a:t>x.append</a:t>
            </a:r>
            <a:r>
              <a:rPr lang="en-US" sz="3200" dirty="0" smtClean="0"/>
              <a:t>(a)</a:t>
            </a:r>
          </a:p>
          <a:p>
            <a:r>
              <a:rPr lang="en-US" sz="3200" dirty="0" smtClean="0"/>
              <a:t>  return x</a:t>
            </a:r>
          </a:p>
          <a:p>
            <a:endParaRPr lang="en-US" sz="3200" dirty="0" smtClean="0"/>
          </a:p>
          <a:p>
            <a:r>
              <a:rPr lang="en-US" sz="3200" dirty="0" smtClean="0"/>
              <a:t>print(</a:t>
            </a:r>
            <a:r>
              <a:rPr lang="en-US" sz="3200" dirty="0" err="1" smtClean="0"/>
              <a:t>unique_list</a:t>
            </a:r>
            <a:r>
              <a:rPr lang="en-US" sz="3200" dirty="0" smtClean="0"/>
              <a:t>([1,2,3,3,3,3,4,5])) </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151"/>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3600" dirty="0">
                <a:latin typeface="+mn-lt"/>
                <a:ea typeface="Nunito"/>
                <a:cs typeface="Nunito"/>
                <a:sym typeface="Nunito"/>
              </a:rPr>
              <a:t>Arguments</a:t>
            </a:r>
            <a:endParaRPr sz="3600">
              <a:latin typeface="+mn-lt"/>
              <a:ea typeface="Nunito"/>
              <a:cs typeface="Nunito"/>
              <a:sym typeface="Nunito"/>
            </a:endParaRPr>
          </a:p>
          <a:p>
            <a:pPr marL="0" lvl="0" indent="0" algn="just" rtl="0">
              <a:spcBef>
                <a:spcPts val="0"/>
              </a:spcBef>
              <a:spcAft>
                <a:spcPts val="0"/>
              </a:spcAft>
              <a:buNone/>
            </a:pPr>
            <a:r>
              <a:rPr lang="en" sz="3600" dirty="0">
                <a:latin typeface="+mn-lt"/>
                <a:ea typeface="Nunito"/>
                <a:cs typeface="Nunito"/>
                <a:sym typeface="Nunito"/>
              </a:rPr>
              <a:t>Information can be passed into functions as arguments.</a:t>
            </a:r>
            <a:endParaRPr sz="3600">
              <a:latin typeface="+mn-lt"/>
              <a:ea typeface="Nunito"/>
              <a:cs typeface="Nunito"/>
              <a:sym typeface="Nunito"/>
            </a:endParaRPr>
          </a:p>
          <a:p>
            <a:pPr marL="0" lvl="0" indent="0" algn="just" rtl="0">
              <a:spcBef>
                <a:spcPts val="0"/>
              </a:spcBef>
              <a:spcAft>
                <a:spcPts val="0"/>
              </a:spcAft>
              <a:buNone/>
            </a:pPr>
            <a:endParaRPr sz="3600">
              <a:latin typeface="+mn-lt"/>
              <a:ea typeface="Nunito"/>
              <a:cs typeface="Nunito"/>
              <a:sym typeface="Nunito"/>
            </a:endParaRPr>
          </a:p>
          <a:p>
            <a:pPr marL="0" lvl="0" indent="0" algn="just" rtl="0">
              <a:spcBef>
                <a:spcPts val="0"/>
              </a:spcBef>
              <a:spcAft>
                <a:spcPts val="0"/>
              </a:spcAft>
              <a:buNone/>
            </a:pPr>
            <a:r>
              <a:rPr lang="en" sz="3600" dirty="0">
                <a:latin typeface="+mn-lt"/>
                <a:ea typeface="Nunito"/>
                <a:cs typeface="Nunito"/>
                <a:sym typeface="Nunito"/>
              </a:rPr>
              <a:t>Arguments are specified after the function name, inside the parentheses. You can add as many arguments as you want, just separate them with a comma.</a:t>
            </a:r>
            <a:endParaRPr sz="3600">
              <a:latin typeface="+mn-lt"/>
              <a:ea typeface="Nunito"/>
              <a:cs typeface="Nunito"/>
              <a:sym typeface="Nunito"/>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00042"/>
            <a:ext cx="6987810" cy="584775"/>
          </a:xfrm>
          <a:prstGeom prst="rect">
            <a:avLst/>
          </a:prstGeom>
        </p:spPr>
        <p:txBody>
          <a:bodyPr wrap="none">
            <a:spAutoFit/>
          </a:bodyPr>
          <a:lstStyle/>
          <a:p>
            <a:r>
              <a:rPr lang="en-US" sz="3200" b="1" dirty="0" smtClean="0"/>
              <a:t>variable-length arguments in a function </a:t>
            </a:r>
            <a:endParaRPr lang="en-US" sz="3200" b="1" dirty="0"/>
          </a:p>
        </p:txBody>
      </p:sp>
      <p:sp>
        <p:nvSpPr>
          <p:cNvPr id="3" name="Rectangle 2"/>
          <p:cNvSpPr/>
          <p:nvPr/>
        </p:nvSpPr>
        <p:spPr>
          <a:xfrm>
            <a:off x="714348" y="1500174"/>
            <a:ext cx="7358114" cy="3539430"/>
          </a:xfrm>
          <a:prstGeom prst="rect">
            <a:avLst/>
          </a:prstGeom>
        </p:spPr>
        <p:txBody>
          <a:bodyPr wrap="square">
            <a:spAutoFit/>
          </a:bodyPr>
          <a:lstStyle/>
          <a:p>
            <a:pPr algn="just"/>
            <a:r>
              <a:rPr lang="en-US" sz="3200" dirty="0" smtClean="0"/>
              <a:t>As the name implies, an argument with a variable length can take on a variety of values. You define a variable argument using a '*', for example *</a:t>
            </a:r>
            <a:r>
              <a:rPr lang="en-US" sz="3200" dirty="0" err="1" smtClean="0"/>
              <a:t>args</a:t>
            </a:r>
            <a:r>
              <a:rPr lang="en-US" sz="3200" dirty="0" smtClean="0"/>
              <a:t>, to show that the function can take a variable number of arguments.</a:t>
            </a:r>
          </a:p>
          <a:p>
            <a:pPr algn="just"/>
            <a:endParaRPr lang="en-US" sz="3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928670"/>
            <a:ext cx="7715304" cy="4524315"/>
          </a:xfrm>
          <a:prstGeom prst="rect">
            <a:avLst/>
          </a:prstGeom>
        </p:spPr>
        <p:txBody>
          <a:bodyPr wrap="square">
            <a:spAutoFit/>
          </a:bodyPr>
          <a:lstStyle/>
          <a:p>
            <a:pPr algn="just"/>
            <a:r>
              <a:rPr lang="en-US" sz="3200" dirty="0" smtClean="0"/>
              <a:t>*</a:t>
            </a:r>
            <a:r>
              <a:rPr lang="en-US" sz="3200" dirty="0" err="1" smtClean="0"/>
              <a:t>args</a:t>
            </a:r>
            <a:r>
              <a:rPr lang="en-US" sz="3200" dirty="0" smtClean="0"/>
              <a:t> in function</a:t>
            </a:r>
          </a:p>
          <a:p>
            <a:pPr algn="just"/>
            <a:r>
              <a:rPr lang="en-US" sz="3200" dirty="0" smtClean="0"/>
              <a:t>To pass a variable number of arguments to a function in Python, use the special syntax *</a:t>
            </a:r>
            <a:r>
              <a:rPr lang="en-US" sz="3200" dirty="0" err="1" smtClean="0"/>
              <a:t>args</a:t>
            </a:r>
            <a:r>
              <a:rPr lang="en-US" sz="3200" dirty="0" smtClean="0"/>
              <a:t> in the function specification. It is used to pass a variable-length, keyword-free argument list. By convention, the sign * is frequently used with the word </a:t>
            </a:r>
            <a:r>
              <a:rPr lang="en-US" sz="3200" dirty="0" err="1" smtClean="0"/>
              <a:t>args</a:t>
            </a:r>
            <a:r>
              <a:rPr lang="en-US" sz="3200" dirty="0" smtClean="0"/>
              <a:t> in the syntax for taking in a variable number of arguments.</a:t>
            </a:r>
            <a:endParaRPr lang="en-US" sz="3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285720" y="714356"/>
            <a:ext cx="8358246"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Courier New" pitchFamily="49" charset="0"/>
                <a:cs typeface="Arial" pitchFamily="34" charset="0"/>
              </a:rPr>
              <a:t>def sum(*</a:t>
            </a:r>
            <a:r>
              <a:rPr kumimoji="0" lang="en-US" sz="2400" b="1" i="0" u="none" strike="noStrike" cap="none" normalizeH="0" baseline="0" dirty="0" err="1" smtClean="0">
                <a:ln>
                  <a:noFill/>
                </a:ln>
                <a:solidFill>
                  <a:srgbClr val="002060"/>
                </a:solidFill>
                <a:effectLst/>
                <a:latin typeface="Courier New" pitchFamily="49" charset="0"/>
                <a:cs typeface="Arial" pitchFamily="34" charset="0"/>
              </a:rPr>
              <a:t>args</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solidFill>
                  <a:srgbClr val="002060"/>
                </a:solidFill>
                <a:latin typeface="Courier New" pitchFamily="49" charset="0"/>
                <a:cs typeface="Arial" pitchFamily="34" charset="0"/>
              </a:rPr>
              <a:t>	</a:t>
            </a:r>
            <a:r>
              <a:rPr kumimoji="0" lang="en-US" sz="2400" b="1" i="0" u="none" strike="noStrike" cap="none" normalizeH="0" baseline="0" dirty="0" err="1" smtClean="0">
                <a:ln>
                  <a:noFill/>
                </a:ln>
                <a:solidFill>
                  <a:srgbClr val="002060"/>
                </a:solidFill>
                <a:effectLst/>
                <a:latin typeface="Courier New" pitchFamily="49" charset="0"/>
                <a:cs typeface="Arial" pitchFamily="34" charset="0"/>
              </a:rPr>
              <a:t>resultfinal</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002060"/>
                </a:solidFill>
                <a:effectLst/>
                <a:latin typeface="Courier New" pitchFamily="49" charset="0"/>
                <a:cs typeface="Arial" pitchFamily="34" charset="0"/>
              </a:rPr>
              <a:t>#beginning of for loop</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Courier New" pitchFamily="49" charset="0"/>
                <a:cs typeface="Arial" pitchFamily="34" charset="0"/>
              </a:rPr>
              <a:t>	for </a:t>
            </a:r>
            <a:r>
              <a:rPr kumimoji="0" lang="en-US" sz="2400" b="1" i="0" u="none" strike="noStrike" cap="none" normalizeH="0" baseline="0" dirty="0" err="1" smtClean="0">
                <a:ln>
                  <a:noFill/>
                </a:ln>
                <a:solidFill>
                  <a:srgbClr val="002060"/>
                </a:solidFill>
                <a:effectLst/>
                <a:latin typeface="Courier New" pitchFamily="49" charset="0"/>
                <a:cs typeface="Arial" pitchFamily="34" charset="0"/>
              </a:rPr>
              <a:t>arg</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in </a:t>
            </a:r>
            <a:r>
              <a:rPr kumimoji="0" lang="en-US" sz="2400" b="1" i="0" u="none" strike="noStrike" cap="none" normalizeH="0" baseline="0" dirty="0" err="1" smtClean="0">
                <a:ln>
                  <a:noFill/>
                </a:ln>
                <a:solidFill>
                  <a:srgbClr val="002060"/>
                </a:solidFill>
                <a:effectLst/>
                <a:latin typeface="Courier New" pitchFamily="49" charset="0"/>
                <a:cs typeface="Arial" pitchFamily="34" charset="0"/>
              </a:rPr>
              <a:t>args</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solidFill>
                  <a:srgbClr val="002060"/>
                </a:solidFill>
                <a:latin typeface="Courier New" pitchFamily="49" charset="0"/>
                <a:cs typeface="Arial" pitchFamily="34" charset="0"/>
              </a:rPr>
              <a:t>		</a:t>
            </a:r>
            <a:r>
              <a:rPr kumimoji="0" lang="en-US" sz="2400" b="1" i="0" u="none" strike="noStrike" cap="none" normalizeH="0" baseline="0" dirty="0" err="1" smtClean="0">
                <a:ln>
                  <a:noFill/>
                </a:ln>
                <a:solidFill>
                  <a:srgbClr val="002060"/>
                </a:solidFill>
                <a:effectLst/>
                <a:latin typeface="Courier New" pitchFamily="49" charset="0"/>
                <a:cs typeface="Arial" pitchFamily="34" charset="0"/>
              </a:rPr>
              <a:t>resultfinal</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 </a:t>
            </a:r>
            <a:r>
              <a:rPr kumimoji="0" lang="en-US" sz="2400" b="1" i="0" u="none" strike="noStrike" cap="none" normalizeH="0" baseline="0" dirty="0" err="1" smtClean="0">
                <a:ln>
                  <a:noFill/>
                </a:ln>
                <a:solidFill>
                  <a:srgbClr val="002060"/>
                </a:solidFill>
                <a:effectLst/>
                <a:latin typeface="Courier New" pitchFamily="49" charset="0"/>
                <a:cs typeface="Arial" pitchFamily="34" charset="0"/>
              </a:rPr>
              <a:t>resultfinal</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 </a:t>
            </a:r>
            <a:r>
              <a:rPr kumimoji="0" lang="en-US" sz="2400" b="1" i="0" u="none" strike="noStrike" cap="none" normalizeH="0" baseline="0" dirty="0" err="1" smtClean="0">
                <a:ln>
                  <a:noFill/>
                </a:ln>
                <a:solidFill>
                  <a:srgbClr val="002060"/>
                </a:solidFill>
                <a:effectLst/>
                <a:latin typeface="Courier New" pitchFamily="49" charset="0"/>
                <a:cs typeface="Arial" pitchFamily="34" charset="0"/>
              </a:rPr>
              <a:t>arg</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return </a:t>
            </a:r>
            <a:r>
              <a:rPr kumimoji="0" lang="en-US" sz="2400" b="1" i="0" u="none" strike="noStrike" cap="none" normalizeH="0" baseline="0" dirty="0" err="1" smtClean="0">
                <a:ln>
                  <a:noFill/>
                </a:ln>
                <a:solidFill>
                  <a:srgbClr val="002060"/>
                </a:solidFill>
                <a:effectLst/>
                <a:latin typeface="Courier New" pitchFamily="49" charset="0"/>
                <a:cs typeface="Arial" pitchFamily="34" charset="0"/>
              </a:rPr>
              <a:t>resultfinal</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002060"/>
                </a:solidFill>
                <a:effectLst/>
                <a:latin typeface="Courier New" pitchFamily="49" charset="0"/>
                <a:cs typeface="Arial" pitchFamily="34" charset="0"/>
              </a:rPr>
              <a:t>#printing the values</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Courier New" pitchFamily="49" charset="0"/>
                <a:cs typeface="Arial" pitchFamily="34" charset="0"/>
              </a:rPr>
              <a:t>print(sum(10, 20)) </a:t>
            </a:r>
            <a:r>
              <a:rPr kumimoji="0" lang="en-US" sz="2400" b="1" i="1" u="none" strike="noStrike" cap="none" normalizeH="0" baseline="0" dirty="0" smtClean="0">
                <a:ln>
                  <a:noFill/>
                </a:ln>
                <a:solidFill>
                  <a:srgbClr val="002060"/>
                </a:solidFill>
                <a:effectLst/>
                <a:latin typeface="Courier New" pitchFamily="49" charset="0"/>
                <a:cs typeface="Arial" pitchFamily="34" charset="0"/>
              </a:rPr>
              <a:t># 30</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Courier New" pitchFamily="49" charset="0"/>
                <a:cs typeface="Arial" pitchFamily="34" charset="0"/>
              </a:rPr>
              <a:t>print(sum(10, 20, 30)) </a:t>
            </a:r>
            <a:r>
              <a:rPr kumimoji="0" lang="en-US" sz="2400" b="1" i="1" u="none" strike="noStrike" cap="none" normalizeH="0" baseline="0" dirty="0" smtClean="0">
                <a:ln>
                  <a:noFill/>
                </a:ln>
                <a:solidFill>
                  <a:srgbClr val="002060"/>
                </a:solidFill>
                <a:effectLst/>
                <a:latin typeface="Courier New" pitchFamily="49" charset="0"/>
                <a:cs typeface="Arial" pitchFamily="34" charset="0"/>
              </a:rPr>
              <a:t># 60</a:t>
            </a:r>
            <a:r>
              <a:rPr kumimoji="0" lang="en-US" sz="2400" b="1" i="0" u="none" strike="noStrike" cap="none" normalizeH="0" baseline="0" dirty="0" smtClean="0">
                <a:ln>
                  <a:noFill/>
                </a:ln>
                <a:solidFill>
                  <a:srgbClr val="002060"/>
                </a:solidFill>
                <a:effectLst/>
                <a:latin typeface="Courier New"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Courier New" pitchFamily="49" charset="0"/>
                <a:cs typeface="Arial" pitchFamily="34" charset="0"/>
              </a:rPr>
              <a:t>print(sum(10, 20, 2)) </a:t>
            </a:r>
            <a:r>
              <a:rPr kumimoji="0" lang="en-US" sz="2400" b="1" i="1" u="none" strike="noStrike" cap="none" normalizeH="0" baseline="0" dirty="0" smtClean="0">
                <a:ln>
                  <a:noFill/>
                </a:ln>
                <a:solidFill>
                  <a:srgbClr val="002060"/>
                </a:solidFill>
                <a:effectLst/>
                <a:latin typeface="Courier New" pitchFamily="49" charset="0"/>
                <a:cs typeface="Arial" pitchFamily="34" charset="0"/>
              </a:rPr>
              <a:t># 32</a:t>
            </a:r>
            <a:r>
              <a:rPr kumimoji="0" lang="en-US" sz="2400" b="1" i="0" u="none" strike="noStrike" cap="none" normalizeH="0" baseline="0" dirty="0" smtClean="0">
                <a:ln>
                  <a:noFill/>
                </a:ln>
                <a:solidFill>
                  <a:srgbClr val="002060"/>
                </a:solidFill>
                <a:effectLst/>
                <a:latin typeface="Arial" pitchFamily="34" charset="0"/>
                <a:cs typeface="Arial" pitchFamily="34"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85720" y="571480"/>
            <a:ext cx="8286808"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Courier New" pitchFamily="49" charset="0"/>
                <a:cs typeface="Courier New" pitchFamily="49" charset="0"/>
              </a:rPr>
              <a:t>def multiplier(*num):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Courier New" pitchFamily="49" charset="0"/>
                <a:cs typeface="Courier New" pitchFamily="49" charset="0"/>
              </a:rPr>
              <a:t>	prod = 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Courier New" pitchFamily="49" charset="0"/>
                <a:cs typeface="Courier New" pitchFamily="49" charset="0"/>
              </a:rPr>
              <a:t>#initialize prod variable with zero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Courier New" pitchFamily="49" charset="0"/>
                <a:cs typeface="Courier New" pitchFamily="49" charset="0"/>
              </a:rPr>
              <a:t>	for </a:t>
            </a:r>
            <a:r>
              <a:rPr kumimoji="0" lang="en-US" sz="2800" b="1" i="0" u="none" strike="noStrike" cap="none" normalizeH="0" baseline="0" dirty="0" err="1" smtClean="0">
                <a:ln>
                  <a:noFill/>
                </a:ln>
                <a:solidFill>
                  <a:srgbClr val="002060"/>
                </a:solidFill>
                <a:effectLst/>
                <a:latin typeface="Courier New" pitchFamily="49" charset="0"/>
                <a:cs typeface="Courier New" pitchFamily="49" charset="0"/>
              </a:rPr>
              <a:t>i</a:t>
            </a:r>
            <a:r>
              <a:rPr kumimoji="0" lang="en-US" sz="2800" b="1" i="0" u="none" strike="noStrike" cap="none" normalizeH="0" baseline="0" dirty="0" smtClean="0">
                <a:ln>
                  <a:noFill/>
                </a:ln>
                <a:solidFill>
                  <a:srgbClr val="002060"/>
                </a:solidFill>
                <a:effectLst/>
                <a:latin typeface="Courier New" pitchFamily="49" charset="0"/>
                <a:cs typeface="Courier New" pitchFamily="49" charset="0"/>
              </a:rPr>
              <a:t> in num: </a:t>
            </a:r>
          </a:p>
          <a:p>
            <a:pPr marL="0" marR="0" lvl="0" indent="0" algn="l" defTabSz="914400" rtl="0" eaLnBrk="1" fontAlgn="base" latinLnBrk="0" hangingPunct="1">
              <a:lnSpc>
                <a:spcPct val="100000"/>
              </a:lnSpc>
              <a:spcBef>
                <a:spcPct val="0"/>
              </a:spcBef>
              <a:spcAft>
                <a:spcPct val="0"/>
              </a:spcAft>
              <a:buClrTx/>
              <a:buSzTx/>
              <a:buFontTx/>
              <a:buNone/>
              <a:tabLst/>
            </a:pPr>
            <a:r>
              <a:rPr lang="en-US" sz="2800" b="1" dirty="0" smtClean="0">
                <a:solidFill>
                  <a:srgbClr val="002060"/>
                </a:solidFill>
                <a:latin typeface="Courier New" pitchFamily="49" charset="0"/>
                <a:cs typeface="Courier New" pitchFamily="49" charset="0"/>
              </a:rPr>
              <a:t>		</a:t>
            </a:r>
            <a:r>
              <a:rPr kumimoji="0" lang="en-US" sz="2800" b="1" i="0" u="none" strike="noStrike" cap="none" normalizeH="0" baseline="0" dirty="0" smtClean="0">
                <a:ln>
                  <a:noFill/>
                </a:ln>
                <a:solidFill>
                  <a:srgbClr val="002060"/>
                </a:solidFill>
                <a:effectLst/>
                <a:latin typeface="Courier New" pitchFamily="49" charset="0"/>
                <a:cs typeface="Courier New" pitchFamily="49" charset="0"/>
              </a:rPr>
              <a:t>prod = prod * </a:t>
            </a:r>
            <a:r>
              <a:rPr kumimoji="0" lang="en-US" sz="2800" b="1" i="0" u="none" strike="noStrike" cap="none" normalizeH="0" baseline="0" dirty="0" err="1" smtClean="0">
                <a:ln>
                  <a:noFill/>
                </a:ln>
                <a:solidFill>
                  <a:srgbClr val="002060"/>
                </a:solidFill>
                <a:effectLst/>
                <a:latin typeface="Courier New" pitchFamily="49" charset="0"/>
                <a:cs typeface="Courier New" pitchFamily="49" charset="0"/>
              </a:rPr>
              <a:t>i</a:t>
            </a:r>
            <a:r>
              <a:rPr kumimoji="0" lang="en-US" sz="2800" b="1" i="0" u="none" strike="noStrike" cap="none" normalizeH="0" baseline="0" dirty="0" smtClean="0">
                <a:ln>
                  <a:noFill/>
                </a:ln>
                <a:solidFill>
                  <a:srgbClr val="002060"/>
                </a:solidFill>
                <a:effectLst/>
                <a:latin typeface="Courier New" pitchFamily="49" charset="0"/>
                <a:cs typeface="Courier New" pitchFamily="49" charset="0"/>
              </a:rPr>
              <a:t> 	print("Product:",prod)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00206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Courier New" pitchFamily="49" charset="0"/>
                <a:cs typeface="Courier New" pitchFamily="49" charset="0"/>
              </a:rPr>
              <a:t>multiplier(3,5)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Courier New" pitchFamily="49" charset="0"/>
                <a:cs typeface="Courier New" pitchFamily="49" charset="0"/>
              </a:rPr>
              <a:t>multiplier(1,2,4)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Courier New" pitchFamily="49" charset="0"/>
                <a:cs typeface="Courier New" pitchFamily="49" charset="0"/>
              </a:rPr>
              <a:t>multiplier(2,2,6,7)</a:t>
            </a:r>
            <a:r>
              <a:rPr kumimoji="0" lang="en-US" sz="2800" b="1" i="0" u="none" strike="noStrike" cap="none" normalizeH="0" baseline="0" dirty="0" smtClean="0">
                <a:ln>
                  <a:noFill/>
                </a:ln>
                <a:solidFill>
                  <a:srgbClr val="002060"/>
                </a:solidFill>
                <a:effectLst/>
                <a:latin typeface="Arial" pitchFamily="34" charset="0"/>
                <a:cs typeface="Arial" pitchFamily="34" charset="0"/>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269823" cy="461665"/>
          </a:xfrm>
          <a:prstGeom prst="rect">
            <a:avLst/>
          </a:prstGeom>
        </p:spPr>
        <p:txBody>
          <a:bodyPr wrap="none">
            <a:spAutoFit/>
          </a:bodyPr>
          <a:lstStyle/>
          <a:p>
            <a:pPr fontAlgn="base"/>
            <a:r>
              <a:rPr lang="en-US" sz="2400" b="1" dirty="0" smtClean="0"/>
              <a:t>Methods </a:t>
            </a:r>
            <a:r>
              <a:rPr lang="en-US" sz="2400" b="1" dirty="0" err="1" smtClean="0"/>
              <a:t>vs</a:t>
            </a:r>
            <a:r>
              <a:rPr lang="en-US" sz="2400" b="1" dirty="0" smtClean="0"/>
              <a:t> Functions in Python</a:t>
            </a:r>
            <a:endParaRPr lang="en-US" sz="2400" b="1" dirty="0"/>
          </a:p>
        </p:txBody>
      </p:sp>
      <p:graphicFrame>
        <p:nvGraphicFramePr>
          <p:cNvPr id="3" name="Table 2"/>
          <p:cNvGraphicFramePr>
            <a:graphicFrameLocks noGrp="1"/>
          </p:cNvGraphicFramePr>
          <p:nvPr/>
        </p:nvGraphicFramePr>
        <p:xfrm>
          <a:off x="71406" y="500042"/>
          <a:ext cx="8929718" cy="5787880"/>
        </p:xfrm>
        <a:graphic>
          <a:graphicData uri="http://schemas.openxmlformats.org/drawingml/2006/table">
            <a:tbl>
              <a:tblPr>
                <a:tableStyleId>{08FB837D-C827-4EFA-A057-4D05807E0F7C}</a:tableStyleId>
              </a:tblPr>
              <a:tblGrid>
                <a:gridCol w="4464859"/>
                <a:gridCol w="4464859"/>
              </a:tblGrid>
              <a:tr h="314110">
                <a:tc>
                  <a:txBody>
                    <a:bodyPr/>
                    <a:lstStyle/>
                    <a:p>
                      <a:pPr algn="ctr" fontAlgn="ctr"/>
                      <a:r>
                        <a:rPr lang="en-US" sz="2400" b="1" dirty="0"/>
                        <a:t>Functions in Python</a:t>
                      </a:r>
                    </a:p>
                  </a:txBody>
                  <a:tcPr marL="40478" marR="40478" marT="40478" marB="40478" anchor="ctr"/>
                </a:tc>
                <a:tc>
                  <a:txBody>
                    <a:bodyPr/>
                    <a:lstStyle/>
                    <a:p>
                      <a:pPr algn="ctr" fontAlgn="ctr"/>
                      <a:r>
                        <a:rPr lang="en-US" sz="2400" b="1"/>
                        <a:t>Methods in Python</a:t>
                      </a:r>
                    </a:p>
                  </a:txBody>
                  <a:tcPr marL="40478" marR="40478" marT="40478" marB="40478" anchor="ctr"/>
                </a:tc>
              </a:tr>
              <a:tr h="547264">
                <a:tc>
                  <a:txBody>
                    <a:bodyPr/>
                    <a:lstStyle/>
                    <a:p>
                      <a:pPr algn="ctr" fontAlgn="ctr"/>
                      <a:r>
                        <a:rPr lang="en-US" sz="2400" b="1"/>
                        <a:t>Functions are outside a class</a:t>
                      </a:r>
                    </a:p>
                  </a:txBody>
                  <a:tcPr marL="40478" marR="40478" marT="40478" marB="40478" anchor="ctr"/>
                </a:tc>
                <a:tc>
                  <a:txBody>
                    <a:bodyPr/>
                    <a:lstStyle/>
                    <a:p>
                      <a:pPr algn="ctr" fontAlgn="ctr"/>
                      <a:r>
                        <a:rPr lang="en-US" sz="2400" b="1"/>
                        <a:t>Methods are created inside a class</a:t>
                      </a:r>
                    </a:p>
                  </a:txBody>
                  <a:tcPr marL="40478" marR="40478" marT="40478" marB="40478" anchor="ctr"/>
                </a:tc>
              </a:tr>
              <a:tr h="547264">
                <a:tc>
                  <a:txBody>
                    <a:bodyPr/>
                    <a:lstStyle/>
                    <a:p>
                      <a:pPr algn="ctr" fontAlgn="ctr"/>
                      <a:r>
                        <a:rPr lang="en-US" sz="2400" b="1"/>
                        <a:t>Functions are not linked to anything</a:t>
                      </a:r>
                    </a:p>
                  </a:txBody>
                  <a:tcPr marL="40478" marR="40478" marT="40478" marB="40478" anchor="ctr"/>
                </a:tc>
                <a:tc>
                  <a:txBody>
                    <a:bodyPr/>
                    <a:lstStyle/>
                    <a:p>
                      <a:pPr algn="ctr" fontAlgn="ctr"/>
                      <a:r>
                        <a:rPr lang="en-US" sz="2400" b="1"/>
                        <a:t>Methods are linked with the classes they are created in</a:t>
                      </a:r>
                    </a:p>
                  </a:txBody>
                  <a:tcPr marL="40478" marR="40478" marT="40478" marB="40478" anchor="ctr"/>
                </a:tc>
              </a:tr>
              <a:tr h="780418">
                <a:tc>
                  <a:txBody>
                    <a:bodyPr/>
                    <a:lstStyle/>
                    <a:p>
                      <a:pPr algn="ctr" fontAlgn="ctr"/>
                      <a:r>
                        <a:rPr lang="en-US" sz="2400" b="1"/>
                        <a:t>Functions can be executed just by calling with its name</a:t>
                      </a:r>
                    </a:p>
                  </a:txBody>
                  <a:tcPr marL="40478" marR="40478" marT="40478" marB="40478" anchor="ctr"/>
                </a:tc>
                <a:tc>
                  <a:txBody>
                    <a:bodyPr/>
                    <a:lstStyle/>
                    <a:p>
                      <a:pPr algn="ctr" fontAlgn="ctr"/>
                      <a:r>
                        <a:rPr lang="en-US" sz="2400" b="1"/>
                        <a:t>To execute methods, we need to use either an object name or class name and a dot operator.</a:t>
                      </a:r>
                    </a:p>
                  </a:txBody>
                  <a:tcPr marL="40478" marR="40478" marT="40478" marB="40478" anchor="ctr"/>
                </a:tc>
              </a:tr>
              <a:tr h="780418">
                <a:tc>
                  <a:txBody>
                    <a:bodyPr/>
                    <a:lstStyle/>
                    <a:p>
                      <a:pPr algn="ctr" fontAlgn="ctr"/>
                      <a:r>
                        <a:rPr lang="en-US" sz="2400" b="1"/>
                        <a:t>Functions can have zero parameters.</a:t>
                      </a:r>
                    </a:p>
                  </a:txBody>
                  <a:tcPr marL="40478" marR="40478" marT="40478" marB="40478" anchor="ctr"/>
                </a:tc>
                <a:tc>
                  <a:txBody>
                    <a:bodyPr/>
                    <a:lstStyle/>
                    <a:p>
                      <a:pPr algn="ctr" fontAlgn="ctr"/>
                      <a:r>
                        <a:rPr lang="en-US" sz="2400" b="1"/>
                        <a:t>Methods should have a default parameter either self or cls to get the object’s or class’s address.</a:t>
                      </a:r>
                    </a:p>
                  </a:txBody>
                  <a:tcPr marL="40478" marR="40478" marT="40478" marB="40478" anchor="ctr"/>
                </a:tc>
              </a:tr>
              <a:tr h="547264">
                <a:tc>
                  <a:txBody>
                    <a:bodyPr/>
                    <a:lstStyle/>
                    <a:p>
                      <a:pPr algn="ctr" fontAlgn="ctr"/>
                      <a:r>
                        <a:rPr lang="en-US" sz="2400" b="1"/>
                        <a:t>Functions can not access or modify class attributes</a:t>
                      </a:r>
                    </a:p>
                  </a:txBody>
                  <a:tcPr marL="40478" marR="40478" marT="40478" marB="40478" anchor="ctr"/>
                </a:tc>
                <a:tc>
                  <a:txBody>
                    <a:bodyPr/>
                    <a:lstStyle/>
                    <a:p>
                      <a:pPr algn="ctr" fontAlgn="ctr"/>
                      <a:r>
                        <a:rPr lang="en-US" sz="2400" b="1"/>
                        <a:t>Methods can access and modify class attributes</a:t>
                      </a:r>
                    </a:p>
                  </a:txBody>
                  <a:tcPr marL="40478" marR="40478" marT="40478" marB="40478" anchor="ctr"/>
                </a:tc>
              </a:tr>
              <a:tr h="547264">
                <a:tc>
                  <a:txBody>
                    <a:bodyPr/>
                    <a:lstStyle/>
                    <a:p>
                      <a:pPr algn="ctr" fontAlgn="ctr"/>
                      <a:r>
                        <a:rPr lang="en-US" sz="2400" b="1"/>
                        <a:t>Functions are independent of classes</a:t>
                      </a:r>
                    </a:p>
                  </a:txBody>
                  <a:tcPr marL="40478" marR="40478" marT="40478" marB="40478" anchor="ctr"/>
                </a:tc>
                <a:tc>
                  <a:txBody>
                    <a:bodyPr/>
                    <a:lstStyle/>
                    <a:p>
                      <a:pPr algn="ctr" fontAlgn="ctr"/>
                      <a:r>
                        <a:rPr lang="en-US" sz="2400" b="1" dirty="0"/>
                        <a:t>Methods are dependent on classes</a:t>
                      </a:r>
                    </a:p>
                  </a:txBody>
                  <a:tcPr marL="40478" marR="40478" marT="40478" marB="40478" anchor="ct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357166"/>
            <a:ext cx="8072494" cy="6001643"/>
          </a:xfrm>
          <a:prstGeom prst="rect">
            <a:avLst/>
          </a:prstGeom>
        </p:spPr>
        <p:txBody>
          <a:bodyPr wrap="square">
            <a:spAutoFit/>
          </a:bodyPr>
          <a:lstStyle/>
          <a:p>
            <a:pPr algn="just"/>
            <a:r>
              <a:rPr lang="en-US" sz="3200" b="1" dirty="0" smtClean="0"/>
              <a:t>Python Decorators</a:t>
            </a:r>
          </a:p>
          <a:p>
            <a:pPr algn="just"/>
            <a:endParaRPr lang="en-US" sz="3200" b="1" dirty="0" smtClean="0"/>
          </a:p>
          <a:p>
            <a:pPr algn="just"/>
            <a:r>
              <a:rPr lang="en-US" sz="3200" dirty="0" smtClean="0"/>
              <a:t>In Python, a decorator is a design pattern that allows you to modify the functionality of a function by wrapping it in another function.</a:t>
            </a:r>
          </a:p>
          <a:p>
            <a:pPr algn="just"/>
            <a:r>
              <a:rPr lang="en-US" sz="3200" dirty="0" smtClean="0"/>
              <a:t>The outer function is called the decorator, which takes the original function as an argument and returns a modified version of it.</a:t>
            </a:r>
          </a:p>
          <a:p>
            <a:r>
              <a:rPr lang="en-US" sz="3200" dirty="0" smtClean="0"/>
              <a:t>Basically, a decorator takes in a function, adds some functionality and returns it.</a:t>
            </a:r>
          </a:p>
          <a:p>
            <a:r>
              <a:rPr lang="en-US" sz="3200" dirty="0" smtClean="0"/>
              <a:t/>
            </a:r>
            <a:br>
              <a:rPr lang="en-US" sz="3200" dirty="0" smtClean="0"/>
            </a:br>
            <a:endParaRPr lang="en-US" sz="3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071546"/>
            <a:ext cx="7929618" cy="3970318"/>
          </a:xfrm>
          <a:prstGeom prst="rect">
            <a:avLst/>
          </a:prstGeom>
        </p:spPr>
        <p:txBody>
          <a:bodyPr wrap="square">
            <a:spAutoFit/>
          </a:bodyPr>
          <a:lstStyle/>
          <a:p>
            <a:pPr algn="just" fontAlgn="base">
              <a:buFont typeface="Wingdings" pitchFamily="2" charset="2"/>
              <a:buChar char="§"/>
            </a:pPr>
            <a:r>
              <a:rPr lang="en-US" sz="2800" dirty="0" smtClean="0"/>
              <a:t>You'll use a decorator when you need to change the behavior of a function without modifying the function itself. </a:t>
            </a:r>
          </a:p>
          <a:p>
            <a:pPr algn="just" fontAlgn="base">
              <a:buFont typeface="Wingdings" pitchFamily="2" charset="2"/>
              <a:buChar char="§"/>
            </a:pPr>
            <a:r>
              <a:rPr lang="en-US" sz="2800" dirty="0" smtClean="0"/>
              <a:t>A few good examples are when you want to add logging, test performance, perform caching, verify permissions, and so on.</a:t>
            </a:r>
          </a:p>
          <a:p>
            <a:pPr algn="just" fontAlgn="base">
              <a:buFont typeface="Wingdings" pitchFamily="2" charset="2"/>
              <a:buChar char="§"/>
            </a:pPr>
            <a:r>
              <a:rPr lang="en-US" sz="2800" dirty="0" smtClean="0"/>
              <a:t>You can also use one when you need to run the same code on multiple functions. </a:t>
            </a:r>
          </a:p>
          <a:p>
            <a:pPr algn="just" fontAlgn="base">
              <a:buFont typeface="Wingdings" pitchFamily="2" charset="2"/>
              <a:buChar char="§"/>
            </a:pPr>
            <a:r>
              <a:rPr lang="en-US" sz="2800" dirty="0" smtClean="0"/>
              <a:t>This avoids you writing duplicating code.</a:t>
            </a:r>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42910" y="1428736"/>
            <a:ext cx="785818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solidFill>
                  <a:srgbClr val="0A0A23"/>
                </a:solidFill>
                <a:effectLst/>
                <a:latin typeface="Lato"/>
                <a:cs typeface="Arial" pitchFamily="34" charset="0"/>
              </a:rPr>
              <a:t>Here is the syntax for a basic Python decorator:</a:t>
            </a:r>
            <a:endParaRPr kumimoji="0" lang="en-US" sz="2800" b="0" i="0" u="none" strike="noStrike" cap="none" normalizeH="0" baseline="0" dirty="0" smtClean="0">
              <a:ln>
                <a:noFill/>
              </a:ln>
              <a:solidFill>
                <a:srgbClr val="0077AA"/>
              </a:solidFill>
              <a:effectLst/>
              <a:latin typeface="inheri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inherit"/>
                <a:cs typeface="Arial" pitchFamily="34" charset="0"/>
              </a:rPr>
              <a:t>def</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err="1" smtClean="0">
                <a:ln>
                  <a:noFill/>
                </a:ln>
                <a:solidFill>
                  <a:srgbClr val="DD4A68"/>
                </a:solidFill>
                <a:effectLst/>
                <a:latin typeface="inherit"/>
                <a:cs typeface="Arial" pitchFamily="34" charset="0"/>
              </a:rPr>
              <a:t>my_decorator_func</a:t>
            </a:r>
            <a:r>
              <a:rPr kumimoji="0" lang="en-US" sz="2800" b="0" i="0" u="none" strike="noStrike" cap="none" normalizeH="0" baseline="0" dirty="0" smtClean="0">
                <a:ln>
                  <a:noFill/>
                </a:ln>
                <a:solidFill>
                  <a:srgbClr val="999999"/>
                </a:solidFill>
                <a:effectLst/>
                <a:latin typeface="inherit"/>
                <a:cs typeface="Arial" pitchFamily="34" charset="0"/>
              </a:rPr>
              <a:t>(</a:t>
            </a:r>
            <a:r>
              <a:rPr kumimoji="0" lang="en-US" sz="2800" b="0" i="0" u="none" strike="noStrike" cap="none" normalizeH="0" baseline="0" dirty="0" err="1" smtClean="0">
                <a:ln>
                  <a:noFill/>
                </a:ln>
                <a:solidFill>
                  <a:srgbClr val="000000"/>
                </a:solidFill>
                <a:effectLst/>
                <a:latin typeface="Consolas" pitchFamily="49" charset="0"/>
                <a:cs typeface="Arial" pitchFamily="34" charset="0"/>
              </a:rPr>
              <a:t>func</a:t>
            </a:r>
            <a:r>
              <a:rPr kumimoji="0" lang="en-US" sz="2800" b="0" i="0" u="none" strike="noStrike" cap="none" normalizeH="0" baseline="0" dirty="0" smtClean="0">
                <a:ln>
                  <a:noFill/>
                </a:ln>
                <a:solidFill>
                  <a:srgbClr val="999999"/>
                </a:solidFill>
                <a:effectLst/>
                <a:latin typeface="inherit"/>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smtClean="0">
                <a:solidFill>
                  <a:srgbClr val="000000"/>
                </a:solidFill>
                <a:latin typeface="Consolas" pitchFamily="49" charset="0"/>
                <a:cs typeface="Arial" pitchFamily="34" charset="0"/>
              </a:rPr>
              <a:t>	</a:t>
            </a:r>
            <a:r>
              <a:rPr kumimoji="0" lang="en-US" sz="2800" b="0" i="0" u="none" strike="noStrike" cap="none" normalizeH="0" baseline="0" dirty="0" smtClean="0">
                <a:ln>
                  <a:noFill/>
                </a:ln>
                <a:solidFill>
                  <a:srgbClr val="0077AA"/>
                </a:solidFill>
                <a:effectLst/>
                <a:latin typeface="inherit"/>
                <a:cs typeface="Arial" pitchFamily="34" charset="0"/>
              </a:rPr>
              <a:t>def</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err="1" smtClean="0">
                <a:ln>
                  <a:noFill/>
                </a:ln>
                <a:solidFill>
                  <a:srgbClr val="DD4A68"/>
                </a:solidFill>
                <a:effectLst/>
                <a:latin typeface="inherit"/>
                <a:cs typeface="Arial" pitchFamily="34" charset="0"/>
              </a:rPr>
              <a:t>wrapper_func</a:t>
            </a:r>
            <a:r>
              <a:rPr kumimoji="0" lang="en-US" sz="2800" b="0" i="0" u="none" strike="noStrike" cap="none" normalizeH="0" baseline="0" dirty="0" smtClean="0">
                <a:ln>
                  <a:noFill/>
                </a:ln>
                <a:solidFill>
                  <a:srgbClr val="999999"/>
                </a:solidFill>
                <a:effectLst/>
                <a:latin typeface="inherit"/>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708090"/>
                </a:solidFill>
                <a:effectLst/>
                <a:latin typeface="inherit"/>
                <a:cs typeface="Arial" pitchFamily="34" charset="0"/>
              </a:rPr>
              <a:t>		# Do something before the function.</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err="1" smtClean="0">
                <a:ln>
                  <a:noFill/>
                </a:ln>
                <a:solidFill>
                  <a:srgbClr val="000000"/>
                </a:solidFill>
                <a:effectLst/>
                <a:latin typeface="Consolas" pitchFamily="49" charset="0"/>
                <a:cs typeface="Arial" pitchFamily="34" charset="0"/>
              </a:rPr>
              <a:t>func</a:t>
            </a:r>
            <a:r>
              <a:rPr kumimoji="0" lang="en-US" sz="2800" b="0" i="0" u="none" strike="noStrike" cap="none" normalizeH="0" baseline="0" dirty="0" smtClean="0">
                <a:ln>
                  <a:noFill/>
                </a:ln>
                <a:solidFill>
                  <a:srgbClr val="999999"/>
                </a:solidFill>
                <a:effectLst/>
                <a:latin typeface="inherit"/>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708090"/>
                </a:solidFill>
                <a:effectLst/>
                <a:latin typeface="inherit"/>
                <a:cs typeface="Arial" pitchFamily="34" charset="0"/>
              </a:rPr>
              <a:t>		# Do something after the function.</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smtClean="0">
                <a:solidFill>
                  <a:srgbClr val="000000"/>
                </a:solidFill>
                <a:latin typeface="Consolas" pitchFamily="49" charset="0"/>
                <a:cs typeface="Arial" pitchFamily="34" charset="0"/>
              </a:rPr>
              <a:t>	</a:t>
            </a:r>
            <a:r>
              <a:rPr kumimoji="0" lang="en-US" sz="2800" b="0" i="0" u="none" strike="noStrike" cap="none" normalizeH="0" baseline="0" dirty="0" smtClean="0">
                <a:ln>
                  <a:noFill/>
                </a:ln>
                <a:solidFill>
                  <a:srgbClr val="0077AA"/>
                </a:solidFill>
                <a:effectLst/>
                <a:latin typeface="inherit"/>
                <a:cs typeface="Arial" pitchFamily="34" charset="0"/>
              </a:rPr>
              <a:t>return</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err="1" smtClean="0">
                <a:ln>
                  <a:noFill/>
                </a:ln>
                <a:solidFill>
                  <a:srgbClr val="000000"/>
                </a:solidFill>
                <a:effectLst/>
                <a:latin typeface="Consolas" pitchFamily="49" charset="0"/>
                <a:cs typeface="Arial" pitchFamily="34" charset="0"/>
              </a:rPr>
              <a:t>wrapper_func</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0"/>
            <a:ext cx="8501122" cy="6863417"/>
          </a:xfrm>
          <a:prstGeom prst="rect">
            <a:avLst/>
          </a:prstGeom>
        </p:spPr>
        <p:txBody>
          <a:bodyPr wrap="square">
            <a:spAutoFit/>
          </a:bodyPr>
          <a:lstStyle/>
          <a:p>
            <a:r>
              <a:rPr lang="en-US" sz="2200" dirty="0" smtClean="0"/>
              <a:t>def </a:t>
            </a:r>
            <a:r>
              <a:rPr lang="en-US" sz="2200" dirty="0" err="1" smtClean="0"/>
              <a:t>make_pretty</a:t>
            </a:r>
            <a:r>
              <a:rPr lang="en-US" sz="2200" dirty="0" smtClean="0"/>
              <a:t>(</a:t>
            </a:r>
            <a:r>
              <a:rPr lang="en-US" sz="2200" dirty="0" err="1" smtClean="0"/>
              <a:t>func</a:t>
            </a:r>
            <a:r>
              <a:rPr lang="en-US" sz="2200" dirty="0" smtClean="0"/>
              <a:t>):</a:t>
            </a:r>
          </a:p>
          <a:p>
            <a:r>
              <a:rPr lang="en-US" sz="2200" dirty="0" smtClean="0"/>
              <a:t>    # define the inner function </a:t>
            </a:r>
          </a:p>
          <a:p>
            <a:r>
              <a:rPr lang="en-US" sz="2200" dirty="0" smtClean="0"/>
              <a:t>    def inner():</a:t>
            </a:r>
          </a:p>
          <a:p>
            <a:r>
              <a:rPr lang="en-US" sz="2200" dirty="0" smtClean="0"/>
              <a:t>        # add some additional behavior to decorated function</a:t>
            </a:r>
          </a:p>
          <a:p>
            <a:r>
              <a:rPr lang="en-US" sz="2200" dirty="0" smtClean="0"/>
              <a:t>        print("I got decorated")</a:t>
            </a:r>
          </a:p>
          <a:p>
            <a:endParaRPr lang="en-US" sz="2200" dirty="0" smtClean="0"/>
          </a:p>
          <a:p>
            <a:r>
              <a:rPr lang="en-US" sz="2200" dirty="0" smtClean="0"/>
              <a:t>        # call original function</a:t>
            </a:r>
          </a:p>
          <a:p>
            <a:r>
              <a:rPr lang="en-US" sz="2200" dirty="0" smtClean="0"/>
              <a:t>        </a:t>
            </a:r>
            <a:r>
              <a:rPr lang="en-US" sz="2200" dirty="0" err="1" smtClean="0"/>
              <a:t>func</a:t>
            </a:r>
            <a:r>
              <a:rPr lang="en-US" sz="2200" dirty="0" smtClean="0"/>
              <a:t>()</a:t>
            </a:r>
          </a:p>
          <a:p>
            <a:r>
              <a:rPr lang="en-US" sz="2200" dirty="0" smtClean="0"/>
              <a:t>    # return the inner function</a:t>
            </a:r>
          </a:p>
          <a:p>
            <a:r>
              <a:rPr lang="en-US" sz="2200" dirty="0" smtClean="0"/>
              <a:t>    return inner</a:t>
            </a:r>
          </a:p>
          <a:p>
            <a:endParaRPr lang="en-US" sz="2200" dirty="0" smtClean="0"/>
          </a:p>
          <a:p>
            <a:r>
              <a:rPr lang="en-US" sz="2200" dirty="0" smtClean="0"/>
              <a:t># define ordinary function</a:t>
            </a:r>
          </a:p>
          <a:p>
            <a:r>
              <a:rPr lang="en-US" sz="2200" dirty="0" smtClean="0"/>
              <a:t>def ordinary():</a:t>
            </a:r>
          </a:p>
          <a:p>
            <a:r>
              <a:rPr lang="en-US" sz="2200" dirty="0" smtClean="0"/>
              <a:t>    print("I am ordinary")</a:t>
            </a:r>
          </a:p>
          <a:p>
            <a:r>
              <a:rPr lang="en-US" sz="2200" dirty="0" smtClean="0"/>
              <a:t>    </a:t>
            </a:r>
          </a:p>
          <a:p>
            <a:r>
              <a:rPr lang="en-US" sz="2200" dirty="0" smtClean="0"/>
              <a:t># decorate the ordinary function</a:t>
            </a:r>
          </a:p>
          <a:p>
            <a:r>
              <a:rPr lang="en-US" sz="2200" dirty="0" err="1" smtClean="0"/>
              <a:t>decorated_func</a:t>
            </a:r>
            <a:r>
              <a:rPr lang="en-US" sz="2200" dirty="0" smtClean="0"/>
              <a:t> = </a:t>
            </a:r>
            <a:r>
              <a:rPr lang="en-US" sz="2200" dirty="0" err="1" smtClean="0"/>
              <a:t>make_pretty</a:t>
            </a:r>
            <a:r>
              <a:rPr lang="en-US" sz="2200" dirty="0" smtClean="0"/>
              <a:t>(ordinary)</a:t>
            </a:r>
          </a:p>
          <a:p>
            <a:endParaRPr lang="en-US" sz="2200" dirty="0" smtClean="0"/>
          </a:p>
          <a:p>
            <a:r>
              <a:rPr lang="en-US" sz="2200" dirty="0" smtClean="0"/>
              <a:t># call the decorated function</a:t>
            </a:r>
          </a:p>
          <a:p>
            <a:r>
              <a:rPr lang="en-US" sz="2200" dirty="0" err="1" smtClean="0"/>
              <a:t>decorated_func</a:t>
            </a:r>
            <a:r>
              <a:rPr lang="en-US" sz="2200" dirty="0" smtClean="0"/>
              <a:t>()</a:t>
            </a:r>
            <a:endParaRPr lang="en-US" sz="2200" dirty="0"/>
          </a:p>
        </p:txBody>
      </p:sp>
      <p:sp>
        <p:nvSpPr>
          <p:cNvPr id="67587" name="Rectangle 3"/>
          <p:cNvSpPr>
            <a:spLocks noChangeArrowheads="1"/>
          </p:cNvSpPr>
          <p:nvPr/>
        </p:nvSpPr>
        <p:spPr bwMode="auto">
          <a:xfrm>
            <a:off x="5500694" y="5000636"/>
            <a:ext cx="3357554"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Lato"/>
                <a:cs typeface="Arial" pitchFamily="34" charset="0"/>
              </a:rPr>
              <a:t>Output:</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Arial Unicode MS" pitchFamily="34" charset="-128"/>
                <a:cs typeface="Arial" pitchFamily="34" charset="0"/>
              </a:rPr>
              <a:t>I got decorated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Arial Unicode MS" pitchFamily="34" charset="-128"/>
                <a:cs typeface="Arial" pitchFamily="34" charset="0"/>
              </a:rPr>
              <a:t>I am ordinary</a:t>
            </a:r>
            <a:endParaRPr kumimoji="0" lang="en-US" sz="60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descr="Lightbox"/>
          <p:cNvPicPr>
            <a:picLocks noChangeAspect="1" noChangeArrowheads="1"/>
          </p:cNvPicPr>
          <p:nvPr/>
        </p:nvPicPr>
        <p:blipFill>
          <a:blip r:embed="rId2">
            <a:duotone>
              <a:prstClr val="black"/>
              <a:schemeClr val="accent5">
                <a:tint val="45000"/>
                <a:satMod val="400000"/>
              </a:schemeClr>
            </a:duotone>
          </a:blip>
          <a:srcRect/>
          <a:stretch>
            <a:fillRect/>
          </a:stretch>
        </p:blipFill>
        <p:spPr bwMode="auto">
          <a:xfrm>
            <a:off x="0" y="168297"/>
            <a:ext cx="9144000" cy="668970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52"/>
          <p:cNvSpPr txBox="1">
            <a:spLocks noGrp="1"/>
          </p:cNvSpPr>
          <p:nvPr>
            <p:ph type="title"/>
          </p:nvPr>
        </p:nvSpPr>
        <p:spPr>
          <a:xfrm>
            <a:off x="1360225" y="58400"/>
            <a:ext cx="7591500" cy="133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3600" dirty="0">
                <a:latin typeface="+mn-lt"/>
                <a:ea typeface="Nunito"/>
                <a:cs typeface="Nunito"/>
                <a:sym typeface="Nunito"/>
              </a:rPr>
              <a:t>The following example has a function with one argument (fname). When the function is called, we pass along a first name, which is used inside the function to print the full name:</a:t>
            </a:r>
            <a:endParaRPr sz="3600">
              <a:latin typeface="+mn-lt"/>
              <a:ea typeface="Nunito"/>
              <a:cs typeface="Nunito"/>
              <a:sym typeface="Nunito"/>
            </a:endParaRPr>
          </a:p>
          <a:p>
            <a:pPr marL="0" lvl="0" indent="0" algn="just" rtl="0">
              <a:spcBef>
                <a:spcPts val="0"/>
              </a:spcBef>
              <a:spcAft>
                <a:spcPts val="0"/>
              </a:spcAft>
              <a:buNone/>
            </a:pPr>
            <a:r>
              <a:rPr lang="en" sz="3600" dirty="0">
                <a:latin typeface="+mn-lt"/>
                <a:ea typeface="Nunito"/>
                <a:cs typeface="Nunito"/>
                <a:sym typeface="Nunito"/>
              </a:rPr>
              <a:t>Example</a:t>
            </a:r>
            <a:endParaRPr sz="3600">
              <a:latin typeface="+mn-lt"/>
              <a:ea typeface="Nunito"/>
              <a:cs typeface="Nunito"/>
              <a:sym typeface="Nunito"/>
            </a:endParaRPr>
          </a:p>
          <a:p>
            <a:pPr marL="0" lvl="0" indent="0" algn="just" rtl="0">
              <a:spcBef>
                <a:spcPts val="0"/>
              </a:spcBef>
              <a:spcAft>
                <a:spcPts val="0"/>
              </a:spcAft>
              <a:buNone/>
            </a:pPr>
            <a:r>
              <a:rPr lang="en" sz="3600" dirty="0">
                <a:latin typeface="+mn-lt"/>
                <a:ea typeface="Nunito"/>
                <a:cs typeface="Nunito"/>
                <a:sym typeface="Nunito"/>
              </a:rPr>
              <a:t>def my_function(fname):</a:t>
            </a:r>
            <a:endParaRPr sz="3600">
              <a:latin typeface="+mn-lt"/>
              <a:ea typeface="Nunito"/>
              <a:cs typeface="Nunito"/>
              <a:sym typeface="Nunito"/>
            </a:endParaRPr>
          </a:p>
          <a:p>
            <a:pPr marL="0" lvl="0" indent="0" algn="just" rtl="0">
              <a:spcBef>
                <a:spcPts val="0"/>
              </a:spcBef>
              <a:spcAft>
                <a:spcPts val="0"/>
              </a:spcAft>
              <a:buNone/>
            </a:pPr>
            <a:r>
              <a:rPr lang="en" sz="3600" dirty="0">
                <a:latin typeface="+mn-lt"/>
                <a:ea typeface="Nunito"/>
                <a:cs typeface="Nunito"/>
                <a:sym typeface="Nunito"/>
              </a:rPr>
              <a:t>  print(fname + " Refsnes")</a:t>
            </a:r>
            <a:endParaRPr sz="3600">
              <a:latin typeface="+mn-lt"/>
              <a:ea typeface="Nunito"/>
              <a:cs typeface="Nunito"/>
              <a:sym typeface="Nunito"/>
            </a:endParaRPr>
          </a:p>
          <a:p>
            <a:pPr marL="0" lvl="0" indent="0" algn="just" rtl="0">
              <a:spcBef>
                <a:spcPts val="0"/>
              </a:spcBef>
              <a:spcAft>
                <a:spcPts val="0"/>
              </a:spcAft>
              <a:buNone/>
            </a:pPr>
            <a:r>
              <a:rPr lang="en" sz="3600" dirty="0">
                <a:latin typeface="+mn-lt"/>
                <a:ea typeface="Nunito"/>
                <a:cs typeface="Nunito"/>
                <a:sym typeface="Nunito"/>
              </a:rPr>
              <a:t>my_function("Emil")</a:t>
            </a:r>
            <a:endParaRPr sz="3600">
              <a:latin typeface="+mn-lt"/>
              <a:ea typeface="Nunito"/>
              <a:cs typeface="Nunito"/>
              <a:sym typeface="Nunito"/>
            </a:endParaRPr>
          </a:p>
          <a:p>
            <a:pPr marL="0" lvl="0" indent="0" algn="just" rtl="0">
              <a:spcBef>
                <a:spcPts val="0"/>
              </a:spcBef>
              <a:spcAft>
                <a:spcPts val="0"/>
              </a:spcAft>
              <a:buNone/>
            </a:pPr>
            <a:r>
              <a:rPr lang="en" sz="3600" dirty="0">
                <a:latin typeface="+mn-lt"/>
                <a:ea typeface="Nunito"/>
                <a:cs typeface="Nunito"/>
                <a:sym typeface="Nunito"/>
              </a:rPr>
              <a:t>my_function("Tobias")</a:t>
            </a:r>
            <a:endParaRPr sz="3600">
              <a:latin typeface="+mn-lt"/>
              <a:ea typeface="Nunito"/>
              <a:cs typeface="Nunito"/>
              <a:sym typeface="Nunito"/>
            </a:endParaRPr>
          </a:p>
          <a:p>
            <a:pPr marL="0" lvl="0" indent="0" algn="just" rtl="0">
              <a:spcBef>
                <a:spcPts val="0"/>
              </a:spcBef>
              <a:spcAft>
                <a:spcPts val="0"/>
              </a:spcAft>
              <a:buNone/>
            </a:pPr>
            <a:r>
              <a:rPr lang="en" sz="3600" dirty="0">
                <a:latin typeface="+mn-lt"/>
                <a:ea typeface="Nunito"/>
                <a:cs typeface="Nunito"/>
                <a:sym typeface="Nunito"/>
              </a:rPr>
              <a:t>my_function("Linus")</a:t>
            </a:r>
            <a:endParaRPr sz="3600">
              <a:latin typeface="+mn-lt"/>
              <a:ea typeface="Nunito"/>
              <a:cs typeface="Nunito"/>
              <a:sym typeface="Nunito"/>
            </a:endParaRPr>
          </a:p>
          <a:p>
            <a:pPr marL="0" lvl="0" indent="0" algn="just" rtl="0">
              <a:spcBef>
                <a:spcPts val="0"/>
              </a:spcBef>
              <a:spcAft>
                <a:spcPts val="0"/>
              </a:spcAft>
              <a:buNone/>
            </a:pPr>
            <a:endParaRPr sz="3600">
              <a:latin typeface="+mn-lt"/>
              <a:ea typeface="Nunito"/>
              <a:cs typeface="Nunito"/>
              <a:sym typeface="Nunito"/>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500042"/>
            <a:ext cx="7786742" cy="3046988"/>
          </a:xfrm>
          <a:prstGeom prst="rect">
            <a:avLst/>
          </a:prstGeom>
        </p:spPr>
        <p:txBody>
          <a:bodyPr wrap="square">
            <a:spAutoFit/>
          </a:bodyPr>
          <a:lstStyle/>
          <a:p>
            <a:pPr algn="just"/>
            <a:r>
              <a:rPr lang="en-US" sz="3200" b="1" dirty="0" smtClean="0"/>
              <a:t>Python Decorator Symbol (@)</a:t>
            </a:r>
          </a:p>
          <a:p>
            <a:pPr algn="just"/>
            <a:r>
              <a:rPr lang="en-US" sz="3200" dirty="0" smtClean="0"/>
              <a:t>Rather than assigning a function call to a variable, Python provides an easier and more elegant way to attain this functionality. It uses @symbol and is called syntactic decorator or "pie" syntax.</a:t>
            </a:r>
            <a:endParaRPr lang="en-US" sz="3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1"/>
          <p:cNvSpPr>
            <a:spLocks noChangeArrowheads="1"/>
          </p:cNvSpPr>
          <p:nvPr/>
        </p:nvSpPr>
        <p:spPr bwMode="auto">
          <a:xfrm>
            <a:off x="285720" y="714356"/>
            <a:ext cx="8643966" cy="4900009"/>
          </a:xfrm>
          <a:prstGeom prst="rect">
            <a:avLst/>
          </a:prstGeom>
          <a:noFill/>
          <a:ln w="9525">
            <a:noFill/>
            <a:miter lim="800000"/>
            <a:headEnd/>
            <a:tailEnd/>
          </a:ln>
          <a:effectLst/>
        </p:spPr>
        <p:txBody>
          <a:bodyPr vert="horz" wrap="square" lIns="0" tIns="79350" rIns="0" bIns="79350" numCol="1" anchor="ctr" anchorCtr="0" compatLnSpc="1">
            <a:prstTxWarp prst="textNoShape">
              <a:avLst/>
            </a:prstTxWarp>
            <a:spAutoFit/>
          </a:bodyPr>
          <a:lstStyle/>
          <a:p>
            <a:pPr lvl="0" fontAlgn="base">
              <a:spcBef>
                <a:spcPct val="0"/>
              </a:spcBef>
              <a:spcAft>
                <a:spcPct val="0"/>
              </a:spcAft>
            </a:pPr>
            <a:r>
              <a:rPr kumimoji="0" lang="en-US" sz="2800" b="0" i="0" u="none" strike="noStrike" cap="none" normalizeH="0" baseline="0" dirty="0" smtClean="0">
                <a:ln>
                  <a:noFill/>
                </a:ln>
                <a:effectLst/>
                <a:cs typeface="Arial" pitchFamily="34" charset="0"/>
              </a:rPr>
              <a:t>def </a:t>
            </a:r>
            <a:r>
              <a:rPr kumimoji="0" lang="en-US" sz="2800" b="0" i="0" u="none" strike="noStrike" cap="none" normalizeH="0" baseline="0" dirty="0" err="1" smtClean="0">
                <a:ln>
                  <a:noFill/>
                </a:ln>
                <a:effectLst/>
                <a:cs typeface="Arial" pitchFamily="34" charset="0"/>
              </a:rPr>
              <a:t>decorator_function</a:t>
            </a:r>
            <a:r>
              <a:rPr kumimoji="0" lang="en-US" sz="2800" b="0" i="0" u="none" strike="noStrike" cap="none" normalizeH="0" baseline="0" dirty="0" smtClean="0">
                <a:ln>
                  <a:noFill/>
                </a:ln>
                <a:effectLst/>
                <a:cs typeface="Arial" pitchFamily="34" charset="0"/>
              </a:rPr>
              <a:t>(</a:t>
            </a:r>
            <a:r>
              <a:rPr kumimoji="0" lang="en-US" sz="2800" b="0" i="0" u="none" strike="noStrike" cap="none" normalizeH="0" baseline="0" dirty="0" err="1" smtClean="0">
                <a:ln>
                  <a:noFill/>
                </a:ln>
                <a:effectLst/>
                <a:cs typeface="Arial" pitchFamily="34" charset="0"/>
              </a:rPr>
              <a:t>func</a:t>
            </a:r>
            <a:r>
              <a:rPr kumimoji="0" lang="en-US" sz="2800" b="0" i="0" u="none" strike="noStrike" cap="none" normalizeH="0" baseline="0" dirty="0" smtClean="0">
                <a:ln>
                  <a:noFill/>
                </a:ln>
                <a:effectLst/>
                <a:cs typeface="Arial" pitchFamily="34" charset="0"/>
              </a:rPr>
              <a:t>): </a:t>
            </a:r>
          </a:p>
          <a:p>
            <a:pPr lvl="0" fontAlgn="base">
              <a:spcBef>
                <a:spcPct val="0"/>
              </a:spcBef>
              <a:spcAft>
                <a:spcPct val="0"/>
              </a:spcAft>
            </a:pPr>
            <a:r>
              <a:rPr lang="en-US" sz="2800" dirty="0" smtClean="0">
                <a:cs typeface="Arial" pitchFamily="34" charset="0"/>
              </a:rPr>
              <a:t>	    def wrapper():</a:t>
            </a:r>
          </a:p>
          <a:p>
            <a:pPr lvl="0" fontAlgn="base">
              <a:spcBef>
                <a:spcPct val="0"/>
              </a:spcBef>
              <a:spcAft>
                <a:spcPct val="0"/>
              </a:spcAft>
            </a:pPr>
            <a:r>
              <a:rPr lang="en-US" sz="2800" dirty="0" smtClean="0">
                <a:cs typeface="Arial" pitchFamily="34" charset="0"/>
              </a:rPr>
              <a:t>        		print("Before function execution")</a:t>
            </a:r>
          </a:p>
          <a:p>
            <a:pPr lvl="0" fontAlgn="base">
              <a:spcBef>
                <a:spcPct val="0"/>
              </a:spcBef>
              <a:spcAft>
                <a:spcPct val="0"/>
              </a:spcAft>
            </a:pPr>
            <a:r>
              <a:rPr lang="en-US" sz="2800" dirty="0" smtClean="0">
                <a:cs typeface="Arial" pitchFamily="34" charset="0"/>
              </a:rPr>
              <a:t>        		</a:t>
            </a:r>
            <a:r>
              <a:rPr lang="en-US" sz="2800" dirty="0" err="1" smtClean="0">
                <a:cs typeface="Arial" pitchFamily="34" charset="0"/>
              </a:rPr>
              <a:t>func</a:t>
            </a:r>
            <a:r>
              <a:rPr lang="en-US" sz="2800" dirty="0" smtClean="0">
                <a:cs typeface="Arial" pitchFamily="34" charset="0"/>
              </a:rPr>
              <a:t>()</a:t>
            </a:r>
          </a:p>
          <a:p>
            <a:pPr lvl="0" fontAlgn="base">
              <a:spcBef>
                <a:spcPct val="0"/>
              </a:spcBef>
              <a:spcAft>
                <a:spcPct val="0"/>
              </a:spcAft>
            </a:pPr>
            <a:r>
              <a:rPr lang="en-US" sz="2800" dirty="0" smtClean="0">
                <a:cs typeface="Arial" pitchFamily="34" charset="0"/>
              </a:rPr>
              <a:t>        		print("After function execution")</a:t>
            </a:r>
          </a:p>
          <a:p>
            <a:pPr lvl="0" fontAlgn="base">
              <a:spcBef>
                <a:spcPct val="0"/>
              </a:spcBef>
              <a:spcAft>
                <a:spcPct val="0"/>
              </a:spcAft>
            </a:pPr>
            <a:r>
              <a:rPr lang="en-US" sz="2800" dirty="0" smtClean="0">
                <a:cs typeface="Arial" pitchFamily="34" charset="0"/>
              </a:rPr>
              <a:t>    	    return wrapper</a:t>
            </a:r>
          </a:p>
          <a:p>
            <a:pPr lvl="0" fontAlgn="base">
              <a:spcBef>
                <a:spcPct val="0"/>
              </a:spcBef>
              <a:spcAft>
                <a:spcPct val="0"/>
              </a:spcAft>
            </a:pPr>
            <a:r>
              <a:rPr lang="en-US" sz="2800" dirty="0" smtClean="0">
                <a:cs typeface="Arial" pitchFamily="34" charset="0"/>
              </a:rPr>
              <a:t>@</a:t>
            </a:r>
            <a:r>
              <a:rPr lang="en-US" sz="2800" dirty="0" err="1" smtClean="0">
                <a:cs typeface="Arial" pitchFamily="34" charset="0"/>
              </a:rPr>
              <a:t>decorator_function</a:t>
            </a:r>
            <a:endParaRPr lang="en-US" sz="2800" dirty="0" smtClean="0">
              <a:cs typeface="Arial" pitchFamily="34" charset="0"/>
            </a:endParaRPr>
          </a:p>
          <a:p>
            <a:pPr lvl="0" fontAlgn="base">
              <a:spcBef>
                <a:spcPct val="0"/>
              </a:spcBef>
              <a:spcAft>
                <a:spcPct val="0"/>
              </a:spcAft>
            </a:pPr>
            <a:r>
              <a:rPr lang="en-US" sz="2800" dirty="0" smtClean="0">
                <a:cs typeface="Arial" pitchFamily="34" charset="0"/>
              </a:rPr>
              <a:t>def greet():</a:t>
            </a:r>
          </a:p>
          <a:p>
            <a:pPr lvl="0" fontAlgn="base">
              <a:spcBef>
                <a:spcPct val="0"/>
              </a:spcBef>
              <a:spcAft>
                <a:spcPct val="0"/>
              </a:spcAft>
            </a:pPr>
            <a:r>
              <a:rPr lang="en-US" sz="2800" dirty="0" smtClean="0">
                <a:cs typeface="Arial" pitchFamily="34" charset="0"/>
              </a:rPr>
              <a:t>    print("Hello, world!")</a:t>
            </a:r>
          </a:p>
          <a:p>
            <a:pPr lvl="0" fontAlgn="base">
              <a:spcBef>
                <a:spcPct val="0"/>
              </a:spcBef>
              <a:spcAft>
                <a:spcPct val="0"/>
              </a:spcAft>
            </a:pPr>
            <a:r>
              <a:rPr lang="en-US" sz="2800" dirty="0" smtClean="0">
                <a:cs typeface="Arial" pitchFamily="34" charset="0"/>
              </a:rPr>
              <a:t>greet()</a:t>
            </a:r>
          </a:p>
          <a:p>
            <a:pPr lvl="0" fontAlgn="base">
              <a:spcBef>
                <a:spcPct val="0"/>
              </a:spcBef>
              <a:spcAft>
                <a:spcPct val="0"/>
              </a:spcAft>
            </a:pPr>
            <a:r>
              <a:rPr lang="en-US" sz="2800" dirty="0" smtClean="0">
                <a:cs typeface="Arial" pitchFamily="34" charset="0"/>
              </a:rPr>
              <a:t> </a:t>
            </a:r>
            <a:endParaRPr kumimoji="0" lang="en-US" sz="2800" b="0" i="0" u="none" strike="noStrike" cap="none" normalizeH="0" baseline="0" dirty="0" smtClean="0">
              <a:ln>
                <a:noFill/>
              </a:ln>
              <a:effectLst/>
              <a:cs typeface="Arial"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571612"/>
            <a:ext cx="7215238" cy="3539430"/>
          </a:xfrm>
          <a:prstGeom prst="rect">
            <a:avLst/>
          </a:prstGeom>
        </p:spPr>
        <p:txBody>
          <a:bodyPr wrap="square">
            <a:spAutoFit/>
          </a:bodyPr>
          <a:lstStyle/>
          <a:p>
            <a:r>
              <a:rPr lang="en-US" sz="2800" b="1" dirty="0" smtClean="0"/>
              <a:t>Explanation:</a:t>
            </a:r>
            <a:endParaRPr lang="en-US" sz="2800" dirty="0" smtClean="0"/>
          </a:p>
          <a:p>
            <a:r>
              <a:rPr lang="en-US" sz="2800" dirty="0" smtClean="0"/>
              <a:t>In this example, the </a:t>
            </a:r>
            <a:r>
              <a:rPr lang="en-US" sz="2800" b="1" i="1" dirty="0" smtClean="0"/>
              <a:t>@</a:t>
            </a:r>
            <a:r>
              <a:rPr lang="en-US" sz="2800" b="1" i="1" dirty="0" err="1" smtClean="0"/>
              <a:t>decorator_function</a:t>
            </a:r>
            <a:r>
              <a:rPr lang="en-US" sz="2800" dirty="0" smtClean="0"/>
              <a:t> syntax applies the </a:t>
            </a:r>
            <a:r>
              <a:rPr lang="en-US" sz="2800" b="1" i="1" dirty="0" err="1" smtClean="0"/>
              <a:t>decorator_function</a:t>
            </a:r>
            <a:r>
              <a:rPr lang="en-US" sz="2800" dirty="0" smtClean="0"/>
              <a:t> decorator to the </a:t>
            </a:r>
            <a:r>
              <a:rPr lang="en-US" sz="2800" b="1" i="1" dirty="0" smtClean="0"/>
              <a:t>greet()</a:t>
            </a:r>
            <a:r>
              <a:rPr lang="en-US" sz="2800" dirty="0" smtClean="0"/>
              <a:t> function. The </a:t>
            </a:r>
            <a:r>
              <a:rPr lang="en-US" sz="2800" dirty="0" err="1" smtClean="0"/>
              <a:t>decorator_function</a:t>
            </a:r>
            <a:r>
              <a:rPr lang="en-US" sz="2800" dirty="0" smtClean="0"/>
              <a:t> modifies the behavior of greet() by adding some additional functionality before and after the function execution.</a:t>
            </a:r>
            <a:endParaRPr lang="en-US"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1"/>
          <p:cNvSpPr>
            <a:spLocks noChangeArrowheads="1"/>
          </p:cNvSpPr>
          <p:nvPr/>
        </p:nvSpPr>
        <p:spPr bwMode="auto">
          <a:xfrm>
            <a:off x="428596" y="642918"/>
            <a:ext cx="7500958" cy="2376241"/>
          </a:xfrm>
          <a:prstGeom prst="rect">
            <a:avLst/>
          </a:prstGeom>
          <a:noFill/>
          <a:ln w="9525">
            <a:noFill/>
            <a:miter lim="800000"/>
            <a:headEnd/>
            <a:tailEnd/>
          </a:ln>
          <a:effec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effectLst/>
                <a:cs typeface="Arial" pitchFamily="34" charset="0"/>
              </a:rPr>
              <a:t>When greet() is called, it will print: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effectLst/>
                <a:cs typeface="Arial" pitchFamily="34" charset="0"/>
              </a:rPr>
              <a:t>Before function execution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effectLst/>
                <a:cs typeface="Arial" pitchFamily="34" charset="0"/>
              </a:rPr>
              <a:t>Hello, world!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effectLst/>
                <a:cs typeface="Arial" pitchFamily="34" charset="0"/>
              </a:rPr>
              <a:t>After function execution</a:t>
            </a:r>
            <a:r>
              <a:rPr kumimoji="0" lang="en-US" sz="2800" b="1" i="0" u="none" strike="noStrike" cap="none" normalizeH="0" baseline="0" dirty="0" smtClean="0">
                <a:ln>
                  <a:noFill/>
                </a:ln>
                <a:effectLst/>
                <a:cs typeface="Arial" pitchFamily="34" charset="0"/>
              </a:rPr>
              <a:t> </a:t>
            </a:r>
            <a:endParaRPr kumimoji="0" lang="en-US" sz="6600" b="1" i="0" u="none" strike="noStrike" cap="none" normalizeH="0" baseline="0" dirty="0" smtClean="0">
              <a:ln>
                <a:noFill/>
              </a:ln>
              <a:effectLst/>
              <a:cs typeface="Arial" pitchFamily="34" charset="0"/>
            </a:endParaRPr>
          </a:p>
        </p:txBody>
      </p:sp>
      <p:sp>
        <p:nvSpPr>
          <p:cNvPr id="3" name="Rectangle 2"/>
          <p:cNvSpPr/>
          <p:nvPr/>
        </p:nvSpPr>
        <p:spPr>
          <a:xfrm>
            <a:off x="571472" y="3929066"/>
            <a:ext cx="7358114" cy="1815882"/>
          </a:xfrm>
          <a:prstGeom prst="rect">
            <a:avLst/>
          </a:prstGeom>
        </p:spPr>
        <p:txBody>
          <a:bodyPr wrap="square">
            <a:spAutoFit/>
          </a:bodyPr>
          <a:lstStyle/>
          <a:p>
            <a:r>
              <a:rPr lang="en-US" sz="2800" dirty="0" smtClean="0"/>
              <a:t>The @ symbol simplifies the process of applying decorators and makes the code more readable by clearly indicating that a function or class is being decorated.</a:t>
            </a:r>
            <a:endParaRPr 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501122" cy="5693866"/>
          </a:xfrm>
          <a:prstGeom prst="rect">
            <a:avLst/>
          </a:prstGeom>
        </p:spPr>
        <p:txBody>
          <a:bodyPr wrap="square">
            <a:spAutoFit/>
          </a:bodyPr>
          <a:lstStyle/>
          <a:p>
            <a:pPr algn="just"/>
            <a:r>
              <a:rPr lang="en-US" sz="2800" b="1" dirty="0" smtClean="0"/>
              <a:t>Python – Generators</a:t>
            </a:r>
          </a:p>
          <a:p>
            <a:pPr algn="just"/>
            <a:endParaRPr lang="en-IN" sz="2800" b="1" dirty="0" smtClean="0"/>
          </a:p>
          <a:p>
            <a:pPr algn="just"/>
            <a:r>
              <a:rPr lang="en-US" sz="2800" dirty="0" smtClean="0"/>
              <a:t>A generator in Python is a special type of function that returns an </a:t>
            </a:r>
            <a:r>
              <a:rPr lang="en-US" sz="2800" dirty="0" err="1" smtClean="0"/>
              <a:t>iterator</a:t>
            </a:r>
            <a:r>
              <a:rPr lang="en-US" sz="2800" dirty="0" smtClean="0"/>
              <a:t> object. It appears similar to a normal Python function in that its definition also starts with def keyword. However, instead of return statement at the end, generator uses the yield keyword.</a:t>
            </a:r>
          </a:p>
          <a:p>
            <a:pPr algn="just"/>
            <a:endParaRPr lang="en-IN" sz="2800" dirty="0" smtClean="0"/>
          </a:p>
          <a:p>
            <a:pPr algn="just"/>
            <a:r>
              <a:rPr lang="en-US" sz="2800" dirty="0" smtClean="0"/>
              <a:t>def generator(): . . . . . . </a:t>
            </a:r>
          </a:p>
          <a:p>
            <a:pPr algn="just"/>
            <a:r>
              <a:rPr lang="en-US" sz="2800" dirty="0" smtClean="0"/>
              <a:t>	yield </a:t>
            </a:r>
            <a:r>
              <a:rPr lang="en-US" sz="2800" dirty="0" err="1" smtClean="0"/>
              <a:t>obj</a:t>
            </a:r>
            <a:r>
              <a:rPr lang="en-US" sz="2800" dirty="0" smtClean="0"/>
              <a:t> </a:t>
            </a:r>
          </a:p>
          <a:p>
            <a:pPr algn="just"/>
            <a:r>
              <a:rPr lang="en-US" sz="2800" dirty="0" smtClean="0"/>
              <a:t>it = generator() </a:t>
            </a:r>
          </a:p>
          <a:p>
            <a:pPr algn="just"/>
            <a:r>
              <a:rPr lang="en-US" sz="2800" dirty="0" smtClean="0"/>
              <a:t>next(it) </a:t>
            </a:r>
          </a:p>
          <a:p>
            <a:pPr algn="just"/>
            <a:r>
              <a:rPr lang="en-US" sz="2800" dirty="0" smtClean="0"/>
              <a:t>. . .</a:t>
            </a:r>
            <a:endParaRPr lang="en-US"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071546"/>
            <a:ext cx="7000924" cy="4832092"/>
          </a:xfrm>
          <a:prstGeom prst="rect">
            <a:avLst/>
          </a:prstGeom>
        </p:spPr>
        <p:txBody>
          <a:bodyPr wrap="square">
            <a:spAutoFit/>
          </a:bodyPr>
          <a:lstStyle/>
          <a:p>
            <a:pPr algn="just"/>
            <a:r>
              <a:rPr lang="en-US" sz="2800" dirty="0" smtClean="0"/>
              <a:t>Generator function behaves differently. It is invoked for the first time like a normal function, but when its yield statement comes, its execution is temporarily paused, transferring the control back. The yielded result is consumed by the caller. The call to next() built-in function restarts the execution of generator from the point it was paused, and generates the next object for the </a:t>
            </a:r>
            <a:r>
              <a:rPr lang="en-US" sz="2800" dirty="0" err="1" smtClean="0"/>
              <a:t>iterator</a:t>
            </a:r>
            <a:r>
              <a:rPr lang="en-US" sz="2800" dirty="0" smtClean="0"/>
              <a:t>. The cycle repeats as subsequent yield provides next item in the </a:t>
            </a:r>
            <a:r>
              <a:rPr lang="en-US" sz="2800" dirty="0" err="1" smtClean="0"/>
              <a:t>iterator</a:t>
            </a:r>
            <a:r>
              <a:rPr lang="en-US" sz="2800" dirty="0" smtClean="0"/>
              <a:t> it is exhausted.</a:t>
            </a:r>
            <a:endParaRPr lang="en-US" sz="2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034" y="500042"/>
            <a:ext cx="7143800" cy="5693866"/>
          </a:xfrm>
          <a:prstGeom prst="rect">
            <a:avLst/>
          </a:prstGeom>
        </p:spPr>
        <p:txBody>
          <a:bodyPr wrap="square">
            <a:spAutoFit/>
          </a:bodyPr>
          <a:lstStyle/>
          <a:p>
            <a:r>
              <a:rPr lang="en-IN" sz="2800" b="1" dirty="0" smtClean="0"/>
              <a:t>Example :</a:t>
            </a:r>
          </a:p>
          <a:p>
            <a:endParaRPr lang="en-US" sz="2800" b="1" dirty="0" smtClean="0"/>
          </a:p>
          <a:p>
            <a:r>
              <a:rPr lang="en-US" sz="2800" b="1" dirty="0" smtClean="0"/>
              <a:t>def generator(num):</a:t>
            </a:r>
          </a:p>
          <a:p>
            <a:r>
              <a:rPr lang="en-US" sz="2800" b="1" dirty="0" smtClean="0"/>
              <a:t>   for x in range(1, num+1):</a:t>
            </a:r>
          </a:p>
          <a:p>
            <a:r>
              <a:rPr lang="en-US" sz="2800" b="1" dirty="0" smtClean="0"/>
              <a:t>      yield x</a:t>
            </a:r>
          </a:p>
          <a:p>
            <a:r>
              <a:rPr lang="en-US" sz="2800" b="1" dirty="0" smtClean="0"/>
              <a:t>   return</a:t>
            </a:r>
          </a:p>
          <a:p>
            <a:r>
              <a:rPr lang="en-US" sz="2800" b="1" dirty="0" smtClean="0"/>
              <a:t>   </a:t>
            </a:r>
          </a:p>
          <a:p>
            <a:r>
              <a:rPr lang="en-US" sz="2800" b="1" dirty="0" smtClean="0"/>
              <a:t>it = generator(5)</a:t>
            </a:r>
          </a:p>
          <a:p>
            <a:r>
              <a:rPr lang="en-US" sz="2800" b="1" dirty="0" smtClean="0"/>
              <a:t>while True:</a:t>
            </a:r>
          </a:p>
          <a:p>
            <a:r>
              <a:rPr lang="en-US" sz="2800" b="1" dirty="0" smtClean="0"/>
              <a:t>   try:</a:t>
            </a:r>
          </a:p>
          <a:p>
            <a:r>
              <a:rPr lang="en-US" sz="2800" b="1" dirty="0" smtClean="0"/>
              <a:t>      print (next(it))</a:t>
            </a:r>
          </a:p>
          <a:p>
            <a:r>
              <a:rPr lang="en-US" sz="2800" b="1" dirty="0" smtClean="0"/>
              <a:t>   except </a:t>
            </a:r>
            <a:r>
              <a:rPr lang="en-US" sz="2800" b="1" dirty="0" err="1" smtClean="0"/>
              <a:t>StopIteration</a:t>
            </a:r>
            <a:r>
              <a:rPr lang="en-US" sz="2800" b="1" dirty="0" smtClean="0"/>
              <a:t>:</a:t>
            </a:r>
          </a:p>
          <a:p>
            <a:r>
              <a:rPr lang="en-US" sz="2800" b="1" dirty="0" smtClean="0"/>
              <a:t>      break</a:t>
            </a:r>
            <a:endParaRPr lang="en-US" sz="28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1214422"/>
            <a:ext cx="7000924" cy="4524315"/>
          </a:xfrm>
          <a:prstGeom prst="rect">
            <a:avLst/>
          </a:prstGeom>
        </p:spPr>
        <p:txBody>
          <a:bodyPr wrap="square">
            <a:spAutoFit/>
          </a:bodyPr>
          <a:lstStyle/>
          <a:p>
            <a:pPr algn="just"/>
            <a:r>
              <a:rPr lang="en-US" sz="3200" dirty="0" smtClean="0"/>
              <a:t>The generator function returns a dynamic </a:t>
            </a:r>
            <a:r>
              <a:rPr lang="en-US" sz="3200" dirty="0" err="1" smtClean="0"/>
              <a:t>iterator</a:t>
            </a:r>
            <a:r>
              <a:rPr lang="en-US" sz="3200" dirty="0" smtClean="0"/>
              <a:t>. Hence, it is more memory efficient than a normal </a:t>
            </a:r>
            <a:r>
              <a:rPr lang="en-US" sz="3200" dirty="0" err="1" smtClean="0"/>
              <a:t>iterator</a:t>
            </a:r>
            <a:r>
              <a:rPr lang="en-US" sz="3200" dirty="0" smtClean="0"/>
              <a:t> that you obtain from a Python sequence object. For example, if you want to get first n numbers in Fibonacci series. You can write a normal function and build a list of Fibonacci numbers, and then iterate the list using a loop.</a:t>
            </a:r>
            <a:endParaRPr lang="en-US" sz="32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034" y="571480"/>
            <a:ext cx="6500858" cy="5693866"/>
          </a:xfrm>
          <a:prstGeom prst="rect">
            <a:avLst/>
          </a:prstGeom>
        </p:spPr>
        <p:txBody>
          <a:bodyPr wrap="square">
            <a:spAutoFit/>
          </a:bodyPr>
          <a:lstStyle/>
          <a:p>
            <a:r>
              <a:rPr lang="en-US" sz="2800" dirty="0" smtClean="0"/>
              <a:t>def </a:t>
            </a:r>
            <a:r>
              <a:rPr lang="en-US" sz="2800" dirty="0" err="1" smtClean="0"/>
              <a:t>fibonacci</a:t>
            </a:r>
            <a:r>
              <a:rPr lang="en-US" sz="2800" dirty="0" smtClean="0"/>
              <a:t>(n): </a:t>
            </a:r>
          </a:p>
          <a:p>
            <a:r>
              <a:rPr lang="en-US" sz="2800" dirty="0" smtClean="0"/>
              <a:t>	</a:t>
            </a:r>
            <a:r>
              <a:rPr lang="en-US" sz="2800" dirty="0" err="1" smtClean="0"/>
              <a:t>fibo</a:t>
            </a:r>
            <a:r>
              <a:rPr lang="en-US" sz="2800" dirty="0" smtClean="0"/>
              <a:t> = [] </a:t>
            </a:r>
          </a:p>
          <a:p>
            <a:r>
              <a:rPr lang="en-US" sz="2800" dirty="0" smtClean="0"/>
              <a:t>	a, b = 0, 1 </a:t>
            </a:r>
          </a:p>
          <a:p>
            <a:r>
              <a:rPr lang="en-US" sz="2800" dirty="0" smtClean="0"/>
              <a:t>	while True: </a:t>
            </a:r>
          </a:p>
          <a:p>
            <a:r>
              <a:rPr lang="en-US" sz="2800" dirty="0" smtClean="0"/>
              <a:t>		c=</a:t>
            </a:r>
            <a:r>
              <a:rPr lang="en-US" sz="2800" dirty="0" err="1" smtClean="0"/>
              <a:t>a+b</a:t>
            </a:r>
            <a:r>
              <a:rPr lang="en-US" sz="2800" dirty="0" smtClean="0"/>
              <a:t> </a:t>
            </a:r>
          </a:p>
          <a:p>
            <a:r>
              <a:rPr lang="en-US" sz="2800" dirty="0" smtClean="0"/>
              <a:t>		if c&gt;=n: </a:t>
            </a:r>
          </a:p>
          <a:p>
            <a:r>
              <a:rPr lang="en-US" sz="2800" dirty="0" smtClean="0"/>
              <a:t>			break </a:t>
            </a:r>
          </a:p>
          <a:p>
            <a:r>
              <a:rPr lang="en-US" sz="2800" dirty="0" smtClean="0"/>
              <a:t>		</a:t>
            </a:r>
            <a:r>
              <a:rPr lang="en-US" sz="2800" dirty="0" err="1" smtClean="0"/>
              <a:t>fibo.append</a:t>
            </a:r>
            <a:r>
              <a:rPr lang="en-US" sz="2800" dirty="0" smtClean="0"/>
              <a:t>(c) </a:t>
            </a:r>
          </a:p>
          <a:p>
            <a:r>
              <a:rPr lang="en-US" sz="2800" dirty="0" smtClean="0"/>
              <a:t>		a, b = b, c </a:t>
            </a:r>
          </a:p>
          <a:p>
            <a:r>
              <a:rPr lang="en-US" sz="2800" dirty="0" smtClean="0"/>
              <a:t>	return </a:t>
            </a:r>
            <a:r>
              <a:rPr lang="en-US" sz="2800" dirty="0" err="1" smtClean="0"/>
              <a:t>fibo</a:t>
            </a:r>
            <a:r>
              <a:rPr lang="en-US" sz="2800" dirty="0" smtClean="0"/>
              <a:t> </a:t>
            </a:r>
          </a:p>
          <a:p>
            <a:r>
              <a:rPr lang="en-US" sz="2800" dirty="0" smtClean="0"/>
              <a:t>f = </a:t>
            </a:r>
            <a:r>
              <a:rPr lang="en-US" sz="2800" dirty="0" err="1" smtClean="0"/>
              <a:t>fibonacci</a:t>
            </a:r>
            <a:r>
              <a:rPr lang="en-US" sz="2800" dirty="0" smtClean="0"/>
              <a:t>(10) </a:t>
            </a:r>
          </a:p>
          <a:p>
            <a:r>
              <a:rPr lang="en-US" sz="2800" dirty="0" smtClean="0"/>
              <a:t>for </a:t>
            </a:r>
            <a:r>
              <a:rPr lang="en-US" sz="2800" dirty="0" err="1" smtClean="0"/>
              <a:t>i</a:t>
            </a:r>
            <a:r>
              <a:rPr lang="en-US" sz="2800" dirty="0" smtClean="0"/>
              <a:t> in f: </a:t>
            </a:r>
          </a:p>
          <a:p>
            <a:r>
              <a:rPr lang="en-US" sz="2800" dirty="0" smtClean="0"/>
              <a:t>	print (</a:t>
            </a:r>
            <a:r>
              <a:rPr lang="en-US" sz="2800" dirty="0" err="1" smtClean="0"/>
              <a:t>i</a:t>
            </a:r>
            <a:r>
              <a:rPr lang="en-US" sz="2800" dirty="0" smtClean="0"/>
              <a:t>)</a:t>
            </a:r>
            <a:endParaRPr lang="en-US" sz="2800" dirty="0"/>
          </a:p>
        </p:txBody>
      </p:sp>
      <p:sp>
        <p:nvSpPr>
          <p:cNvPr id="61441" name="Rectangle 1"/>
          <p:cNvSpPr>
            <a:spLocks noChangeArrowheads="1"/>
          </p:cNvSpPr>
          <p:nvPr/>
        </p:nvSpPr>
        <p:spPr bwMode="auto">
          <a:xfrm>
            <a:off x="6072198" y="4357694"/>
            <a:ext cx="2143108"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inherit"/>
                <a:cs typeface="Arial" pitchFamily="34" charset="0"/>
              </a:rPr>
              <a:t>Output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inherit"/>
                <a:cs typeface="Arial" pitchFamily="34" charset="0"/>
              </a:rPr>
              <a:t>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inherit"/>
                <a:cs typeface="Arial" pitchFamily="34" charset="0"/>
              </a:rPr>
              <a:t> 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inherit"/>
                <a:cs typeface="Arial" pitchFamily="34" charset="0"/>
              </a:rPr>
              <a:t> 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inherit"/>
                <a:cs typeface="Arial" pitchFamily="34" charset="0"/>
              </a:rPr>
              <a:t> 5</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inherit"/>
                <a:cs typeface="Arial" pitchFamily="34" charset="0"/>
              </a:rPr>
              <a:t> 8</a:t>
            </a: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36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976" y="857232"/>
            <a:ext cx="6643734" cy="3970318"/>
          </a:xfrm>
          <a:prstGeom prst="rect">
            <a:avLst/>
          </a:prstGeom>
        </p:spPr>
        <p:txBody>
          <a:bodyPr wrap="square">
            <a:spAutoFit/>
          </a:bodyPr>
          <a:lstStyle/>
          <a:p>
            <a:pPr algn="just"/>
            <a:r>
              <a:rPr lang="en-US" sz="2800" dirty="0" smtClean="0"/>
              <a:t>The above code collects all Fibonacci series numbers in a list and then the list is traversed using a loop. Imagine that we want Fibonacci series going </a:t>
            </a:r>
            <a:r>
              <a:rPr lang="en-US" sz="2800" dirty="0" err="1" smtClean="0"/>
              <a:t>upto</a:t>
            </a:r>
            <a:r>
              <a:rPr lang="en-US" sz="2800" dirty="0" smtClean="0"/>
              <a:t> a large number. In which case, all the numbers must be collected in a list requiring huge memory. This is where generator is useful, as it generates a single number in the list and gives it for consumption.</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153"/>
          <p:cNvSpPr txBox="1">
            <a:spLocks noGrp="1"/>
          </p:cNvSpPr>
          <p:nvPr>
            <p:ph type="title"/>
          </p:nvPr>
        </p:nvSpPr>
        <p:spPr>
          <a:xfrm>
            <a:off x="1071538" y="428604"/>
            <a:ext cx="7030500" cy="1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mn-lt"/>
                <a:ea typeface="Nunito"/>
                <a:cs typeface="Nunito"/>
                <a:sym typeface="Nunito"/>
              </a:rPr>
              <a:t>Example</a:t>
            </a: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This function expects 2 arguments, and gets 2 arguments:</a:t>
            </a:r>
            <a:endParaRPr sz="3600">
              <a:latin typeface="+mn-lt"/>
              <a:ea typeface="Nunito"/>
              <a:cs typeface="Nunito"/>
              <a:sym typeface="Nunito"/>
            </a:endParaRPr>
          </a:p>
          <a:p>
            <a:pPr marL="0" lvl="0" indent="0" algn="l" rtl="0">
              <a:spcBef>
                <a:spcPts val="0"/>
              </a:spcBef>
              <a:spcAft>
                <a:spcPts val="0"/>
              </a:spcAft>
              <a:buNone/>
            </a:pP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def my_function(fname, lname):</a:t>
            </a: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  print(fname + " " + lname)</a:t>
            </a:r>
            <a:endParaRPr sz="3600">
              <a:latin typeface="+mn-lt"/>
              <a:ea typeface="Nunito"/>
              <a:cs typeface="Nunito"/>
              <a:sym typeface="Nunito"/>
            </a:endParaRPr>
          </a:p>
          <a:p>
            <a:pPr marL="0" lvl="0" indent="0" algn="l" rtl="0">
              <a:spcBef>
                <a:spcPts val="0"/>
              </a:spcBef>
              <a:spcAft>
                <a:spcPts val="0"/>
              </a:spcAft>
              <a:buNone/>
            </a:pP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my_function("Emil", "Refsnes")</a:t>
            </a:r>
            <a:endParaRPr sz="3600">
              <a:latin typeface="+mn-lt"/>
              <a:ea typeface="Nunito"/>
              <a:cs typeface="Nunito"/>
              <a:sym typeface="Nunito"/>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0"/>
            <a:ext cx="4572032" cy="6555641"/>
          </a:xfrm>
          <a:prstGeom prst="rect">
            <a:avLst/>
          </a:prstGeom>
        </p:spPr>
        <p:txBody>
          <a:bodyPr wrap="square">
            <a:spAutoFit/>
          </a:bodyPr>
          <a:lstStyle/>
          <a:p>
            <a:r>
              <a:rPr lang="en-US" sz="2800" b="1" dirty="0" smtClean="0"/>
              <a:t>def </a:t>
            </a:r>
            <a:r>
              <a:rPr lang="en-US" sz="2800" b="1" dirty="0" err="1" smtClean="0"/>
              <a:t>fibonacci</a:t>
            </a:r>
            <a:r>
              <a:rPr lang="en-US" sz="2800" b="1" dirty="0" smtClean="0"/>
              <a:t>(n):</a:t>
            </a:r>
          </a:p>
          <a:p>
            <a:r>
              <a:rPr lang="en-US" sz="2800" b="1" dirty="0" smtClean="0"/>
              <a:t>   a, b = 0, 1</a:t>
            </a:r>
          </a:p>
          <a:p>
            <a:r>
              <a:rPr lang="en-US" sz="2800" b="1" dirty="0" smtClean="0"/>
              <a:t>   while True:</a:t>
            </a:r>
          </a:p>
          <a:p>
            <a:r>
              <a:rPr lang="en-US" sz="2800" b="1" dirty="0" smtClean="0"/>
              <a:t>      c=</a:t>
            </a:r>
            <a:r>
              <a:rPr lang="en-US" sz="2800" b="1" dirty="0" err="1" smtClean="0"/>
              <a:t>a+b</a:t>
            </a:r>
            <a:endParaRPr lang="en-US" sz="2800" b="1" dirty="0" smtClean="0"/>
          </a:p>
          <a:p>
            <a:r>
              <a:rPr lang="en-US" sz="2800" b="1" dirty="0" smtClean="0"/>
              <a:t>      if c&gt;=n:</a:t>
            </a:r>
          </a:p>
          <a:p>
            <a:r>
              <a:rPr lang="en-US" sz="2800" b="1" dirty="0" smtClean="0"/>
              <a:t>         break</a:t>
            </a:r>
          </a:p>
          <a:p>
            <a:r>
              <a:rPr lang="en-US" sz="2800" b="1" dirty="0" smtClean="0"/>
              <a:t>      yield c</a:t>
            </a:r>
          </a:p>
          <a:p>
            <a:r>
              <a:rPr lang="en-US" sz="2800" b="1" dirty="0" smtClean="0"/>
              <a:t>      a, b = b, c</a:t>
            </a:r>
          </a:p>
          <a:p>
            <a:r>
              <a:rPr lang="en-US" sz="2800" b="1" dirty="0" smtClean="0"/>
              <a:t>   return</a:t>
            </a:r>
          </a:p>
          <a:p>
            <a:r>
              <a:rPr lang="en-US" sz="2800" b="1" dirty="0" smtClean="0"/>
              <a:t>f = </a:t>
            </a:r>
            <a:r>
              <a:rPr lang="en-US" sz="2800" b="1" dirty="0" err="1" smtClean="0"/>
              <a:t>fibonacci</a:t>
            </a:r>
            <a:r>
              <a:rPr lang="en-US" sz="2800" b="1" dirty="0" smtClean="0"/>
              <a:t>(10)</a:t>
            </a:r>
          </a:p>
          <a:p>
            <a:r>
              <a:rPr lang="en-US" sz="2800" b="1" dirty="0" smtClean="0"/>
              <a:t>while True:</a:t>
            </a:r>
          </a:p>
          <a:p>
            <a:r>
              <a:rPr lang="en-US" sz="2800" b="1" dirty="0" smtClean="0"/>
              <a:t>   try:</a:t>
            </a:r>
          </a:p>
          <a:p>
            <a:r>
              <a:rPr lang="en-US" sz="2800" b="1" dirty="0" smtClean="0"/>
              <a:t>      print (next(f))</a:t>
            </a:r>
          </a:p>
          <a:p>
            <a:r>
              <a:rPr lang="en-US" sz="2800" b="1" dirty="0" smtClean="0"/>
              <a:t>   except </a:t>
            </a:r>
            <a:r>
              <a:rPr lang="en-US" sz="2800" b="1" dirty="0" err="1" smtClean="0"/>
              <a:t>StopIteration</a:t>
            </a:r>
            <a:r>
              <a:rPr lang="en-US" sz="2800" b="1" dirty="0" smtClean="0"/>
              <a:t>:</a:t>
            </a:r>
          </a:p>
          <a:p>
            <a:r>
              <a:rPr lang="en-US" sz="2800" b="1" dirty="0" smtClean="0"/>
              <a:t>      break </a:t>
            </a:r>
            <a:endParaRPr lang="en-US" sz="28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0"/>
            <a:ext cx="8643998" cy="6740307"/>
          </a:xfrm>
          <a:prstGeom prst="rect">
            <a:avLst/>
          </a:prstGeom>
        </p:spPr>
        <p:txBody>
          <a:bodyPr wrap="square">
            <a:spAutoFit/>
          </a:bodyPr>
          <a:lstStyle/>
          <a:p>
            <a:r>
              <a:rPr lang="en-US" sz="2400" b="1" dirty="0" smtClean="0"/>
              <a:t>A generator function that produces a sequence of numbers</a:t>
            </a:r>
          </a:p>
          <a:p>
            <a:r>
              <a:rPr lang="en-US" sz="2400" b="1" dirty="0" smtClean="0"/>
              <a:t>def </a:t>
            </a:r>
            <a:r>
              <a:rPr lang="en-US" sz="2400" b="1" dirty="0" err="1" smtClean="0"/>
              <a:t>my_generator</a:t>
            </a:r>
            <a:r>
              <a:rPr lang="en-US" sz="2400" b="1" dirty="0" smtClean="0"/>
              <a:t>(n):</a:t>
            </a:r>
          </a:p>
          <a:p>
            <a:r>
              <a:rPr lang="en-US" sz="2400" b="1" dirty="0" smtClean="0"/>
              <a:t>    # initialize counter</a:t>
            </a:r>
          </a:p>
          <a:p>
            <a:r>
              <a:rPr lang="en-US" sz="2400" b="1" dirty="0" smtClean="0"/>
              <a:t>    value = 0</a:t>
            </a:r>
          </a:p>
          <a:p>
            <a:r>
              <a:rPr lang="en-US" sz="2400" b="1" dirty="0" smtClean="0"/>
              <a:t>    # loop until counter is less than n</a:t>
            </a:r>
          </a:p>
          <a:p>
            <a:r>
              <a:rPr lang="en-US" sz="2400" b="1" dirty="0" smtClean="0"/>
              <a:t>    while value &lt; n:</a:t>
            </a:r>
          </a:p>
          <a:p>
            <a:endParaRPr lang="en-US" sz="2400" b="1" dirty="0" smtClean="0"/>
          </a:p>
          <a:p>
            <a:r>
              <a:rPr lang="en-US" sz="2400" b="1" dirty="0" smtClean="0"/>
              <a:t>        # produce the current value of the counter</a:t>
            </a:r>
          </a:p>
          <a:p>
            <a:r>
              <a:rPr lang="en-US" sz="2400" b="1" dirty="0" smtClean="0"/>
              <a:t>        yield value</a:t>
            </a:r>
          </a:p>
          <a:p>
            <a:endParaRPr lang="en-US" sz="2400" b="1" dirty="0" smtClean="0"/>
          </a:p>
          <a:p>
            <a:r>
              <a:rPr lang="en-US" sz="2400" b="1" dirty="0" smtClean="0"/>
              <a:t>        # increment the counter</a:t>
            </a:r>
          </a:p>
          <a:p>
            <a:r>
              <a:rPr lang="en-US" sz="2400" b="1" dirty="0" smtClean="0"/>
              <a:t>        value += 1</a:t>
            </a:r>
          </a:p>
          <a:p>
            <a:endParaRPr lang="en-US" sz="2400" b="1" dirty="0" smtClean="0"/>
          </a:p>
          <a:p>
            <a:r>
              <a:rPr lang="en-US" sz="2400" b="1" dirty="0" smtClean="0"/>
              <a:t># iterate over the generator object produced by </a:t>
            </a:r>
            <a:r>
              <a:rPr lang="en-US" sz="2400" b="1" dirty="0" err="1" smtClean="0"/>
              <a:t>my_generator</a:t>
            </a:r>
            <a:endParaRPr lang="en-US" sz="2400" b="1" dirty="0" smtClean="0"/>
          </a:p>
          <a:p>
            <a:r>
              <a:rPr lang="en-US" sz="2400" b="1" dirty="0" smtClean="0"/>
              <a:t>for value in </a:t>
            </a:r>
            <a:r>
              <a:rPr lang="en-US" sz="2400" b="1" dirty="0" err="1" smtClean="0"/>
              <a:t>my_generator</a:t>
            </a:r>
            <a:r>
              <a:rPr lang="en-US" sz="2400" b="1" dirty="0" smtClean="0"/>
              <a:t>(3):</a:t>
            </a:r>
          </a:p>
          <a:p>
            <a:endParaRPr lang="en-US" sz="2400" b="1" dirty="0" smtClean="0"/>
          </a:p>
          <a:p>
            <a:r>
              <a:rPr lang="en-US" sz="2400" b="1" dirty="0" smtClean="0"/>
              <a:t>    # print each value produced by generator</a:t>
            </a:r>
          </a:p>
          <a:p>
            <a:r>
              <a:rPr lang="en-US" sz="2400" b="1" dirty="0" smtClean="0"/>
              <a:t>    print(value)</a:t>
            </a:r>
            <a:endParaRPr lang="en-US" sz="2400" b="1" dirty="0"/>
          </a:p>
        </p:txBody>
      </p:sp>
      <p:sp>
        <p:nvSpPr>
          <p:cNvPr id="58369" name="Rectangle 1"/>
          <p:cNvSpPr>
            <a:spLocks noChangeArrowheads="1"/>
          </p:cNvSpPr>
          <p:nvPr/>
        </p:nvSpPr>
        <p:spPr bwMode="auto">
          <a:xfrm>
            <a:off x="6786578" y="2857496"/>
            <a:ext cx="1857388" cy="178510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euclid_circular_a"/>
                <a:cs typeface="Arial" pitchFamily="34" charset="0"/>
              </a:rPr>
              <a:t>Output</a:t>
            </a:r>
            <a:endParaRPr kumimoji="0" lang="en-US" sz="2000" b="1" i="0" u="none" strike="noStrike" cap="none" normalizeH="0" baseline="0" dirty="0" smtClean="0">
              <a:ln>
                <a:noFill/>
              </a:ln>
              <a:solidFill>
                <a:srgbClr val="D5D5D5"/>
              </a:solidFill>
              <a:effectLst/>
              <a:latin typeface="Droid Sans Mon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Droid Sans Mono"/>
                <a:cs typeface="Arial" pitchFamily="34"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Droid Sans Mono"/>
                <a:cs typeface="Arial" pitchFamily="34"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Droid Sans Mono"/>
                <a:cs typeface="Arial" pitchFamily="34" charset="0"/>
              </a:rPr>
              <a:t>2</a:t>
            </a:r>
            <a:r>
              <a:rPr kumimoji="0" lang="en-US" sz="2000" b="1" i="0" u="none" strike="noStrike" cap="none" normalizeH="0" baseline="0" dirty="0" smtClean="0">
                <a:ln>
                  <a:noFill/>
                </a:ln>
                <a:solidFill>
                  <a:srgbClr val="002060"/>
                </a:solidFill>
                <a:effectLst/>
                <a:latin typeface="Arial" pitchFamily="34" charset="0"/>
                <a:cs typeface="Arial" pitchFamily="34" charset="0"/>
              </a:rPr>
              <a:t> </a:t>
            </a:r>
            <a:endParaRPr kumimoji="0" lang="en-US" sz="5400" b="1" i="0" u="none" strike="noStrike" cap="none" normalizeH="0" baseline="0" dirty="0" smtClean="0">
              <a:ln>
                <a:noFill/>
              </a:ln>
              <a:solidFill>
                <a:srgbClr val="002060"/>
              </a:solidFill>
              <a:effectLst/>
              <a:latin typeface="Arial" pitchFamily="34" charset="0"/>
              <a:cs typeface="Arial"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0"/>
            <a:ext cx="8305800" cy="1569660"/>
          </a:xfrm>
          <a:prstGeom prst="rect">
            <a:avLst/>
          </a:prstGeom>
          <a:noFill/>
        </p:spPr>
        <p:txBody>
          <a:bodyPr wrap="square" rtlCol="0">
            <a:spAutoFit/>
          </a:bodyPr>
          <a:lstStyle/>
          <a:p>
            <a:pPr algn="ctr"/>
            <a:r>
              <a:rPr lang="en-IN" sz="4800" b="1" dirty="0" smtClean="0"/>
              <a:t>LAMBDA EXPRESSIONS / LAMBDA FUNCTIONS</a:t>
            </a:r>
            <a:endParaRPr lang="en-US" sz="48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7543800" cy="4832092"/>
          </a:xfrm>
          <a:prstGeom prst="rect">
            <a:avLst/>
          </a:prstGeom>
        </p:spPr>
        <p:txBody>
          <a:bodyPr wrap="square">
            <a:spAutoFit/>
          </a:bodyPr>
          <a:lstStyle/>
          <a:p>
            <a:pPr algn="just" fontAlgn="base"/>
            <a:r>
              <a:rPr lang="en-US" sz="2800" b="1" dirty="0" smtClean="0"/>
              <a:t>What is a Lambda Function?</a:t>
            </a:r>
          </a:p>
          <a:p>
            <a:pPr algn="just" fontAlgn="base"/>
            <a:endParaRPr lang="en-US" sz="2800" b="1" dirty="0" smtClean="0"/>
          </a:p>
          <a:p>
            <a:pPr algn="just" fontAlgn="base"/>
            <a:r>
              <a:rPr lang="en-US" sz="2800" dirty="0" smtClean="0"/>
              <a:t>Lambda functions are similar to user-defined functions but without a name. They're commonly referred to as anonymous functions.</a:t>
            </a:r>
          </a:p>
          <a:p>
            <a:pPr algn="just" fontAlgn="base"/>
            <a:endParaRPr lang="en-US" sz="2800" dirty="0" smtClean="0"/>
          </a:p>
          <a:p>
            <a:pPr algn="just" fontAlgn="base"/>
            <a:r>
              <a:rPr lang="en-US" sz="2800" dirty="0" smtClean="0"/>
              <a:t>Lambda functions are efficient whenever you want to create a function that will only contain simple expressions – that is, expressions that are usually a single line of a statement. They're also useful when you want to use the function once.</a:t>
            </a:r>
            <a:endParaRPr lang="en-US" sz="2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457200" y="304800"/>
            <a:ext cx="8001000" cy="215443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cs typeface="Arial" pitchFamily="34" charset="0"/>
              </a:rPr>
              <a:t>How to Define a Lambda Function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A0A23"/>
                </a:solidFill>
                <a:effectLst/>
                <a:cs typeface="Arial" pitchFamily="34" charset="0"/>
              </a:rPr>
              <a:t>You can define a lambda function like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0077AA"/>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effectLst/>
                <a:cs typeface="Arial" pitchFamily="34" charset="0"/>
              </a:rPr>
              <a:t>lambda argument(s) : expression </a:t>
            </a:r>
          </a:p>
        </p:txBody>
      </p:sp>
      <p:sp>
        <p:nvSpPr>
          <p:cNvPr id="19458" name="Rectangle 2"/>
          <p:cNvSpPr>
            <a:spLocks noChangeArrowheads="1"/>
          </p:cNvSpPr>
          <p:nvPr/>
        </p:nvSpPr>
        <p:spPr bwMode="auto">
          <a:xfrm>
            <a:off x="228600" y="2819400"/>
            <a:ext cx="8686800" cy="369331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rgbClr val="0A0A23"/>
                </a:solidFill>
                <a:effectLst/>
                <a:cs typeface="Arial" pitchFamily="34" charset="0"/>
              </a:rPr>
              <a:t>lambda is a keyword in Python for defining the anonymous function.</a:t>
            </a: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n-US" sz="2400" b="0" i="0" u="none" strike="noStrike" cap="none" normalizeH="0" baseline="0" dirty="0" smtClean="0">
              <a:ln>
                <a:noFill/>
              </a:ln>
              <a:solidFill>
                <a:srgbClr val="0A0A23"/>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400" b="0" i="0" u="none" strike="noStrike" cap="none" normalizeH="0" baseline="0" dirty="0" smtClean="0">
                <a:ln>
                  <a:noFill/>
                </a:ln>
                <a:solidFill>
                  <a:srgbClr val="0A0A23"/>
                </a:solidFill>
                <a:effectLst/>
                <a:cs typeface="Arial" pitchFamily="34" charset="0"/>
              </a:rPr>
              <a:t>argument(s) is a placeholder, that is a variable that will be used to hold the value you want to pass into the function expression. A lambda function can have multiple variables depending on what you want to achieve.</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kumimoji="0" lang="en-US" sz="2400" b="0" i="0" u="none" strike="noStrike" cap="none" normalizeH="0" baseline="0" dirty="0" smtClean="0">
              <a:ln>
                <a:noFill/>
              </a:ln>
              <a:solidFill>
                <a:srgbClr val="0A0A23"/>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400" b="0" i="0" u="none" strike="noStrike" cap="none" normalizeH="0" baseline="0" dirty="0" smtClean="0">
                <a:ln>
                  <a:noFill/>
                </a:ln>
                <a:solidFill>
                  <a:srgbClr val="0A0A23"/>
                </a:solidFill>
                <a:effectLst/>
                <a:cs typeface="Arial" pitchFamily="34" charset="0"/>
              </a:rPr>
              <a:t>expression is the code you want to execute in the lambda function.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229600" cy="1815882"/>
          </a:xfrm>
          <a:prstGeom prst="rect">
            <a:avLst/>
          </a:prstGeom>
        </p:spPr>
        <p:txBody>
          <a:bodyPr wrap="square">
            <a:spAutoFit/>
          </a:bodyPr>
          <a:lstStyle/>
          <a:p>
            <a:pPr algn="just"/>
            <a:r>
              <a:rPr lang="en-US" sz="2800" b="1" dirty="0" smtClean="0">
                <a:solidFill>
                  <a:srgbClr val="00B050"/>
                </a:solidFill>
              </a:rPr>
              <a:t>Note : </a:t>
            </a:r>
            <a:r>
              <a:rPr lang="en-US" sz="2800" b="1" dirty="0" smtClean="0"/>
              <a:t>Anonymous function does not have a return keyword. This is because the anonymous function will automatically return the result of the expression in the function once it is executed.</a:t>
            </a:r>
            <a:endParaRPr lang="en-US" sz="28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382000" cy="830997"/>
          </a:xfrm>
          <a:prstGeom prst="rect">
            <a:avLst/>
          </a:prstGeom>
        </p:spPr>
        <p:txBody>
          <a:bodyPr wrap="square">
            <a:spAutoFit/>
          </a:bodyPr>
          <a:lstStyle/>
          <a:p>
            <a:r>
              <a:rPr lang="en-US" sz="2400" dirty="0" smtClean="0"/>
              <a:t>Assume I want to write a function that returns twice the number I pass it. We can define a user-defined function as follows:</a:t>
            </a:r>
            <a:endParaRPr lang="en-US" sz="2400" dirty="0"/>
          </a:p>
        </p:txBody>
      </p:sp>
      <p:sp>
        <p:nvSpPr>
          <p:cNvPr id="17409" name="Rectangle 1"/>
          <p:cNvSpPr>
            <a:spLocks noChangeArrowheads="1"/>
          </p:cNvSpPr>
          <p:nvPr/>
        </p:nvSpPr>
        <p:spPr bwMode="auto">
          <a:xfrm>
            <a:off x="228600" y="1828800"/>
            <a:ext cx="3124200" cy="221599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77AA"/>
                </a:solidFill>
                <a:effectLst/>
                <a:cs typeface="Arial" pitchFamily="34" charset="0"/>
              </a:rPr>
              <a:t>def</a:t>
            </a:r>
            <a:r>
              <a:rPr kumimoji="0" lang="en-US" sz="3600" b="1" i="0" u="none" strike="noStrike" cap="none" normalizeH="0" baseline="0" dirty="0" smtClean="0">
                <a:ln>
                  <a:noFill/>
                </a:ln>
                <a:solidFill>
                  <a:srgbClr val="000000"/>
                </a:solidFill>
                <a:effectLst/>
                <a:cs typeface="Arial" pitchFamily="34" charset="0"/>
              </a:rPr>
              <a:t> </a:t>
            </a:r>
            <a:r>
              <a:rPr kumimoji="0" lang="en-US" sz="3600" b="1" i="0" u="none" strike="noStrike" cap="none" normalizeH="0" baseline="0" dirty="0" smtClean="0">
                <a:ln>
                  <a:noFill/>
                </a:ln>
                <a:solidFill>
                  <a:srgbClr val="DD4A68"/>
                </a:solidFill>
                <a:effectLst/>
                <a:cs typeface="Arial" pitchFamily="34" charset="0"/>
              </a:rPr>
              <a:t>f</a:t>
            </a:r>
            <a:r>
              <a:rPr kumimoji="0" lang="en-US" sz="3600" b="1" i="0" u="none" strike="noStrike" cap="none" normalizeH="0" baseline="0" dirty="0" smtClean="0">
                <a:ln>
                  <a:noFill/>
                </a:ln>
                <a:solidFill>
                  <a:srgbClr val="999999"/>
                </a:solidFill>
                <a:effectLst/>
                <a:cs typeface="Arial" pitchFamily="34" charset="0"/>
              </a:rPr>
              <a:t>(</a:t>
            </a:r>
            <a:r>
              <a:rPr kumimoji="0" lang="en-US" sz="3600" b="1" i="0" u="none" strike="noStrike" cap="none" normalizeH="0" baseline="0" dirty="0" smtClean="0">
                <a:ln>
                  <a:noFill/>
                </a:ln>
                <a:solidFill>
                  <a:srgbClr val="000000"/>
                </a:solidFill>
                <a:effectLst/>
                <a:cs typeface="Arial" pitchFamily="34" charset="0"/>
              </a:rPr>
              <a:t>x</a:t>
            </a:r>
            <a:r>
              <a:rPr kumimoji="0" lang="en-US" sz="3600" b="1" i="0" u="none" strike="noStrike" cap="none" normalizeH="0" baseline="0" dirty="0" smtClean="0">
                <a:ln>
                  <a:noFill/>
                </a:ln>
                <a:solidFill>
                  <a:srgbClr val="999999"/>
                </a:solidFill>
                <a:effectLst/>
                <a:cs typeface="Arial" pitchFamily="34" charset="0"/>
              </a:rPr>
              <a:t>):</a:t>
            </a:r>
            <a:r>
              <a:rPr kumimoji="0" lang="en-US" sz="3600" b="1" i="0" u="none" strike="noStrike" cap="none" normalizeH="0" baseline="0" dirty="0" smtClean="0">
                <a:ln>
                  <a:noFill/>
                </a:ln>
                <a:solidFill>
                  <a:srgbClr val="000000"/>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3600" b="1" dirty="0" smtClean="0">
                <a:solidFill>
                  <a:srgbClr val="000000"/>
                </a:solidFill>
                <a:cs typeface="Arial" pitchFamily="34" charset="0"/>
              </a:rPr>
              <a:t>	</a:t>
            </a:r>
            <a:r>
              <a:rPr kumimoji="0" lang="en-US" sz="3600" b="1" i="0" u="none" strike="noStrike" cap="none" normalizeH="0" baseline="0" dirty="0" smtClean="0">
                <a:ln>
                  <a:noFill/>
                </a:ln>
                <a:solidFill>
                  <a:srgbClr val="0077AA"/>
                </a:solidFill>
                <a:effectLst/>
                <a:cs typeface="Arial" pitchFamily="34" charset="0"/>
              </a:rPr>
              <a:t>return</a:t>
            </a:r>
            <a:r>
              <a:rPr kumimoji="0" lang="en-US" sz="3600" b="1" i="0" u="none" strike="noStrike" cap="none" normalizeH="0" baseline="0" dirty="0" smtClean="0">
                <a:ln>
                  <a:noFill/>
                </a:ln>
                <a:solidFill>
                  <a:srgbClr val="000000"/>
                </a:solidFill>
                <a:effectLst/>
                <a:cs typeface="Arial" pitchFamily="34" charset="0"/>
              </a:rPr>
              <a:t> x </a:t>
            </a:r>
            <a:r>
              <a:rPr kumimoji="0" lang="en-US" sz="3600" b="1" i="0" u="none" strike="noStrike" cap="none" normalizeH="0" baseline="0" dirty="0" smtClean="0">
                <a:ln>
                  <a:noFill/>
                </a:ln>
                <a:solidFill>
                  <a:srgbClr val="9A6E3A"/>
                </a:solidFill>
                <a:effectLst/>
                <a:cs typeface="Arial" pitchFamily="34" charset="0"/>
              </a:rPr>
              <a:t>*</a:t>
            </a:r>
            <a:r>
              <a:rPr kumimoji="0" lang="en-US" sz="3600" b="1" i="0" u="none" strike="noStrike" cap="none" normalizeH="0" baseline="0" dirty="0" smtClean="0">
                <a:ln>
                  <a:noFill/>
                </a:ln>
                <a:solidFill>
                  <a:srgbClr val="000000"/>
                </a:solidFill>
                <a:effectLst/>
                <a:cs typeface="Arial" pitchFamily="34" charset="0"/>
              </a:rPr>
              <a:t> </a:t>
            </a:r>
            <a:r>
              <a:rPr kumimoji="0" lang="en-US" sz="3600" b="1" i="0" u="none" strike="noStrike" cap="none" normalizeH="0" baseline="0" dirty="0" smtClean="0">
                <a:ln>
                  <a:noFill/>
                </a:ln>
                <a:solidFill>
                  <a:srgbClr val="990055"/>
                </a:solidFill>
                <a:effectLst/>
                <a:cs typeface="Arial" pitchFamily="34" charset="0"/>
              </a:rPr>
              <a:t>2</a:t>
            </a:r>
            <a:r>
              <a:rPr kumimoji="0" lang="en-US" sz="3600" b="1" i="0" u="none" strike="noStrike" cap="none" normalizeH="0" baseline="0" dirty="0" smtClean="0">
                <a:ln>
                  <a:noFill/>
                </a:ln>
                <a:solidFill>
                  <a:srgbClr val="000000"/>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3600" b="1" dirty="0" smtClean="0">
              <a:solidFill>
                <a:srgbClr val="000000"/>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0000"/>
                </a:solidFill>
                <a:effectLst/>
                <a:cs typeface="Arial" pitchFamily="34" charset="0"/>
              </a:rPr>
              <a:t>f</a:t>
            </a:r>
            <a:r>
              <a:rPr kumimoji="0" lang="en-US" sz="3600" b="1" i="0" u="none" strike="noStrike" cap="none" normalizeH="0" baseline="0" dirty="0" smtClean="0">
                <a:ln>
                  <a:noFill/>
                </a:ln>
                <a:solidFill>
                  <a:srgbClr val="999999"/>
                </a:solidFill>
                <a:effectLst/>
                <a:cs typeface="Arial" pitchFamily="34" charset="0"/>
              </a:rPr>
              <a:t>(</a:t>
            </a:r>
            <a:r>
              <a:rPr kumimoji="0" lang="en-US" sz="3600" b="1" i="0" u="none" strike="noStrike" cap="none" normalizeH="0" baseline="0" dirty="0" smtClean="0">
                <a:ln>
                  <a:noFill/>
                </a:ln>
                <a:solidFill>
                  <a:srgbClr val="990055"/>
                </a:solidFill>
                <a:effectLst/>
                <a:cs typeface="Arial" pitchFamily="34" charset="0"/>
              </a:rPr>
              <a:t>3</a:t>
            </a:r>
            <a:r>
              <a:rPr kumimoji="0" lang="en-US" sz="3600" b="1" i="0" u="none" strike="noStrike" cap="none" normalizeH="0" baseline="0" dirty="0" smtClean="0">
                <a:ln>
                  <a:noFill/>
                </a:ln>
                <a:solidFill>
                  <a:srgbClr val="999999"/>
                </a:solidFill>
                <a:effectLst/>
                <a:cs typeface="Arial" pitchFamily="34" charset="0"/>
              </a:rPr>
              <a:t>)</a:t>
            </a:r>
            <a:r>
              <a:rPr kumimoji="0" lang="en-US" sz="3600" b="1" i="0" u="none" strike="noStrike" cap="none" normalizeH="0" baseline="0" dirty="0" smtClean="0">
                <a:ln>
                  <a:noFill/>
                </a:ln>
                <a:solidFill>
                  <a:schemeClr val="tx1"/>
                </a:solidFill>
                <a:effectLst/>
                <a:cs typeface="Arial" pitchFamily="34" charset="0"/>
              </a:rPr>
              <a:t> </a:t>
            </a:r>
          </a:p>
        </p:txBody>
      </p:sp>
      <p:cxnSp>
        <p:nvCxnSpPr>
          <p:cNvPr id="5" name="Straight Connector 4"/>
          <p:cNvCxnSpPr/>
          <p:nvPr/>
        </p:nvCxnSpPr>
        <p:spPr>
          <a:xfrm rot="16200000" flipH="1">
            <a:off x="952500" y="4000499"/>
            <a:ext cx="5715000" cy="1"/>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7410" name="Rectangle 2"/>
          <p:cNvSpPr>
            <a:spLocks noChangeArrowheads="1"/>
          </p:cNvSpPr>
          <p:nvPr/>
        </p:nvSpPr>
        <p:spPr bwMode="auto">
          <a:xfrm>
            <a:off x="4191000" y="1752600"/>
            <a:ext cx="4114800" cy="252376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A0A23"/>
                </a:solidFill>
                <a:effectLst/>
                <a:cs typeface="Arial" pitchFamily="34" charset="0"/>
              </a:rPr>
              <a:t>Now for a lambda function. We'll create it like this:</a:t>
            </a:r>
          </a:p>
          <a:p>
            <a:pPr marL="0" marR="0" lvl="0" indent="0" algn="l" defTabSz="914400" rtl="0" eaLnBrk="1" fontAlgn="base" latinLnBrk="0" hangingPunct="1">
              <a:lnSpc>
                <a:spcPct val="100000"/>
              </a:lnSpc>
              <a:spcBef>
                <a:spcPct val="0"/>
              </a:spcBef>
              <a:spcAft>
                <a:spcPct val="0"/>
              </a:spcAft>
              <a:buClrTx/>
              <a:buSzTx/>
              <a:buFontTx/>
              <a:buNone/>
              <a:tabLst/>
            </a:pPr>
            <a:endParaRPr lang="en-IN" sz="2400" dirty="0" smtClean="0">
              <a:solidFill>
                <a:srgbClr val="0A0A23"/>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dirty="0" smtClean="0">
              <a:ln>
                <a:noFill/>
              </a:ln>
              <a:solidFill>
                <a:srgbClr val="0A0A23"/>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77AA"/>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400" b="0" i="0" u="none" strike="noStrike" cap="none" normalizeH="0" baseline="0" dirty="0" smtClean="0">
                <a:ln>
                  <a:noFill/>
                </a:ln>
                <a:solidFill>
                  <a:srgbClr val="0077AA"/>
                </a:solidFill>
                <a:effectLst/>
                <a:cs typeface="Arial" pitchFamily="34" charset="0"/>
              </a:rPr>
              <a:t>lambda</a:t>
            </a:r>
            <a:r>
              <a:rPr kumimoji="0" lang="en-US" sz="4400" b="0" i="0" u="none" strike="noStrike" cap="none" normalizeH="0" baseline="0" dirty="0" smtClean="0">
                <a:ln>
                  <a:noFill/>
                </a:ln>
                <a:solidFill>
                  <a:srgbClr val="000000"/>
                </a:solidFill>
                <a:effectLst/>
                <a:cs typeface="Arial" pitchFamily="34" charset="0"/>
              </a:rPr>
              <a:t> x</a:t>
            </a:r>
            <a:r>
              <a:rPr kumimoji="0" lang="en-US" sz="4400" b="0" i="0" u="none" strike="noStrike" cap="none" normalizeH="0" baseline="0" dirty="0" smtClean="0">
                <a:ln>
                  <a:noFill/>
                </a:ln>
                <a:solidFill>
                  <a:srgbClr val="999999"/>
                </a:solidFill>
                <a:effectLst/>
                <a:cs typeface="Arial" pitchFamily="34" charset="0"/>
              </a:rPr>
              <a:t>:</a:t>
            </a:r>
            <a:r>
              <a:rPr kumimoji="0" lang="en-US" sz="4400" b="0" i="0" u="none" strike="noStrike" cap="none" normalizeH="0" baseline="0" dirty="0" smtClean="0">
                <a:ln>
                  <a:noFill/>
                </a:ln>
                <a:solidFill>
                  <a:srgbClr val="000000"/>
                </a:solidFill>
                <a:effectLst/>
                <a:cs typeface="Arial" pitchFamily="34" charset="0"/>
              </a:rPr>
              <a:t> x </a:t>
            </a:r>
            <a:r>
              <a:rPr kumimoji="0" lang="en-US" sz="4400" b="0" i="0" u="none" strike="noStrike" cap="none" normalizeH="0" baseline="0" dirty="0" smtClean="0">
                <a:ln>
                  <a:noFill/>
                </a:ln>
                <a:solidFill>
                  <a:srgbClr val="9A6E3A"/>
                </a:solidFill>
                <a:effectLst/>
                <a:cs typeface="Arial" pitchFamily="34" charset="0"/>
              </a:rPr>
              <a:t>*</a:t>
            </a:r>
            <a:r>
              <a:rPr kumimoji="0" lang="en-US" sz="4400" b="0" i="0" u="none" strike="noStrike" cap="none" normalizeH="0" baseline="0" dirty="0" smtClean="0">
                <a:ln>
                  <a:noFill/>
                </a:ln>
                <a:solidFill>
                  <a:srgbClr val="000000"/>
                </a:solidFill>
                <a:effectLst/>
                <a:cs typeface="Arial" pitchFamily="34" charset="0"/>
              </a:rPr>
              <a:t> </a:t>
            </a:r>
            <a:r>
              <a:rPr kumimoji="0" lang="en-US" sz="4400" b="0" i="0" u="none" strike="noStrike" cap="none" normalizeH="0" baseline="0" dirty="0" smtClean="0">
                <a:ln>
                  <a:noFill/>
                </a:ln>
                <a:solidFill>
                  <a:srgbClr val="990055"/>
                </a:solidFill>
                <a:effectLst/>
                <a:cs typeface="Arial" pitchFamily="34" charset="0"/>
              </a:rPr>
              <a:t>3</a:t>
            </a:r>
            <a:r>
              <a:rPr kumimoji="0" lang="en-US" sz="4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381000" y="457200"/>
            <a:ext cx="8305800" cy="560153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cs typeface="Arial" pitchFamily="34" charset="0"/>
              </a:rPr>
              <a:t>Let's see an example,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cs typeface="Arial" pitchFamily="34" charset="0"/>
              </a:rPr>
              <a:t>greet = lambda : print('Hello World')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cs typeface="Arial" pitchFamily="34" charset="0"/>
              </a:rPr>
              <a:t>Here, we have defined a lambda function and assigned it to the variable named greet.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cs typeface="Arial" pitchFamily="34" charset="0"/>
              </a:rPr>
              <a:t>To execute this lambda function, we need to call it.</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smtClean="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cs typeface="Arial" pitchFamily="34" charset="0"/>
              </a:rPr>
              <a:t> Here's how we can call the lambda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cs typeface="Arial" pitchFamily="34" charset="0"/>
              </a:rPr>
              <a:t># call the lambda </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smtClean="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cs typeface="Arial" pitchFamily="34" charset="0"/>
              </a:rPr>
              <a:t>greet()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457200" y="838200"/>
            <a:ext cx="8077200" cy="344709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70C0"/>
                </a:solidFill>
                <a:effectLst/>
                <a:cs typeface="Arial" pitchFamily="34" charset="0"/>
              </a:rPr>
              <a:t># lambda that accepts one argument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0070C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rgbClr val="0070C0"/>
                </a:solidFill>
                <a:effectLst/>
                <a:cs typeface="Arial" pitchFamily="34" charset="0"/>
              </a:rPr>
              <a:t>greet_user</a:t>
            </a:r>
            <a:r>
              <a:rPr kumimoji="0" lang="en-US" sz="2800" b="1" i="0" u="none" strike="noStrike" cap="none" normalizeH="0" baseline="0" dirty="0" smtClean="0">
                <a:ln>
                  <a:noFill/>
                </a:ln>
                <a:solidFill>
                  <a:srgbClr val="0070C0"/>
                </a:solidFill>
                <a:effectLst/>
                <a:cs typeface="Arial" pitchFamily="34" charset="0"/>
              </a:rPr>
              <a:t> = lambda name : print('Hey there,', name)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0070C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70C0"/>
                </a:solidFill>
                <a:effectLst/>
                <a:cs typeface="Arial" pitchFamily="34" charset="0"/>
              </a:rPr>
              <a:t># lambda call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0070C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rgbClr val="0070C0"/>
                </a:solidFill>
                <a:effectLst/>
                <a:cs typeface="Arial" pitchFamily="34" charset="0"/>
              </a:rPr>
              <a:t>greet_user</a:t>
            </a:r>
            <a:r>
              <a:rPr kumimoji="0" lang="en-US" sz="2800" b="1" i="0" u="none" strike="noStrike" cap="none" normalizeH="0" baseline="0" dirty="0" smtClean="0">
                <a:ln>
                  <a:noFill/>
                </a:ln>
                <a:solidFill>
                  <a:srgbClr val="0070C0"/>
                </a:solidFill>
                <a:effectLst/>
                <a:cs typeface="Arial" pitchFamily="34" charset="0"/>
              </a:rPr>
              <a:t>('Delilah') </a:t>
            </a:r>
            <a:br>
              <a:rPr kumimoji="0" lang="en-US" sz="2800" b="1" i="0" u="none" strike="noStrike" cap="none" normalizeH="0" baseline="0" dirty="0" smtClean="0">
                <a:ln>
                  <a:noFill/>
                </a:ln>
                <a:solidFill>
                  <a:srgbClr val="0070C0"/>
                </a:solidFill>
                <a:effectLst/>
                <a:cs typeface="Arial" pitchFamily="34" charset="0"/>
              </a:rPr>
            </a:br>
            <a:endParaRPr kumimoji="0" lang="en-US" sz="2800" b="1" i="0" u="none" strike="noStrike" cap="none" normalizeH="0" baseline="0" dirty="0" smtClean="0">
              <a:ln>
                <a:noFill/>
              </a:ln>
              <a:solidFill>
                <a:srgbClr val="0070C0"/>
              </a:solidFill>
              <a:effectLst/>
              <a:cs typeface="Arial" pitchFamily="34" charset="0"/>
            </a:endParaRPr>
          </a:p>
        </p:txBody>
      </p:sp>
      <p:sp>
        <p:nvSpPr>
          <p:cNvPr id="15362" name="Rectangle 2"/>
          <p:cNvSpPr>
            <a:spLocks noChangeArrowheads="1"/>
          </p:cNvSpPr>
          <p:nvPr/>
        </p:nvSpPr>
        <p:spPr bwMode="auto">
          <a:xfrm>
            <a:off x="381000" y="4648200"/>
            <a:ext cx="8305800" cy="1723549"/>
          </a:xfrm>
          <a:prstGeom prst="rect">
            <a:avLst/>
          </a:prstGeom>
          <a:solidFill>
            <a:srgbClr val="F9FAFC"/>
          </a:solidFill>
          <a:ln w="9525">
            <a:noFill/>
            <a:miter lim="800000"/>
            <a:headEnd/>
            <a:tailEnd/>
          </a:ln>
          <a:effectLst/>
        </p:spPr>
        <p:txBody>
          <a:bodyPr vert="horz" wrap="square" lIns="12696" tIns="0" rIns="12696"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cs typeface="Arial" pitchFamily="34" charset="0"/>
              </a:rPr>
              <a:t>In the above example, we have assigned a lambda function to the </a:t>
            </a:r>
            <a:r>
              <a:rPr kumimoji="0" lang="en-US" sz="2800" b="0" i="0" u="none" strike="noStrike" cap="none" normalizeH="0" baseline="0" dirty="0" err="1" smtClean="0">
                <a:ln>
                  <a:noFill/>
                </a:ln>
                <a:solidFill>
                  <a:schemeClr val="tx1"/>
                </a:solidFill>
                <a:effectLst/>
                <a:cs typeface="Arial" pitchFamily="34" charset="0"/>
              </a:rPr>
              <a:t>greet_user</a:t>
            </a:r>
            <a:r>
              <a:rPr kumimoji="0" lang="en-US" sz="2800" b="0" i="0" u="none" strike="noStrike" cap="none" normalizeH="0" baseline="0" dirty="0" smtClean="0">
                <a:ln>
                  <a:noFill/>
                </a:ln>
                <a:solidFill>
                  <a:schemeClr val="tx1"/>
                </a:solidFill>
                <a:effectLst/>
                <a:cs typeface="Arial" pitchFamily="34" charset="0"/>
              </a:rPr>
              <a:t> variable.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cs typeface="Arial" pitchFamily="34" charset="0"/>
              </a:rPr>
              <a:t>Here, name after the lambda keyword specifies that the lambda function accepts the argument named name.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381000" y="990600"/>
            <a:ext cx="8305800" cy="344709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cs typeface="Arial" pitchFamily="34" charset="0"/>
              </a:rPr>
              <a:t>str1 </a:t>
            </a:r>
            <a:r>
              <a:rPr kumimoji="0" lang="en-US" sz="3200" b="1" i="0" u="none" strike="noStrike" cap="none" normalizeH="0" baseline="0" dirty="0" smtClean="0">
                <a:ln>
                  <a:noFill/>
                </a:ln>
                <a:solidFill>
                  <a:srgbClr val="006699"/>
                </a:solidFill>
                <a:effectLst/>
                <a:cs typeface="Arial" pitchFamily="34" charset="0"/>
              </a:rPr>
              <a:t>=</a:t>
            </a:r>
            <a:r>
              <a:rPr kumimoji="0" lang="en-US" sz="3200" b="0" i="0" u="none" strike="noStrike" cap="none" normalizeH="0" baseline="0" dirty="0" smtClean="0">
                <a:ln>
                  <a:noFill/>
                </a:ln>
                <a:solidFill>
                  <a:srgbClr val="273239"/>
                </a:solidFill>
                <a:effectLst/>
                <a:cs typeface="Arial" pitchFamily="34" charset="0"/>
              </a:rPr>
              <a:t> </a:t>
            </a:r>
            <a:r>
              <a:rPr lang="en-US" sz="3200" dirty="0" smtClean="0">
                <a:solidFill>
                  <a:srgbClr val="0000FF"/>
                </a:solidFill>
                <a:cs typeface="Arial" pitchFamily="34" charset="0"/>
              </a:rPr>
              <a:t>‘</a:t>
            </a:r>
            <a:r>
              <a:rPr kumimoji="0" lang="en-US" sz="3200" b="0" i="0" u="none" strike="noStrike" cap="none" normalizeH="0" baseline="0" dirty="0" err="1" smtClean="0">
                <a:ln>
                  <a:noFill/>
                </a:ln>
                <a:solidFill>
                  <a:srgbClr val="0000FF"/>
                </a:solidFill>
                <a:effectLst/>
                <a:cs typeface="Arial" pitchFamily="34" charset="0"/>
              </a:rPr>
              <a:t>Pythonisimpressive</a:t>
            </a:r>
            <a:r>
              <a:rPr kumimoji="0" lang="en-US" sz="3200" b="0" i="0" u="none" strike="noStrike" cap="none" normalizeH="0" baseline="0" dirty="0" smtClean="0">
                <a:ln>
                  <a:noFill/>
                </a:ln>
                <a:solidFill>
                  <a:srgbClr val="0000FF"/>
                </a:solidFill>
                <a:effectLst/>
                <a:cs typeface="Arial" pitchFamily="34" charset="0"/>
              </a:rPr>
              <a:t>'</a:t>
            </a:r>
            <a:endParaRPr kumimoji="0" lang="en-US" sz="3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273239"/>
                </a:solidFill>
                <a:effectLst/>
                <a:cs typeface="Arial" pitchFamily="34" charset="0"/>
              </a:rPr>
              <a:t> </a:t>
            </a:r>
            <a:endParaRPr kumimoji="0" lang="en-US" sz="3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8200"/>
                </a:solidFill>
                <a:effectLst/>
                <a:cs typeface="Arial" pitchFamily="34" charset="0"/>
              </a:rPr>
              <a:t># lambda returns a function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rgbClr val="000000"/>
                </a:solidFill>
                <a:effectLst/>
                <a:cs typeface="Arial" pitchFamily="34" charset="0"/>
              </a:rPr>
              <a:t>rev_upper</a:t>
            </a:r>
            <a:r>
              <a:rPr kumimoji="0" lang="en-US" sz="3200" b="0" i="0" u="none" strike="noStrike" cap="none" normalizeH="0" baseline="0" dirty="0" smtClean="0">
                <a:ln>
                  <a:noFill/>
                </a:ln>
                <a:solidFill>
                  <a:srgbClr val="000000"/>
                </a:solidFill>
                <a:effectLst/>
                <a:cs typeface="Arial" pitchFamily="34" charset="0"/>
              </a:rPr>
              <a:t> </a:t>
            </a:r>
            <a:r>
              <a:rPr kumimoji="0" lang="en-US" sz="3200" b="1" i="0" u="none" strike="noStrike" cap="none" normalizeH="0" baseline="0" dirty="0" smtClean="0">
                <a:ln>
                  <a:noFill/>
                </a:ln>
                <a:solidFill>
                  <a:srgbClr val="006699"/>
                </a:solidFill>
                <a:effectLst/>
                <a:cs typeface="Arial" pitchFamily="34" charset="0"/>
              </a:rPr>
              <a:t>=</a:t>
            </a:r>
            <a:r>
              <a:rPr kumimoji="0" lang="en-US" sz="3200" b="0" i="0" u="none" strike="noStrike" cap="none" normalizeH="0" baseline="0" dirty="0" smtClean="0">
                <a:ln>
                  <a:noFill/>
                </a:ln>
                <a:solidFill>
                  <a:srgbClr val="273239"/>
                </a:solidFill>
                <a:effectLst/>
                <a:cs typeface="Arial" pitchFamily="34" charset="0"/>
              </a:rPr>
              <a:t> </a:t>
            </a:r>
            <a:r>
              <a:rPr kumimoji="0" lang="en-US" sz="3200" b="1" i="0" u="none" strike="noStrike" cap="none" normalizeH="0" baseline="0" dirty="0" smtClean="0">
                <a:ln>
                  <a:noFill/>
                </a:ln>
                <a:solidFill>
                  <a:srgbClr val="006699"/>
                </a:solidFill>
                <a:effectLst/>
                <a:cs typeface="Arial" pitchFamily="34" charset="0"/>
              </a:rPr>
              <a:t>lambda</a:t>
            </a:r>
            <a:r>
              <a:rPr kumimoji="0" lang="en-US" sz="3200" b="0" i="0" u="none" strike="noStrike" cap="none" normalizeH="0" baseline="0" dirty="0" smtClean="0">
                <a:ln>
                  <a:noFill/>
                </a:ln>
                <a:solidFill>
                  <a:srgbClr val="273239"/>
                </a:solidFill>
                <a:effectLst/>
                <a:cs typeface="Arial" pitchFamily="34" charset="0"/>
              </a:rPr>
              <a:t> </a:t>
            </a:r>
            <a:r>
              <a:rPr kumimoji="0" lang="en-US" sz="3200" b="0" i="0" u="none" strike="noStrike" cap="none" normalizeH="0" baseline="0" dirty="0" smtClean="0">
                <a:ln>
                  <a:noFill/>
                </a:ln>
                <a:solidFill>
                  <a:srgbClr val="000000"/>
                </a:solidFill>
                <a:effectLst/>
                <a:cs typeface="Arial" pitchFamily="34" charset="0"/>
              </a:rPr>
              <a:t>string: </a:t>
            </a:r>
            <a:r>
              <a:rPr kumimoji="0" lang="en-US" sz="3200" b="0" i="0" u="none" strike="noStrike" cap="none" normalizeH="0" baseline="0" dirty="0" err="1" smtClean="0">
                <a:ln>
                  <a:noFill/>
                </a:ln>
                <a:solidFill>
                  <a:srgbClr val="000000"/>
                </a:solidFill>
                <a:effectLst/>
                <a:cs typeface="Arial" pitchFamily="34" charset="0"/>
              </a:rPr>
              <a:t>string.upper</a:t>
            </a:r>
            <a:r>
              <a:rPr kumimoji="0" lang="en-US" sz="3200" b="0" i="0" u="none" strike="noStrike" cap="none" normalizeH="0" baseline="0" dirty="0" smtClean="0">
                <a:ln>
                  <a:noFill/>
                </a:ln>
                <a:solidFill>
                  <a:srgbClr val="000000"/>
                </a:solidFill>
                <a:effectLst/>
                <a:cs typeface="Arial" pitchFamily="34" charset="0"/>
              </a:rPr>
              <a:t>()[::</a:t>
            </a:r>
            <a:r>
              <a:rPr kumimoji="0" lang="en-US" sz="3200" b="1" i="0" u="none" strike="noStrike" cap="none" normalizeH="0" baseline="0" dirty="0" smtClean="0">
                <a:ln>
                  <a:noFill/>
                </a:ln>
                <a:solidFill>
                  <a:srgbClr val="006699"/>
                </a:solidFill>
                <a:effectLst/>
                <a:cs typeface="Arial" pitchFamily="34" charset="0"/>
              </a:rPr>
              <a:t>-</a:t>
            </a:r>
            <a:r>
              <a:rPr kumimoji="0" lang="en-US" sz="3200" b="0" i="0" u="none" strike="noStrike" cap="none" normalizeH="0" baseline="0" dirty="0" smtClean="0">
                <a:ln>
                  <a:noFill/>
                </a:ln>
                <a:solidFill>
                  <a:srgbClr val="009900"/>
                </a:solidFill>
                <a:effectLst/>
                <a:cs typeface="Arial" pitchFamily="34" charset="0"/>
              </a:rPr>
              <a:t>1</a:t>
            </a:r>
            <a:r>
              <a:rPr kumimoji="0" lang="en-US" sz="32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1493"/>
                </a:solidFill>
                <a:effectLst/>
                <a:cs typeface="Arial" pitchFamily="34" charset="0"/>
              </a:rPr>
              <a:t>print</a:t>
            </a:r>
            <a:r>
              <a:rPr kumimoji="0" lang="en-US" sz="3200" b="0" i="0" u="none" strike="noStrike" cap="none" normalizeH="0" baseline="0" dirty="0" smtClean="0">
                <a:ln>
                  <a:noFill/>
                </a:ln>
                <a:solidFill>
                  <a:srgbClr val="000000"/>
                </a:solidFill>
                <a:effectLst/>
                <a:cs typeface="Arial" pitchFamily="34" charset="0"/>
              </a:rPr>
              <a:t>(</a:t>
            </a:r>
            <a:r>
              <a:rPr kumimoji="0" lang="en-US" sz="3200" b="0" i="0" u="none" strike="noStrike" cap="none" normalizeH="0" baseline="0" dirty="0" err="1" smtClean="0">
                <a:ln>
                  <a:noFill/>
                </a:ln>
                <a:solidFill>
                  <a:srgbClr val="000000"/>
                </a:solidFill>
                <a:effectLst/>
                <a:cs typeface="Arial" pitchFamily="34" charset="0"/>
              </a:rPr>
              <a:t>rev_upper</a:t>
            </a:r>
            <a:r>
              <a:rPr kumimoji="0" lang="en-US" sz="3200" b="0" i="0" u="none" strike="noStrike" cap="none" normalizeH="0" baseline="0" dirty="0" smtClean="0">
                <a:ln>
                  <a:noFill/>
                </a:ln>
                <a:solidFill>
                  <a:srgbClr val="000000"/>
                </a:solidFill>
                <a:effectLst/>
                <a:cs typeface="Arial" pitchFamily="34" charset="0"/>
              </a:rPr>
              <a:t>(str1))</a:t>
            </a:r>
            <a:endParaRPr kumimoji="0" lang="en-US" sz="32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54"/>
          <p:cNvSpPr txBox="1">
            <a:spLocks noGrp="1"/>
          </p:cNvSpPr>
          <p:nvPr>
            <p:ph type="title"/>
          </p:nvPr>
        </p:nvSpPr>
        <p:spPr>
          <a:xfrm>
            <a:off x="488950" y="221367"/>
            <a:ext cx="8556900" cy="133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3200" dirty="0">
                <a:latin typeface="+mn-lt"/>
                <a:ea typeface="Nunito"/>
                <a:cs typeface="Nunito"/>
                <a:sym typeface="Nunito"/>
              </a:rPr>
              <a:t>Keyword Arguments</a:t>
            </a:r>
            <a:endParaRPr sz="3200">
              <a:latin typeface="+mn-lt"/>
              <a:ea typeface="Nunito"/>
              <a:cs typeface="Nunito"/>
              <a:sym typeface="Nunito"/>
            </a:endParaRPr>
          </a:p>
          <a:p>
            <a:pPr marL="0" lvl="0" indent="0" algn="just" rtl="0">
              <a:spcBef>
                <a:spcPts val="0"/>
              </a:spcBef>
              <a:spcAft>
                <a:spcPts val="0"/>
              </a:spcAft>
              <a:buNone/>
            </a:pPr>
            <a:r>
              <a:rPr lang="en" sz="3200" dirty="0">
                <a:latin typeface="+mn-lt"/>
                <a:ea typeface="Nunito"/>
                <a:cs typeface="Nunito"/>
                <a:sym typeface="Nunito"/>
              </a:rPr>
              <a:t>You can also send arguments with the key = value syntax.</a:t>
            </a:r>
            <a:endParaRPr sz="3200">
              <a:latin typeface="+mn-lt"/>
              <a:ea typeface="Nunito"/>
              <a:cs typeface="Nunito"/>
              <a:sym typeface="Nunito"/>
            </a:endParaRPr>
          </a:p>
          <a:p>
            <a:pPr marL="0" lvl="0" indent="0" algn="just" rtl="0">
              <a:spcBef>
                <a:spcPts val="0"/>
              </a:spcBef>
              <a:spcAft>
                <a:spcPts val="0"/>
              </a:spcAft>
              <a:buNone/>
            </a:pPr>
            <a:r>
              <a:rPr lang="en" sz="3200" dirty="0">
                <a:latin typeface="+mn-lt"/>
                <a:ea typeface="Nunito"/>
                <a:cs typeface="Nunito"/>
                <a:sym typeface="Nunito"/>
              </a:rPr>
              <a:t>This way the order of the arguments does not matter.</a:t>
            </a:r>
            <a:endParaRPr sz="3200">
              <a:latin typeface="+mn-lt"/>
              <a:ea typeface="Nunito"/>
              <a:cs typeface="Nunito"/>
              <a:sym typeface="Nunito"/>
            </a:endParaRPr>
          </a:p>
          <a:p>
            <a:pPr marL="0" lvl="0" indent="0" algn="just" rtl="0">
              <a:spcBef>
                <a:spcPts val="0"/>
              </a:spcBef>
              <a:spcAft>
                <a:spcPts val="0"/>
              </a:spcAft>
              <a:buNone/>
            </a:pPr>
            <a:r>
              <a:rPr lang="en" sz="3200" dirty="0">
                <a:latin typeface="+mn-lt"/>
                <a:ea typeface="Nunito"/>
                <a:cs typeface="Nunito"/>
                <a:sym typeface="Nunito"/>
              </a:rPr>
              <a:t>Example</a:t>
            </a:r>
            <a:endParaRPr sz="3200">
              <a:latin typeface="+mn-lt"/>
              <a:ea typeface="Nunito"/>
              <a:cs typeface="Nunito"/>
              <a:sym typeface="Nunito"/>
            </a:endParaRPr>
          </a:p>
          <a:p>
            <a:pPr marL="0" lvl="0" indent="0" algn="just" rtl="0">
              <a:spcBef>
                <a:spcPts val="0"/>
              </a:spcBef>
              <a:spcAft>
                <a:spcPts val="0"/>
              </a:spcAft>
              <a:buNone/>
            </a:pPr>
            <a:r>
              <a:rPr lang="en" sz="3200" dirty="0">
                <a:latin typeface="+mn-lt"/>
                <a:ea typeface="Nunito"/>
                <a:cs typeface="Nunito"/>
                <a:sym typeface="Nunito"/>
              </a:rPr>
              <a:t>def my_function(child3, child2, child1):</a:t>
            </a:r>
            <a:endParaRPr sz="3200">
              <a:latin typeface="+mn-lt"/>
              <a:ea typeface="Nunito"/>
              <a:cs typeface="Nunito"/>
              <a:sym typeface="Nunito"/>
            </a:endParaRPr>
          </a:p>
          <a:p>
            <a:pPr marL="0" lvl="0" indent="0" algn="l" rtl="0">
              <a:spcBef>
                <a:spcPts val="0"/>
              </a:spcBef>
              <a:spcAft>
                <a:spcPts val="0"/>
              </a:spcAft>
              <a:buNone/>
            </a:pPr>
            <a:r>
              <a:rPr lang="en" sz="3200" dirty="0">
                <a:latin typeface="+mn-lt"/>
                <a:ea typeface="Nunito"/>
                <a:cs typeface="Nunito"/>
                <a:sym typeface="Nunito"/>
              </a:rPr>
              <a:t>  print("The youngest child is " + child3</a:t>
            </a:r>
            <a:r>
              <a:rPr lang="en" sz="3200" dirty="0" smtClean="0">
                <a:latin typeface="+mn-lt"/>
                <a:ea typeface="Nunito"/>
                <a:cs typeface="Nunito"/>
                <a:sym typeface="Nunito"/>
              </a:rPr>
              <a:t>)</a:t>
            </a:r>
            <a:br>
              <a:rPr lang="en" sz="3200" dirty="0" smtClean="0">
                <a:latin typeface="+mn-lt"/>
                <a:ea typeface="Nunito"/>
                <a:cs typeface="Nunito"/>
                <a:sym typeface="Nunito"/>
              </a:rPr>
            </a:br>
            <a:endParaRPr sz="3200">
              <a:latin typeface="+mn-lt"/>
              <a:ea typeface="Nunito"/>
              <a:cs typeface="Nunito"/>
              <a:sym typeface="Nunito"/>
            </a:endParaRPr>
          </a:p>
          <a:p>
            <a:pPr marL="0" lvl="0" indent="0" algn="just" rtl="0">
              <a:spcBef>
                <a:spcPts val="0"/>
              </a:spcBef>
              <a:spcAft>
                <a:spcPts val="0"/>
              </a:spcAft>
              <a:buNone/>
            </a:pPr>
            <a:r>
              <a:rPr lang="en" sz="2400" b="1" dirty="0">
                <a:latin typeface="+mn-lt"/>
                <a:ea typeface="Nunito"/>
                <a:cs typeface="Nunito"/>
                <a:sym typeface="Nunito"/>
              </a:rPr>
              <a:t>my_function(child1 = "Emil", child2 = "Tobias", child3 = "Linus")</a:t>
            </a:r>
            <a:endParaRPr sz="2400" b="1">
              <a:latin typeface="+mn-lt"/>
              <a:ea typeface="Nunito"/>
              <a:cs typeface="Nunito"/>
              <a:sym typeface="Nunito"/>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458200" cy="4062651"/>
          </a:xfrm>
          <a:prstGeom prst="rect">
            <a:avLst/>
          </a:prstGeom>
        </p:spPr>
        <p:txBody>
          <a:bodyPr wrap="square">
            <a:spAutoFit/>
          </a:bodyPr>
          <a:lstStyle/>
          <a:p>
            <a:pPr fontAlgn="base"/>
            <a:r>
              <a:rPr lang="en-US" sz="2400" b="1" dirty="0" smtClean="0"/>
              <a:t>Condition Checking Using Python lambda function</a:t>
            </a:r>
          </a:p>
          <a:p>
            <a:pPr fontAlgn="base"/>
            <a:endParaRPr lang="en-IN" sz="2400" b="1" dirty="0" smtClean="0"/>
          </a:p>
          <a:p>
            <a:pPr fontAlgn="base"/>
            <a:r>
              <a:rPr lang="en-US" b="1" dirty="0" err="1" smtClean="0"/>
              <a:t>format_numeric</a:t>
            </a:r>
            <a:r>
              <a:rPr lang="en-US" b="1" dirty="0" smtClean="0"/>
              <a:t> = lambda num: f"{</a:t>
            </a:r>
            <a:r>
              <a:rPr lang="en-US" b="1" dirty="0" err="1" smtClean="0"/>
              <a:t>num:e</a:t>
            </a:r>
            <a:r>
              <a:rPr lang="en-US" b="1" dirty="0" smtClean="0"/>
              <a:t>}" if </a:t>
            </a:r>
            <a:r>
              <a:rPr lang="en-US" b="1" dirty="0" err="1" smtClean="0"/>
              <a:t>isinstance</a:t>
            </a:r>
            <a:r>
              <a:rPr lang="en-US" b="1" dirty="0" smtClean="0"/>
              <a:t>(num, </a:t>
            </a:r>
            <a:r>
              <a:rPr lang="en-US" b="1" dirty="0" err="1" smtClean="0"/>
              <a:t>int</a:t>
            </a:r>
            <a:r>
              <a:rPr lang="en-US" b="1" dirty="0" smtClean="0"/>
              <a:t>) else f"{num:,.2f}"</a:t>
            </a:r>
          </a:p>
          <a:p>
            <a:pPr fontAlgn="base"/>
            <a:r>
              <a:rPr lang="en-US" sz="2400" dirty="0" smtClean="0"/>
              <a:t> </a:t>
            </a:r>
          </a:p>
          <a:p>
            <a:pPr fontAlgn="base"/>
            <a:r>
              <a:rPr lang="en-US" sz="2400" dirty="0" smtClean="0"/>
              <a:t>print("</a:t>
            </a:r>
            <a:r>
              <a:rPr lang="en-US" sz="2400" dirty="0" err="1" smtClean="0"/>
              <a:t>Int</a:t>
            </a:r>
            <a:r>
              <a:rPr lang="en-US" sz="2400" dirty="0" smtClean="0"/>
              <a:t> formatting:", </a:t>
            </a:r>
            <a:r>
              <a:rPr lang="en-US" sz="2400" dirty="0" err="1" smtClean="0"/>
              <a:t>format_numeric</a:t>
            </a:r>
            <a:r>
              <a:rPr lang="en-US" sz="2400" dirty="0" smtClean="0"/>
              <a:t>(1000000))</a:t>
            </a:r>
          </a:p>
          <a:p>
            <a:pPr fontAlgn="base"/>
            <a:r>
              <a:rPr lang="en-US" sz="2400" dirty="0" smtClean="0"/>
              <a:t>print("float formatting:", </a:t>
            </a:r>
            <a:r>
              <a:rPr lang="en-US" sz="2400" dirty="0" err="1" smtClean="0"/>
              <a:t>format_numeric</a:t>
            </a:r>
            <a:r>
              <a:rPr lang="en-US" sz="2400" dirty="0" smtClean="0"/>
              <a:t>(999999.789541235))</a:t>
            </a:r>
          </a:p>
          <a:p>
            <a:pPr fontAlgn="base"/>
            <a:endParaRPr lang="en-IN" sz="2400" dirty="0" smtClean="0"/>
          </a:p>
          <a:p>
            <a:pPr fontAlgn="base"/>
            <a:r>
              <a:rPr lang="en-US" sz="2400" b="1" dirty="0" smtClean="0"/>
              <a:t>Output:</a:t>
            </a:r>
            <a:endParaRPr lang="en-US" sz="2400" dirty="0" smtClean="0"/>
          </a:p>
          <a:p>
            <a:r>
              <a:rPr lang="en-US" sz="2400" dirty="0" err="1" smtClean="0"/>
              <a:t>Int</a:t>
            </a:r>
            <a:r>
              <a:rPr lang="en-US" sz="2400" dirty="0" smtClean="0"/>
              <a:t> formatting: 1.000000e+06 </a:t>
            </a:r>
          </a:p>
          <a:p>
            <a:r>
              <a:rPr lang="en-US" sz="2400" dirty="0" smtClean="0"/>
              <a:t>float formatting: 999,999.79</a:t>
            </a:r>
          </a:p>
          <a:p>
            <a:pPr fontAlgn="base"/>
            <a:endParaRPr lang="en-US" sz="24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001000" cy="3539430"/>
          </a:xfrm>
          <a:prstGeom prst="rect">
            <a:avLst/>
          </a:prstGeom>
        </p:spPr>
        <p:txBody>
          <a:bodyPr wrap="square">
            <a:spAutoFit/>
          </a:bodyPr>
          <a:lstStyle/>
          <a:p>
            <a:pPr fontAlgn="base"/>
            <a:r>
              <a:rPr lang="en-US" sz="2800" b="1" dirty="0" smtClean="0"/>
              <a:t>Python Lambda Function with if-else</a:t>
            </a:r>
          </a:p>
          <a:p>
            <a:pPr fontAlgn="base"/>
            <a:r>
              <a:rPr lang="en-US" sz="2800" dirty="0" smtClean="0"/>
              <a:t>Here we are using </a:t>
            </a:r>
            <a:r>
              <a:rPr lang="en-US" sz="2800" b="1" dirty="0" smtClean="0"/>
              <a:t>Max</a:t>
            </a:r>
            <a:r>
              <a:rPr lang="en-US" sz="2800" dirty="0" smtClean="0"/>
              <a:t> lambda function to find the maximum of two integers.</a:t>
            </a:r>
          </a:p>
          <a:p>
            <a:pPr fontAlgn="base"/>
            <a:endParaRPr lang="en-IN" sz="2800" dirty="0" smtClean="0"/>
          </a:p>
          <a:p>
            <a:pPr fontAlgn="base"/>
            <a:r>
              <a:rPr lang="en-US" sz="2800" dirty="0" smtClean="0"/>
              <a:t>Max = lambda a, b : a if(a &gt; b) else b</a:t>
            </a:r>
          </a:p>
          <a:p>
            <a:pPr fontAlgn="base"/>
            <a:r>
              <a:rPr lang="en-US" sz="2800" dirty="0" smtClean="0"/>
              <a:t> </a:t>
            </a:r>
          </a:p>
          <a:p>
            <a:pPr fontAlgn="base"/>
            <a:r>
              <a:rPr lang="en-US" sz="2800" dirty="0" smtClean="0"/>
              <a:t>print(Max(1, 2))</a:t>
            </a:r>
          </a:p>
          <a:p>
            <a:pPr fontAlgn="base"/>
            <a:endParaRPr lang="en-US"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686800" cy="6740307"/>
          </a:xfrm>
          <a:prstGeom prst="rect">
            <a:avLst/>
          </a:prstGeom>
        </p:spPr>
        <p:txBody>
          <a:bodyPr wrap="square">
            <a:spAutoFit/>
          </a:bodyPr>
          <a:lstStyle/>
          <a:p>
            <a:pPr algn="just" fontAlgn="base"/>
            <a:r>
              <a:rPr lang="en-US" sz="2400" b="1" dirty="0" smtClean="0"/>
              <a:t>Python Lambda with Multiple statements</a:t>
            </a:r>
          </a:p>
          <a:p>
            <a:pPr algn="just" fontAlgn="base"/>
            <a:r>
              <a:rPr lang="en-US" sz="2400" dirty="0" smtClean="0"/>
              <a:t>Lambda functions does not allow multiple statements, however, we can create two lambda functions and then call the other lambda function as a parameter to the first function. Let’s try to find the second maximum element using lambda.</a:t>
            </a:r>
          </a:p>
          <a:p>
            <a:pPr algn="just" fontAlgn="base"/>
            <a:endParaRPr lang="en-IN" sz="2400" dirty="0" smtClean="0"/>
          </a:p>
          <a:p>
            <a:pPr fontAlgn="base"/>
            <a:r>
              <a:rPr lang="en-US" sz="2400" dirty="0" smtClean="0"/>
              <a:t>List = [[2,3,4],[1, 4, 16, 64],[3, 6, 9, 12]]</a:t>
            </a:r>
          </a:p>
          <a:p>
            <a:pPr fontAlgn="base"/>
            <a:r>
              <a:rPr lang="en-US" sz="2400" dirty="0" smtClean="0"/>
              <a:t> </a:t>
            </a:r>
          </a:p>
          <a:p>
            <a:pPr fontAlgn="base"/>
            <a:r>
              <a:rPr lang="en-US" sz="2400" dirty="0" smtClean="0"/>
              <a:t># Sort each </a:t>
            </a:r>
            <a:r>
              <a:rPr lang="en-US" sz="2400" dirty="0" err="1" smtClean="0"/>
              <a:t>sublist</a:t>
            </a:r>
            <a:endParaRPr lang="en-US" sz="2400" dirty="0" smtClean="0"/>
          </a:p>
          <a:p>
            <a:pPr fontAlgn="base"/>
            <a:r>
              <a:rPr lang="en-US" sz="2400" dirty="0" err="1" smtClean="0"/>
              <a:t>sortList</a:t>
            </a:r>
            <a:r>
              <a:rPr lang="en-US" sz="2400" dirty="0" smtClean="0"/>
              <a:t> = lambda x: (sorted(</a:t>
            </a:r>
            <a:r>
              <a:rPr lang="en-US" sz="2400" dirty="0" err="1" smtClean="0"/>
              <a:t>i</a:t>
            </a:r>
            <a:r>
              <a:rPr lang="en-US" sz="2400" dirty="0" smtClean="0"/>
              <a:t>) for </a:t>
            </a:r>
            <a:r>
              <a:rPr lang="en-US" sz="2400" dirty="0" err="1" smtClean="0"/>
              <a:t>i</a:t>
            </a:r>
            <a:r>
              <a:rPr lang="en-US" sz="2400" dirty="0" smtClean="0"/>
              <a:t> in x)</a:t>
            </a:r>
          </a:p>
          <a:p>
            <a:pPr fontAlgn="base"/>
            <a:r>
              <a:rPr lang="en-US" sz="2400" dirty="0" smtClean="0"/>
              <a:t> </a:t>
            </a:r>
          </a:p>
          <a:p>
            <a:pPr fontAlgn="base"/>
            <a:r>
              <a:rPr lang="en-US" sz="2400" dirty="0" smtClean="0"/>
              <a:t># Get the second largest element</a:t>
            </a:r>
          </a:p>
          <a:p>
            <a:pPr fontAlgn="base"/>
            <a:r>
              <a:rPr lang="en-US" sz="2400" dirty="0" err="1" smtClean="0"/>
              <a:t>secondLargest</a:t>
            </a:r>
            <a:r>
              <a:rPr lang="en-US" sz="2400" dirty="0" smtClean="0"/>
              <a:t> = lambda x, f : [y[</a:t>
            </a:r>
            <a:r>
              <a:rPr lang="en-US" sz="2400" dirty="0" err="1" smtClean="0"/>
              <a:t>len</a:t>
            </a:r>
            <a:r>
              <a:rPr lang="en-US" sz="2400" dirty="0" smtClean="0"/>
              <a:t>(y)-2] for y in f(x)]</a:t>
            </a:r>
          </a:p>
          <a:p>
            <a:pPr fontAlgn="base"/>
            <a:r>
              <a:rPr lang="en-US" sz="2400" dirty="0" smtClean="0"/>
              <a:t>res = </a:t>
            </a:r>
            <a:r>
              <a:rPr lang="en-US" sz="2400" dirty="0" err="1" smtClean="0"/>
              <a:t>secondLargest</a:t>
            </a:r>
            <a:r>
              <a:rPr lang="en-US" sz="2400" dirty="0" smtClean="0"/>
              <a:t>(List, </a:t>
            </a:r>
            <a:r>
              <a:rPr lang="en-US" sz="2400" dirty="0" err="1" smtClean="0"/>
              <a:t>sortList</a:t>
            </a:r>
            <a:r>
              <a:rPr lang="en-US" sz="2400" dirty="0" smtClean="0"/>
              <a:t>)</a:t>
            </a:r>
          </a:p>
          <a:p>
            <a:pPr fontAlgn="base"/>
            <a:r>
              <a:rPr lang="en-US" sz="2400" dirty="0" smtClean="0"/>
              <a:t> </a:t>
            </a:r>
          </a:p>
          <a:p>
            <a:pPr fontAlgn="base"/>
            <a:r>
              <a:rPr lang="en-US" sz="2400" dirty="0" smtClean="0"/>
              <a:t>print(res)</a:t>
            </a:r>
          </a:p>
          <a:p>
            <a:pPr fontAlgn="base"/>
            <a:r>
              <a:rPr lang="en-US" sz="2400" b="1" dirty="0" smtClean="0"/>
              <a:t>Output:</a:t>
            </a:r>
            <a:endParaRPr lang="en-US" sz="2400" dirty="0" smtClean="0"/>
          </a:p>
          <a:p>
            <a:r>
              <a:rPr lang="en-US" sz="2400" dirty="0" smtClean="0"/>
              <a:t>[3, 16, 9]</a:t>
            </a:r>
            <a:endParaRPr 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381000" y="609600"/>
            <a:ext cx="8153400" cy="430887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cs typeface="Arial" pitchFamily="34" charset="0"/>
              </a:rPr>
              <a:t>Lambda Function with </a:t>
            </a:r>
            <a:r>
              <a:rPr kumimoji="0" lang="en-US" sz="2800" b="1" i="0" u="none" strike="noStrike" cap="none" normalizeH="0" baseline="0" dirty="0" err="1" smtClean="0">
                <a:ln>
                  <a:noFill/>
                </a:ln>
                <a:solidFill>
                  <a:schemeClr val="tx1"/>
                </a:solidFill>
                <a:effectLst/>
                <a:cs typeface="Arial" pitchFamily="34" charset="0"/>
              </a:rPr>
              <a:t>Iterables</a:t>
            </a:r>
            <a:endParaRPr kumimoji="0" lang="en-US" sz="2800" b="1" i="0" u="none" strike="noStrike" cap="none" normalizeH="0" baseline="0" dirty="0" smtClean="0">
              <a:ln>
                <a:noFill/>
              </a:ln>
              <a:solidFill>
                <a:schemeClr val="tx1"/>
              </a:solidFill>
              <a:effectLs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A0A23"/>
                </a:solidFill>
                <a:effectLst/>
                <a:cs typeface="Arial" pitchFamily="34" charset="0"/>
              </a:rPr>
              <a:t>An </a:t>
            </a:r>
            <a:r>
              <a:rPr kumimoji="0" lang="en-US" sz="2800" b="0" i="0" u="none" strike="noStrike" cap="none" normalizeH="0" baseline="0" dirty="0" err="1" smtClean="0">
                <a:ln>
                  <a:noFill/>
                </a:ln>
                <a:solidFill>
                  <a:srgbClr val="0A0A23"/>
                </a:solidFill>
                <a:effectLst/>
                <a:cs typeface="Arial" pitchFamily="34" charset="0"/>
              </a:rPr>
              <a:t>iterable</a:t>
            </a:r>
            <a:r>
              <a:rPr kumimoji="0" lang="en-US" sz="2800" b="0" i="0" u="none" strike="noStrike" cap="none" normalizeH="0" baseline="0" dirty="0" smtClean="0">
                <a:ln>
                  <a:noFill/>
                </a:ln>
                <a:solidFill>
                  <a:srgbClr val="0A0A23"/>
                </a:solidFill>
                <a:effectLst/>
                <a:cs typeface="Arial" pitchFamily="34" charset="0"/>
              </a:rPr>
              <a:t> is essentially anything that consists of a series of values, such as characters, numbers, and so on.</a:t>
            </a:r>
            <a:endParaRPr kumimoji="0" lang="en-US" sz="28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A0A23"/>
                </a:solidFill>
                <a:effectLst/>
                <a:cs typeface="Arial" pitchFamily="34" charset="0"/>
              </a:rPr>
              <a:t>In Python, </a:t>
            </a:r>
            <a:r>
              <a:rPr kumimoji="0" lang="en-US" sz="2800" b="0" i="0" u="none" strike="noStrike" cap="none" normalizeH="0" baseline="0" dirty="0" err="1" smtClean="0">
                <a:ln>
                  <a:noFill/>
                </a:ln>
                <a:solidFill>
                  <a:srgbClr val="0A0A23"/>
                </a:solidFill>
                <a:effectLst/>
                <a:cs typeface="Arial" pitchFamily="34" charset="0"/>
              </a:rPr>
              <a:t>iterables</a:t>
            </a:r>
            <a:r>
              <a:rPr kumimoji="0" lang="en-US" sz="2800" b="0" i="0" u="none" strike="noStrike" cap="none" normalizeH="0" baseline="0" dirty="0" smtClean="0">
                <a:ln>
                  <a:noFill/>
                </a:ln>
                <a:solidFill>
                  <a:srgbClr val="0A0A23"/>
                </a:solidFill>
                <a:effectLst/>
                <a:cs typeface="Arial" pitchFamily="34" charset="0"/>
              </a:rPr>
              <a:t> include strings, lists, dictionaries, ranges, </a:t>
            </a:r>
            <a:r>
              <a:rPr kumimoji="0" lang="en-US" sz="2800" b="0" i="0" u="none" strike="noStrike" cap="none" normalizeH="0" baseline="0" dirty="0" err="1" smtClean="0">
                <a:ln>
                  <a:noFill/>
                </a:ln>
                <a:solidFill>
                  <a:srgbClr val="0A0A23"/>
                </a:solidFill>
                <a:effectLst/>
                <a:cs typeface="Arial" pitchFamily="34" charset="0"/>
              </a:rPr>
              <a:t>tuples</a:t>
            </a:r>
            <a:r>
              <a:rPr kumimoji="0" lang="en-US" sz="2800" b="0" i="0" u="none" strike="noStrike" cap="none" normalizeH="0" baseline="0" dirty="0" smtClean="0">
                <a:ln>
                  <a:noFill/>
                </a:ln>
                <a:solidFill>
                  <a:srgbClr val="0A0A23"/>
                </a:solidFill>
                <a:effectLst/>
                <a:cs typeface="Arial" pitchFamily="34" charset="0"/>
              </a:rPr>
              <a:t>, and so on.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0A0A23"/>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A0A23"/>
                </a:solidFill>
                <a:effectLst/>
                <a:cs typeface="Arial" pitchFamily="34" charset="0"/>
              </a:rPr>
              <a:t>When working with </a:t>
            </a:r>
            <a:r>
              <a:rPr kumimoji="0" lang="en-US" sz="2800" b="0" i="0" u="none" strike="noStrike" cap="none" normalizeH="0" baseline="0" dirty="0" err="1" smtClean="0">
                <a:ln>
                  <a:noFill/>
                </a:ln>
                <a:solidFill>
                  <a:srgbClr val="0A0A23"/>
                </a:solidFill>
                <a:effectLst/>
                <a:cs typeface="Arial" pitchFamily="34" charset="0"/>
              </a:rPr>
              <a:t>iterables</a:t>
            </a:r>
            <a:r>
              <a:rPr kumimoji="0" lang="en-US" sz="2800" b="0" i="0" u="none" strike="noStrike" cap="none" normalizeH="0" baseline="0" dirty="0" smtClean="0">
                <a:ln>
                  <a:noFill/>
                </a:ln>
                <a:solidFill>
                  <a:srgbClr val="0A0A23"/>
                </a:solidFill>
                <a:effectLst/>
                <a:cs typeface="Arial" pitchFamily="34" charset="0"/>
              </a:rPr>
              <a:t>, you can use lambda functions in conjunction with two common functions: filter() and map().</a:t>
            </a:r>
            <a:endParaRPr kumimoji="0" lang="en-US" sz="28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381000" y="685800"/>
            <a:ext cx="8534400" cy="3323987"/>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Filter()</a:t>
            </a:r>
            <a:endParaRPr kumimoji="0" lang="en-US" sz="2400" b="1"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A0A23"/>
                </a:solidFill>
                <a:effectLst/>
                <a:cs typeface="Arial" pitchFamily="34" charset="0"/>
              </a:rPr>
              <a:t>When you want to focus on specific values in an </a:t>
            </a:r>
            <a:r>
              <a:rPr kumimoji="0" lang="en-US" sz="2400" b="0" i="0" u="none" strike="noStrike" cap="none" normalizeH="0" baseline="0" dirty="0" err="1" smtClean="0">
                <a:ln>
                  <a:noFill/>
                </a:ln>
                <a:solidFill>
                  <a:srgbClr val="0A0A23"/>
                </a:solidFill>
                <a:effectLst/>
                <a:cs typeface="Arial" pitchFamily="34" charset="0"/>
              </a:rPr>
              <a:t>iterable</a:t>
            </a:r>
            <a:r>
              <a:rPr kumimoji="0" lang="en-US" sz="2400" b="0" i="0" u="none" strike="noStrike" cap="none" normalizeH="0" baseline="0" dirty="0" smtClean="0">
                <a:ln>
                  <a:noFill/>
                </a:ln>
                <a:solidFill>
                  <a:srgbClr val="0A0A23"/>
                </a:solidFill>
                <a:effectLst/>
                <a:cs typeface="Arial" pitchFamily="34" charset="0"/>
              </a:rPr>
              <a:t>, you can use the filter function. The following is the syntax of a filter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6699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cs typeface="Arial" pitchFamily="34" charset="0"/>
              </a:rPr>
              <a:t>filter(function, </a:t>
            </a:r>
            <a:r>
              <a:rPr kumimoji="0" lang="en-US" sz="2400" b="1" i="0" u="none" strike="noStrike" cap="none" normalizeH="0" baseline="0" dirty="0" err="1" smtClean="0">
                <a:ln>
                  <a:noFill/>
                </a:ln>
                <a:effectLst/>
                <a:cs typeface="Arial" pitchFamily="34" charset="0"/>
              </a:rPr>
              <a:t>iterable</a:t>
            </a:r>
            <a:r>
              <a:rPr kumimoji="0" lang="en-US" sz="2400" b="1" i="0" u="none" strike="noStrike" cap="none" normalizeH="0" baseline="0" dirty="0" smtClean="0">
                <a:ln>
                  <a:noFill/>
                </a:ln>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IN" sz="2400" b="1" dirty="0" smtClean="0">
              <a:cs typeface="Arial" pitchFamily="34" charset="0"/>
            </a:endParaRPr>
          </a:p>
          <a:p>
            <a:pPr lvl="0" eaLnBrk="0" fontAlgn="base" hangingPunct="0">
              <a:spcBef>
                <a:spcPct val="0"/>
              </a:spcBef>
              <a:spcAft>
                <a:spcPct val="0"/>
              </a:spcAft>
            </a:pPr>
            <a:r>
              <a:rPr lang="en-US" sz="2400" dirty="0" smtClean="0"/>
              <a:t>As you can see, a filter function requires another function that contains the expression or operations that will be performed on the </a:t>
            </a:r>
            <a:r>
              <a:rPr lang="en-US" sz="2400" dirty="0" err="1" smtClean="0"/>
              <a:t>iterable</a:t>
            </a:r>
            <a:r>
              <a:rPr lang="en-US" sz="2400" dirty="0" smtClean="0"/>
              <a:t>.</a:t>
            </a:r>
            <a:endParaRPr kumimoji="0" lang="en-US" sz="2400" b="1" i="0" u="none" strike="noStrike" cap="none" normalizeH="0" baseline="0" dirty="0" smtClean="0">
              <a:ln>
                <a:noFill/>
              </a:ln>
              <a:effectLst/>
              <a:cs typeface="Arial"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152400" y="397669"/>
            <a:ext cx="8839200" cy="6155531"/>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A0A23"/>
                </a:solidFill>
                <a:effectLst/>
                <a:cs typeface="Arial" pitchFamily="34" charset="0"/>
              </a:rPr>
              <a:t>For example, say I have a list such as [1, 2, 3, 4, 5, 6, 7, 8, 9, 10]. Now let's say that I’m only interested in those values in that list that have a remainder of 0 when divided by 2. I can make use of filter() and a lambda function.</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A0A23"/>
                </a:solidFill>
                <a:effectLst/>
                <a:cs typeface="Arial" pitchFamily="34" charset="0"/>
              </a:rPr>
              <a:t>Firstly I will use the lambda function to create the expression I want to derive like this:</a:t>
            </a:r>
            <a:endParaRPr lang="en-IN" sz="2800" dirty="0" smtClean="0">
              <a:solidFill>
                <a:srgbClr val="0A0A23"/>
              </a:solidFill>
              <a:cs typeface="Arial" pitchFamily="34" charset="0"/>
            </a:endParaRPr>
          </a:p>
          <a:p>
            <a:pPr lvl="0" eaLnBrk="0" fontAlgn="base" hangingPunct="0">
              <a:spcBef>
                <a:spcPct val="0"/>
              </a:spcBef>
              <a:spcAft>
                <a:spcPct val="0"/>
              </a:spcAft>
            </a:pPr>
            <a:r>
              <a:rPr lang="pt-BR" sz="3600" b="1" dirty="0" smtClean="0"/>
              <a:t>lambda x: x % 2 == 0</a:t>
            </a:r>
          </a:p>
          <a:p>
            <a:pPr fontAlgn="base"/>
            <a:r>
              <a:rPr lang="en-US" sz="2800" dirty="0" smtClean="0"/>
              <a:t>Then I will insert it into the filter function like this:</a:t>
            </a:r>
          </a:p>
          <a:p>
            <a:r>
              <a:rPr lang="en-US" sz="2800" dirty="0" smtClean="0"/>
              <a:t>list1 = [1, 2, 3, 4, 5, 6, 7, 8, 9, 10] </a:t>
            </a:r>
          </a:p>
          <a:p>
            <a:r>
              <a:rPr lang="en-US" sz="2800" b="1" dirty="0" smtClean="0"/>
              <a:t>filter(lambda x: x % 2 == 0, list1) </a:t>
            </a:r>
          </a:p>
          <a:p>
            <a:r>
              <a:rPr lang="en-US" sz="2800" dirty="0" smtClean="0"/>
              <a:t>&gt;&gt; &lt;filter at 0x1e3f212ad60&gt; </a:t>
            </a:r>
          </a:p>
          <a:p>
            <a:r>
              <a:rPr lang="en-US" sz="2800" dirty="0" smtClean="0"/>
              <a:t># The result is always filter object so I will need to convert it to list using list()</a:t>
            </a:r>
          </a:p>
          <a:p>
            <a:r>
              <a:rPr lang="en-US" sz="2800" dirty="0" smtClean="0"/>
              <a:t> </a:t>
            </a:r>
            <a:r>
              <a:rPr lang="en-US" sz="2800" b="1" dirty="0" smtClean="0"/>
              <a:t>list(filter(lambda x: x % 2 == 0, list1))</a:t>
            </a:r>
            <a:endParaRPr kumimoji="0" lang="en-US" sz="2800" b="1"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229600" cy="4401205"/>
          </a:xfrm>
          <a:prstGeom prst="rect">
            <a:avLst/>
          </a:prstGeom>
        </p:spPr>
        <p:txBody>
          <a:bodyPr wrap="square">
            <a:spAutoFit/>
          </a:bodyPr>
          <a:lstStyle/>
          <a:p>
            <a:pPr fontAlgn="base"/>
            <a:r>
              <a:rPr lang="en-US" sz="2800" b="1" dirty="0" smtClean="0"/>
              <a:t>Filter all people having age more than 18, using lambda and filter() function:</a:t>
            </a:r>
          </a:p>
          <a:p>
            <a:pPr fontAlgn="base"/>
            <a:r>
              <a:rPr lang="en-US" sz="2800" dirty="0" smtClean="0"/>
              <a:t>ages = [13, 90, 17, 59, 21, 60, 5]</a:t>
            </a:r>
          </a:p>
          <a:p>
            <a:pPr fontAlgn="base"/>
            <a:r>
              <a:rPr lang="en-US" sz="2800" dirty="0" smtClean="0"/>
              <a:t> </a:t>
            </a:r>
          </a:p>
          <a:p>
            <a:pPr fontAlgn="base"/>
            <a:r>
              <a:rPr lang="en-US" sz="2800" dirty="0" smtClean="0"/>
              <a:t>adults = list(filter(lambda age: age &gt; 18, ages))</a:t>
            </a:r>
          </a:p>
          <a:p>
            <a:pPr fontAlgn="base"/>
            <a:r>
              <a:rPr lang="en-US" sz="2800" dirty="0" smtClean="0"/>
              <a:t> </a:t>
            </a:r>
          </a:p>
          <a:p>
            <a:pPr fontAlgn="base"/>
            <a:r>
              <a:rPr lang="en-US" sz="2800" dirty="0" smtClean="0"/>
              <a:t>print(adults)</a:t>
            </a:r>
          </a:p>
          <a:p>
            <a:pPr fontAlgn="base"/>
            <a:endParaRPr lang="en-IN" sz="2800" b="1" dirty="0" smtClean="0"/>
          </a:p>
          <a:p>
            <a:pPr fontAlgn="base"/>
            <a:r>
              <a:rPr lang="en-US" sz="2800" b="1" dirty="0" smtClean="0"/>
              <a:t>Output:</a:t>
            </a:r>
            <a:endParaRPr lang="en-US" sz="2800" dirty="0" smtClean="0"/>
          </a:p>
          <a:p>
            <a:r>
              <a:rPr lang="en-US" sz="2800" dirty="0" smtClean="0"/>
              <a:t>[90, 59, 21, 60]</a:t>
            </a:r>
            <a:endParaRPr lang="en-US" sz="2800"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457200" y="533400"/>
            <a:ext cx="8305800" cy="4924425"/>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3200" dirty="0" smtClean="0">
                <a:solidFill>
                  <a:srgbClr val="0A0A23"/>
                </a:solidFill>
                <a:cs typeface="Arial" pitchFamily="34" charset="0"/>
              </a:rPr>
              <a:t>W</a:t>
            </a:r>
            <a:r>
              <a:rPr kumimoji="0" lang="en-US" sz="3200" b="0" i="0" u="none" strike="noStrike" cap="none" normalizeH="0" baseline="0" dirty="0" smtClean="0">
                <a:ln>
                  <a:noFill/>
                </a:ln>
                <a:solidFill>
                  <a:srgbClr val="0A0A23"/>
                </a:solidFill>
                <a:effectLst/>
                <a:cs typeface="Arial" pitchFamily="34" charset="0"/>
              </a:rPr>
              <a:t>rite a lambda function that checks if a number is positive, like lambda x: x &gt; 0, and use it with filter to create a list of only positive numbers.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rgbClr val="000000"/>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rgbClr val="000000"/>
                </a:solidFill>
                <a:effectLst/>
                <a:cs typeface="Arial" pitchFamily="34" charset="0"/>
              </a:rPr>
              <a:t>my_list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smtClean="0">
                <a:ln>
                  <a:noFill/>
                </a:ln>
                <a:solidFill>
                  <a:srgbClr val="9A6E3A"/>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990055"/>
                </a:solidFill>
                <a:effectLst/>
                <a:cs typeface="Arial" pitchFamily="34" charset="0"/>
              </a:rPr>
              <a:t>18</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smtClean="0">
                <a:ln>
                  <a:noFill/>
                </a:ln>
                <a:solidFill>
                  <a:srgbClr val="9A6E3A"/>
                </a:solidFill>
                <a:effectLst/>
                <a:cs typeface="Arial" pitchFamily="34" charset="0"/>
              </a:rPr>
              <a:t>-</a:t>
            </a:r>
            <a:r>
              <a:rPr kumimoji="0" lang="en-US" sz="3200" b="0" i="0" u="none" strike="noStrike" cap="none" normalizeH="0" baseline="0" dirty="0" smtClean="0">
                <a:ln>
                  <a:noFill/>
                </a:ln>
                <a:solidFill>
                  <a:srgbClr val="990055"/>
                </a:solidFill>
                <a:effectLst/>
                <a:cs typeface="Arial" pitchFamily="34" charset="0"/>
              </a:rPr>
              <a:t>3</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smtClean="0">
                <a:ln>
                  <a:noFill/>
                </a:ln>
                <a:solidFill>
                  <a:srgbClr val="990055"/>
                </a:solidFill>
                <a:effectLst/>
                <a:cs typeface="Arial" pitchFamily="34" charset="0"/>
              </a:rPr>
              <a:t>5</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smtClean="0">
                <a:ln>
                  <a:noFill/>
                </a:ln>
                <a:solidFill>
                  <a:srgbClr val="990055"/>
                </a:solidFill>
                <a:effectLst/>
                <a:cs typeface="Arial" pitchFamily="34" charset="0"/>
              </a:rPr>
              <a:t>0</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smtClean="0">
                <a:ln>
                  <a:noFill/>
                </a:ln>
                <a:solidFill>
                  <a:srgbClr val="9A6E3A"/>
                </a:solidFill>
                <a:effectLst/>
                <a:cs typeface="Arial" pitchFamily="34" charset="0"/>
              </a:rPr>
              <a:t>-</a:t>
            </a:r>
            <a:r>
              <a:rPr kumimoji="0" lang="en-US" sz="3200" b="0" i="0" u="none" strike="noStrike" cap="none" normalizeH="0" baseline="0" dirty="0" smtClean="0">
                <a:ln>
                  <a:noFill/>
                </a:ln>
                <a:solidFill>
                  <a:srgbClr val="990055"/>
                </a:solidFill>
                <a:effectLst/>
                <a:cs typeface="Arial" pitchFamily="34" charset="0"/>
              </a:rPr>
              <a:t>1</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smtClean="0">
                <a:ln>
                  <a:noFill/>
                </a:ln>
                <a:solidFill>
                  <a:srgbClr val="990055"/>
                </a:solidFill>
                <a:effectLst/>
                <a:cs typeface="Arial" pitchFamily="34" charset="0"/>
              </a:rPr>
              <a:t>12</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rgbClr val="000000"/>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rgbClr val="000000"/>
                </a:solidFill>
                <a:effectLst/>
                <a:cs typeface="Arial" pitchFamily="34" charset="0"/>
              </a:rPr>
              <a:t>new_list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smtClean="0">
                <a:ln>
                  <a:noFill/>
                </a:ln>
                <a:solidFill>
                  <a:srgbClr val="9A6E3A"/>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smtClean="0">
                <a:ln>
                  <a:noFill/>
                </a:ln>
                <a:solidFill>
                  <a:srgbClr val="669900"/>
                </a:solidFill>
                <a:effectLst/>
                <a:cs typeface="Arial" pitchFamily="34" charset="0"/>
              </a:rPr>
              <a:t>list</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669900"/>
                </a:solidFill>
                <a:effectLst/>
                <a:cs typeface="Arial" pitchFamily="34" charset="0"/>
              </a:rPr>
              <a:t>filter</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0077AA"/>
                </a:solidFill>
                <a:effectLst/>
                <a:cs typeface="Arial" pitchFamily="34" charset="0"/>
              </a:rPr>
              <a:t>lambda</a:t>
            </a:r>
            <a:r>
              <a:rPr kumimoji="0" lang="en-US" sz="3200" b="0" i="0" u="none" strike="noStrike" cap="none" normalizeH="0" baseline="0" dirty="0" smtClean="0">
                <a:ln>
                  <a:noFill/>
                </a:ln>
                <a:solidFill>
                  <a:srgbClr val="000000"/>
                </a:solidFill>
                <a:effectLst/>
                <a:cs typeface="Arial" pitchFamily="34" charset="0"/>
              </a:rPr>
              <a:t> x</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x </a:t>
            </a:r>
            <a:r>
              <a:rPr kumimoji="0" lang="en-US" sz="3200" b="0" i="0" u="none" strike="noStrike" cap="none" normalizeH="0" baseline="0" dirty="0" smtClean="0">
                <a:ln>
                  <a:noFill/>
                </a:ln>
                <a:solidFill>
                  <a:srgbClr val="9A6E3A"/>
                </a:solidFill>
                <a:effectLst/>
                <a:cs typeface="Arial" pitchFamily="34" charset="0"/>
              </a:rPr>
              <a:t>&gt;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smtClean="0">
                <a:ln>
                  <a:noFill/>
                </a:ln>
                <a:solidFill>
                  <a:srgbClr val="990055"/>
                </a:solidFill>
                <a:effectLst/>
                <a:cs typeface="Arial" pitchFamily="34" charset="0"/>
              </a:rPr>
              <a:t>0</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err="1" smtClean="0">
                <a:ln>
                  <a:noFill/>
                </a:ln>
                <a:solidFill>
                  <a:srgbClr val="000000"/>
                </a:solidFill>
                <a:effectLst/>
                <a:cs typeface="Arial" pitchFamily="34" charset="0"/>
              </a:rPr>
              <a:t>my_list</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rgbClr val="000000"/>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77AA"/>
                </a:solidFill>
                <a:effectLst/>
                <a:cs typeface="Arial" pitchFamily="34" charset="0"/>
              </a:rPr>
              <a:t>print</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err="1" smtClean="0">
                <a:ln>
                  <a:noFill/>
                </a:ln>
                <a:solidFill>
                  <a:srgbClr val="000000"/>
                </a:solidFill>
                <a:effectLst/>
                <a:cs typeface="Arial" pitchFamily="34" charset="0"/>
              </a:rPr>
              <a:t>new_list</a:t>
            </a:r>
            <a:r>
              <a:rPr kumimoji="0" lang="en-US" sz="3200" b="0" i="0" u="none" strike="noStrike" cap="none" normalizeH="0" baseline="0" dirty="0" smtClean="0">
                <a:ln>
                  <a:noFill/>
                </a:ln>
                <a:solidFill>
                  <a:srgbClr val="999999"/>
                </a:solidFill>
                <a:effectLst/>
                <a:cs typeface="Arial" pitchFamily="34" charset="0"/>
              </a:rPr>
              <a:t>)</a:t>
            </a:r>
            <a:r>
              <a:rPr kumimoji="0" lang="en-US" sz="3200" b="0" i="0" u="none" strike="noStrike" cap="none" normalizeH="0" baseline="0" dirty="0" smtClean="0">
                <a:ln>
                  <a:noFill/>
                </a:ln>
                <a:solidFill>
                  <a:srgbClr val="000000"/>
                </a:solidFill>
                <a:effectLst/>
                <a:cs typeface="Arial" pitchFamily="34" charset="0"/>
              </a:rPr>
              <a:t> </a:t>
            </a:r>
            <a:r>
              <a:rPr kumimoji="0" lang="en-US" sz="3200" b="0" i="0" u="none" strike="noStrike" cap="none" normalizeH="0" baseline="0" dirty="0" smtClean="0">
                <a:ln>
                  <a:noFill/>
                </a:ln>
                <a:solidFill>
                  <a:srgbClr val="708090"/>
                </a:solidFill>
                <a:effectLst/>
                <a:cs typeface="Arial" pitchFamily="34" charset="0"/>
              </a:rPr>
              <a:t># [18, 5, 12]</a:t>
            </a:r>
            <a:r>
              <a:rPr kumimoji="0" lang="en-US" sz="32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305800" cy="4031873"/>
          </a:xfrm>
          <a:prstGeom prst="rect">
            <a:avLst/>
          </a:prstGeom>
        </p:spPr>
        <p:txBody>
          <a:bodyPr wrap="square">
            <a:spAutoFit/>
          </a:bodyPr>
          <a:lstStyle/>
          <a:p>
            <a:pPr algn="just"/>
            <a:r>
              <a:rPr lang="en-US" sz="3200" dirty="0" smtClean="0"/>
              <a:t>The map() function in Python takes in a function and a list as an argument. The function is called with a lambda function and a list and a new list is returned which contains all the lambda modified items returned by that function for each item.</a:t>
            </a:r>
          </a:p>
          <a:p>
            <a:pPr algn="just"/>
            <a:endParaRPr lang="en-IN" sz="3200" dirty="0" smtClean="0"/>
          </a:p>
          <a:p>
            <a:pPr fontAlgn="base"/>
            <a:r>
              <a:rPr lang="en-US" sz="3200" dirty="0" smtClean="0"/>
              <a:t>Map Function's syntax is as follows:</a:t>
            </a:r>
          </a:p>
          <a:p>
            <a:r>
              <a:rPr lang="en-US" sz="3200" dirty="0" smtClean="0"/>
              <a:t>map(insert function here, insert </a:t>
            </a:r>
            <a:r>
              <a:rPr lang="en-US" sz="3200" dirty="0" err="1" smtClean="0"/>
              <a:t>iterable</a:t>
            </a:r>
            <a:r>
              <a:rPr lang="en-US" sz="3200" dirty="0" smtClean="0"/>
              <a:t> here)</a:t>
            </a:r>
            <a:endParaRPr lang="en-US" sz="32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457200"/>
            <a:ext cx="268288"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762000" y="457200"/>
            <a:ext cx="7924800" cy="3539430"/>
          </a:xfrm>
          <a:prstGeom prst="rect">
            <a:avLst/>
          </a:prstGeom>
        </p:spPr>
        <p:txBody>
          <a:bodyPr wrap="square">
            <a:spAutoFit/>
          </a:bodyPr>
          <a:lstStyle/>
          <a:p>
            <a:pPr algn="just"/>
            <a:r>
              <a:rPr lang="en-US" sz="2800" dirty="0" smtClean="0"/>
              <a:t>Map</a:t>
            </a:r>
          </a:p>
          <a:p>
            <a:pPr algn="just"/>
            <a:r>
              <a:rPr lang="en-US" sz="2800" dirty="0" smtClean="0"/>
              <a:t>What If I ask you to find a square of the first five odd numbers. You would probably write something like the following:</a:t>
            </a:r>
          </a:p>
          <a:p>
            <a:pPr algn="just"/>
            <a:endParaRPr lang="en-IN" sz="2800" dirty="0" smtClean="0"/>
          </a:p>
          <a:p>
            <a:pPr algn="just"/>
            <a:r>
              <a:rPr lang="en-US" sz="2800" dirty="0" smtClean="0"/>
              <a:t>squares = [] </a:t>
            </a:r>
          </a:p>
          <a:p>
            <a:pPr algn="just"/>
            <a:r>
              <a:rPr lang="en-US" sz="2800" dirty="0" smtClean="0"/>
              <a:t>for n in range(1, 10, 2): </a:t>
            </a:r>
          </a:p>
          <a:p>
            <a:pPr algn="just"/>
            <a:r>
              <a:rPr lang="en-US" sz="2800" dirty="0" smtClean="0"/>
              <a:t>	</a:t>
            </a:r>
            <a:r>
              <a:rPr lang="en-US" sz="2800" dirty="0" err="1" smtClean="0"/>
              <a:t>squares.append</a:t>
            </a:r>
            <a:r>
              <a:rPr lang="en-US" sz="2800" dirty="0" smtClean="0"/>
              <a:t>(n ** 2)</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55"/>
          <p:cNvSpPr txBox="1">
            <a:spLocks noGrp="1"/>
          </p:cNvSpPr>
          <p:nvPr>
            <p:ph type="title"/>
          </p:nvPr>
        </p:nvSpPr>
        <p:spPr>
          <a:xfrm>
            <a:off x="272700" y="171200"/>
            <a:ext cx="8707200" cy="13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mn-lt"/>
                <a:ea typeface="Nunito"/>
                <a:cs typeface="Nunito"/>
                <a:sym typeface="Nunito"/>
              </a:rPr>
              <a:t>The following example shows how to use a default parameter value.</a:t>
            </a: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If we call the function without argument, it uses the default value:</a:t>
            </a: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Example</a:t>
            </a: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def my_function(country = "Norway"):</a:t>
            </a: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print("I am from " + country)</a:t>
            </a: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my_function("Sweden")</a:t>
            </a: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my_function("India")</a:t>
            </a: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my_function()</a:t>
            </a:r>
            <a:endParaRPr sz="3600">
              <a:latin typeface="+mn-lt"/>
              <a:ea typeface="Nunito"/>
              <a:cs typeface="Nunito"/>
              <a:sym typeface="Nunito"/>
            </a:endParaRPr>
          </a:p>
          <a:p>
            <a:pPr marL="0" lvl="0" indent="0" algn="l" rtl="0">
              <a:spcBef>
                <a:spcPts val="0"/>
              </a:spcBef>
              <a:spcAft>
                <a:spcPts val="0"/>
              </a:spcAft>
              <a:buNone/>
            </a:pPr>
            <a:r>
              <a:rPr lang="en" sz="3600" dirty="0">
                <a:latin typeface="+mn-lt"/>
                <a:ea typeface="Nunito"/>
                <a:cs typeface="Nunito"/>
                <a:sym typeface="Nunito"/>
              </a:rPr>
              <a:t>my_function("Brazil")</a:t>
            </a:r>
            <a:endParaRPr sz="3600">
              <a:latin typeface="+mn-lt"/>
              <a:ea typeface="Nunito"/>
              <a:cs typeface="Nunito"/>
              <a:sym typeface="Nunito"/>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7924800" cy="4832092"/>
          </a:xfrm>
          <a:prstGeom prst="rect">
            <a:avLst/>
          </a:prstGeom>
        </p:spPr>
        <p:txBody>
          <a:bodyPr wrap="square">
            <a:spAutoFit/>
          </a:bodyPr>
          <a:lstStyle/>
          <a:p>
            <a:r>
              <a:rPr lang="en-US" sz="2800" dirty="0" smtClean="0"/>
              <a:t>The loop iterates through 1 to 10 with a step size of 2 and appends the square of each number to </a:t>
            </a:r>
            <a:r>
              <a:rPr lang="en-US" sz="2800" i="1" dirty="0" smtClean="0"/>
              <a:t>squares</a:t>
            </a:r>
            <a:r>
              <a:rPr lang="en-US" sz="2800" dirty="0" smtClean="0"/>
              <a:t>. The approach shown above can be improved using list comprehension but that too will use for loop. So, there’s a </a:t>
            </a:r>
            <a:r>
              <a:rPr lang="en-US" sz="2800" b="1" dirty="0" smtClean="0"/>
              <a:t>faster</a:t>
            </a:r>
            <a:r>
              <a:rPr lang="en-US" sz="2800" dirty="0" smtClean="0"/>
              <a:t> way to do the same without using explicit for loop. Python’s map function does that. It transforms the given </a:t>
            </a:r>
            <a:r>
              <a:rPr lang="en-US" sz="2800" dirty="0" err="1" smtClean="0"/>
              <a:t>iterable</a:t>
            </a:r>
            <a:r>
              <a:rPr lang="en-US" sz="2800" dirty="0" smtClean="0"/>
              <a:t> based on the given condition.</a:t>
            </a:r>
          </a:p>
          <a:p>
            <a:r>
              <a:rPr lang="en-US" sz="2800" dirty="0" smtClean="0"/>
              <a:t>The syntax for the map function is as follows:</a:t>
            </a:r>
          </a:p>
          <a:p>
            <a:endParaRPr lang="en-US" sz="2800" dirty="0" smtClean="0"/>
          </a:p>
          <a:p>
            <a:r>
              <a:rPr lang="en-US" sz="2800" dirty="0" smtClean="0"/>
              <a:t>map(function, </a:t>
            </a:r>
            <a:r>
              <a:rPr lang="en-US" sz="2800" dirty="0" err="1" smtClean="0"/>
              <a:t>iterable</a:t>
            </a:r>
            <a:r>
              <a:rPr lang="en-US" sz="2800" dirty="0" smtClean="0"/>
              <a:t>)</a:t>
            </a:r>
            <a:endParaRPr lang="en-US"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8001000" cy="6124754"/>
          </a:xfrm>
          <a:prstGeom prst="rect">
            <a:avLst/>
          </a:prstGeom>
        </p:spPr>
        <p:txBody>
          <a:bodyPr wrap="square">
            <a:spAutoFit/>
          </a:bodyPr>
          <a:lstStyle/>
          <a:p>
            <a:pPr algn="just"/>
            <a:r>
              <a:rPr lang="en-US" sz="2800" dirty="0" smtClean="0"/>
              <a:t>The map function takes in a </a:t>
            </a:r>
            <a:r>
              <a:rPr lang="en-US" sz="2800" i="1" dirty="0" smtClean="0"/>
              <a:t>function</a:t>
            </a:r>
            <a:r>
              <a:rPr lang="en-US" sz="2800" dirty="0" smtClean="0"/>
              <a:t> and an </a:t>
            </a:r>
            <a:r>
              <a:rPr lang="en-US" sz="2800" i="1" dirty="0" err="1" smtClean="0"/>
              <a:t>iterable</a:t>
            </a:r>
            <a:r>
              <a:rPr lang="en-US" sz="2800" dirty="0" smtClean="0"/>
              <a:t>(list, </a:t>
            </a:r>
            <a:r>
              <a:rPr lang="en-US" sz="2800" dirty="0" err="1" smtClean="0"/>
              <a:t>tuple</a:t>
            </a:r>
            <a:r>
              <a:rPr lang="en-US" sz="2800" dirty="0" smtClean="0"/>
              <a:t>, etc.) as an input; applies passed function to each item of an </a:t>
            </a:r>
            <a:r>
              <a:rPr lang="en-US" sz="2800" dirty="0" err="1" smtClean="0"/>
              <a:t>iterable</a:t>
            </a:r>
            <a:r>
              <a:rPr lang="en-US" sz="2800" dirty="0" smtClean="0"/>
              <a:t> and returns a map object(an </a:t>
            </a:r>
            <a:r>
              <a:rPr lang="en-US" sz="2800" dirty="0" err="1" smtClean="0"/>
              <a:t>iterator</a:t>
            </a:r>
            <a:r>
              <a:rPr lang="en-US" sz="2800" dirty="0" smtClean="0"/>
              <a:t>).</a:t>
            </a:r>
          </a:p>
          <a:p>
            <a:pPr algn="just"/>
            <a:r>
              <a:rPr lang="en-US" sz="2800" dirty="0" smtClean="0"/>
              <a:t>Let us re-implement the above example using the map function.</a:t>
            </a:r>
          </a:p>
          <a:p>
            <a:pPr algn="just"/>
            <a:endParaRPr lang="en-IN" sz="2800" dirty="0" smtClean="0"/>
          </a:p>
          <a:p>
            <a:pPr algn="just"/>
            <a:r>
              <a:rPr lang="en-US" sz="2800" dirty="0" smtClean="0"/>
              <a:t>def square(n): </a:t>
            </a:r>
          </a:p>
          <a:p>
            <a:pPr algn="just"/>
            <a:r>
              <a:rPr lang="en-US" sz="2800" dirty="0" smtClean="0"/>
              <a:t>	return n ** 2 </a:t>
            </a:r>
          </a:p>
          <a:p>
            <a:pPr algn="just"/>
            <a:r>
              <a:rPr lang="en-US" sz="2800" dirty="0" smtClean="0"/>
              <a:t>squares = map(square, range(1, 10, 2)) </a:t>
            </a:r>
          </a:p>
          <a:p>
            <a:pPr algn="just"/>
            <a:r>
              <a:rPr lang="en-US" sz="2800" dirty="0" smtClean="0"/>
              <a:t>squares </a:t>
            </a:r>
          </a:p>
          <a:p>
            <a:pPr algn="just"/>
            <a:r>
              <a:rPr lang="en-US" sz="2800" dirty="0" smtClean="0"/>
              <a:t># returns map object </a:t>
            </a:r>
          </a:p>
          <a:p>
            <a:pPr algn="just"/>
            <a:r>
              <a:rPr lang="en-US" sz="2800" dirty="0" smtClean="0"/>
              <a:t>list(squares) </a:t>
            </a:r>
          </a:p>
          <a:p>
            <a:pPr algn="just"/>
            <a:r>
              <a:rPr lang="en-US" sz="2800" dirty="0" smtClean="0"/>
              <a:t># Output: [1, 9, 25, 49, 81]</a:t>
            </a:r>
            <a:endParaRPr lang="en-US" sz="2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5078313"/>
          </a:xfrm>
          <a:prstGeom prst="rect">
            <a:avLst/>
          </a:prstGeom>
        </p:spPr>
        <p:txBody>
          <a:bodyPr wrap="square">
            <a:spAutoFit/>
          </a:bodyPr>
          <a:lstStyle/>
          <a:p>
            <a:r>
              <a:rPr lang="en-US" sz="2800" b="1" dirty="0" smtClean="0"/>
              <a:t>Iterating Over a Dictionary Using Map and Lambda</a:t>
            </a:r>
          </a:p>
          <a:p>
            <a:endParaRPr lang="en-IN" sz="2400" b="1" dirty="0" smtClean="0"/>
          </a:p>
          <a:p>
            <a:r>
              <a:rPr lang="en-US" sz="2400" dirty="0" err="1" smtClean="0"/>
              <a:t>dict_a</a:t>
            </a:r>
            <a:r>
              <a:rPr lang="en-US" sz="2400" dirty="0" smtClean="0"/>
              <a:t> = [{'name': 'python', 'points': 10}, {'name': 'java', 'points': 8}]</a:t>
            </a:r>
          </a:p>
          <a:p>
            <a:r>
              <a:rPr lang="en-US" sz="2400" dirty="0" smtClean="0"/>
              <a:t> </a:t>
            </a:r>
          </a:p>
          <a:p>
            <a:r>
              <a:rPr lang="en-US" sz="2800" dirty="0" smtClean="0"/>
              <a:t>map(lambda x : x['name'], </a:t>
            </a:r>
            <a:r>
              <a:rPr lang="en-US" sz="2800" dirty="0" err="1" smtClean="0"/>
              <a:t>dict_a</a:t>
            </a:r>
            <a:r>
              <a:rPr lang="en-US" sz="2800" dirty="0" smtClean="0"/>
              <a:t>) </a:t>
            </a:r>
          </a:p>
          <a:p>
            <a:r>
              <a:rPr lang="en-US" sz="2800" dirty="0" smtClean="0"/>
              <a:t># Output: ['python', 'java'] </a:t>
            </a:r>
          </a:p>
          <a:p>
            <a:endParaRPr lang="en-US" sz="2800" dirty="0" smtClean="0"/>
          </a:p>
          <a:p>
            <a:r>
              <a:rPr lang="en-US" sz="2800" dirty="0" smtClean="0"/>
              <a:t>map(lambda x : x['points']*10, </a:t>
            </a:r>
            <a:r>
              <a:rPr lang="en-US" sz="2800" dirty="0" err="1" smtClean="0"/>
              <a:t>dict_a</a:t>
            </a:r>
            <a:r>
              <a:rPr lang="en-US" sz="2800" dirty="0" smtClean="0"/>
              <a:t>) </a:t>
            </a:r>
          </a:p>
          <a:p>
            <a:r>
              <a:rPr lang="en-US" sz="2800" dirty="0" smtClean="0"/>
              <a:t># Output: [100, 80] </a:t>
            </a:r>
          </a:p>
          <a:p>
            <a:endParaRPr lang="en-US" sz="2800" dirty="0" smtClean="0"/>
          </a:p>
          <a:p>
            <a:r>
              <a:rPr lang="en-US" sz="2800" dirty="0" smtClean="0"/>
              <a:t>map(lambda x : x['name'] == "python", </a:t>
            </a:r>
            <a:r>
              <a:rPr lang="en-US" sz="2800" dirty="0" err="1" smtClean="0"/>
              <a:t>dict_a</a:t>
            </a:r>
            <a:r>
              <a:rPr lang="en-US" sz="2800" dirty="0" smtClean="0"/>
              <a:t>) </a:t>
            </a:r>
          </a:p>
          <a:p>
            <a:r>
              <a:rPr lang="en-US" sz="2800" dirty="0" smtClean="0"/>
              <a:t># Output: [True, False]</a:t>
            </a:r>
            <a:endParaRPr lang="en-US" sz="2800"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304800" y="152400"/>
            <a:ext cx="8610600" cy="6211900"/>
          </a:xfrm>
          <a:prstGeom prst="rect">
            <a:avLst/>
          </a:prstGeom>
          <a:noFill/>
          <a:ln w="9525">
            <a:noFill/>
            <a:miter lim="800000"/>
            <a:headEnd/>
            <a:tailEnd/>
          </a:ln>
          <a:effectLst/>
        </p:spPr>
        <p:txBody>
          <a:bodyPr vert="horz" wrap="square" lIns="268203" tIns="88872" rIns="268203"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cs typeface="Arial" pitchFamily="34" charset="0"/>
              </a:rPr>
              <a:t>Here, the lambda function is applied on a given </a:t>
            </a:r>
            <a:r>
              <a:rPr kumimoji="0" lang="en-US" sz="2800" b="0" i="0" u="none" strike="noStrike" cap="none" normalizeH="0" baseline="0" dirty="0" err="1" smtClean="0">
                <a:ln>
                  <a:noFill/>
                </a:ln>
                <a:solidFill>
                  <a:srgbClr val="222222"/>
                </a:solidFill>
                <a:effectLst/>
                <a:cs typeface="Arial" pitchFamily="34" charset="0"/>
              </a:rPr>
              <a:t>iterable</a:t>
            </a:r>
            <a:r>
              <a:rPr kumimoji="0" lang="en-US" sz="2800" b="0" i="0" u="none" strike="noStrike" cap="none" normalizeH="0" baseline="0" dirty="0" smtClean="0">
                <a:ln>
                  <a:noFill/>
                </a:ln>
                <a:solidFill>
                  <a:srgbClr val="222222"/>
                </a:solidFill>
                <a:effectLst/>
                <a:cs typeface="Arial" pitchFamily="34" charset="0"/>
              </a:rPr>
              <a:t> which returns a map object and is later converted into the list.</a:t>
            </a:r>
          </a:p>
          <a:p>
            <a:pPr marL="0" marR="0" lvl="0" indent="0" algn="just" defTabSz="914400" rtl="0" eaLnBrk="1" fontAlgn="base" latinLnBrk="0" hangingPunct="1">
              <a:lnSpc>
                <a:spcPct val="100000"/>
              </a:lnSpc>
              <a:spcBef>
                <a:spcPct val="0"/>
              </a:spcBef>
              <a:spcAft>
                <a:spcPct val="0"/>
              </a:spcAft>
              <a:buClrTx/>
              <a:buSzTx/>
              <a:buFontTx/>
              <a:buNone/>
              <a:tabLst/>
            </a:pPr>
            <a:endParaRPr lang="en-IN" sz="2800" dirty="0" smtClean="0">
              <a:solidFill>
                <a:srgbClr val="222222"/>
              </a:solidFill>
              <a:cs typeface="Arial" pitchFamily="34" charset="0"/>
            </a:endParaRPr>
          </a:p>
          <a:p>
            <a:pPr lvl="0" algn="just" fontAlgn="base">
              <a:spcBef>
                <a:spcPct val="0"/>
              </a:spcBef>
              <a:spcAft>
                <a:spcPct val="0"/>
              </a:spcAft>
            </a:pPr>
            <a:r>
              <a:rPr lang="pt-BR" sz="2800" b="1" dirty="0" smtClean="0">
                <a:solidFill>
                  <a:srgbClr val="0070C0"/>
                </a:solidFill>
              </a:rPr>
              <a:t>squares = list(map(lambda n: n ** 2, range(1, 10, 2)))</a:t>
            </a:r>
          </a:p>
          <a:p>
            <a:pPr lvl="0" algn="just" fontAlgn="base">
              <a:spcBef>
                <a:spcPct val="0"/>
              </a:spcBef>
              <a:spcAft>
                <a:spcPct val="0"/>
              </a:spcAft>
            </a:pPr>
            <a:endParaRPr kumimoji="0" lang="pt-BR" sz="2800" b="1" i="0" u="none" strike="noStrike" cap="none" normalizeH="0" baseline="0" dirty="0" smtClean="0">
              <a:ln>
                <a:noFill/>
              </a:ln>
              <a:solidFill>
                <a:srgbClr val="0070C0"/>
              </a:solidFill>
              <a:effectLst/>
              <a:cs typeface="Arial" pitchFamily="34" charset="0"/>
            </a:endParaRPr>
          </a:p>
          <a:p>
            <a:pPr lvl="0" algn="just" fontAlgn="base">
              <a:spcBef>
                <a:spcPct val="0"/>
              </a:spcBef>
              <a:spcAft>
                <a:spcPct val="0"/>
              </a:spcAft>
            </a:pPr>
            <a:r>
              <a:rPr lang="en-US" sz="2800" dirty="0" smtClean="0"/>
              <a:t>The map function can have multiple </a:t>
            </a:r>
            <a:r>
              <a:rPr lang="en-US" sz="2800" dirty="0" err="1" smtClean="0"/>
              <a:t>iterables</a:t>
            </a:r>
            <a:r>
              <a:rPr lang="en-US" sz="2800" dirty="0" smtClean="0"/>
              <a:t>. Let’s take a quick example to demonstrate the same.</a:t>
            </a:r>
          </a:p>
          <a:p>
            <a:pPr lvl="0" algn="just" fontAlgn="base">
              <a:spcBef>
                <a:spcPct val="0"/>
              </a:spcBef>
              <a:spcAft>
                <a:spcPct val="0"/>
              </a:spcAft>
            </a:pPr>
            <a:endParaRPr kumimoji="0" lang="en-IN" sz="2800" b="1" i="0" u="none" strike="noStrike" cap="none" normalizeH="0" baseline="0" dirty="0" smtClean="0">
              <a:ln>
                <a:noFill/>
              </a:ln>
              <a:solidFill>
                <a:srgbClr val="0070C0"/>
              </a:solidFill>
              <a:effectLst/>
              <a:cs typeface="Arial" pitchFamily="34" charset="0"/>
            </a:endParaRPr>
          </a:p>
          <a:p>
            <a:pPr lvl="0" algn="just" fontAlgn="base">
              <a:spcBef>
                <a:spcPct val="0"/>
              </a:spcBef>
              <a:spcAft>
                <a:spcPct val="0"/>
              </a:spcAft>
            </a:pPr>
            <a:r>
              <a:rPr lang="pt-BR" sz="2800" dirty="0" smtClean="0"/>
              <a:t>num1 = [2, 4, 9] </a:t>
            </a:r>
          </a:p>
          <a:p>
            <a:pPr lvl="0" algn="just" fontAlgn="base">
              <a:spcBef>
                <a:spcPct val="0"/>
              </a:spcBef>
              <a:spcAft>
                <a:spcPct val="0"/>
              </a:spcAft>
            </a:pPr>
            <a:r>
              <a:rPr lang="pt-BR" sz="2800" dirty="0" smtClean="0"/>
              <a:t>num2 = [3, 8, 5] </a:t>
            </a:r>
          </a:p>
          <a:p>
            <a:pPr lvl="0" algn="just" fontAlgn="base">
              <a:spcBef>
                <a:spcPct val="0"/>
              </a:spcBef>
              <a:spcAft>
                <a:spcPct val="0"/>
              </a:spcAft>
            </a:pPr>
            <a:r>
              <a:rPr lang="pt-BR" sz="2800" dirty="0" smtClean="0"/>
              <a:t>result = list(map(lambda x, y: x + y, num1, num2)) </a:t>
            </a:r>
          </a:p>
          <a:p>
            <a:pPr lvl="0" algn="just" fontAlgn="base">
              <a:spcBef>
                <a:spcPct val="0"/>
              </a:spcBef>
              <a:spcAft>
                <a:spcPct val="0"/>
              </a:spcAft>
            </a:pPr>
            <a:r>
              <a:rPr lang="pt-BR" sz="2800" dirty="0" smtClean="0"/>
              <a:t>result </a:t>
            </a:r>
          </a:p>
          <a:p>
            <a:pPr lvl="0" algn="just" fontAlgn="base">
              <a:spcBef>
                <a:spcPct val="0"/>
              </a:spcBef>
              <a:spcAft>
                <a:spcPct val="0"/>
              </a:spcAft>
            </a:pPr>
            <a:r>
              <a:rPr lang="pt-BR" sz="2800" dirty="0" smtClean="0"/>
              <a:t># Output: [5, 12, 14]</a:t>
            </a:r>
            <a:endParaRPr kumimoji="0" lang="en-US" sz="2800" b="1" i="0" u="none" strike="noStrike" cap="none" normalizeH="0" baseline="0" dirty="0" smtClean="0">
              <a:ln>
                <a:noFill/>
              </a:ln>
              <a:solidFill>
                <a:srgbClr val="0070C0"/>
              </a:solidFill>
              <a:effectLst/>
              <a:cs typeface="Arial"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81999" cy="5324535"/>
          </a:xfrm>
          <a:prstGeom prst="rect">
            <a:avLst/>
          </a:prstGeom>
        </p:spPr>
        <p:txBody>
          <a:bodyPr wrap="square">
            <a:spAutoFit/>
          </a:bodyPr>
          <a:lstStyle/>
          <a:p>
            <a:r>
              <a:rPr lang="en-US" sz="3200" b="1" dirty="0" smtClean="0"/>
              <a:t>Convert the list of string values to lowercase</a:t>
            </a:r>
          </a:p>
          <a:p>
            <a:endParaRPr lang="en-IN" sz="2800" dirty="0" smtClean="0"/>
          </a:p>
          <a:p>
            <a:r>
              <a:rPr lang="en-US" sz="2800" dirty="0" err="1" smtClean="0"/>
              <a:t>myStrings</a:t>
            </a:r>
            <a:r>
              <a:rPr lang="en-US" sz="2800" dirty="0" smtClean="0"/>
              <a:t> = ["</a:t>
            </a:r>
            <a:r>
              <a:rPr lang="en-US" sz="2800" dirty="0" err="1" smtClean="0"/>
              <a:t>Python","Java","PHP","Scala</a:t>
            </a:r>
            <a:r>
              <a:rPr lang="en-US" sz="2800" dirty="0" smtClean="0"/>
              <a:t>"] </a:t>
            </a:r>
          </a:p>
          <a:p>
            <a:endParaRPr lang="en-US" sz="2800" dirty="0" smtClean="0"/>
          </a:p>
          <a:p>
            <a:r>
              <a:rPr lang="en-US" sz="2800" dirty="0" smtClean="0"/>
              <a:t>print("Original:",</a:t>
            </a:r>
            <a:r>
              <a:rPr lang="en-US" sz="2800" dirty="0" err="1" smtClean="0"/>
              <a:t>myStrings</a:t>
            </a:r>
            <a:r>
              <a:rPr lang="en-US" sz="2800" dirty="0" smtClean="0"/>
              <a:t>) </a:t>
            </a:r>
          </a:p>
          <a:p>
            <a:endParaRPr lang="en-US" sz="2800" dirty="0" smtClean="0"/>
          </a:p>
          <a:p>
            <a:r>
              <a:rPr lang="en-US" sz="2800" dirty="0" smtClean="0"/>
              <a:t># Use lower() function </a:t>
            </a:r>
          </a:p>
          <a:p>
            <a:endParaRPr lang="en-US" sz="2800" dirty="0" smtClean="0"/>
          </a:p>
          <a:p>
            <a:r>
              <a:rPr lang="en-US" sz="2800" dirty="0" err="1" smtClean="0"/>
              <a:t>lower_result</a:t>
            </a:r>
            <a:r>
              <a:rPr lang="en-US" sz="2800" dirty="0" smtClean="0"/>
              <a:t> = list(map(lambda x: </a:t>
            </a:r>
            <a:r>
              <a:rPr lang="en-US" sz="2800" dirty="0" err="1" smtClean="0"/>
              <a:t>x.lower</a:t>
            </a:r>
            <a:r>
              <a:rPr lang="en-US" sz="2800" dirty="0" smtClean="0"/>
              <a:t>(), </a:t>
            </a:r>
            <a:r>
              <a:rPr lang="en-US" sz="2800" dirty="0" err="1" smtClean="0"/>
              <a:t>myStrings</a:t>
            </a:r>
            <a:r>
              <a:rPr lang="en-US" sz="2800" dirty="0" smtClean="0"/>
              <a:t>))</a:t>
            </a:r>
          </a:p>
          <a:p>
            <a:r>
              <a:rPr lang="en-US" sz="2800" dirty="0" smtClean="0"/>
              <a:t> </a:t>
            </a:r>
          </a:p>
          <a:p>
            <a:r>
              <a:rPr lang="en-US" sz="2800" dirty="0" smtClean="0"/>
              <a:t>print("Result:",</a:t>
            </a:r>
            <a:r>
              <a:rPr lang="en-US" sz="2800" dirty="0" err="1" smtClean="0"/>
              <a:t>lower_result</a:t>
            </a:r>
            <a:r>
              <a:rPr lang="en-US" sz="2800" dirty="0" smtClean="0"/>
              <a:t>) </a:t>
            </a:r>
            <a:br>
              <a:rPr lang="en-US" sz="2800" dirty="0" smtClean="0"/>
            </a:br>
            <a:endParaRPr lang="en-US" sz="2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81000" y="381000"/>
            <a:ext cx="8077200" cy="4985980"/>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effectLst/>
                <a:cs typeface="Arial" pitchFamily="34" charset="0"/>
              </a:rPr>
              <a:t># Lambda example with two arguments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effectLst/>
                <a:cs typeface="Arial" pitchFamily="34" charset="0"/>
              </a:rPr>
              <a:t>add = lambda x, y : x + y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effectLst/>
                <a:cs typeface="Arial" pitchFamily="34" charset="0"/>
              </a:rPr>
              <a:t>print(add(10, 20))</a:t>
            </a:r>
          </a:p>
          <a:p>
            <a:pPr marL="0" marR="0" lvl="0" indent="0" algn="l" defTabSz="914400" rtl="0" eaLnBrk="1" fontAlgn="base" latinLnBrk="0" hangingPunct="1">
              <a:lnSpc>
                <a:spcPct val="100000"/>
              </a:lnSpc>
              <a:spcBef>
                <a:spcPct val="0"/>
              </a:spcBef>
              <a:spcAft>
                <a:spcPct val="0"/>
              </a:spcAft>
              <a:buClrTx/>
              <a:buSzTx/>
              <a:buFontTx/>
              <a:buNone/>
              <a:tabLst/>
            </a:pPr>
            <a:endParaRPr lang="en-IN" sz="3600" dirty="0" smtClean="0">
              <a:cs typeface="Arial" pitchFamily="34" charset="0"/>
            </a:endParaRPr>
          </a:p>
          <a:p>
            <a:pPr lvl="0" fontAlgn="base">
              <a:spcBef>
                <a:spcPct val="0"/>
              </a:spcBef>
              <a:spcAft>
                <a:spcPct val="0"/>
              </a:spcAft>
            </a:pPr>
            <a:r>
              <a:rPr lang="en-US" sz="3600" dirty="0" smtClean="0"/>
              <a:t>#Output: </a:t>
            </a:r>
          </a:p>
          <a:p>
            <a:pPr lvl="0" fontAlgn="base">
              <a:spcBef>
                <a:spcPct val="0"/>
              </a:spcBef>
              <a:spcAft>
                <a:spcPct val="0"/>
              </a:spcAft>
            </a:pPr>
            <a:r>
              <a:rPr lang="en-US" sz="3600" dirty="0" smtClean="0"/>
              <a:t>#30</a:t>
            </a:r>
            <a:endParaRPr kumimoji="0" lang="en-US" sz="3600" b="0" i="0" u="none" strike="noStrike" cap="none" normalizeH="0" baseline="0" dirty="0" smtClean="0">
              <a:ln>
                <a:noFill/>
              </a:ln>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effectLst/>
                <a:cs typeface="Arial" pitchFamily="34" charset="0"/>
              </a:rPr>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153400" cy="5139869"/>
          </a:xfrm>
          <a:prstGeom prst="rect">
            <a:avLst/>
          </a:prstGeom>
        </p:spPr>
        <p:txBody>
          <a:bodyPr wrap="square">
            <a:spAutoFit/>
          </a:bodyPr>
          <a:lstStyle/>
          <a:p>
            <a:pPr algn="just"/>
            <a:r>
              <a:rPr lang="en-US" sz="2800" dirty="0" smtClean="0"/>
              <a:t>Alternatively, you can also write the statement as follows. This is called inline execution. For inline invocation, we surround the lambda function with parentheses and place the values for the arguments next to it enclosed within parentheses.</a:t>
            </a:r>
          </a:p>
          <a:p>
            <a:pPr algn="just"/>
            <a:endParaRPr lang="en-IN" sz="2800" dirty="0" smtClean="0"/>
          </a:p>
          <a:p>
            <a:pPr algn="just"/>
            <a:r>
              <a:rPr lang="es-ES" sz="3200" b="1" dirty="0" err="1" smtClean="0"/>
              <a:t>result</a:t>
            </a:r>
            <a:r>
              <a:rPr lang="es-ES" sz="3200" b="1" dirty="0" smtClean="0"/>
              <a:t> = (lambda x, y : x + y)(10,20)</a:t>
            </a:r>
          </a:p>
          <a:p>
            <a:pPr algn="just"/>
            <a:endParaRPr lang="es-ES" sz="3200" b="1" dirty="0" smtClean="0"/>
          </a:p>
          <a:p>
            <a:pPr algn="just"/>
            <a:r>
              <a:rPr lang="es-ES" sz="3200" b="1" dirty="0" smtClean="0"/>
              <a:t> </a:t>
            </a:r>
            <a:r>
              <a:rPr lang="es-ES" sz="3200" b="1" dirty="0" err="1" smtClean="0"/>
              <a:t>print</a:t>
            </a:r>
            <a:r>
              <a:rPr lang="es-ES" sz="3200" b="1" dirty="0" smtClean="0"/>
              <a:t>(</a:t>
            </a:r>
            <a:r>
              <a:rPr lang="es-ES" sz="3200" b="1" dirty="0" err="1" smtClean="0"/>
              <a:t>result</a:t>
            </a:r>
            <a:r>
              <a:rPr lang="es-ES" sz="3200" b="1" dirty="0" smtClean="0"/>
              <a:t>)</a:t>
            </a:r>
          </a:p>
          <a:p>
            <a:pPr algn="just"/>
            <a:endParaRPr lang="es-ES" sz="3200" b="1" dirty="0" smtClean="0"/>
          </a:p>
          <a:p>
            <a:pPr algn="just"/>
            <a:endParaRPr lang="en-US" sz="32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500042"/>
            <a:ext cx="5901744" cy="523220"/>
          </a:xfrm>
          <a:prstGeom prst="rect">
            <a:avLst/>
          </a:prstGeom>
        </p:spPr>
        <p:txBody>
          <a:bodyPr wrap="none">
            <a:spAutoFit/>
          </a:bodyPr>
          <a:lstStyle/>
          <a:p>
            <a:pPr fontAlgn="base"/>
            <a:r>
              <a:rPr lang="en-US" sz="2800" b="1" dirty="0" smtClean="0"/>
              <a:t>Using lambda() Function with reduce()</a:t>
            </a:r>
            <a:endParaRPr lang="en-US" sz="2800" b="1" dirty="0"/>
          </a:p>
        </p:txBody>
      </p:sp>
      <p:sp>
        <p:nvSpPr>
          <p:cNvPr id="3" name="Rectangle 2"/>
          <p:cNvSpPr/>
          <p:nvPr/>
        </p:nvSpPr>
        <p:spPr>
          <a:xfrm>
            <a:off x="785786" y="1428736"/>
            <a:ext cx="7643866" cy="3108543"/>
          </a:xfrm>
          <a:prstGeom prst="rect">
            <a:avLst/>
          </a:prstGeom>
        </p:spPr>
        <p:txBody>
          <a:bodyPr wrap="square">
            <a:spAutoFit/>
          </a:bodyPr>
          <a:lstStyle/>
          <a:p>
            <a:pPr algn="just"/>
            <a:r>
              <a:rPr lang="en-US" sz="2800" dirty="0" smtClean="0"/>
              <a:t>The </a:t>
            </a:r>
            <a:r>
              <a:rPr lang="en-US" sz="2800" u="sng" dirty="0" smtClean="0">
                <a:hlinkClick r:id="rId2"/>
              </a:rPr>
              <a:t>reduce()</a:t>
            </a:r>
            <a:r>
              <a:rPr lang="en-US" sz="2800" dirty="0" smtClean="0"/>
              <a:t> function in Python takes in a function and a list as an argument. The function is called with a lambda function and an </a:t>
            </a:r>
            <a:r>
              <a:rPr lang="en-US" sz="2800" dirty="0" err="1" smtClean="0"/>
              <a:t>iterable</a:t>
            </a:r>
            <a:r>
              <a:rPr lang="en-US" sz="2800" dirty="0" smtClean="0"/>
              <a:t> and a new reduced result is returned. This performs a repetitive operation over the pairs of the </a:t>
            </a:r>
            <a:r>
              <a:rPr lang="en-US" sz="2800" dirty="0" err="1" smtClean="0"/>
              <a:t>iterable</a:t>
            </a:r>
            <a:r>
              <a:rPr lang="en-US" sz="2800" dirty="0" smtClean="0"/>
              <a:t>. The reduce() function belongs to the </a:t>
            </a:r>
            <a:r>
              <a:rPr lang="en-US" sz="2800" b="1" i="1" dirty="0" err="1" smtClean="0"/>
              <a:t>functools</a:t>
            </a:r>
            <a:r>
              <a:rPr lang="en-US" sz="2800" b="1" i="1" dirty="0" smtClean="0"/>
              <a:t>  </a:t>
            </a:r>
            <a:r>
              <a:rPr lang="en-US" sz="2800" dirty="0" smtClean="0"/>
              <a:t>module. </a:t>
            </a:r>
            <a:endParaRPr lang="en-US" sz="28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1142984"/>
            <a:ext cx="7500990" cy="3108543"/>
          </a:xfrm>
          <a:prstGeom prst="rect">
            <a:avLst/>
          </a:prstGeom>
        </p:spPr>
        <p:txBody>
          <a:bodyPr wrap="square">
            <a:spAutoFit/>
          </a:bodyPr>
          <a:lstStyle/>
          <a:p>
            <a:pPr algn="just"/>
            <a:r>
              <a:rPr lang="en-US" sz="2800" dirty="0" smtClean="0"/>
              <a:t>The </a:t>
            </a:r>
            <a:r>
              <a:rPr lang="en-US" sz="2800" u="sng" dirty="0" smtClean="0">
                <a:hlinkClick r:id="rId2"/>
              </a:rPr>
              <a:t>reduce()</a:t>
            </a:r>
            <a:r>
              <a:rPr lang="en-US" sz="2800" dirty="0" smtClean="0"/>
              <a:t> function in Python takes in a function and a list as an argument. The function is called with a lambda function and an </a:t>
            </a:r>
            <a:r>
              <a:rPr lang="en-US" sz="2800" dirty="0" err="1" smtClean="0"/>
              <a:t>iterable</a:t>
            </a:r>
            <a:r>
              <a:rPr lang="en-US" sz="2800" dirty="0" smtClean="0"/>
              <a:t> and a new reduced result is returned. This performs a repetitive operation over the pairs of the </a:t>
            </a:r>
            <a:r>
              <a:rPr lang="en-US" sz="2800" dirty="0" err="1" smtClean="0"/>
              <a:t>iterable</a:t>
            </a:r>
            <a:r>
              <a:rPr lang="en-US" sz="2800" dirty="0" smtClean="0"/>
              <a:t>. The reduce() function belongs to the </a:t>
            </a:r>
            <a:r>
              <a:rPr lang="en-US" sz="2800" b="1" i="1" dirty="0" err="1" smtClean="0"/>
              <a:t>functools</a:t>
            </a:r>
            <a:r>
              <a:rPr lang="en-US" sz="2800" b="1" i="1" dirty="0" smtClean="0"/>
              <a:t> </a:t>
            </a:r>
            <a:r>
              <a:rPr lang="en-US" sz="2800" dirty="0" smtClean="0"/>
              <a:t>module. </a:t>
            </a:r>
            <a:endParaRPr lang="en-US"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1357298"/>
          <a:ext cx="7715304" cy="1953924"/>
        </p:xfrm>
        <a:graphic>
          <a:graphicData uri="http://schemas.openxmlformats.org/drawingml/2006/table">
            <a:tbl>
              <a:tblPr/>
              <a:tblGrid>
                <a:gridCol w="7715304"/>
              </a:tblGrid>
              <a:tr h="952883">
                <a:tc>
                  <a:txBody>
                    <a:bodyPr/>
                    <a:lstStyle/>
                    <a:p>
                      <a:pPr algn="l" rtl="0" fontAlgn="base"/>
                      <a:r>
                        <a:rPr lang="en-US" sz="2800" b="0" i="0" dirty="0" smtClean="0">
                          <a:latin typeface="Consolas"/>
                        </a:rPr>
                        <a:t>from </a:t>
                      </a:r>
                      <a:r>
                        <a:rPr lang="en-US" sz="2800" b="0" i="0" dirty="0" err="1">
                          <a:latin typeface="Consolas"/>
                        </a:rPr>
                        <a:t>functools</a:t>
                      </a:r>
                      <a:r>
                        <a:rPr lang="en-US" sz="2800" b="0" i="0" dirty="0">
                          <a:latin typeface="Consolas"/>
                        </a:rPr>
                        <a:t> import reduce</a:t>
                      </a:r>
                    </a:p>
                    <a:p>
                      <a:pPr algn="l" rtl="0" fontAlgn="base"/>
                      <a:r>
                        <a:rPr lang="en-US" sz="2800" b="0" i="0" dirty="0" err="1">
                          <a:latin typeface="Consolas"/>
                        </a:rPr>
                        <a:t>li</a:t>
                      </a:r>
                      <a:r>
                        <a:rPr lang="en-US" sz="2800" b="0" i="0" dirty="0">
                          <a:latin typeface="Consolas"/>
                        </a:rPr>
                        <a:t> = [5, 8, 10, 20, 50, 100]</a:t>
                      </a:r>
                    </a:p>
                    <a:p>
                      <a:pPr algn="l" rtl="0" fontAlgn="base"/>
                      <a:r>
                        <a:rPr lang="en-US" sz="2800" b="0" i="0" dirty="0">
                          <a:latin typeface="Consolas"/>
                        </a:rPr>
                        <a:t>sum = reduce((lambda x, y: x + y), </a:t>
                      </a:r>
                      <a:r>
                        <a:rPr lang="en-US" sz="2800" b="0" i="0" dirty="0" err="1">
                          <a:latin typeface="Consolas"/>
                        </a:rPr>
                        <a:t>li</a:t>
                      </a:r>
                      <a:r>
                        <a:rPr lang="en-US" sz="2800" b="0" i="0" dirty="0">
                          <a:latin typeface="Consolas"/>
                        </a:rPr>
                        <a:t>)</a:t>
                      </a:r>
                    </a:p>
                    <a:p>
                      <a:pPr algn="l" rtl="0" fontAlgn="base"/>
                      <a:r>
                        <a:rPr lang="en-US" sz="2800" b="0" i="0" dirty="0">
                          <a:latin typeface="Consolas"/>
                        </a:rPr>
                        <a:t>print(sum)</a:t>
                      </a:r>
                    </a:p>
                  </a:txBody>
                  <a:tcPr marL="88230" marR="88230" marT="123522" marB="12352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bl>
          </a:graphicData>
        </a:graphic>
      </p:graphicFrame>
      <p:sp>
        <p:nvSpPr>
          <p:cNvPr id="141314" name="Rectangle 2"/>
          <p:cNvSpPr>
            <a:spLocks noChangeArrowheads="1"/>
          </p:cNvSpPr>
          <p:nvPr/>
        </p:nvSpPr>
        <p:spPr bwMode="auto">
          <a:xfrm>
            <a:off x="714348" y="4286256"/>
            <a:ext cx="4286280" cy="951514"/>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Nunito"/>
                <a:cs typeface="Arial" pitchFamily="34" charset="0"/>
              </a:rPr>
              <a:t>Output:</a:t>
            </a:r>
            <a:endParaRPr kumimoji="0" lang="en-US" sz="2800" b="1" i="0" u="none" strike="noStrike" cap="none" normalizeH="0" baseline="0" dirty="0" smtClean="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Consolas" pitchFamily="49" charset="0"/>
                <a:cs typeface="Arial" pitchFamily="34" charset="0"/>
              </a:rPr>
              <a:t>193</a:t>
            </a:r>
            <a:r>
              <a:rPr kumimoji="0" lang="en-US" sz="1400" b="1" i="0" u="none" strike="noStrike" cap="none" normalizeH="0" baseline="0" dirty="0" smtClean="0">
                <a:ln>
                  <a:noFill/>
                </a:ln>
                <a:solidFill>
                  <a:schemeClr val="tx1"/>
                </a:solidFill>
                <a:effectLst/>
                <a:latin typeface="Arial" pitchFamily="34" charset="0"/>
                <a:cs typeface="Arial" pitchFamily="34" charset="0"/>
              </a:rPr>
              <a:t> </a:t>
            </a:r>
            <a:endParaRPr kumimoji="0" lang="en-US" sz="4000" b="1"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357158" y="214290"/>
            <a:ext cx="1714512" cy="584775"/>
          </a:xfrm>
          <a:prstGeom prst="rect">
            <a:avLst/>
          </a:prstGeom>
          <a:noFill/>
        </p:spPr>
        <p:txBody>
          <a:bodyPr wrap="square" rtlCol="0">
            <a:spAutoFit/>
          </a:bodyPr>
          <a:lstStyle/>
          <a:p>
            <a:r>
              <a:rPr lang="en-IN" sz="3200" b="1" dirty="0" smtClean="0"/>
              <a:t>Example </a:t>
            </a:r>
            <a:endParaRPr lang="en-US" sz="32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5435</Words>
  <Application>Microsoft Office PowerPoint</Application>
  <PresentationFormat>On-screen Show (4:3)</PresentationFormat>
  <Paragraphs>1105</Paragraphs>
  <Slides>136</Slides>
  <Notes>18</Notes>
  <HiddenSlides>0</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Office Theme</vt:lpstr>
      <vt:lpstr>UNIT 2</vt:lpstr>
      <vt:lpstr>FUNCTIONS : A function is a block of code which only runs when it is called.  You can pass data, known as parameters, into a function.  A function can return data as a result.  </vt:lpstr>
      <vt:lpstr>In Python a function is defined using the def keyword:  Example def my_function():   print("Hello from a function")</vt:lpstr>
      <vt:lpstr>To call a function, use the function name followed by parenthesis:  Example def my_function():   print("Hello from a function")  my_function() </vt:lpstr>
      <vt:lpstr>Arguments Information can be passed into functions as arguments.  Arguments are specified after the function name, inside the parentheses. You can add as many arguments as you want, just separate them with a comma.</vt:lpstr>
      <vt:lpstr>The following example has a function with one argument (fname). When the function is called, we pass along a first name, which is used inside the function to print the full name: Example def my_function(fname):   print(fname + " Refsnes") my_function("Emil") my_function("Tobias") my_function("Linus") </vt:lpstr>
      <vt:lpstr>Example This function expects 2 arguments, and gets 2 arguments:  def my_function(fname, lname):   print(fname + " " + lname)  my_function("Emil", "Refsnes")</vt:lpstr>
      <vt:lpstr>Keyword Arguments You can also send arguments with the key = value syntax. This way the order of the arguments does not matter. Example def my_function(child3, child2, child1):   print("The youngest child is " + child3)  my_function(child1 = "Emil", child2 = "Tobias", child3 = "Linus")</vt:lpstr>
      <vt:lpstr>The following example shows how to use a default parameter value. If we call the function without argument, it uses the default value: Example def my_function(country = "Norway"): print("I am from " + country) my_function("Sweden") my_function("India") my_function() my_function("Brazil")</vt:lpstr>
      <vt:lpstr>Passing a List as an Argument You can send any data types of argument to a function (string, number, list, dictionary etc.), and it will be treated as the same data type inside the function. E.g. if you send a List as an argument, it will still be a List when it reaches the function: Example def my_function(food):   for x in food:     print(x)  fruits = ["apple", "banana", "cherry"]  my_function(fruits)</vt:lpstr>
      <vt:lpstr>Slide 11</vt:lpstr>
      <vt:lpstr>Let’s see how we can call this function: L = [1, -2, -5, 6.2] print (apply(L, abs))  # [1, 2, 5, 6.2] # abs is applied on elements passed in L print (apply(L, int))  # [1, -2, -5, 6]</vt:lpstr>
      <vt:lpstr>Built in Functions of Python</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Store Function as dictionary value : Given a dictionary, assign its keys as function calls.  Case 1 : Without Params.   The way that is employed to achieve this task is that, function name is kept as dictionary values, and while calling with keys, brackets ‘()’ are added.</vt:lpstr>
      <vt:lpstr># Using Without params     # call Gfg fnc   def print_key1():      return "This is Gfg's value"    # initializing dictionary  # check for function name as key  test_dict = {"Gfg": print_key1, "is" : 5, "best" : 9}     </vt:lpstr>
      <vt:lpstr># printing original dictionary  print("The original dictionary is : " + str(test_dict))     # calling function using brackets   res = test_dict['Gfg']()     # printing result   print("The required call result : " + str(res))  </vt:lpstr>
      <vt:lpstr>Output The original dictionary is : {'Gfg': &lt;function print_key1 at 0x7f1c0445be18&gt;, 'is': 5, 'best': 9} The required call result : This is Gfg's value</vt:lpstr>
      <vt:lpstr>Case 2 : With params  # Using With params      # call Gfg fnc   def sum_key(a, b):      return a + b     # initializing dictionary  # check for function name as key  test_dict = {"Gfg": sum_key, "is" : 5, "best" : 9}     </vt:lpstr>
      <vt:lpstr># printing original dictionary  print("The original dictionary is : " + str(test_dict))     # calling function using brackets   # params inside brackets  res = test_dict['Gfg'](10, 34)     # printing result   print("The required call result : " + str(res))   </vt:lpstr>
      <vt:lpstr>Output The original dictionary is : {'Gfg': &lt;function sum_key at 0x7f538d017e18&gt;, 'is': 5, 'best': 9} The required call result : 44</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Modules in Python </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Admin</dc:creator>
  <cp:lastModifiedBy>Admin</cp:lastModifiedBy>
  <cp:revision>28</cp:revision>
  <dcterms:created xsi:type="dcterms:W3CDTF">2024-01-04T03:11:36Z</dcterms:created>
  <dcterms:modified xsi:type="dcterms:W3CDTF">2024-01-25T02:01:57Z</dcterms:modified>
</cp:coreProperties>
</file>