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5" r:id="rId6"/>
    <p:sldId id="266" r:id="rId7"/>
    <p:sldId id="267" r:id="rId8"/>
    <p:sldId id="268" r:id="rId9"/>
    <p:sldId id="260" r:id="rId10"/>
    <p:sldId id="261" r:id="rId11"/>
    <p:sldId id="262" r:id="rId12"/>
    <p:sldId id="263"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4F0947D-9A2C-429C-BAAA-BAB10BB708CC}" type="datetimeFigureOut">
              <a:rPr lang="es-CO" smtClean="0"/>
              <a:t>11/04/2023</a:t>
            </a:fld>
            <a:endParaRPr lang="es-CO"/>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CO"/>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0F871CB-D3C5-434A-ABD2-2284C1E62B0D}" type="slidenum">
              <a:rPr lang="es-CO" smtClean="0"/>
              <a:t>‹Nº›</a:t>
            </a:fld>
            <a:endParaRPr lang="es-CO"/>
          </a:p>
        </p:txBody>
      </p:sp>
    </p:spTree>
    <p:extLst>
      <p:ext uri="{BB962C8B-B14F-4D97-AF65-F5344CB8AC3E}">
        <p14:creationId xmlns:p14="http://schemas.microsoft.com/office/powerpoint/2010/main" val="16037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F0947D-9A2C-429C-BAAA-BAB10BB708CC}" type="datetimeFigureOut">
              <a:rPr lang="es-CO" smtClean="0"/>
              <a:t>11/04/2023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0F871CB-D3C5-434A-ABD2-2284C1E62B0D}" type="slidenum">
              <a:rPr lang="es-CO" smtClean="0"/>
              <a:t>‹Nº›</a:t>
            </a:fld>
            <a:endParaRPr lang="es-CO"/>
          </a:p>
        </p:txBody>
      </p:sp>
    </p:spTree>
    <p:extLst>
      <p:ext uri="{BB962C8B-B14F-4D97-AF65-F5344CB8AC3E}">
        <p14:creationId xmlns:p14="http://schemas.microsoft.com/office/powerpoint/2010/main" val="1638843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4F0947D-9A2C-429C-BAAA-BAB10BB708CC}" type="datetimeFigureOut">
              <a:rPr lang="es-CO" smtClean="0"/>
              <a:t>11/04/2023</a:t>
            </a:fld>
            <a:endParaRPr lang="es-CO"/>
          </a:p>
        </p:txBody>
      </p:sp>
      <p:sp>
        <p:nvSpPr>
          <p:cNvPr id="5" name="Footer Placeholder 4"/>
          <p:cNvSpPr>
            <a:spLocks noGrp="1"/>
          </p:cNvSpPr>
          <p:nvPr>
            <p:ph type="ftr" sz="quarter" idx="11"/>
          </p:nvPr>
        </p:nvSpPr>
        <p:spPr>
          <a:xfrm>
            <a:off x="774923" y="5951811"/>
            <a:ext cx="7896279" cy="365125"/>
          </a:xfrm>
        </p:spPr>
        <p:txBody>
          <a:bodyPr/>
          <a:lstStyle/>
          <a:p>
            <a:endParaRPr lang="es-CO"/>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0F871CB-D3C5-434A-ABD2-2284C1E62B0D}" type="slidenum">
              <a:rPr lang="es-CO" smtClean="0"/>
              <a:t>‹Nº›</a:t>
            </a:fld>
            <a:endParaRPr lang="es-CO"/>
          </a:p>
        </p:txBody>
      </p:sp>
    </p:spTree>
    <p:extLst>
      <p:ext uri="{BB962C8B-B14F-4D97-AF65-F5344CB8AC3E}">
        <p14:creationId xmlns:p14="http://schemas.microsoft.com/office/powerpoint/2010/main" val="302501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F0947D-9A2C-429C-BAAA-BAB10BB708CC}" type="datetimeFigureOut">
              <a:rPr lang="es-CO" smtClean="0"/>
              <a:t>11/04/2023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558300" y="5956137"/>
            <a:ext cx="1052508" cy="365125"/>
          </a:xfrm>
        </p:spPr>
        <p:txBody>
          <a:bodyPr/>
          <a:lstStyle/>
          <a:p>
            <a:fld id="{A0F871CB-D3C5-434A-ABD2-2284C1E62B0D}" type="slidenum">
              <a:rPr lang="es-CO" smtClean="0"/>
              <a:t>‹Nº›</a:t>
            </a:fld>
            <a:endParaRPr lang="es-CO"/>
          </a:p>
        </p:txBody>
      </p:sp>
    </p:spTree>
    <p:extLst>
      <p:ext uri="{BB962C8B-B14F-4D97-AF65-F5344CB8AC3E}">
        <p14:creationId xmlns:p14="http://schemas.microsoft.com/office/powerpoint/2010/main" val="94732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4F0947D-9A2C-429C-BAAA-BAB10BB708CC}" type="datetimeFigureOut">
              <a:rPr lang="es-CO" smtClean="0"/>
              <a:t>11/04/2023</a:t>
            </a:fld>
            <a:endParaRPr lang="es-CO"/>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CO"/>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0F871CB-D3C5-434A-ABD2-2284C1E62B0D}" type="slidenum">
              <a:rPr lang="es-CO" smtClean="0"/>
              <a:t>‹Nº›</a:t>
            </a:fld>
            <a:endParaRPr lang="es-CO"/>
          </a:p>
        </p:txBody>
      </p:sp>
    </p:spTree>
    <p:extLst>
      <p:ext uri="{BB962C8B-B14F-4D97-AF65-F5344CB8AC3E}">
        <p14:creationId xmlns:p14="http://schemas.microsoft.com/office/powerpoint/2010/main" val="3687852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4F0947D-9A2C-429C-BAAA-BAB10BB708CC}" type="datetimeFigureOut">
              <a:rPr lang="es-CO" smtClean="0"/>
              <a:t>11/04/2023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0F871CB-D3C5-434A-ABD2-2284C1E62B0D}" type="slidenum">
              <a:rPr lang="es-CO" smtClean="0"/>
              <a:t>‹Nº›</a:t>
            </a:fld>
            <a:endParaRPr lang="es-CO"/>
          </a:p>
        </p:txBody>
      </p:sp>
    </p:spTree>
    <p:extLst>
      <p:ext uri="{BB962C8B-B14F-4D97-AF65-F5344CB8AC3E}">
        <p14:creationId xmlns:p14="http://schemas.microsoft.com/office/powerpoint/2010/main" val="4035007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4F0947D-9A2C-429C-BAAA-BAB10BB708CC}" type="datetimeFigureOut">
              <a:rPr lang="es-CO" smtClean="0"/>
              <a:t>11/04/2023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A0F871CB-D3C5-434A-ABD2-2284C1E62B0D}" type="slidenum">
              <a:rPr lang="es-CO" smtClean="0"/>
              <a:t>‹Nº›</a:t>
            </a:fld>
            <a:endParaRPr lang="es-CO"/>
          </a:p>
        </p:txBody>
      </p:sp>
    </p:spTree>
    <p:extLst>
      <p:ext uri="{BB962C8B-B14F-4D97-AF65-F5344CB8AC3E}">
        <p14:creationId xmlns:p14="http://schemas.microsoft.com/office/powerpoint/2010/main" val="135214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4F0947D-9A2C-429C-BAAA-BAB10BB708CC}" type="datetimeFigureOut">
              <a:rPr lang="es-CO" smtClean="0"/>
              <a:t>11/04/2023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0F871CB-D3C5-434A-ABD2-2284C1E62B0D}" type="slidenum">
              <a:rPr lang="es-CO" smtClean="0"/>
              <a:t>‹Nº›</a:t>
            </a:fld>
            <a:endParaRPr lang="es-CO"/>
          </a:p>
        </p:txBody>
      </p:sp>
    </p:spTree>
    <p:extLst>
      <p:ext uri="{BB962C8B-B14F-4D97-AF65-F5344CB8AC3E}">
        <p14:creationId xmlns:p14="http://schemas.microsoft.com/office/powerpoint/2010/main" val="169929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0947D-9A2C-429C-BAAA-BAB10BB708CC}" type="datetimeFigureOut">
              <a:rPr lang="es-CO" smtClean="0"/>
              <a:t>11/04/2023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A0F871CB-D3C5-434A-ABD2-2284C1E62B0D}" type="slidenum">
              <a:rPr lang="es-CO" smtClean="0"/>
              <a:t>‹Nº›</a:t>
            </a:fld>
            <a:endParaRPr lang="es-CO"/>
          </a:p>
        </p:txBody>
      </p:sp>
    </p:spTree>
    <p:extLst>
      <p:ext uri="{BB962C8B-B14F-4D97-AF65-F5344CB8AC3E}">
        <p14:creationId xmlns:p14="http://schemas.microsoft.com/office/powerpoint/2010/main" val="290739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4F0947D-9A2C-429C-BAAA-BAB10BB708CC}" type="datetimeFigureOut">
              <a:rPr lang="es-CO" smtClean="0"/>
              <a:t>11/04/2023</a:t>
            </a:fld>
            <a:endParaRPr lang="es-CO"/>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0F871CB-D3C5-434A-ABD2-2284C1E62B0D}" type="slidenum">
              <a:rPr lang="es-CO" smtClean="0"/>
              <a:t>‹Nº›</a:t>
            </a:fld>
            <a:endParaRPr lang="es-CO"/>
          </a:p>
        </p:txBody>
      </p:sp>
    </p:spTree>
    <p:extLst>
      <p:ext uri="{BB962C8B-B14F-4D97-AF65-F5344CB8AC3E}">
        <p14:creationId xmlns:p14="http://schemas.microsoft.com/office/powerpoint/2010/main" val="67920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4F0947D-9A2C-429C-BAAA-BAB10BB708CC}" type="datetimeFigureOut">
              <a:rPr lang="es-CO" smtClean="0"/>
              <a:t>11/04/2023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0F871CB-D3C5-434A-ABD2-2284C1E62B0D}" type="slidenum">
              <a:rPr lang="es-CO" smtClean="0"/>
              <a:t>‹Nº›</a:t>
            </a:fld>
            <a:endParaRPr lang="es-CO"/>
          </a:p>
        </p:txBody>
      </p:sp>
    </p:spTree>
    <p:extLst>
      <p:ext uri="{BB962C8B-B14F-4D97-AF65-F5344CB8AC3E}">
        <p14:creationId xmlns:p14="http://schemas.microsoft.com/office/powerpoint/2010/main" val="83132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4F0947D-9A2C-429C-BAAA-BAB10BB708CC}" type="datetimeFigureOut">
              <a:rPr lang="es-CO" smtClean="0"/>
              <a:t>11/04/2023</a:t>
            </a:fld>
            <a:endParaRPr lang="es-CO"/>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CO"/>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0F871CB-D3C5-434A-ABD2-2284C1E62B0D}" type="slidenum">
              <a:rPr lang="es-CO" smtClean="0"/>
              <a:t>‹Nº›</a:t>
            </a:fld>
            <a:endParaRPr lang="es-CO"/>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216522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E3895-522E-483F-8407-D6BC5A34BBEE}"/>
              </a:ext>
            </a:extLst>
          </p:cNvPr>
          <p:cNvSpPr>
            <a:spLocks noGrp="1"/>
          </p:cNvSpPr>
          <p:nvPr>
            <p:ph type="ctrTitle"/>
          </p:nvPr>
        </p:nvSpPr>
        <p:spPr/>
        <p:txBody>
          <a:bodyPr/>
          <a:lstStyle/>
          <a:p>
            <a:r>
              <a:rPr lang="es-CO" dirty="0"/>
              <a:t>LOS INVENTARIOS DE MERCANCIAS</a:t>
            </a:r>
          </a:p>
        </p:txBody>
      </p:sp>
      <p:sp>
        <p:nvSpPr>
          <p:cNvPr id="3" name="Subtítulo 2">
            <a:extLst>
              <a:ext uri="{FF2B5EF4-FFF2-40B4-BE49-F238E27FC236}">
                <a16:creationId xmlns:a16="http://schemas.microsoft.com/office/drawing/2014/main" id="{4CD72676-139E-438B-A460-2C35265D0142}"/>
              </a:ext>
            </a:extLst>
          </p:cNvPr>
          <p:cNvSpPr>
            <a:spLocks noGrp="1"/>
          </p:cNvSpPr>
          <p:nvPr>
            <p:ph type="subTitle" idx="1"/>
          </p:nvPr>
        </p:nvSpPr>
        <p:spPr>
          <a:xfrm>
            <a:off x="581191" y="3239857"/>
            <a:ext cx="10993546" cy="2841454"/>
          </a:xfrm>
        </p:spPr>
        <p:txBody>
          <a:bodyPr>
            <a:normAutofit/>
          </a:bodyPr>
          <a:lstStyle/>
          <a:p>
            <a:r>
              <a:rPr lang="es-CO" dirty="0"/>
              <a:t>PRESENTADO POR: </a:t>
            </a:r>
          </a:p>
          <a:p>
            <a:r>
              <a:rPr lang="es-CO" dirty="0"/>
              <a:t>KARINA  pastrana Artunduaga </a:t>
            </a:r>
          </a:p>
          <a:p>
            <a:r>
              <a:rPr lang="es-CO" dirty="0"/>
              <a:t>Angie Alejandra pulido Lozada   </a:t>
            </a:r>
          </a:p>
          <a:p>
            <a:r>
              <a:rPr lang="es-CO" dirty="0"/>
              <a:t>Juan José Ramírez reina</a:t>
            </a:r>
          </a:p>
          <a:p>
            <a:endParaRPr lang="es-CO" dirty="0"/>
          </a:p>
        </p:txBody>
      </p:sp>
    </p:spTree>
    <p:extLst>
      <p:ext uri="{BB962C8B-B14F-4D97-AF65-F5344CB8AC3E}">
        <p14:creationId xmlns:p14="http://schemas.microsoft.com/office/powerpoint/2010/main" val="223878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59952-C1F9-5EC1-F9C1-FE7B7F67FC0A}"/>
              </a:ext>
            </a:extLst>
          </p:cNvPr>
          <p:cNvSpPr>
            <a:spLocks noGrp="1"/>
          </p:cNvSpPr>
          <p:nvPr>
            <p:ph type="title"/>
          </p:nvPr>
        </p:nvSpPr>
        <p:spPr/>
        <p:txBody>
          <a:bodyPr/>
          <a:lstStyle/>
          <a:p>
            <a:pPr algn="ctr"/>
            <a:r>
              <a:rPr lang="es-US" dirty="0"/>
              <a:t>CONTABILIDAD DE INVENTARIOS </a:t>
            </a:r>
          </a:p>
        </p:txBody>
      </p:sp>
      <p:sp>
        <p:nvSpPr>
          <p:cNvPr id="3" name="Marcador de contenido 2">
            <a:extLst>
              <a:ext uri="{FF2B5EF4-FFF2-40B4-BE49-F238E27FC236}">
                <a16:creationId xmlns:a16="http://schemas.microsoft.com/office/drawing/2014/main" id="{E975651E-4A29-67D7-EC83-6A6A095F61A9}"/>
              </a:ext>
            </a:extLst>
          </p:cNvPr>
          <p:cNvSpPr>
            <a:spLocks noGrp="1"/>
          </p:cNvSpPr>
          <p:nvPr>
            <p:ph idx="1"/>
          </p:nvPr>
        </p:nvSpPr>
        <p:spPr>
          <a:xfrm>
            <a:off x="679066" y="3160638"/>
            <a:ext cx="10833867" cy="2600680"/>
          </a:xfrm>
        </p:spPr>
        <p:txBody>
          <a:bodyPr>
            <a:noAutofit/>
          </a:bodyPr>
          <a:lstStyle/>
          <a:p>
            <a:pPr marL="0" indent="0">
              <a:buNone/>
            </a:pPr>
            <a:r>
              <a:rPr lang="es-US" sz="1600" dirty="0"/>
              <a:t>La contabilidad del inventario forma parte muy importante para los sistemas de contabilidad de mercancías, porque la venta del inventario es el corazón del negocio.</a:t>
            </a:r>
          </a:p>
          <a:p>
            <a:pPr marL="0" indent="0">
              <a:buNone/>
            </a:pPr>
            <a:r>
              <a:rPr lang="es-US" sz="1600" dirty="0"/>
              <a:t>Entre estas cuentas podemos nombrar las siguientes:</a:t>
            </a:r>
          </a:p>
          <a:p>
            <a:r>
              <a:rPr lang="es-US" sz="1600" dirty="0"/>
              <a:t>Inventario (inicial)</a:t>
            </a:r>
            <a:r>
              <a:rPr lang="es-US" sz="1600"/>
              <a:t>
Compras</a:t>
            </a:r>
          </a:p>
          <a:p>
            <a:r>
              <a:rPr lang="es-US" sz="1600"/>
              <a:t>Devoluciones </a:t>
            </a:r>
            <a:r>
              <a:rPr lang="es-US" sz="1600" dirty="0"/>
              <a:t>en compra
Gastos de compras
Ventas
Devoluciones en ventas
Mercancías en tránsito
Mercancías en consignación
Inventario (final)</a:t>
            </a:r>
          </a:p>
          <a:p>
            <a:endParaRPr lang="es-US" sz="1600" dirty="0"/>
          </a:p>
        </p:txBody>
      </p:sp>
    </p:spTree>
    <p:extLst>
      <p:ext uri="{BB962C8B-B14F-4D97-AF65-F5344CB8AC3E}">
        <p14:creationId xmlns:p14="http://schemas.microsoft.com/office/powerpoint/2010/main" val="198228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C2582-C8C8-8074-8028-658004A83C8C}"/>
              </a:ext>
            </a:extLst>
          </p:cNvPr>
          <p:cNvSpPr>
            <a:spLocks noGrp="1"/>
          </p:cNvSpPr>
          <p:nvPr>
            <p:ph type="title"/>
          </p:nvPr>
        </p:nvSpPr>
        <p:spPr/>
        <p:txBody>
          <a:bodyPr/>
          <a:lstStyle/>
          <a:p>
            <a:pPr algn="ctr"/>
            <a:r>
              <a:rPr lang="es-US" dirty="0"/>
              <a:t>EJEMPLO </a:t>
            </a:r>
          </a:p>
        </p:txBody>
      </p:sp>
      <p:sp>
        <p:nvSpPr>
          <p:cNvPr id="3" name="Marcador de contenido 2">
            <a:extLst>
              <a:ext uri="{FF2B5EF4-FFF2-40B4-BE49-F238E27FC236}">
                <a16:creationId xmlns:a16="http://schemas.microsoft.com/office/drawing/2014/main" id="{D5354BAB-62D7-C69B-D990-AF2D12F70B80}"/>
              </a:ext>
            </a:extLst>
          </p:cNvPr>
          <p:cNvSpPr>
            <a:spLocks noGrp="1"/>
          </p:cNvSpPr>
          <p:nvPr>
            <p:ph idx="1"/>
          </p:nvPr>
        </p:nvSpPr>
        <p:spPr>
          <a:xfrm>
            <a:off x="581193" y="2477542"/>
            <a:ext cx="10570902" cy="1013800"/>
          </a:xfrm>
        </p:spPr>
        <p:txBody>
          <a:bodyPr>
            <a:normAutofit fontScale="77500" lnSpcReduction="20000"/>
          </a:bodyPr>
          <a:lstStyle/>
          <a:p>
            <a:pPr marL="0" indent="0">
              <a:buNone/>
            </a:pPr>
            <a:r>
              <a:rPr lang="es-US" b="0" i="0" dirty="0">
                <a:solidFill>
                  <a:srgbClr val="212529"/>
                </a:solidFill>
                <a:effectLst/>
                <a:latin typeface="Open Sans" panose="02000000000000000000" pitchFamily="2" charset="0"/>
              </a:rPr>
              <a:t>Una entidad que se dedica a producir bienes excluidos del IVA adquiere materia prima por valor de $50.000.000, la cual está gravada con IVA del 19 %. La entidad tuvo que transportar la mercancía de las instalaciones del proveedor hacia las suyas, para lo cual incurrió en un gasto de $2.000.000</a:t>
            </a:r>
          </a:p>
          <a:p>
            <a:pPr marL="0" indent="0">
              <a:buNone/>
            </a:pPr>
            <a:r>
              <a:rPr lang="es-US"/>
              <a:t>El costo del inventario sería el siguiente:</a:t>
            </a:r>
          </a:p>
          <a:p>
            <a:pPr marL="0" indent="0">
              <a:buNone/>
            </a:pPr>
            <a:endParaRPr lang="es-US" dirty="0"/>
          </a:p>
        </p:txBody>
      </p:sp>
      <p:pic>
        <p:nvPicPr>
          <p:cNvPr id="4" name="Imagen 4">
            <a:extLst>
              <a:ext uri="{FF2B5EF4-FFF2-40B4-BE49-F238E27FC236}">
                <a16:creationId xmlns:a16="http://schemas.microsoft.com/office/drawing/2014/main" id="{F2714D9F-E84D-272B-1EFB-17E33394F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385" y="3647361"/>
            <a:ext cx="5797616" cy="2855863"/>
          </a:xfrm>
          <a:prstGeom prst="rect">
            <a:avLst/>
          </a:prstGeom>
        </p:spPr>
      </p:pic>
    </p:spTree>
    <p:extLst>
      <p:ext uri="{BB962C8B-B14F-4D97-AF65-F5344CB8AC3E}">
        <p14:creationId xmlns:p14="http://schemas.microsoft.com/office/powerpoint/2010/main" val="98468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F8D056-D925-4547-807C-BE6752A0D43A}"/>
              </a:ext>
            </a:extLst>
          </p:cNvPr>
          <p:cNvSpPr>
            <a:spLocks noGrp="1"/>
          </p:cNvSpPr>
          <p:nvPr>
            <p:ph idx="1"/>
          </p:nvPr>
        </p:nvSpPr>
        <p:spPr>
          <a:xfrm>
            <a:off x="581192" y="2180497"/>
            <a:ext cx="10630667" cy="592586"/>
          </a:xfrm>
        </p:spPr>
        <p:txBody>
          <a:bodyPr/>
          <a:lstStyle/>
          <a:p>
            <a:pPr marL="0" indent="0">
              <a:buNone/>
            </a:pPr>
            <a:r>
              <a:rPr lang="es-US" b="0" i="0" dirty="0">
                <a:solidFill>
                  <a:srgbClr val="212529"/>
                </a:solidFill>
                <a:effectLst/>
                <a:latin typeface="Open Sans" panose="020B0606030504020204" pitchFamily="34" charset="0"/>
              </a:rPr>
              <a:t>El registro que debe realizar la entidad es el siguiente:</a:t>
            </a:r>
          </a:p>
          <a:p>
            <a:pPr marL="0" indent="0">
              <a:buNone/>
            </a:pPr>
            <a:endParaRPr lang="es-US" dirty="0"/>
          </a:p>
        </p:txBody>
      </p:sp>
      <p:pic>
        <p:nvPicPr>
          <p:cNvPr id="4" name="Imagen 4">
            <a:extLst>
              <a:ext uri="{FF2B5EF4-FFF2-40B4-BE49-F238E27FC236}">
                <a16:creationId xmlns:a16="http://schemas.microsoft.com/office/drawing/2014/main" id="{79A27405-D12C-4A57-9CA4-FD4938C92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029" y="2653554"/>
            <a:ext cx="7914715" cy="3466352"/>
          </a:xfrm>
          <a:prstGeom prst="rect">
            <a:avLst/>
          </a:prstGeom>
        </p:spPr>
      </p:pic>
    </p:spTree>
    <p:extLst>
      <p:ext uri="{BB962C8B-B14F-4D97-AF65-F5344CB8AC3E}">
        <p14:creationId xmlns:p14="http://schemas.microsoft.com/office/powerpoint/2010/main" val="351410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94BD6-247D-FA91-D957-0B8C024B1893}"/>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22FCEBA6-99BB-AC44-342E-F830775ADD92}"/>
              </a:ext>
            </a:extLst>
          </p:cNvPr>
          <p:cNvSpPr>
            <a:spLocks noGrp="1"/>
          </p:cNvSpPr>
          <p:nvPr>
            <p:ph sz="half" idx="1"/>
          </p:nvPr>
        </p:nvSpPr>
        <p:spPr>
          <a:xfrm>
            <a:off x="581193" y="2228003"/>
            <a:ext cx="6006894" cy="3633047"/>
          </a:xfrm>
        </p:spPr>
        <p:txBody>
          <a:bodyPr>
            <a:normAutofit fontScale="92500"/>
          </a:bodyPr>
          <a:lstStyle/>
          <a:p>
            <a:pPr algn="just"/>
            <a:r>
              <a:rPr lang="es-ES" dirty="0">
                <a:solidFill>
                  <a:srgbClr val="000000"/>
                </a:solidFill>
                <a:latin typeface="Comfortaa"/>
              </a:rPr>
              <a:t>L</a:t>
            </a:r>
            <a:r>
              <a:rPr lang="es-ES" b="0" i="0" dirty="0">
                <a:solidFill>
                  <a:srgbClr val="000000"/>
                </a:solidFill>
                <a:effectLst/>
                <a:latin typeface="Comfortaa"/>
              </a:rPr>
              <a:t>os ajustes de inventario son aumentos o disminuciones realizados en el inventario para </a:t>
            </a:r>
            <a:r>
              <a:rPr lang="es-ES" b="1" i="0" dirty="0">
                <a:solidFill>
                  <a:srgbClr val="000000"/>
                </a:solidFill>
                <a:effectLst/>
                <a:latin typeface="Comfortaa"/>
              </a:rPr>
              <a:t>dar cuenta de robos, pérdidas, roturas y errores en la cantidades.</a:t>
            </a:r>
            <a:endParaRPr lang="es-ES" b="0" i="0" dirty="0">
              <a:solidFill>
                <a:srgbClr val="535F69"/>
              </a:solidFill>
              <a:effectLst/>
              <a:latin typeface="Comfortaa"/>
            </a:endParaRPr>
          </a:p>
          <a:p>
            <a:pPr algn="just"/>
            <a:r>
              <a:rPr lang="es-ES" b="0" i="0" dirty="0">
                <a:solidFill>
                  <a:srgbClr val="000000"/>
                </a:solidFill>
                <a:effectLst/>
                <a:latin typeface="Comfortaa"/>
              </a:rPr>
              <a:t>Los ajustes de inventario se pueden usar para modificar el valor y/o la cantidad de stock en su negocio.</a:t>
            </a:r>
            <a:r>
              <a:rPr lang="es-ES" b="1" i="0" dirty="0">
                <a:solidFill>
                  <a:srgbClr val="000000"/>
                </a:solidFill>
                <a:effectLst/>
                <a:latin typeface="Comfortaa"/>
              </a:rPr>
              <a:t> Si necesitas ajustar la cantidad disponible, el costo promedio o el valor total de un artículo de inventario rastreado, puedes ingresar un ajuste.</a:t>
            </a:r>
            <a:r>
              <a:rPr lang="es-ES" b="0" i="0" dirty="0">
                <a:solidFill>
                  <a:srgbClr val="000000"/>
                </a:solidFill>
                <a:effectLst/>
                <a:latin typeface="Comfortaa"/>
              </a:rPr>
              <a:t>  </a:t>
            </a:r>
          </a:p>
          <a:p>
            <a:pPr algn="just"/>
            <a:r>
              <a:rPr lang="es-ES" b="1" i="0" dirty="0">
                <a:solidFill>
                  <a:srgbClr val="000000"/>
                </a:solidFill>
                <a:effectLst/>
                <a:latin typeface="Comfortaa"/>
              </a:rPr>
              <a:t>Los ajustes de inventario se inician manualmente o como parte de un proceso de conteo de ciclos o conteo físico. </a:t>
            </a:r>
            <a:r>
              <a:rPr lang="es-ES" b="0" i="0" dirty="0">
                <a:solidFill>
                  <a:srgbClr val="000000"/>
                </a:solidFill>
                <a:effectLst/>
                <a:latin typeface="Comfortaa"/>
              </a:rPr>
              <a:t>Al realizar ajustes de inventario, debe ingresar un código de razón apropiado para indicar por qué se realizó la modificación. </a:t>
            </a:r>
            <a:endParaRPr lang="es-ES" b="0" i="0" dirty="0">
              <a:solidFill>
                <a:srgbClr val="535F69"/>
              </a:solidFill>
              <a:effectLst/>
              <a:latin typeface="Comfortaa"/>
            </a:endParaRPr>
          </a:p>
          <a:p>
            <a:endParaRPr lang="es-CO" dirty="0"/>
          </a:p>
        </p:txBody>
      </p:sp>
      <p:pic>
        <p:nvPicPr>
          <p:cNvPr id="5122" name="Picture 2" descr="Diferencias en el inventario físico afectan costo de venta | Gerencie.com">
            <a:extLst>
              <a:ext uri="{FF2B5EF4-FFF2-40B4-BE49-F238E27FC236}">
                <a16:creationId xmlns:a16="http://schemas.microsoft.com/office/drawing/2014/main" id="{1B9F3C67-2F31-89D2-4748-92C3D0A025F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16763" y="2049136"/>
            <a:ext cx="4494212" cy="3811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19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E6DF51-4BDD-4263-813C-A16BCA8F0620}"/>
              </a:ext>
            </a:extLst>
          </p:cNvPr>
          <p:cNvSpPr>
            <a:spLocks noGrp="1"/>
          </p:cNvSpPr>
          <p:nvPr>
            <p:ph type="title"/>
          </p:nvPr>
        </p:nvSpPr>
        <p:spPr/>
        <p:txBody>
          <a:bodyPr/>
          <a:lstStyle/>
          <a:p>
            <a:pPr algn="ctr"/>
            <a:r>
              <a:rPr lang="es-CO" dirty="0"/>
              <a:t>CONCEPTO E IMPORTANCIA</a:t>
            </a:r>
          </a:p>
        </p:txBody>
      </p:sp>
      <p:sp>
        <p:nvSpPr>
          <p:cNvPr id="3" name="Marcador de contenido 2">
            <a:extLst>
              <a:ext uri="{FF2B5EF4-FFF2-40B4-BE49-F238E27FC236}">
                <a16:creationId xmlns:a16="http://schemas.microsoft.com/office/drawing/2014/main" id="{B519A7FC-CFC0-4747-BE5A-BFA7DD8F2774}"/>
              </a:ext>
            </a:extLst>
          </p:cNvPr>
          <p:cNvSpPr>
            <a:spLocks noGrp="1"/>
          </p:cNvSpPr>
          <p:nvPr>
            <p:ph idx="1"/>
          </p:nvPr>
        </p:nvSpPr>
        <p:spPr>
          <a:xfrm>
            <a:off x="581192" y="2186607"/>
            <a:ext cx="11029615" cy="4147931"/>
          </a:xfrm>
        </p:spPr>
        <p:txBody>
          <a:bodyPr/>
          <a:lstStyle/>
          <a:p>
            <a:pPr marL="0" indent="0">
              <a:buNone/>
            </a:pPr>
            <a:r>
              <a:rPr lang="es-MX" dirty="0">
                <a:solidFill>
                  <a:srgbClr val="202020"/>
                </a:solidFill>
                <a:latin typeface="ubuntu"/>
              </a:rPr>
              <a:t>Los inventarios son uno de los</a:t>
            </a:r>
            <a:r>
              <a:rPr lang="es-MX" b="0" i="0" dirty="0">
                <a:solidFill>
                  <a:srgbClr val="202020"/>
                </a:solidFill>
                <a:effectLst/>
                <a:latin typeface="ubuntu"/>
              </a:rPr>
              <a:t> activos más grandes en las </a:t>
            </a:r>
            <a:r>
              <a:rPr lang="es-MX" b="1" i="0" dirty="0">
                <a:solidFill>
                  <a:srgbClr val="202020"/>
                </a:solidFill>
                <a:effectLst/>
                <a:latin typeface="ubuntu"/>
              </a:rPr>
              <a:t>empresas</a:t>
            </a:r>
            <a:r>
              <a:rPr lang="es-MX" b="0" i="0" dirty="0">
                <a:solidFill>
                  <a:srgbClr val="202020"/>
                </a:solidFill>
                <a:effectLst/>
                <a:latin typeface="ubuntu"/>
              </a:rPr>
              <a:t> de ventas al por menor o al por mayor</a:t>
            </a:r>
          </a:p>
          <a:p>
            <a:pPr marL="0" indent="0">
              <a:buNone/>
            </a:pPr>
            <a:r>
              <a:rPr lang="es-MX" dirty="0">
                <a:solidFill>
                  <a:srgbClr val="202020"/>
                </a:solidFill>
                <a:latin typeface="ubuntu"/>
              </a:rPr>
              <a:t>¿Qué son?</a:t>
            </a:r>
            <a:endParaRPr lang="es-MX" b="0" i="0" dirty="0">
              <a:solidFill>
                <a:srgbClr val="202020"/>
              </a:solidFill>
              <a:effectLst/>
              <a:latin typeface="ubuntu"/>
            </a:endParaRPr>
          </a:p>
          <a:p>
            <a:pPr marL="0" indent="0">
              <a:buNone/>
            </a:pPr>
            <a:r>
              <a:rPr lang="es-MX" b="0" i="0" dirty="0">
                <a:solidFill>
                  <a:srgbClr val="202020"/>
                </a:solidFill>
                <a:effectLst/>
                <a:latin typeface="ubuntu"/>
              </a:rPr>
              <a:t>Son un conjunto de bienes de propiedad en una empresa que han sido adquiridos con el ánimo de volverlos a vender en el mismo estado en que fueron comprados.</a:t>
            </a:r>
          </a:p>
          <a:p>
            <a:pPr marL="0" indent="0">
              <a:buNone/>
            </a:pPr>
            <a:r>
              <a:rPr lang="es-MX" dirty="0">
                <a:solidFill>
                  <a:srgbClr val="202020"/>
                </a:solidFill>
                <a:latin typeface="ubuntu"/>
              </a:rPr>
              <a:t>Importancia</a:t>
            </a:r>
          </a:p>
          <a:p>
            <a:r>
              <a:rPr lang="es-MX" b="0" i="0" dirty="0">
                <a:solidFill>
                  <a:srgbClr val="202020"/>
                </a:solidFill>
                <a:effectLst/>
                <a:latin typeface="ubuntu"/>
              </a:rPr>
              <a:t>Ofrecer un buen servicio al cliente </a:t>
            </a:r>
          </a:p>
          <a:p>
            <a:r>
              <a:rPr lang="es-MX" dirty="0">
                <a:solidFill>
                  <a:srgbClr val="202020"/>
                </a:solidFill>
                <a:latin typeface="ubuntu"/>
              </a:rPr>
              <a:t>Reducir costes</a:t>
            </a:r>
          </a:p>
          <a:p>
            <a:r>
              <a:rPr lang="es-MX" b="0" i="0" dirty="0">
                <a:solidFill>
                  <a:srgbClr val="202020"/>
                </a:solidFill>
                <a:effectLst/>
                <a:latin typeface="ubuntu"/>
              </a:rPr>
              <a:t>Optimizar espacio</a:t>
            </a:r>
          </a:p>
          <a:p>
            <a:r>
              <a:rPr lang="es-MX" dirty="0">
                <a:solidFill>
                  <a:srgbClr val="202020"/>
                </a:solidFill>
                <a:latin typeface="ubuntu"/>
              </a:rPr>
              <a:t>Aumentar ganancias</a:t>
            </a:r>
            <a:endParaRPr lang="es-MX" b="0" i="0" dirty="0">
              <a:solidFill>
                <a:srgbClr val="202020"/>
              </a:solidFill>
              <a:effectLst/>
              <a:latin typeface="ubuntu"/>
            </a:endParaRPr>
          </a:p>
          <a:p>
            <a:pPr marL="0" indent="0">
              <a:buNone/>
            </a:pPr>
            <a:endParaRPr lang="es-MX" dirty="0">
              <a:solidFill>
                <a:srgbClr val="202020"/>
              </a:solidFill>
              <a:latin typeface="ubuntu"/>
            </a:endParaRPr>
          </a:p>
          <a:p>
            <a:pPr marL="0" indent="0">
              <a:buNone/>
            </a:pPr>
            <a:endParaRPr lang="es-CO" dirty="0"/>
          </a:p>
        </p:txBody>
      </p:sp>
    </p:spTree>
    <p:extLst>
      <p:ext uri="{BB962C8B-B14F-4D97-AF65-F5344CB8AC3E}">
        <p14:creationId xmlns:p14="http://schemas.microsoft.com/office/powerpoint/2010/main" val="405312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09A14D-DD39-4EB5-982D-29537916766E}"/>
              </a:ext>
            </a:extLst>
          </p:cNvPr>
          <p:cNvSpPr>
            <a:spLocks noGrp="1"/>
          </p:cNvSpPr>
          <p:nvPr>
            <p:ph type="title"/>
          </p:nvPr>
        </p:nvSpPr>
        <p:spPr/>
        <p:txBody>
          <a:bodyPr/>
          <a:lstStyle/>
          <a:p>
            <a:pPr algn="ctr"/>
            <a:r>
              <a:rPr lang="es-CO" dirty="0"/>
              <a:t>Sistema de inventarios</a:t>
            </a:r>
          </a:p>
        </p:txBody>
      </p:sp>
      <p:sp>
        <p:nvSpPr>
          <p:cNvPr id="3" name="Marcador de contenido 2">
            <a:extLst>
              <a:ext uri="{FF2B5EF4-FFF2-40B4-BE49-F238E27FC236}">
                <a16:creationId xmlns:a16="http://schemas.microsoft.com/office/drawing/2014/main" id="{D471187F-AEBD-41C9-B5D0-651F31B78C63}"/>
              </a:ext>
            </a:extLst>
          </p:cNvPr>
          <p:cNvSpPr>
            <a:spLocks noGrp="1"/>
          </p:cNvSpPr>
          <p:nvPr>
            <p:ph idx="1"/>
          </p:nvPr>
        </p:nvSpPr>
        <p:spPr/>
        <p:txBody>
          <a:bodyPr>
            <a:normAutofit/>
          </a:bodyPr>
          <a:lstStyle/>
          <a:p>
            <a:r>
              <a:rPr lang="es-MX" b="0" i="0" dirty="0">
                <a:solidFill>
                  <a:srgbClr val="222222"/>
                </a:solidFill>
                <a:effectLst/>
              </a:rPr>
              <a:t>consiste en un conjunto de normas y procedimientos</a:t>
            </a:r>
          </a:p>
          <a:p>
            <a:r>
              <a:rPr lang="es-MX" dirty="0"/>
              <a:t>conocer la cantidad exacta de productos de que disponen</a:t>
            </a:r>
          </a:p>
          <a:p>
            <a:r>
              <a:rPr lang="es-MX" dirty="0"/>
              <a:t>determinar el nivel de rotación para cada artículo</a:t>
            </a:r>
          </a:p>
          <a:p>
            <a:r>
              <a:rPr lang="es-MX" dirty="0"/>
              <a:t>identificar descuadres</a:t>
            </a:r>
          </a:p>
          <a:p>
            <a:pPr marL="0" indent="0">
              <a:buNone/>
            </a:pPr>
            <a:r>
              <a:rPr lang="es-MX" dirty="0"/>
              <a:t>Tipos</a:t>
            </a:r>
          </a:p>
          <a:p>
            <a:r>
              <a:rPr lang="es-MX" dirty="0"/>
              <a:t>Sistema de inventario periódico: se realiza de modo manual y periódico</a:t>
            </a:r>
          </a:p>
          <a:p>
            <a:r>
              <a:rPr lang="es-MX" dirty="0"/>
              <a:t>Sistema de inventario permanente:  se da por medio de la digitalización</a:t>
            </a:r>
          </a:p>
          <a:p>
            <a:endParaRPr lang="es-CO" dirty="0"/>
          </a:p>
        </p:txBody>
      </p:sp>
    </p:spTree>
    <p:extLst>
      <p:ext uri="{BB962C8B-B14F-4D97-AF65-F5344CB8AC3E}">
        <p14:creationId xmlns:p14="http://schemas.microsoft.com/office/powerpoint/2010/main" val="290805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B96BF-19AA-4050-9408-B6A6DBC2F163}"/>
              </a:ext>
            </a:extLst>
          </p:cNvPr>
          <p:cNvSpPr>
            <a:spLocks noGrp="1"/>
          </p:cNvSpPr>
          <p:nvPr>
            <p:ph type="title"/>
          </p:nvPr>
        </p:nvSpPr>
        <p:spPr/>
        <p:txBody>
          <a:bodyPr/>
          <a:lstStyle/>
          <a:p>
            <a:pPr algn="ctr"/>
            <a:r>
              <a:rPr lang="es-US" dirty="0"/>
              <a:t>CONTROL DE Inventario </a:t>
            </a:r>
            <a:endParaRPr lang="es-CO" dirty="0"/>
          </a:p>
        </p:txBody>
      </p:sp>
      <p:sp>
        <p:nvSpPr>
          <p:cNvPr id="3" name="Marcador de contenido 2">
            <a:extLst>
              <a:ext uri="{FF2B5EF4-FFF2-40B4-BE49-F238E27FC236}">
                <a16:creationId xmlns:a16="http://schemas.microsoft.com/office/drawing/2014/main" id="{74C9FF6F-2ABD-4046-9D8D-1EE650FABFB8}"/>
              </a:ext>
            </a:extLst>
          </p:cNvPr>
          <p:cNvSpPr>
            <a:spLocks noGrp="1"/>
          </p:cNvSpPr>
          <p:nvPr>
            <p:ph idx="1"/>
          </p:nvPr>
        </p:nvSpPr>
        <p:spPr>
          <a:xfrm>
            <a:off x="581192" y="2180497"/>
            <a:ext cx="11029615" cy="1453198"/>
          </a:xfrm>
        </p:spPr>
        <p:txBody>
          <a:bodyPr/>
          <a:lstStyle/>
          <a:p>
            <a:pPr marL="0" indent="0">
              <a:buNone/>
            </a:pPr>
            <a:r>
              <a:rPr lang="es-US" dirty="0"/>
              <a:t>El control de inventario abarca el registro de todos aquellos movimientos de almacenamiento de materia prima, herramientas y productos de una empresa. Este sistema logístico, tiene como finalidad analizar el ingreso y salida de los bienes para poder reducir el costo de los productos y saber si hay mercancía faltante.</a:t>
            </a:r>
            <a:endParaRPr lang="es-CO" dirty="0"/>
          </a:p>
        </p:txBody>
      </p:sp>
      <p:pic>
        <p:nvPicPr>
          <p:cNvPr id="4" name="Imagen 4">
            <a:extLst>
              <a:ext uri="{FF2B5EF4-FFF2-40B4-BE49-F238E27FC236}">
                <a16:creationId xmlns:a16="http://schemas.microsoft.com/office/drawing/2014/main" id="{7268FAA4-3ABF-7124-9E1A-6C5EFC4AD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224" y="3633695"/>
            <a:ext cx="5493147" cy="2743862"/>
          </a:xfrm>
          <a:prstGeom prst="rect">
            <a:avLst/>
          </a:prstGeom>
        </p:spPr>
      </p:pic>
    </p:spTree>
    <p:extLst>
      <p:ext uri="{BB962C8B-B14F-4D97-AF65-F5344CB8AC3E}">
        <p14:creationId xmlns:p14="http://schemas.microsoft.com/office/powerpoint/2010/main" val="349073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350A4-49A2-F8C9-7029-03AF6DEC2B74}"/>
              </a:ext>
            </a:extLst>
          </p:cNvPr>
          <p:cNvSpPr>
            <a:spLocks noGrp="1"/>
          </p:cNvSpPr>
          <p:nvPr>
            <p:ph type="title"/>
          </p:nvPr>
        </p:nvSpPr>
        <p:spPr/>
        <p:txBody>
          <a:bodyPr/>
          <a:lstStyle/>
          <a:p>
            <a:r>
              <a:rPr lang="es-CO" dirty="0"/>
              <a:t>METODO FIFO</a:t>
            </a:r>
          </a:p>
        </p:txBody>
      </p:sp>
      <p:sp>
        <p:nvSpPr>
          <p:cNvPr id="3" name="Marcador de contenido 2">
            <a:extLst>
              <a:ext uri="{FF2B5EF4-FFF2-40B4-BE49-F238E27FC236}">
                <a16:creationId xmlns:a16="http://schemas.microsoft.com/office/drawing/2014/main" id="{A96434A6-DE2F-B904-2237-CCE6B40C4AD1}"/>
              </a:ext>
            </a:extLst>
          </p:cNvPr>
          <p:cNvSpPr>
            <a:spLocks noGrp="1"/>
          </p:cNvSpPr>
          <p:nvPr>
            <p:ph sz="half" idx="1"/>
          </p:nvPr>
        </p:nvSpPr>
        <p:spPr/>
        <p:txBody>
          <a:bodyPr/>
          <a:lstStyle/>
          <a:p>
            <a:r>
              <a:rPr lang="es-ES" dirty="0"/>
              <a:t>El método FIFO (</a:t>
            </a:r>
            <a:r>
              <a:rPr lang="es-ES" dirty="0" err="1"/>
              <a:t>First</a:t>
            </a:r>
            <a:r>
              <a:rPr lang="es-ES" dirty="0"/>
              <a:t> In, </a:t>
            </a:r>
            <a:r>
              <a:rPr lang="es-ES" dirty="0" err="1"/>
              <a:t>First</a:t>
            </a:r>
            <a:r>
              <a:rPr lang="es-ES" dirty="0"/>
              <a:t> </a:t>
            </a:r>
            <a:r>
              <a:rPr lang="es-ES" dirty="0" err="1"/>
              <a:t>Out</a:t>
            </a:r>
            <a:r>
              <a:rPr lang="es-ES" dirty="0"/>
              <a:t>) es un método de valoración de inventarios en el que se asume que los primeros productos que entran al inventario son los primeros en salir. En otras palabras, los productos más antiguos se venden primero.</a:t>
            </a:r>
          </a:p>
          <a:p>
            <a:r>
              <a:rPr lang="es-ES" dirty="0"/>
              <a:t>Este método puede ser beneficioso para las empresas que venden productos perecederos o que tienen una alta rotación de inventario. Sin embargo, puede no ser adecuado para empresas que manejan productos que no tienen fecha de caducidad o que tienen una baja rotación de inventario.</a:t>
            </a:r>
          </a:p>
          <a:p>
            <a:endParaRPr lang="es-CO" dirty="0"/>
          </a:p>
        </p:txBody>
      </p:sp>
      <p:pic>
        <p:nvPicPr>
          <p:cNvPr id="1026" name="Picture 2" descr="FIFO (FIRST IN, FIRST OUT) – De Paseo por la Contabilidad">
            <a:extLst>
              <a:ext uri="{FF2B5EF4-FFF2-40B4-BE49-F238E27FC236}">
                <a16:creationId xmlns:a16="http://schemas.microsoft.com/office/drawing/2014/main" id="{C22CF324-650B-98D4-F7CF-E32FCE069B6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8075" y="2228003"/>
            <a:ext cx="5422900" cy="404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150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1E618-9323-444B-7994-CEA6FD9B1122}"/>
              </a:ext>
            </a:extLst>
          </p:cNvPr>
          <p:cNvSpPr>
            <a:spLocks noGrp="1"/>
          </p:cNvSpPr>
          <p:nvPr>
            <p:ph type="title"/>
          </p:nvPr>
        </p:nvSpPr>
        <p:spPr/>
        <p:txBody>
          <a:bodyPr/>
          <a:lstStyle/>
          <a:p>
            <a:r>
              <a:rPr lang="es-ES" b="1" dirty="0"/>
              <a:t>Método LIFO</a:t>
            </a:r>
            <a:endParaRPr lang="es-CO" dirty="0"/>
          </a:p>
        </p:txBody>
      </p:sp>
      <p:sp>
        <p:nvSpPr>
          <p:cNvPr id="3" name="Marcador de contenido 2">
            <a:extLst>
              <a:ext uri="{FF2B5EF4-FFF2-40B4-BE49-F238E27FC236}">
                <a16:creationId xmlns:a16="http://schemas.microsoft.com/office/drawing/2014/main" id="{7A0245FA-C048-0CBD-3569-11C1A6032887}"/>
              </a:ext>
            </a:extLst>
          </p:cNvPr>
          <p:cNvSpPr>
            <a:spLocks noGrp="1"/>
          </p:cNvSpPr>
          <p:nvPr>
            <p:ph sz="half" idx="1"/>
          </p:nvPr>
        </p:nvSpPr>
        <p:spPr/>
        <p:txBody>
          <a:bodyPr>
            <a:normAutofit/>
          </a:bodyPr>
          <a:lstStyle/>
          <a:p>
            <a:r>
              <a:rPr lang="es-ES" dirty="0"/>
              <a:t>El método LIFO (</a:t>
            </a:r>
            <a:r>
              <a:rPr lang="es-ES" dirty="0" err="1"/>
              <a:t>Last</a:t>
            </a:r>
            <a:r>
              <a:rPr lang="es-ES" dirty="0"/>
              <a:t> In, </a:t>
            </a:r>
            <a:r>
              <a:rPr lang="es-ES" dirty="0" err="1"/>
              <a:t>First</a:t>
            </a:r>
            <a:r>
              <a:rPr lang="es-ES" dirty="0"/>
              <a:t> </a:t>
            </a:r>
            <a:r>
              <a:rPr lang="es-ES" dirty="0" err="1"/>
              <a:t>Out</a:t>
            </a:r>
            <a:r>
              <a:rPr lang="es-ES" dirty="0"/>
              <a:t>) es un método de valoración de inventarios en el que se asume que los últimos productos que entran al inventario son los primeros en salir. En otras palabras, los productos más nuevos se venden primero.</a:t>
            </a:r>
          </a:p>
          <a:p>
            <a:r>
              <a:rPr lang="es-ES" dirty="0"/>
              <a:t>Este método puede ser beneficioso para las empresas que manejan productos con precios fluctuantes, ya que les permite reportar costos de ventas más altos y, por lo tanto, pagar menos impuestos. Sin embargo, puede no ser adecuado para empresas que venden productos perecederos o que tienen una alta rotación de inventario.</a:t>
            </a:r>
          </a:p>
          <a:p>
            <a:endParaRPr lang="es-CO" dirty="0"/>
          </a:p>
        </p:txBody>
      </p:sp>
      <p:pic>
        <p:nvPicPr>
          <p:cNvPr id="2050" name="Picture 2" descr="cforemoto-blog">
            <a:extLst>
              <a:ext uri="{FF2B5EF4-FFF2-40B4-BE49-F238E27FC236}">
                <a16:creationId xmlns:a16="http://schemas.microsoft.com/office/drawing/2014/main" id="{9FA602A3-717A-11FD-6700-727B067681F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8075" y="2236523"/>
            <a:ext cx="5422900" cy="3999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96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56DBEB-85BF-ABD6-38A2-97DF3181A33B}"/>
              </a:ext>
            </a:extLst>
          </p:cNvPr>
          <p:cNvSpPr>
            <a:spLocks noGrp="1"/>
          </p:cNvSpPr>
          <p:nvPr>
            <p:ph type="title"/>
          </p:nvPr>
        </p:nvSpPr>
        <p:spPr/>
        <p:txBody>
          <a:bodyPr/>
          <a:lstStyle/>
          <a:p>
            <a:r>
              <a:rPr lang="es-CO" dirty="0"/>
              <a:t>METODO PROMEDIO PONDERADO</a:t>
            </a:r>
          </a:p>
        </p:txBody>
      </p:sp>
      <p:sp>
        <p:nvSpPr>
          <p:cNvPr id="3" name="Marcador de contenido 2">
            <a:extLst>
              <a:ext uri="{FF2B5EF4-FFF2-40B4-BE49-F238E27FC236}">
                <a16:creationId xmlns:a16="http://schemas.microsoft.com/office/drawing/2014/main" id="{0525F3C7-9C67-28B7-BA90-C205A3303503}"/>
              </a:ext>
            </a:extLst>
          </p:cNvPr>
          <p:cNvSpPr>
            <a:spLocks noGrp="1"/>
          </p:cNvSpPr>
          <p:nvPr>
            <p:ph sz="half" idx="1"/>
          </p:nvPr>
        </p:nvSpPr>
        <p:spPr/>
        <p:txBody>
          <a:bodyPr>
            <a:normAutofit fontScale="92500"/>
          </a:bodyPr>
          <a:lstStyle/>
          <a:p>
            <a:pPr marL="0" indent="0">
              <a:buNone/>
            </a:pPr>
            <a:endParaRPr lang="es-ES" b="1" dirty="0"/>
          </a:p>
          <a:p>
            <a:r>
              <a:rPr lang="es-ES" dirty="0"/>
              <a:t>El método promedio ponderado es un método de valoración de inventarios en el que se calcula un costo promedio ponderado para todos los productos en el inventario. Este costo se utiliza para determinar el costo de venta de cada producto vendido.</a:t>
            </a:r>
          </a:p>
          <a:p>
            <a:r>
              <a:rPr lang="es-ES" dirty="0"/>
              <a:t>Este método puede ser beneficioso para las empresas que manejan productos con precios estables y que tienen una rotación de inventario constante. Sin embargo, puede no ser adecuado para empresas que manejan productos con precios fluctuantes o que tienen una baja rotación de inventario.</a:t>
            </a:r>
          </a:p>
          <a:p>
            <a:endParaRPr lang="es-CO" dirty="0"/>
          </a:p>
        </p:txBody>
      </p:sp>
      <p:pic>
        <p:nvPicPr>
          <p:cNvPr id="7" name="Marcador de contenido 6">
            <a:extLst>
              <a:ext uri="{FF2B5EF4-FFF2-40B4-BE49-F238E27FC236}">
                <a16:creationId xmlns:a16="http://schemas.microsoft.com/office/drawing/2014/main" id="{9BA5ECAE-9D98-47B0-9394-A8AB346CBAEF}"/>
              </a:ext>
            </a:extLst>
          </p:cNvPr>
          <p:cNvPicPr>
            <a:picLocks noGrp="1" noChangeAspect="1"/>
          </p:cNvPicPr>
          <p:nvPr>
            <p:ph sz="half" idx="2"/>
          </p:nvPr>
        </p:nvPicPr>
        <p:blipFill>
          <a:blip r:embed="rId2"/>
          <a:stretch>
            <a:fillRect/>
          </a:stretch>
        </p:blipFill>
        <p:spPr>
          <a:xfrm>
            <a:off x="6188075" y="2518966"/>
            <a:ext cx="5422900" cy="3050381"/>
          </a:xfrm>
          <a:prstGeom prst="rect">
            <a:avLst/>
          </a:prstGeom>
        </p:spPr>
      </p:pic>
    </p:spTree>
    <p:extLst>
      <p:ext uri="{BB962C8B-B14F-4D97-AF65-F5344CB8AC3E}">
        <p14:creationId xmlns:p14="http://schemas.microsoft.com/office/powerpoint/2010/main" val="43245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F645F1-F88A-271B-2BD4-E26A0433BFC4}"/>
              </a:ext>
            </a:extLst>
          </p:cNvPr>
          <p:cNvSpPr>
            <a:spLocks noGrp="1"/>
          </p:cNvSpPr>
          <p:nvPr>
            <p:ph type="title"/>
          </p:nvPr>
        </p:nvSpPr>
        <p:spPr/>
        <p:txBody>
          <a:bodyPr/>
          <a:lstStyle/>
          <a:p>
            <a:r>
              <a:rPr lang="es-ES" b="1" dirty="0"/>
              <a:t>Método específico de identificación</a:t>
            </a:r>
            <a:endParaRPr lang="es-CO" dirty="0"/>
          </a:p>
        </p:txBody>
      </p:sp>
      <p:sp>
        <p:nvSpPr>
          <p:cNvPr id="3" name="Marcador de contenido 2">
            <a:extLst>
              <a:ext uri="{FF2B5EF4-FFF2-40B4-BE49-F238E27FC236}">
                <a16:creationId xmlns:a16="http://schemas.microsoft.com/office/drawing/2014/main" id="{CC59CC87-9662-87F8-3EF0-8B45CD0410E8}"/>
              </a:ext>
            </a:extLst>
          </p:cNvPr>
          <p:cNvSpPr>
            <a:spLocks noGrp="1"/>
          </p:cNvSpPr>
          <p:nvPr>
            <p:ph sz="half" idx="1"/>
          </p:nvPr>
        </p:nvSpPr>
        <p:spPr/>
        <p:txBody>
          <a:bodyPr>
            <a:normAutofit/>
          </a:bodyPr>
          <a:lstStyle/>
          <a:p>
            <a:r>
              <a:rPr lang="es-ES" dirty="0"/>
              <a:t>El método específico de identificación es un método de valoración de inventarios en el que se asigna un costo específico a cada producto en el inventario. Este costo se utiliza para determinar el costo de venta de cada producto vendido.</a:t>
            </a:r>
          </a:p>
          <a:p>
            <a:r>
              <a:rPr lang="es-ES" dirty="0"/>
              <a:t>Este método puede ser beneficioso para las empresas que manejan productos únicos o personalizados que tienen un costo variable. Sin embargo, puede ser difícil de implementar para empresas que manejan grandes cantidades de inventario.</a:t>
            </a:r>
          </a:p>
          <a:p>
            <a:endParaRPr lang="es-CO" dirty="0"/>
          </a:p>
        </p:txBody>
      </p:sp>
      <p:pic>
        <p:nvPicPr>
          <p:cNvPr id="4098" name="Picture 2" descr="METODO DE IDENTIFICACION ESPECIFICA by frank lugo">
            <a:extLst>
              <a:ext uri="{FF2B5EF4-FFF2-40B4-BE49-F238E27FC236}">
                <a16:creationId xmlns:a16="http://schemas.microsoft.com/office/drawing/2014/main" id="{821653C8-38AA-223C-EB64-A1098F330DB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13525" y="2228003"/>
            <a:ext cx="4572000" cy="355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265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A1877-A684-ABA9-076E-C6B1B6CB9362}"/>
              </a:ext>
            </a:extLst>
          </p:cNvPr>
          <p:cNvSpPr>
            <a:spLocks noGrp="1"/>
          </p:cNvSpPr>
          <p:nvPr>
            <p:ph type="title"/>
          </p:nvPr>
        </p:nvSpPr>
        <p:spPr/>
        <p:txBody>
          <a:bodyPr/>
          <a:lstStyle/>
          <a:p>
            <a:pPr algn="ctr"/>
            <a:r>
              <a:rPr lang="es-US" dirty="0"/>
              <a:t>IMPORTANCIA DEL CONTROL DE INVENTARIO </a:t>
            </a:r>
          </a:p>
        </p:txBody>
      </p:sp>
      <p:sp>
        <p:nvSpPr>
          <p:cNvPr id="3" name="Marcador de contenido 2">
            <a:extLst>
              <a:ext uri="{FF2B5EF4-FFF2-40B4-BE49-F238E27FC236}">
                <a16:creationId xmlns:a16="http://schemas.microsoft.com/office/drawing/2014/main" id="{C362AB83-28AB-3AE1-46D5-9699B2E9A76F}"/>
              </a:ext>
            </a:extLst>
          </p:cNvPr>
          <p:cNvSpPr>
            <a:spLocks noGrp="1"/>
          </p:cNvSpPr>
          <p:nvPr>
            <p:ph idx="1"/>
          </p:nvPr>
        </p:nvSpPr>
        <p:spPr>
          <a:xfrm>
            <a:off x="581192" y="2180497"/>
            <a:ext cx="10714337" cy="1524916"/>
          </a:xfrm>
        </p:spPr>
        <p:txBody>
          <a:bodyPr/>
          <a:lstStyle/>
          <a:p>
            <a:pPr marL="0" indent="0">
              <a:buNone/>
            </a:pPr>
            <a:r>
              <a:rPr lang="es-US" dirty="0"/>
              <a:t>El control de inventarios ayuda a mantener un balance en las existencias de un almacén y a estar al pendiente de los productos o artículos que tienen mayor demanda. Puede reducir costos porque refleja oportunamente lo que no tiene una rotación saludable y lo que debe surtirse lo más pronto posible, evitando retrasos en los pedidos o que se estropeen materias primas por un almacenamiento deficiente o prolongado</a:t>
            </a:r>
          </a:p>
        </p:txBody>
      </p:sp>
      <p:pic>
        <p:nvPicPr>
          <p:cNvPr id="5" name="Imagen 5">
            <a:extLst>
              <a:ext uri="{FF2B5EF4-FFF2-40B4-BE49-F238E27FC236}">
                <a16:creationId xmlns:a16="http://schemas.microsoft.com/office/drawing/2014/main" id="{92541B16-98A6-580D-83E5-C601CF3C8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186" y="3705413"/>
            <a:ext cx="4576991" cy="2810433"/>
          </a:xfrm>
          <a:prstGeom prst="rect">
            <a:avLst/>
          </a:prstGeom>
        </p:spPr>
      </p:pic>
    </p:spTree>
    <p:extLst>
      <p:ext uri="{BB962C8B-B14F-4D97-AF65-F5344CB8AC3E}">
        <p14:creationId xmlns:p14="http://schemas.microsoft.com/office/powerpoint/2010/main" val="593816741"/>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TM03457464[[fn=Dividendo]]</Template>
  <TotalTime>70</TotalTime>
  <Words>920</Words>
  <Application>Microsoft Office PowerPoint</Application>
  <PresentationFormat>Panorámica</PresentationFormat>
  <Paragraphs>51</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Comfortaa</vt:lpstr>
      <vt:lpstr>Gill Sans MT</vt:lpstr>
      <vt:lpstr>Open Sans</vt:lpstr>
      <vt:lpstr>ubuntu</vt:lpstr>
      <vt:lpstr>Wingdings 2</vt:lpstr>
      <vt:lpstr>Dividendo</vt:lpstr>
      <vt:lpstr>LOS INVENTARIOS DE MERCANCIAS</vt:lpstr>
      <vt:lpstr>CONCEPTO E IMPORTANCIA</vt:lpstr>
      <vt:lpstr>Sistema de inventarios</vt:lpstr>
      <vt:lpstr>CONTROL DE Inventario </vt:lpstr>
      <vt:lpstr>METODO FIFO</vt:lpstr>
      <vt:lpstr>Método LIFO</vt:lpstr>
      <vt:lpstr>METODO PROMEDIO PONDERADO</vt:lpstr>
      <vt:lpstr>Método específico de identificación</vt:lpstr>
      <vt:lpstr>IMPORTANCIA DEL CONTROL DE INVENTARIO </vt:lpstr>
      <vt:lpstr>CONTABILIDAD DE INVENTARIOS </vt:lpstr>
      <vt:lpstr>EJEMPLO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INVENTARIOS DE MERCANCIAS</dc:title>
  <dc:creator>Juan Andres Camacho Ramos</dc:creator>
  <cp:lastModifiedBy>Yolanda Reina Nomelin</cp:lastModifiedBy>
  <cp:revision>12</cp:revision>
  <dcterms:created xsi:type="dcterms:W3CDTF">2023-04-11T14:05:55Z</dcterms:created>
  <dcterms:modified xsi:type="dcterms:W3CDTF">2023-04-11T22:52:43Z</dcterms:modified>
</cp:coreProperties>
</file>