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72" r:id="rId8"/>
    <p:sldId id="261" r:id="rId9"/>
    <p:sldId id="271" r:id="rId10"/>
    <p:sldId id="263" r:id="rId11"/>
    <p:sldId id="264" r:id="rId12"/>
    <p:sldId id="267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5" autoAdjust="0"/>
    <p:restoredTop sz="94660"/>
  </p:normalViewPr>
  <p:slideViewPr>
    <p:cSldViewPr snapToGrid="0">
      <p:cViewPr>
        <p:scale>
          <a:sx n="66" d="100"/>
          <a:sy n="66" d="100"/>
        </p:scale>
        <p:origin x="7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80A-8434-491E-86C7-8A8462616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3464-A181-4B96-84FE-C2823A729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E3C8-D3B4-404F-AFF2-641D6AC5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421B-59CA-44EE-B15E-844A54BA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D676-926B-42DF-AB00-8601C617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64F7-2C19-4B29-9F36-54ACFA7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8E58-6439-493F-B1CB-4F3527EEC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E000-E6B8-4150-94B2-E34B6AF4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DA21-3DF6-4D3B-B1AC-F5C7D0A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C7C0-AAB7-4C7F-B5B5-FB19BCC5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1FFBF-5E3B-4C63-9D22-2D629BE72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7D806-8A29-48B3-AA42-6E5C1A30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2878-E936-4682-B231-A951955B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587C-6A0F-4D71-B35D-169A4123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BFBE-02E6-463A-8C6B-C48FFD5D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9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DCA1-8D3C-4999-9092-A2141638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9D90-1405-4CBC-AE1F-764F9081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B70D-FC40-462C-BC5C-2B72F5EB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19B6-6303-437E-A6A8-AD067F01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8B18-9E6B-4EBE-AC56-A756EC2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4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78F1-814D-47F2-A83B-052D5DE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18F94-7A5C-46A9-B15B-F7C80901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A407-8A2B-4F6A-8E39-56A92155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A473-296B-40BB-9FFD-D6AB7B32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6D1F-DDC1-4A09-A943-AF24CEB7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30F2-CF5F-47FF-A2D2-66F1A89B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AD7E-090C-486A-ABCE-66D4E257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49FD3-BE90-458C-A9B1-884EDF94E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96B43-5B57-4703-812D-9DD259F9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ED7BA-3D70-4ED8-903A-A26EAA99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0018-ECD6-409A-81F2-94AF6595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04EE-22F8-4A83-9792-8246AB02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F57A-11CD-468A-BF21-A3ED061C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EAE2F-3753-4D67-BC7E-2CC102979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FC7CF-A229-48AC-9018-103DDF475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E9CAE-3CD2-4DFC-A3A5-2B28EB6C0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B8A7-D92B-437E-8364-B721555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78ED8-E338-4546-86D0-EFC96CD8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FFC28-A3BF-4A36-8E05-3778BF4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80D-1476-4E67-9E03-D274558F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A9FB6-F303-42E0-B47C-B65995E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58287-44C2-4A81-A097-FFBBA5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6129A-2D7C-4A87-9C1B-286778F0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73AD3-43FB-48A0-BCC1-31710DF6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325D-0322-4FF1-9812-F262B507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D4B3-BF30-40A4-8C01-49457C9E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6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3AFB-6874-4315-96F3-E03BFC40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317A-FDC9-4293-A02F-154C6932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6E9AA-9452-4866-A356-0CAA9FDF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D9F6-FEA2-4A16-A6C3-116219D8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200B9-8A9F-4872-A082-9C5255E8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50707-E0E7-46B8-93AE-57902E2A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9854-2550-488D-8276-84215DD4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DE768-214E-4037-90C9-7E4B8920F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2500B-FE0A-4762-9D97-8E36D0E09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6129C-CCC6-44AE-9081-8AB5722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3439-0CB0-4C24-90BA-621D265B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1EB2-534F-4755-ACE9-D21135AE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4B41C-8FE3-496E-BF56-F7688B3C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D12D8-8D85-4901-8B11-4F4D24ED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AB98-C289-4927-BCCB-C5C408F7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B38-D161-49D4-BA23-58617F0F97D9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51E4-1DDF-4C08-9855-C1F75B7B1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44C0-089C-4345-8F66-322EF49FF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D036-FD8C-4064-A4C7-6BDDC76BE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ffd23/visualizing-word-vectors-with-t-sne" TargetMode="External"/><Relationship Id="rId7" Type="http://schemas.openxmlformats.org/officeDocument/2006/relationships/hyperlink" Target="https://www.mygreatlearning.com/blog/word-embedding/" TargetMode="External"/><Relationship Id="rId2" Type="http://schemas.openxmlformats.org/officeDocument/2006/relationships/hyperlink" Target="https://machinelearningmastery.com/what-are-word-embeddin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ji04/NormalizedNerd/tree/master/Introduction%20to%20NLP" TargetMode="External"/><Relationship Id="rId5" Type="http://schemas.openxmlformats.org/officeDocument/2006/relationships/hyperlink" Target="https://nlp.stanford.edu/pubs/glove.pdf" TargetMode="External"/><Relationship Id="rId4" Type="http://schemas.openxmlformats.org/officeDocument/2006/relationships/hyperlink" Target="https://www.kdnuggets.com/2018/08/word-vectors-nlp-glo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29195-6749-4932-A8B4-1B663541F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-a brief walkthrough on word embedding Glove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B3267-6BEF-4C15-8290-1890AE1B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Demystifying Glove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59FEA-7C89-4883-ADD8-8F39CF316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662" y="1191718"/>
                <a:ext cx="11680658" cy="5666281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Simple idea that ratios of word-word co-occurrence probabilities have the potential for encoding some form of meaning which can be encoded as vector differences.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word-word co-occurrence probabilities: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dirty="0"/>
                  <a:t>       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59FEA-7C89-4883-ADD8-8F39CF316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662" y="1191718"/>
                <a:ext cx="11680658" cy="5666281"/>
              </a:xfrm>
              <a:blipFill>
                <a:blip r:embed="rId2"/>
                <a:stretch>
                  <a:fillRect l="-939" t="-1720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84EB42F-F6CD-4E28-9702-13E0108B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2" y="0"/>
            <a:ext cx="10515600" cy="1325563"/>
          </a:xfrm>
        </p:spPr>
        <p:txBody>
          <a:bodyPr/>
          <a:lstStyle/>
          <a:p>
            <a:r>
              <a:rPr lang="en-US" dirty="0"/>
              <a:t>Logic of Glove</a:t>
            </a:r>
          </a:p>
        </p:txBody>
      </p:sp>
    </p:spTree>
    <p:extLst>
      <p:ext uri="{BB962C8B-B14F-4D97-AF65-F5344CB8AC3E}">
        <p14:creationId xmlns:p14="http://schemas.microsoft.com/office/powerpoint/2010/main" val="7936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D601-230B-48A3-A41A-A0EED35C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Ratios of word-word co-occurrence probabilities: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P(solid | ice) / P(solid | steam) = large. </a:t>
            </a:r>
          </a:p>
          <a:p>
            <a:pPr marL="0" indent="0">
              <a:buNone/>
            </a:pPr>
            <a:r>
              <a:rPr lang="en-US" dirty="0"/>
              <a:t>P(gas | ice) / P(gas | steam) = small.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word related to both ice and steam, such as water we expect the ratio to be close to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58171-5F4A-474A-BBF0-F23D9686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08" y="1114941"/>
            <a:ext cx="5067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94FFC-E6C3-476C-AC41-6D2BCDBC0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714" y="377371"/>
                <a:ext cx="10515600" cy="605245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Therefore, the training objective is to learn word vectors such that their dot product equals the logarithm of the words’ probability of co-occurrence.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Cost Function :-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/>
                          <m:t>[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+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)</m:t>
                        </m:r>
                        <m:r>
                          <m:rPr>
                            <m:nor/>
                          </m:rPr>
                          <a:rPr lang="en-US" dirty="0"/>
                          <m:t> − 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func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394FFC-E6C3-476C-AC41-6D2BCDBC0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14" y="377371"/>
                <a:ext cx="10515600" cy="6052458"/>
              </a:xfrm>
              <a:blipFill>
                <a:blip r:embed="rId2"/>
                <a:stretch>
                  <a:fillRect l="-1217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28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2D07-6FC5-40EC-9481-6C2B66C8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Take-Aways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0F27-C8E8-4579-8539-0A8C9AE5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The two models differ in the way they are trained, and hence lead to word vectors with subtly different properties. </a:t>
            </a:r>
          </a:p>
          <a:p>
            <a:r>
              <a:rPr lang="en-US" dirty="0"/>
              <a:t>Glove model is based on leveraging </a:t>
            </a:r>
            <a:r>
              <a:rPr lang="en-US" i="1" dirty="0"/>
              <a:t>global word to word co-</a:t>
            </a:r>
            <a:r>
              <a:rPr lang="en-US" i="1" dirty="0" err="1"/>
              <a:t>occurance</a:t>
            </a:r>
            <a:r>
              <a:rPr lang="en-US" i="1" dirty="0"/>
              <a:t> counts</a:t>
            </a:r>
            <a:r>
              <a:rPr lang="en-US" dirty="0"/>
              <a:t> leveraging the entire corpus. </a:t>
            </a:r>
          </a:p>
          <a:p>
            <a:r>
              <a:rPr lang="en-US" dirty="0"/>
              <a:t>Word2vec on the other hand leverages </a:t>
            </a:r>
            <a:r>
              <a:rPr lang="en-US" i="1" dirty="0"/>
              <a:t>co-</a:t>
            </a:r>
            <a:r>
              <a:rPr lang="en-US" i="1" dirty="0" err="1"/>
              <a:t>occurance</a:t>
            </a:r>
            <a:r>
              <a:rPr lang="en-US" i="1" dirty="0"/>
              <a:t> within local context (</a:t>
            </a:r>
            <a:r>
              <a:rPr lang="en-US" i="1" dirty="0" err="1"/>
              <a:t>neighbouring</a:t>
            </a:r>
            <a:r>
              <a:rPr lang="en-US" i="1" dirty="0"/>
              <a:t> words).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0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6BFD-ACC7-40A7-ADB0-0F46BD4A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6600-D4A4-4E13-A164-3CA04DBF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explore</a:t>
            </a:r>
          </a:p>
        </p:txBody>
      </p:sp>
    </p:spTree>
    <p:extLst>
      <p:ext uri="{BB962C8B-B14F-4D97-AF65-F5344CB8AC3E}">
        <p14:creationId xmlns:p14="http://schemas.microsoft.com/office/powerpoint/2010/main" val="276644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3D1-EB2E-4C3F-8507-743E155A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3170-AB6E-4A73-A55F-E594C357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https://machinelearningmastery.com/what-are-word-embeddings/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https://www.kaggle.com/jeffd23/visualizing-word-vectors-with-t-sne</a:t>
            </a:r>
            <a:endParaRPr lang="en-US" dirty="0"/>
          </a:p>
          <a:p>
            <a:r>
              <a:rPr lang="en-US" dirty="0">
                <a:hlinkClick r:id="rId4"/>
              </a:rPr>
              <a:t>https://www.kdnuggets.com/2018/08/word-vectors-nlp-glove.html</a:t>
            </a:r>
            <a:endParaRPr lang="en-US" dirty="0"/>
          </a:p>
          <a:p>
            <a:r>
              <a:rPr lang="en-US" dirty="0">
                <a:hlinkClick r:id="rId5"/>
              </a:rPr>
              <a:t>https://nlp.stanford.edu/pubs/glove.pdf</a:t>
            </a:r>
            <a:endParaRPr lang="en-US" dirty="0"/>
          </a:p>
          <a:p>
            <a:r>
              <a:rPr lang="en-US" dirty="0">
                <a:hlinkClick r:id="rId6"/>
              </a:rPr>
              <a:t>https://github.com/Suji04/NormalizedNerd/tree/master/Introduction%20to%20NLP</a:t>
            </a:r>
            <a:endParaRPr lang="en-US" dirty="0"/>
          </a:p>
          <a:p>
            <a:r>
              <a:rPr lang="en-US">
                <a:hlinkClick r:id="rId7"/>
              </a:rPr>
              <a:t>https://www.mygreatlearning.com/blog/word-embedding/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1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5A6B-C2DE-4260-9BDB-C2815A9C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NLP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C42B-B658-4E44-9248-C67DBD1A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deals with computer program that can understand hum language and process it to derive some useful insights from it</a:t>
            </a:r>
          </a:p>
          <a:p>
            <a:endParaRPr lang="en-US" dirty="0"/>
          </a:p>
          <a:p>
            <a:r>
              <a:rPr lang="en-US" dirty="0"/>
              <a:t>Computer program understands only numbers.</a:t>
            </a:r>
          </a:p>
          <a:p>
            <a:endParaRPr lang="en-US" dirty="0"/>
          </a:p>
          <a:p>
            <a:r>
              <a:rPr lang="en-US" dirty="0"/>
              <a:t>Text need to be converted to numerical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201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CEDC-C097-4CD2-8D0E-46D6A1E5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Prior Numerical Representation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BBC8-E06B-444D-9F2A-6A677867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-&gt; numerical conversion using bag of words, TF/IDF</a:t>
            </a:r>
          </a:p>
          <a:p>
            <a:r>
              <a:rPr lang="en-US" dirty="0"/>
              <a:t>Emphasis on numerical conversation </a:t>
            </a:r>
          </a:p>
          <a:p>
            <a:r>
              <a:rPr lang="en-US" dirty="0"/>
              <a:t>Context of word was missing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https://miro.medium.com/max/1276/1*MeSYCKGDOdwkJKVZKxJuvg.png">
            <a:extLst>
              <a:ext uri="{FF2B5EF4-FFF2-40B4-BE49-F238E27FC236}">
                <a16:creationId xmlns:a16="http://schemas.microsoft.com/office/drawing/2014/main" id="{FDC25A4E-2C78-4EF2-88F0-8EF055BC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582649"/>
            <a:ext cx="4962993" cy="22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D26CD-C514-41CB-98E3-F4204DF0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88" y="3897443"/>
            <a:ext cx="3937729" cy="19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3613-B553-4653-9A01-B29324F9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Why we needed word embedding???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B172D-87F9-4E6D-A433-19D8AA9D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dirty="0"/>
              <a:t>Put words to a nice vector space, where similar words cluster together and different words repel.</a:t>
            </a:r>
          </a:p>
          <a:p>
            <a:r>
              <a:rPr lang="en-US" dirty="0"/>
              <a:t>Each word is mapped to one vector and the vector values are learned in a way that resembles a neural network.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7DF68-C10A-4A7D-A9DD-D2D82827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05" y="3025957"/>
            <a:ext cx="3618952" cy="346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76B-25C9-4878-9086-BEFECB9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Word embedding : Word2Vec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5286-2E30-48E1-8070-C23B4F8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/>
          <a:lstStyle/>
          <a:p>
            <a:r>
              <a:rPr lang="en-US" dirty="0"/>
              <a:t>Developed by </a:t>
            </a:r>
            <a:r>
              <a:rPr lang="da-DK" dirty="0"/>
              <a:t>Tomas Mikolov in 2013 at Google.</a:t>
            </a:r>
          </a:p>
          <a:p>
            <a:r>
              <a:rPr lang="da-DK" dirty="0"/>
              <a:t>Predictive Model</a:t>
            </a:r>
            <a:endParaRPr lang="en-US" dirty="0"/>
          </a:p>
          <a:p>
            <a:r>
              <a:rPr lang="en-US" dirty="0"/>
              <a:t>Uses small neural networks to calculate word embeddings based on words’ context</a:t>
            </a:r>
          </a:p>
          <a:p>
            <a:r>
              <a:rPr lang="en-US" dirty="0"/>
              <a:t>Cosine similarity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62FC6-0333-49F3-9063-AC9F4090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86" y="3612086"/>
            <a:ext cx="2619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252-BBCD-4C4E-80B9-8B29D3A9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488"/>
            <a:ext cx="10515600" cy="5912859"/>
          </a:xfrm>
        </p:spPr>
        <p:txBody>
          <a:bodyPr/>
          <a:lstStyle/>
          <a:p>
            <a:r>
              <a:rPr lang="en-US" dirty="0"/>
              <a:t>Word2vec is not a single algorithm but a combination of two techniques – </a:t>
            </a:r>
          </a:p>
          <a:p>
            <a:r>
              <a:rPr lang="en-US" dirty="0"/>
              <a:t>CBOW(Continuous bag of words) :  In this approach, the network tries to predict which word is most likely given its context. Words that are equally likely to appear can be interpreted as having a shared dimension. </a:t>
            </a:r>
          </a:p>
          <a:p>
            <a:r>
              <a:rPr lang="en-US" dirty="0"/>
              <a:t> Skip-gram model : In this approach, it uses the target word to predict its context.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: I love NLP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2AAFDF-058C-492A-AEC4-43340DA2B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6492"/>
            <a:ext cx="591835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For example, take the sentence,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The cat sat on the 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If you use Word2vec, it wouldn’t capture information like,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is “the” a special context of the words “cat” and “mat”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is “the” just a </a:t>
            </a:r>
            <a:r>
              <a:rPr lang="en-US" altLang="en-US" sz="1800" dirty="0" err="1">
                <a:latin typeface="+mn-lt"/>
              </a:rPr>
              <a:t>stopword</a:t>
            </a:r>
            <a:r>
              <a:rPr lang="en-US" altLang="en-US" sz="1800" dirty="0">
                <a:latin typeface="+mn-lt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+mn-lt"/>
              </a:rPr>
              <a:t>This can be suboptimal, especially in the eye of theoreticians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6AFEC-0D7D-4B7A-9A4C-B68C5741F504}"/>
              </a:ext>
            </a:extLst>
          </p:cNvPr>
          <p:cNvSpPr/>
          <p:nvPr/>
        </p:nvSpPr>
        <p:spPr>
          <a:xfrm>
            <a:off x="838200" y="1132114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 </a:t>
            </a:r>
            <a:r>
              <a:rPr lang="en-US" b="1" dirty="0"/>
              <a:t>Word2Vec</a:t>
            </a:r>
            <a:r>
              <a:rPr lang="en-US" dirty="0"/>
              <a:t>, a frequent co-occurrence of words creates </a:t>
            </a:r>
            <a:r>
              <a:rPr lang="en-US" b="1" dirty="0"/>
              <a:t>more training examples</a:t>
            </a:r>
            <a:r>
              <a:rPr lang="en-US" dirty="0"/>
              <a:t>, but it carries </a:t>
            </a:r>
            <a:r>
              <a:rPr lang="en-US" b="1" dirty="0"/>
              <a:t>no additional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0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A6B-A836-4DA1-8EA5-3A51B4E5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: Glove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F91EC-050F-4D9A-B035-86803A06C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504"/>
                <a:ext cx="10515600" cy="5141844"/>
              </a:xfrm>
            </p:spPr>
            <p:txBody>
              <a:bodyPr/>
              <a:lstStyle/>
              <a:p>
                <a:r>
                  <a:rPr lang="en-US" dirty="0"/>
                  <a:t>Developed by Pennington, et al. at Stanford.</a:t>
                </a:r>
              </a:p>
              <a:p>
                <a:r>
                  <a:rPr lang="en-US" dirty="0"/>
                  <a:t>Global statistics of corpus.</a:t>
                </a:r>
              </a:p>
              <a:p>
                <a:r>
                  <a:rPr lang="en-US" dirty="0"/>
                  <a:t>word co-occurrence matrix with word vectors </a:t>
                </a:r>
                <a:r>
                  <a:rPr lang="en-US" dirty="0" err="1"/>
                  <a:t>ie</a:t>
                </a:r>
                <a:r>
                  <a:rPr lang="en-US" dirty="0"/>
                  <a:t>, count based model</a:t>
                </a:r>
              </a:p>
              <a:p>
                <a:pPr marL="0" indent="0">
                  <a:buNone/>
                </a:pPr>
                <a:r>
                  <a:rPr lang="en-US" dirty="0"/>
                  <a:t>Example :- I love NLP.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I love to make videos.  (corpus)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#j appears in the context of 							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𝐼𝐿𝑜𝑣𝑒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7F91EC-050F-4D9A-B035-86803A06C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504"/>
                <a:ext cx="10515600" cy="5141844"/>
              </a:xfrm>
              <a:blipFill>
                <a:blip r:embed="rId2"/>
                <a:stretch>
                  <a:fillRect l="-1217" t="-1896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F39048-3EEF-48EF-AEC1-B67EA1AF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73" y="4121426"/>
            <a:ext cx="3839026" cy="23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3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A6A03-BACF-4D5B-ACC5-F1D0E14F7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78" y="406435"/>
            <a:ext cx="3034748" cy="428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3A5C2-DC31-48F3-8543-6FFAADC1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977761"/>
            <a:ext cx="3354655" cy="2109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6B64E-5F7C-4CB4-986D-9C49ACEE5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3271837"/>
            <a:ext cx="2457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B4ACD-5A72-406F-A629-3A9C5B355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4369489"/>
            <a:ext cx="3312698" cy="412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2C918-2372-4AE2-92A1-D174F1A0E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49" y="3770244"/>
            <a:ext cx="7622597" cy="4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544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charter</vt:lpstr>
      <vt:lpstr>Office Theme</vt:lpstr>
      <vt:lpstr>Demystifying Glove </vt:lpstr>
      <vt:lpstr>NLP </vt:lpstr>
      <vt:lpstr>Prior Numerical Representation Of Text</vt:lpstr>
      <vt:lpstr>Why we needed word embedding???</vt:lpstr>
      <vt:lpstr>Word embedding : Word2Vec </vt:lpstr>
      <vt:lpstr>PowerPoint Presentation</vt:lpstr>
      <vt:lpstr>PowerPoint Presentation</vt:lpstr>
      <vt:lpstr>Word Embedding : Glove</vt:lpstr>
      <vt:lpstr>PowerPoint Presentation</vt:lpstr>
      <vt:lpstr>Logic of Glove</vt:lpstr>
      <vt:lpstr>PowerPoint Presentation</vt:lpstr>
      <vt:lpstr>PowerPoint Presentation</vt:lpstr>
      <vt:lpstr>Main Take-Aways </vt:lpstr>
      <vt:lpstr>Code Walkthrough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Glove </dc:title>
  <dc:creator>Ramya Victor</dc:creator>
  <cp:lastModifiedBy>Ramya Victor</cp:lastModifiedBy>
  <cp:revision>36</cp:revision>
  <dcterms:created xsi:type="dcterms:W3CDTF">2021-03-25T10:47:28Z</dcterms:created>
  <dcterms:modified xsi:type="dcterms:W3CDTF">2021-04-01T05:36:37Z</dcterms:modified>
</cp:coreProperties>
</file>