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4" r:id="rId7"/>
    <p:sldId id="265" r:id="rId8"/>
    <p:sldId id="267" r:id="rId9"/>
    <p:sldId id="266" r:id="rId10"/>
    <p:sldId id="268" r:id="rId11"/>
    <p:sldId id="272" r:id="rId12"/>
    <p:sldId id="269" r:id="rId13"/>
    <p:sldId id="270" r:id="rId14"/>
    <p:sldId id="271" r:id="rId15"/>
    <p:sldId id="273" r:id="rId16"/>
    <p:sldId id="262" r:id="rId17"/>
    <p:sldId id="274" r:id="rId18"/>
    <p:sldId id="275" r:id="rId19"/>
    <p:sldId id="277" r:id="rId20"/>
    <p:sldId id="278" r:id="rId21"/>
    <p:sldId id="279" r:id="rId22"/>
    <p:sldId id="263" r:id="rId23"/>
    <p:sldId id="280" r:id="rId24"/>
    <p:sldId id="281" r:id="rId25"/>
    <p:sldId id="282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74B49DD-F587-4BF2-BE52-08B7FAA6DD64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A6D2701-989F-408B-AEAA-30861900711C}">
      <dgm:prSet/>
      <dgm:spPr/>
      <dgm:t>
        <a:bodyPr/>
        <a:lstStyle/>
        <a:p>
          <a:r>
            <a:rPr lang="en-US" dirty="0" err="1"/>
            <a:t>Tokenisation</a:t>
          </a:r>
          <a:endParaRPr lang="en-US" dirty="0"/>
        </a:p>
      </dgm:t>
    </dgm:pt>
    <dgm:pt modelId="{FF38C13D-0E7C-406B-94E9-668C42836332}" type="parTrans" cxnId="{2FFF6D6C-928D-4A1E-84C4-C02523B454C3}">
      <dgm:prSet/>
      <dgm:spPr/>
      <dgm:t>
        <a:bodyPr/>
        <a:lstStyle/>
        <a:p>
          <a:endParaRPr lang="en-US"/>
        </a:p>
      </dgm:t>
    </dgm:pt>
    <dgm:pt modelId="{5157AE8D-A085-4759-AF2B-03A7DD75E435}" type="sibTrans" cxnId="{2FFF6D6C-928D-4A1E-84C4-C02523B454C3}">
      <dgm:prSet/>
      <dgm:spPr/>
      <dgm:t>
        <a:bodyPr/>
        <a:lstStyle/>
        <a:p>
          <a:endParaRPr lang="en-US"/>
        </a:p>
      </dgm:t>
    </dgm:pt>
    <dgm:pt modelId="{86CA294F-BD3C-44CA-A584-E20C06334A0B}">
      <dgm:prSet/>
      <dgm:spPr/>
      <dgm:t>
        <a:bodyPr/>
        <a:lstStyle/>
        <a:p>
          <a:r>
            <a:rPr lang="en-US"/>
            <a:t>Stop words removal</a:t>
          </a:r>
        </a:p>
      </dgm:t>
    </dgm:pt>
    <dgm:pt modelId="{EC70B269-9881-4428-BE1C-2EB50B170165}" type="parTrans" cxnId="{AA611D12-C79F-4A22-83D8-17E067ECDA61}">
      <dgm:prSet/>
      <dgm:spPr/>
      <dgm:t>
        <a:bodyPr/>
        <a:lstStyle/>
        <a:p>
          <a:endParaRPr lang="en-US"/>
        </a:p>
      </dgm:t>
    </dgm:pt>
    <dgm:pt modelId="{1B5C92AE-C438-4B3B-8599-E6534356BA7D}" type="sibTrans" cxnId="{AA611D12-C79F-4A22-83D8-17E067ECDA61}">
      <dgm:prSet/>
      <dgm:spPr/>
      <dgm:t>
        <a:bodyPr/>
        <a:lstStyle/>
        <a:p>
          <a:endParaRPr lang="en-US"/>
        </a:p>
      </dgm:t>
    </dgm:pt>
    <dgm:pt modelId="{9B31F38E-FC5C-4F1C-9F75-58B3B28AC088}">
      <dgm:prSet/>
      <dgm:spPr/>
      <dgm:t>
        <a:bodyPr/>
        <a:lstStyle/>
        <a:p>
          <a:r>
            <a:rPr lang="en-US" dirty="0"/>
            <a:t>Stemming</a:t>
          </a:r>
        </a:p>
      </dgm:t>
    </dgm:pt>
    <dgm:pt modelId="{E7E6B27E-F34B-482A-8BBE-71021A05DFB6}" type="parTrans" cxnId="{B831FB09-196E-4ACF-94CC-189379B67A86}">
      <dgm:prSet/>
      <dgm:spPr/>
      <dgm:t>
        <a:bodyPr/>
        <a:lstStyle/>
        <a:p>
          <a:endParaRPr lang="en-US"/>
        </a:p>
      </dgm:t>
    </dgm:pt>
    <dgm:pt modelId="{1C308F08-6CFF-48BD-88D7-07C557424C35}" type="sibTrans" cxnId="{B831FB09-196E-4ACF-94CC-189379B67A86}">
      <dgm:prSet/>
      <dgm:spPr/>
      <dgm:t>
        <a:bodyPr/>
        <a:lstStyle/>
        <a:p>
          <a:endParaRPr lang="en-US"/>
        </a:p>
      </dgm:t>
    </dgm:pt>
    <dgm:pt modelId="{4D6BA671-4BEC-476F-B635-52EA73B26679}">
      <dgm:prSet/>
      <dgm:spPr/>
      <dgm:t>
        <a:bodyPr/>
        <a:lstStyle/>
        <a:p>
          <a:r>
            <a:rPr lang="en-US" dirty="0"/>
            <a:t>Lemmatization</a:t>
          </a:r>
        </a:p>
      </dgm:t>
    </dgm:pt>
    <dgm:pt modelId="{DE6821D9-1E3F-4974-A908-F4379AB66272}" type="parTrans" cxnId="{889FBB47-9887-4B33-86C0-A30399558531}">
      <dgm:prSet/>
      <dgm:spPr/>
      <dgm:t>
        <a:bodyPr/>
        <a:lstStyle/>
        <a:p>
          <a:endParaRPr lang="en-US"/>
        </a:p>
      </dgm:t>
    </dgm:pt>
    <dgm:pt modelId="{4D39CCE8-CC88-4D38-AA9B-E3F921FC48FC}" type="sibTrans" cxnId="{889FBB47-9887-4B33-86C0-A30399558531}">
      <dgm:prSet/>
      <dgm:spPr/>
      <dgm:t>
        <a:bodyPr/>
        <a:lstStyle/>
        <a:p>
          <a:endParaRPr lang="en-US"/>
        </a:p>
      </dgm:t>
    </dgm:pt>
    <dgm:pt modelId="{65433870-DA58-4FE2-B789-E9DF48CDD85D}" type="pres">
      <dgm:prSet presAssocID="{D74B49DD-F587-4BF2-BE52-08B7FAA6DD64}" presName="vert0" presStyleCnt="0">
        <dgm:presLayoutVars>
          <dgm:dir/>
          <dgm:animOne val="branch"/>
          <dgm:animLvl val="lvl"/>
        </dgm:presLayoutVars>
      </dgm:prSet>
      <dgm:spPr/>
    </dgm:pt>
    <dgm:pt modelId="{97A00224-BF29-4988-80EE-DBDCBA6EEB6F}" type="pres">
      <dgm:prSet presAssocID="{CA6D2701-989F-408B-AEAA-30861900711C}" presName="thickLine" presStyleLbl="alignNode1" presStyleIdx="0" presStyleCnt="4"/>
      <dgm:spPr/>
    </dgm:pt>
    <dgm:pt modelId="{CBEF62C3-6B1D-4C60-A6A7-8C3ED021B0F1}" type="pres">
      <dgm:prSet presAssocID="{CA6D2701-989F-408B-AEAA-30861900711C}" presName="horz1" presStyleCnt="0"/>
      <dgm:spPr/>
    </dgm:pt>
    <dgm:pt modelId="{260181AC-AB1F-40F6-8F9B-CB3286BF4B88}" type="pres">
      <dgm:prSet presAssocID="{CA6D2701-989F-408B-AEAA-30861900711C}" presName="tx1" presStyleLbl="revTx" presStyleIdx="0" presStyleCnt="4"/>
      <dgm:spPr/>
    </dgm:pt>
    <dgm:pt modelId="{88F12AC7-CBE2-48FB-B014-101FFADDCDF2}" type="pres">
      <dgm:prSet presAssocID="{CA6D2701-989F-408B-AEAA-30861900711C}" presName="vert1" presStyleCnt="0"/>
      <dgm:spPr/>
    </dgm:pt>
    <dgm:pt modelId="{B8C3C154-A962-4D57-86EA-FF691A531387}" type="pres">
      <dgm:prSet presAssocID="{86CA294F-BD3C-44CA-A584-E20C06334A0B}" presName="thickLine" presStyleLbl="alignNode1" presStyleIdx="1" presStyleCnt="4"/>
      <dgm:spPr/>
    </dgm:pt>
    <dgm:pt modelId="{04DE792D-693C-4D60-A5E9-B6CE493BDBA0}" type="pres">
      <dgm:prSet presAssocID="{86CA294F-BD3C-44CA-A584-E20C06334A0B}" presName="horz1" presStyleCnt="0"/>
      <dgm:spPr/>
    </dgm:pt>
    <dgm:pt modelId="{E86D8013-0CB3-4C52-B155-A565EC239B06}" type="pres">
      <dgm:prSet presAssocID="{86CA294F-BD3C-44CA-A584-E20C06334A0B}" presName="tx1" presStyleLbl="revTx" presStyleIdx="1" presStyleCnt="4"/>
      <dgm:spPr/>
    </dgm:pt>
    <dgm:pt modelId="{A896FE7B-6613-423D-938D-20D83FA9F33E}" type="pres">
      <dgm:prSet presAssocID="{86CA294F-BD3C-44CA-A584-E20C06334A0B}" presName="vert1" presStyleCnt="0"/>
      <dgm:spPr/>
    </dgm:pt>
    <dgm:pt modelId="{82FB90F5-FBC3-4D48-9F2E-5AE898DC2DC8}" type="pres">
      <dgm:prSet presAssocID="{9B31F38E-FC5C-4F1C-9F75-58B3B28AC088}" presName="thickLine" presStyleLbl="alignNode1" presStyleIdx="2" presStyleCnt="4"/>
      <dgm:spPr/>
    </dgm:pt>
    <dgm:pt modelId="{7D4E7456-C188-4A0C-BFF0-19DF9A54F70A}" type="pres">
      <dgm:prSet presAssocID="{9B31F38E-FC5C-4F1C-9F75-58B3B28AC088}" presName="horz1" presStyleCnt="0"/>
      <dgm:spPr/>
    </dgm:pt>
    <dgm:pt modelId="{63E26FDD-A47D-442D-AD47-689A98956D2B}" type="pres">
      <dgm:prSet presAssocID="{9B31F38E-FC5C-4F1C-9F75-58B3B28AC088}" presName="tx1" presStyleLbl="revTx" presStyleIdx="2" presStyleCnt="4"/>
      <dgm:spPr/>
    </dgm:pt>
    <dgm:pt modelId="{C5AF6176-8369-4006-BAF5-51A12BDEF0C5}" type="pres">
      <dgm:prSet presAssocID="{9B31F38E-FC5C-4F1C-9F75-58B3B28AC088}" presName="vert1" presStyleCnt="0"/>
      <dgm:spPr/>
    </dgm:pt>
    <dgm:pt modelId="{BE08397F-1D15-453F-BDBA-2C15C8C15771}" type="pres">
      <dgm:prSet presAssocID="{4D6BA671-4BEC-476F-B635-52EA73B26679}" presName="thickLine" presStyleLbl="alignNode1" presStyleIdx="3" presStyleCnt="4"/>
      <dgm:spPr/>
    </dgm:pt>
    <dgm:pt modelId="{D99B986E-2769-4C33-9C61-6D103D691214}" type="pres">
      <dgm:prSet presAssocID="{4D6BA671-4BEC-476F-B635-52EA73B26679}" presName="horz1" presStyleCnt="0"/>
      <dgm:spPr/>
    </dgm:pt>
    <dgm:pt modelId="{4E57BD63-905C-4B4D-9787-64D51B4B5849}" type="pres">
      <dgm:prSet presAssocID="{4D6BA671-4BEC-476F-B635-52EA73B26679}" presName="tx1" presStyleLbl="revTx" presStyleIdx="3" presStyleCnt="4"/>
      <dgm:spPr/>
    </dgm:pt>
    <dgm:pt modelId="{13CADF7F-38FC-475B-A3B7-F85936556EC6}" type="pres">
      <dgm:prSet presAssocID="{4D6BA671-4BEC-476F-B635-52EA73B26679}" presName="vert1" presStyleCnt="0"/>
      <dgm:spPr/>
    </dgm:pt>
  </dgm:ptLst>
  <dgm:cxnLst>
    <dgm:cxn modelId="{B831FB09-196E-4ACF-94CC-189379B67A86}" srcId="{D74B49DD-F587-4BF2-BE52-08B7FAA6DD64}" destId="{9B31F38E-FC5C-4F1C-9F75-58B3B28AC088}" srcOrd="2" destOrd="0" parTransId="{E7E6B27E-F34B-482A-8BBE-71021A05DFB6}" sibTransId="{1C308F08-6CFF-48BD-88D7-07C557424C35}"/>
    <dgm:cxn modelId="{AA611D12-C79F-4A22-83D8-17E067ECDA61}" srcId="{D74B49DD-F587-4BF2-BE52-08B7FAA6DD64}" destId="{86CA294F-BD3C-44CA-A584-E20C06334A0B}" srcOrd="1" destOrd="0" parTransId="{EC70B269-9881-4428-BE1C-2EB50B170165}" sibTransId="{1B5C92AE-C438-4B3B-8599-E6534356BA7D}"/>
    <dgm:cxn modelId="{F43E7115-9C47-4485-AB65-9A0A3C586FC3}" type="presOf" srcId="{D74B49DD-F587-4BF2-BE52-08B7FAA6DD64}" destId="{65433870-DA58-4FE2-B789-E9DF48CDD85D}" srcOrd="0" destOrd="0" presId="urn:microsoft.com/office/officeart/2008/layout/LinedList"/>
    <dgm:cxn modelId="{889FBB47-9887-4B33-86C0-A30399558531}" srcId="{D74B49DD-F587-4BF2-BE52-08B7FAA6DD64}" destId="{4D6BA671-4BEC-476F-B635-52EA73B26679}" srcOrd="3" destOrd="0" parTransId="{DE6821D9-1E3F-4974-A908-F4379AB66272}" sibTransId="{4D39CCE8-CC88-4D38-AA9B-E3F921FC48FC}"/>
    <dgm:cxn modelId="{D498EE68-7DDA-4892-9DF8-535039AF7790}" type="presOf" srcId="{CA6D2701-989F-408B-AEAA-30861900711C}" destId="{260181AC-AB1F-40F6-8F9B-CB3286BF4B88}" srcOrd="0" destOrd="0" presId="urn:microsoft.com/office/officeart/2008/layout/LinedList"/>
    <dgm:cxn modelId="{2FFF6D6C-928D-4A1E-84C4-C02523B454C3}" srcId="{D74B49DD-F587-4BF2-BE52-08B7FAA6DD64}" destId="{CA6D2701-989F-408B-AEAA-30861900711C}" srcOrd="0" destOrd="0" parTransId="{FF38C13D-0E7C-406B-94E9-668C42836332}" sibTransId="{5157AE8D-A085-4759-AF2B-03A7DD75E435}"/>
    <dgm:cxn modelId="{6AAEBC53-C2AB-4292-8486-15A7B29FAE98}" type="presOf" srcId="{9B31F38E-FC5C-4F1C-9F75-58B3B28AC088}" destId="{63E26FDD-A47D-442D-AD47-689A98956D2B}" srcOrd="0" destOrd="0" presId="urn:microsoft.com/office/officeart/2008/layout/LinedList"/>
    <dgm:cxn modelId="{019FFA7F-8DD3-4575-A3E5-F789CD420285}" type="presOf" srcId="{4D6BA671-4BEC-476F-B635-52EA73B26679}" destId="{4E57BD63-905C-4B4D-9787-64D51B4B5849}" srcOrd="0" destOrd="0" presId="urn:microsoft.com/office/officeart/2008/layout/LinedList"/>
    <dgm:cxn modelId="{ED4A56ED-C327-48C4-B6D6-8003D43B4421}" type="presOf" srcId="{86CA294F-BD3C-44CA-A584-E20C06334A0B}" destId="{E86D8013-0CB3-4C52-B155-A565EC239B06}" srcOrd="0" destOrd="0" presId="urn:microsoft.com/office/officeart/2008/layout/LinedList"/>
    <dgm:cxn modelId="{9E261608-F886-49D4-8D2E-AB8A932FA5D3}" type="presParOf" srcId="{65433870-DA58-4FE2-B789-E9DF48CDD85D}" destId="{97A00224-BF29-4988-80EE-DBDCBA6EEB6F}" srcOrd="0" destOrd="0" presId="urn:microsoft.com/office/officeart/2008/layout/LinedList"/>
    <dgm:cxn modelId="{5961BECC-9877-4275-B29B-89C7C10EF512}" type="presParOf" srcId="{65433870-DA58-4FE2-B789-E9DF48CDD85D}" destId="{CBEF62C3-6B1D-4C60-A6A7-8C3ED021B0F1}" srcOrd="1" destOrd="0" presId="urn:microsoft.com/office/officeart/2008/layout/LinedList"/>
    <dgm:cxn modelId="{38178A4E-785E-4EB3-9E91-499B389B2650}" type="presParOf" srcId="{CBEF62C3-6B1D-4C60-A6A7-8C3ED021B0F1}" destId="{260181AC-AB1F-40F6-8F9B-CB3286BF4B88}" srcOrd="0" destOrd="0" presId="urn:microsoft.com/office/officeart/2008/layout/LinedList"/>
    <dgm:cxn modelId="{FDF66A68-0A23-4564-B8A4-D9D54DEE9A5D}" type="presParOf" srcId="{CBEF62C3-6B1D-4C60-A6A7-8C3ED021B0F1}" destId="{88F12AC7-CBE2-48FB-B014-101FFADDCDF2}" srcOrd="1" destOrd="0" presId="urn:microsoft.com/office/officeart/2008/layout/LinedList"/>
    <dgm:cxn modelId="{F0BBB0B9-AB5F-437B-85CF-9047D337009B}" type="presParOf" srcId="{65433870-DA58-4FE2-B789-E9DF48CDD85D}" destId="{B8C3C154-A962-4D57-86EA-FF691A531387}" srcOrd="2" destOrd="0" presId="urn:microsoft.com/office/officeart/2008/layout/LinedList"/>
    <dgm:cxn modelId="{B1D86BE5-B948-44AE-B897-865DCEC7722F}" type="presParOf" srcId="{65433870-DA58-4FE2-B789-E9DF48CDD85D}" destId="{04DE792D-693C-4D60-A5E9-B6CE493BDBA0}" srcOrd="3" destOrd="0" presId="urn:microsoft.com/office/officeart/2008/layout/LinedList"/>
    <dgm:cxn modelId="{7ADB2144-A7C7-4B51-8FE7-DD3803A2B6FC}" type="presParOf" srcId="{04DE792D-693C-4D60-A5E9-B6CE493BDBA0}" destId="{E86D8013-0CB3-4C52-B155-A565EC239B06}" srcOrd="0" destOrd="0" presId="urn:microsoft.com/office/officeart/2008/layout/LinedList"/>
    <dgm:cxn modelId="{B8094440-F09B-48DF-BF5C-0ECEE8AD1859}" type="presParOf" srcId="{04DE792D-693C-4D60-A5E9-B6CE493BDBA0}" destId="{A896FE7B-6613-423D-938D-20D83FA9F33E}" srcOrd="1" destOrd="0" presId="urn:microsoft.com/office/officeart/2008/layout/LinedList"/>
    <dgm:cxn modelId="{CEF1BEDB-AA99-4EC8-B826-6A38D6F5D3C8}" type="presParOf" srcId="{65433870-DA58-4FE2-B789-E9DF48CDD85D}" destId="{82FB90F5-FBC3-4D48-9F2E-5AE898DC2DC8}" srcOrd="4" destOrd="0" presId="urn:microsoft.com/office/officeart/2008/layout/LinedList"/>
    <dgm:cxn modelId="{F6F6EE7D-E6AA-45F4-8054-16DC1EC30D60}" type="presParOf" srcId="{65433870-DA58-4FE2-B789-E9DF48CDD85D}" destId="{7D4E7456-C188-4A0C-BFF0-19DF9A54F70A}" srcOrd="5" destOrd="0" presId="urn:microsoft.com/office/officeart/2008/layout/LinedList"/>
    <dgm:cxn modelId="{57F147B2-7066-4B11-9A21-1F6EC1575653}" type="presParOf" srcId="{7D4E7456-C188-4A0C-BFF0-19DF9A54F70A}" destId="{63E26FDD-A47D-442D-AD47-689A98956D2B}" srcOrd="0" destOrd="0" presId="urn:microsoft.com/office/officeart/2008/layout/LinedList"/>
    <dgm:cxn modelId="{BF2C2DB1-1B07-4D4B-A84E-D35837C9F76B}" type="presParOf" srcId="{7D4E7456-C188-4A0C-BFF0-19DF9A54F70A}" destId="{C5AF6176-8369-4006-BAF5-51A12BDEF0C5}" srcOrd="1" destOrd="0" presId="urn:microsoft.com/office/officeart/2008/layout/LinedList"/>
    <dgm:cxn modelId="{3A143532-C5BC-47BD-B55E-17B74F5AF65D}" type="presParOf" srcId="{65433870-DA58-4FE2-B789-E9DF48CDD85D}" destId="{BE08397F-1D15-453F-BDBA-2C15C8C15771}" srcOrd="6" destOrd="0" presId="urn:microsoft.com/office/officeart/2008/layout/LinedList"/>
    <dgm:cxn modelId="{131103CF-122A-4215-AE52-56364714D2F5}" type="presParOf" srcId="{65433870-DA58-4FE2-B789-E9DF48CDD85D}" destId="{D99B986E-2769-4C33-9C61-6D103D691214}" srcOrd="7" destOrd="0" presId="urn:microsoft.com/office/officeart/2008/layout/LinedList"/>
    <dgm:cxn modelId="{7C15F8FC-5BD6-4EB7-BF30-68502F59608E}" type="presParOf" srcId="{D99B986E-2769-4C33-9C61-6D103D691214}" destId="{4E57BD63-905C-4B4D-9787-64D51B4B5849}" srcOrd="0" destOrd="0" presId="urn:microsoft.com/office/officeart/2008/layout/LinedList"/>
    <dgm:cxn modelId="{A26CCB15-839A-4B7A-8B27-7891C2552553}" type="presParOf" srcId="{D99B986E-2769-4C33-9C61-6D103D691214}" destId="{13CADF7F-38FC-475B-A3B7-F85936556EC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A00224-BF29-4988-80EE-DBDCBA6EEB6F}">
      <dsp:nvSpPr>
        <dsp:cNvPr id="0" name=""/>
        <dsp:cNvSpPr/>
      </dsp:nvSpPr>
      <dsp:spPr>
        <a:xfrm>
          <a:off x="0" y="0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0181AC-AB1F-40F6-8F9B-CB3286BF4B88}">
      <dsp:nvSpPr>
        <dsp:cNvPr id="0" name=""/>
        <dsp:cNvSpPr/>
      </dsp:nvSpPr>
      <dsp:spPr>
        <a:xfrm>
          <a:off x="0" y="0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6220" tIns="236220" rIns="236220" bIns="236220" numCol="1" spcCol="1270" anchor="t" anchorCtr="0">
          <a:noAutofit/>
        </a:bodyPr>
        <a:lstStyle/>
        <a:p>
          <a:pPr marL="0" lvl="0" indent="0" algn="l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200" kern="1200" dirty="0" err="1"/>
            <a:t>Tokenisation</a:t>
          </a:r>
          <a:endParaRPr lang="en-US" sz="6200" kern="1200" dirty="0"/>
        </a:p>
      </dsp:txBody>
      <dsp:txXfrm>
        <a:off x="0" y="0"/>
        <a:ext cx="6900512" cy="1384035"/>
      </dsp:txXfrm>
    </dsp:sp>
    <dsp:sp modelId="{B8C3C154-A962-4D57-86EA-FF691A531387}">
      <dsp:nvSpPr>
        <dsp:cNvPr id="0" name=""/>
        <dsp:cNvSpPr/>
      </dsp:nvSpPr>
      <dsp:spPr>
        <a:xfrm>
          <a:off x="0" y="1384035"/>
          <a:ext cx="6900512" cy="0"/>
        </a:xfrm>
        <a:prstGeom prst="line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accent2">
              <a:hueOff val="-485121"/>
              <a:satOff val="-27976"/>
              <a:lumOff val="28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6D8013-0CB3-4C52-B155-A565EC239B06}">
      <dsp:nvSpPr>
        <dsp:cNvPr id="0" name=""/>
        <dsp:cNvSpPr/>
      </dsp:nvSpPr>
      <dsp:spPr>
        <a:xfrm>
          <a:off x="0" y="1384035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6220" tIns="236220" rIns="236220" bIns="236220" numCol="1" spcCol="1270" anchor="t" anchorCtr="0">
          <a:noAutofit/>
        </a:bodyPr>
        <a:lstStyle/>
        <a:p>
          <a:pPr marL="0" lvl="0" indent="0" algn="l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200" kern="1200"/>
            <a:t>Stop words removal</a:t>
          </a:r>
        </a:p>
      </dsp:txBody>
      <dsp:txXfrm>
        <a:off x="0" y="1384035"/>
        <a:ext cx="6900512" cy="1384035"/>
      </dsp:txXfrm>
    </dsp:sp>
    <dsp:sp modelId="{82FB90F5-FBC3-4D48-9F2E-5AE898DC2DC8}">
      <dsp:nvSpPr>
        <dsp:cNvPr id="0" name=""/>
        <dsp:cNvSpPr/>
      </dsp:nvSpPr>
      <dsp:spPr>
        <a:xfrm>
          <a:off x="0" y="2768070"/>
          <a:ext cx="6900512" cy="0"/>
        </a:xfrm>
        <a:prstGeom prst="line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accent2">
              <a:hueOff val="-970242"/>
              <a:satOff val="-55952"/>
              <a:lumOff val="57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E26FDD-A47D-442D-AD47-689A98956D2B}">
      <dsp:nvSpPr>
        <dsp:cNvPr id="0" name=""/>
        <dsp:cNvSpPr/>
      </dsp:nvSpPr>
      <dsp:spPr>
        <a:xfrm>
          <a:off x="0" y="2768070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6220" tIns="236220" rIns="236220" bIns="236220" numCol="1" spcCol="1270" anchor="t" anchorCtr="0">
          <a:noAutofit/>
        </a:bodyPr>
        <a:lstStyle/>
        <a:p>
          <a:pPr marL="0" lvl="0" indent="0" algn="l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200" kern="1200" dirty="0"/>
            <a:t>Stemming</a:t>
          </a:r>
        </a:p>
      </dsp:txBody>
      <dsp:txXfrm>
        <a:off x="0" y="2768070"/>
        <a:ext cx="6900512" cy="1384035"/>
      </dsp:txXfrm>
    </dsp:sp>
    <dsp:sp modelId="{BE08397F-1D15-453F-BDBA-2C15C8C15771}">
      <dsp:nvSpPr>
        <dsp:cNvPr id="0" name=""/>
        <dsp:cNvSpPr/>
      </dsp:nvSpPr>
      <dsp:spPr>
        <a:xfrm>
          <a:off x="0" y="4152105"/>
          <a:ext cx="6900512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57BD63-905C-4B4D-9787-64D51B4B5849}">
      <dsp:nvSpPr>
        <dsp:cNvPr id="0" name=""/>
        <dsp:cNvSpPr/>
      </dsp:nvSpPr>
      <dsp:spPr>
        <a:xfrm>
          <a:off x="0" y="4152105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6220" tIns="236220" rIns="236220" bIns="236220" numCol="1" spcCol="1270" anchor="t" anchorCtr="0">
          <a:noAutofit/>
        </a:bodyPr>
        <a:lstStyle/>
        <a:p>
          <a:pPr marL="0" lvl="0" indent="0" algn="l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200" kern="1200" dirty="0"/>
            <a:t>Lemmatization</a:t>
          </a:r>
        </a:p>
      </dsp:txBody>
      <dsp:txXfrm>
        <a:off x="0" y="4152105"/>
        <a:ext cx="6900512" cy="13840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383C2-058E-46F3-BAEB-3C2AF921A8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97FCA1-461B-4E22-A0A3-1803CEF458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43B3C5-1D5B-4988-A85D-77AE67631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5F96D-344C-4831-BC54-5F6E4E4A5E2F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91044A-7E88-4C86-98D8-62EEB4FC3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2146A-4739-4B0C-BB2C-78A21BA72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B34AD-467F-43A0-BCEC-40D71CA26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545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DA056-3A9A-4D44-9392-AD59CF5D7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51880B-A720-4402-9F56-99C2EAB957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210962-0AFF-4451-87C2-BCC6E7BDE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5F96D-344C-4831-BC54-5F6E4E4A5E2F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840EA8-C1D3-40BA-A690-FCDED8989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C95CD-7E7D-41B6-BB8E-8A35598ED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B34AD-467F-43A0-BCEC-40D71CA26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931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BBBC89-43AA-42D3-BECF-ECC48B4692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6EE78D-3644-410F-9789-7D3BB38DEE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1E997-E573-42B1-B933-6E2768AF2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5F96D-344C-4831-BC54-5F6E4E4A5E2F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870DF1-D9AE-4734-B430-349D4BA97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D4358-2324-4E4A-9C99-AE3566440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B34AD-467F-43A0-BCEC-40D71CA26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087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342EA-AB95-4584-945B-CA0FA82EE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DE879-F004-41CE-BEB8-EC4052E7CB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E1520A-D982-40A0-A62E-C512E4F2B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5F96D-344C-4831-BC54-5F6E4E4A5E2F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817714-9E5B-42A3-A24E-7709DE98F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36F191-F8B1-431F-8B4A-B3C4AF2EF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B34AD-467F-43A0-BCEC-40D71CA26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563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B7FBE-0EEF-4249-83ED-D21737678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A50205-7C5B-4852-8BEC-E93FB9FCEF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D19668-CA0D-479C-8A91-1BAB1AF3C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5F96D-344C-4831-BC54-5F6E4E4A5E2F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2ECAC7-C78E-4045-A28A-1D064A261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A5C55-1A97-4D74-A468-BA8718867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B34AD-467F-43A0-BCEC-40D71CA26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40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8C74B-8A5B-4609-B47E-C9DFB263A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C7B392-89E2-4703-866B-511BCA4D82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1D93E5-799A-4198-9291-07BC71AB94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68684D-6951-4D92-9FEA-5192178B8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5F96D-344C-4831-BC54-5F6E4E4A5E2F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9A5EE2-3485-49CA-9821-FA75D3649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AF5970-B014-4A6F-93F0-E8F9FB386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B34AD-467F-43A0-BCEC-40D71CA26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65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C454E-536C-410F-914F-7E8CD3431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1CC141-7482-449F-B7DB-0BEA26B0AD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0AF0A9-39DD-45AB-841B-3D33447422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83E43E-5036-4F44-A655-AB3C9238B0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5CB80D-341D-4D1F-8643-AF47665BAD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81421D-AF20-4FB1-B51A-48D59CE22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5F96D-344C-4831-BC54-5F6E4E4A5E2F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871118-A5A2-4A45-AA61-B1E4A8C8C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CDCD9F-F1FA-4B70-8B91-EA5CF33FE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B34AD-467F-43A0-BCEC-40D71CA26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791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C1DCB-2607-401B-8E8B-7E053E581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F65E60-96D8-4BBE-85F8-226556647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5F96D-344C-4831-BC54-5F6E4E4A5E2F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29E300-FB0A-4112-AE8B-803BB8CA6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88C6E9-D320-4ECA-A911-E71D1C83E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B34AD-467F-43A0-BCEC-40D71CA26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263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88D69B-2B28-4F32-9315-708C3E6C0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5F96D-344C-4831-BC54-5F6E4E4A5E2F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7E2DD7-C3F7-481A-8805-25272BAFB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3B941D-BF4A-492A-BD68-688D6F13A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B34AD-467F-43A0-BCEC-40D71CA26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519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F0736-6FD4-4368-8620-D7341EA4F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E41D9-7B07-46DD-9673-C3C4283721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3BC748-9234-4E77-88C3-BF25050F3D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EB728B-A9A6-413F-A993-74CBE9055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5F96D-344C-4831-BC54-5F6E4E4A5E2F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0CC655-8C73-4823-9CEA-A754CD43B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D4F8F2-4747-4058-BF43-02849573C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B34AD-467F-43A0-BCEC-40D71CA26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956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09C0A-83E0-4712-B1A7-C97C56E8A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524EF3-183E-4EEE-86FF-E048FBD88A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D3DB92-8984-4706-B8CE-D379A8246E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EF84A3-DBA8-4F7C-BCC9-3CAB2F6C8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5F96D-344C-4831-BC54-5F6E4E4A5E2F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8ED960-E4B3-4EDF-AA99-27B6F5930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6AABFF-DEC1-445D-B7FB-9B4B6FB3A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B34AD-467F-43A0-BCEC-40D71CA26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804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1CE9DF-DBD1-44E2-AA84-758EB70B5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70F438-095C-4CA4-9417-A6EC6A0C15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F913E8-C762-476D-8E47-4C6C473CCC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5F96D-344C-4831-BC54-5F6E4E4A5E2F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CEC785-5448-4315-B333-D4DDEA104F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4CD61F-0640-4BB2-B153-FB10BEEC6C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AB34AD-467F-43A0-BCEC-40D71CA26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719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nowball.tartarus.org/" TargetMode="External"/><Relationship Id="rId2" Type="http://schemas.openxmlformats.org/officeDocument/2006/relationships/hyperlink" Target="http://snowball.tartarus.org/algorithms/porter/stemmer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ordnet.princeton.edu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5095FB-437D-4B3E-903C-737BD799FD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9633" y="4518923"/>
            <a:ext cx="3312734" cy="1141851"/>
          </a:xfrm>
          <a:noFill/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080808"/>
                </a:solidFill>
              </a:rPr>
              <a:t>- Your Primer for NLP quick overview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8ABDA8-99A3-4ADD-ACAF-D37B8112EB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rgbClr val="080808"/>
                </a:solidFill>
              </a:rPr>
              <a:t>NLP 101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7039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C75BF3-32F1-4D09-82F6-FAF51E292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 fontScale="90000"/>
          </a:bodyPr>
          <a:lstStyle/>
          <a:p>
            <a:r>
              <a:rPr lang="en-US" sz="3000" b="1" dirty="0"/>
              <a:t>Word Representation: Bag-of-words(BOW) </a:t>
            </a:r>
            <a:br>
              <a:rPr lang="en-US" sz="3000" b="1" dirty="0"/>
            </a:br>
            <a:endParaRPr lang="en-US" sz="3000" b="1" dirty="0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=""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293DFA-9BF4-4FDA-93A6-8D5C46FA2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2200" dirty="0"/>
              <a:t>Any given piece of  text can be “represented” by a list of all the words that occur in it.</a:t>
            </a:r>
          </a:p>
          <a:p>
            <a:r>
              <a:rPr lang="en-US" sz="2200" dirty="0"/>
              <a:t>sequence of occurrence does not matter</a:t>
            </a:r>
          </a:p>
          <a:p>
            <a:r>
              <a:rPr lang="en-US" sz="2200" dirty="0" err="1"/>
              <a:t>scikit</a:t>
            </a:r>
            <a:r>
              <a:rPr lang="en-US" sz="2200" dirty="0"/>
              <a:t>-learn library in python</a:t>
            </a:r>
          </a:p>
          <a:p>
            <a:pPr marL="0" indent="0">
              <a:buNone/>
            </a:pPr>
            <a:endParaRPr lang="en-US" sz="2200" b="1" dirty="0"/>
          </a:p>
          <a:p>
            <a:pPr marL="0" indent="0">
              <a:buNone/>
            </a:pPr>
            <a:endParaRPr lang="en-US" sz="2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5E1F37-4ABF-4D90-B55B-E81B8CACA8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8373" y="3856719"/>
            <a:ext cx="8222088" cy="2261073"/>
          </a:xfrm>
          <a:prstGeom prst="rect">
            <a:avLst/>
          </a:prstGeom>
        </p:spPr>
      </p:pic>
      <p:pic>
        <p:nvPicPr>
          <p:cNvPr id="12" name="Picture 4" descr="Bag-of-words representation">
            <a:extLst>
              <a:ext uri="{FF2B5EF4-FFF2-40B4-BE49-F238E27FC236}">
                <a16:creationId xmlns:a16="http://schemas.microsoft.com/office/drawing/2014/main" id="{32A543CC-B21F-446D-BC10-16A24446AE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7566" y="930431"/>
            <a:ext cx="3429000" cy="2711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04663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52BEC0E-22F8-46D0-9632-375DB541B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966DFF-4952-4A94-9C3B-2D9FA2A7E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9184"/>
            <a:ext cx="6894576" cy="1783080"/>
          </a:xfrm>
        </p:spPr>
        <p:txBody>
          <a:bodyPr anchor="b">
            <a:normAutofit/>
          </a:bodyPr>
          <a:lstStyle/>
          <a:p>
            <a:r>
              <a:rPr lang="en-US" sz="5400"/>
              <a:t>TF-IDF Model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952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=""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C7E8C8-6A37-4590-BBC6-82B7784D6B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715768"/>
            <a:ext cx="5352757" cy="3474720"/>
          </a:xfrm>
        </p:spPr>
        <p:txBody>
          <a:bodyPr>
            <a:normAutofit/>
          </a:bodyPr>
          <a:lstStyle/>
          <a:p>
            <a:r>
              <a:rPr lang="en-US" sz="2200" dirty="0"/>
              <a:t>Accounts the importance of each word while in BOW all words are equally important.</a:t>
            </a:r>
          </a:p>
          <a:p>
            <a:r>
              <a:rPr lang="en-US" sz="2200" dirty="0"/>
              <a:t>Higher weights : frequently in a document and which are rare among all document </a:t>
            </a:r>
          </a:p>
          <a:p>
            <a:r>
              <a:rPr lang="en-US" sz="2200" dirty="0"/>
              <a:t>low score : common across all documents.</a:t>
            </a:r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F74BA4-606B-4A7E-BD37-A92164C148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0877" y="851102"/>
            <a:ext cx="5678891" cy="230006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B590781-CDB6-467D-94C9-4D6AEF42D4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3846" y="3854263"/>
            <a:ext cx="6092952" cy="1508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1316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ECCEB8-C7E9-45D8-8958-B0D5E782F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5000" dirty="0"/>
              <a:t>Challenges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=""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188BBF-00B8-443C-B565-E320F6C0E9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en-US" sz="2200" dirty="0"/>
              <a:t>Redundant features : ‘get’ , ‘getting’, ‘goes’ and ‘going’</a:t>
            </a:r>
          </a:p>
          <a:p>
            <a:endParaRPr lang="en-US" sz="2200" dirty="0"/>
          </a:p>
          <a:p>
            <a:r>
              <a:rPr lang="en-US" sz="2200" dirty="0"/>
              <a:t>“curse of dimensionality” : under performance of Algorithm/inefficient model</a:t>
            </a:r>
          </a:p>
          <a:p>
            <a:endParaRPr lang="en-US" sz="2200" dirty="0"/>
          </a:p>
          <a:p>
            <a:r>
              <a:rPr lang="en-US" sz="2200" b="1" dirty="0"/>
              <a:t>[canonicalization] </a:t>
            </a:r>
            <a:r>
              <a:rPr lang="en-US" sz="2200" dirty="0"/>
              <a:t>Two more preprocessing techniques - </a:t>
            </a:r>
          </a:p>
          <a:p>
            <a:pPr marL="0" indent="0">
              <a:buNone/>
            </a:pPr>
            <a:r>
              <a:rPr lang="en-US" sz="2200" b="1" dirty="0"/>
              <a:t>stemming</a:t>
            </a:r>
            <a:r>
              <a:rPr lang="en-US" sz="2200" dirty="0"/>
              <a:t> and </a:t>
            </a:r>
            <a:r>
              <a:rPr lang="en-US" sz="2200" b="1" dirty="0"/>
              <a:t>lemmatization</a:t>
            </a:r>
          </a:p>
          <a:p>
            <a:r>
              <a:rPr lang="en-US" sz="2200" dirty="0"/>
              <a:t>Different variations of a word, say ‘warm’, warmer’, ‘warming’ and ‘warmed,’ are represented by a single token.</a:t>
            </a:r>
          </a:p>
        </p:txBody>
      </p:sp>
    </p:spTree>
    <p:extLst>
      <p:ext uri="{BB962C8B-B14F-4D97-AF65-F5344CB8AC3E}">
        <p14:creationId xmlns:p14="http://schemas.microsoft.com/office/powerpoint/2010/main" val="41479379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3D0C09-7C43-4C8D-86A8-6C94C5AB2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6000" dirty="0"/>
              <a:t>Stemming</a:t>
            </a:r>
            <a:r>
              <a:rPr lang="en-US" sz="1800" dirty="0"/>
              <a:t> </a:t>
            </a:r>
            <a:br>
              <a:rPr lang="en-US" sz="1800" dirty="0"/>
            </a:br>
            <a:endParaRPr lang="en-US" sz="1800" dirty="0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=""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2074915-9C01-43E1-8E6E-2BE51B4181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6946" y="640823"/>
            <a:ext cx="6646854" cy="5536140"/>
          </a:xfrm>
        </p:spPr>
        <p:txBody>
          <a:bodyPr/>
          <a:lstStyle/>
          <a:p>
            <a:pPr marL="0" lvl="0" indent="0">
              <a:buNone/>
            </a:pPr>
            <a:endParaRPr lang="en-US" b="1" dirty="0"/>
          </a:p>
          <a:p>
            <a:pPr lvl="0"/>
            <a:r>
              <a:rPr lang="en-US" dirty="0"/>
              <a:t>Rule-based technique that chops off the suffix of a word to get its root form, which is called the ‘stem’. </a:t>
            </a:r>
          </a:p>
          <a:p>
            <a:pPr marL="0" lvl="0" indent="0">
              <a:buNone/>
            </a:pPr>
            <a:endParaRPr lang="en-US" dirty="0"/>
          </a:p>
          <a:p>
            <a:pPr lvl="0"/>
            <a:r>
              <a:rPr lang="en-US" dirty="0" err="1"/>
              <a:t>Eg</a:t>
            </a:r>
            <a:r>
              <a:rPr lang="en-US" dirty="0"/>
              <a:t> : ‘drive’, ‘driving’, etc. to ‘</a:t>
            </a:r>
            <a:r>
              <a:rPr lang="en-US" dirty="0" err="1"/>
              <a:t>driv</a:t>
            </a:r>
            <a:r>
              <a:rPr lang="en-US" dirty="0"/>
              <a:t>’, and ‘race’, ‘racer’, etc. to ‘</a:t>
            </a:r>
            <a:r>
              <a:rPr lang="en-US" dirty="0" err="1"/>
              <a:t>rac</a:t>
            </a:r>
            <a:r>
              <a:rPr lang="en-US" dirty="0"/>
              <a:t>’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Two types :</a:t>
            </a:r>
          </a:p>
          <a:p>
            <a:pPr marL="0" lvl="0" indent="0">
              <a:buNone/>
            </a:pPr>
            <a:r>
              <a:rPr lang="en-US" dirty="0"/>
              <a:t>Porter stemmer:  </a:t>
            </a:r>
            <a:r>
              <a:rPr lang="en-US" dirty="0">
                <a:hlinkClick r:id="rId2"/>
              </a:rPr>
              <a:t>Read For More</a:t>
            </a:r>
            <a:endParaRPr lang="en-US" dirty="0"/>
          </a:p>
          <a:p>
            <a:pPr marL="0" lvl="0" indent="0">
              <a:buNone/>
            </a:pPr>
            <a:r>
              <a:rPr lang="en-US" dirty="0"/>
              <a:t>Snowball stemmer: </a:t>
            </a:r>
            <a:r>
              <a:rPr lang="en-US" dirty="0">
                <a:hlinkClick r:id="rId3"/>
              </a:rPr>
              <a:t>Read For More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6365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3ED86F-EA0D-4FF4-A4D9-2011ED5F2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4200" b="1"/>
              <a:t>Lemmatization</a:t>
            </a:r>
            <a:endParaRPr lang="en-US" sz="4200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=""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F91DE0-E075-4763-9144-61C4F4B97B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0098" y="872197"/>
            <a:ext cx="6573702" cy="5304766"/>
          </a:xfrm>
        </p:spPr>
        <p:txBody>
          <a:bodyPr>
            <a:normAutofit fontScale="92500"/>
          </a:bodyPr>
          <a:lstStyle/>
          <a:p>
            <a:r>
              <a:rPr lang="en-US" dirty="0"/>
              <a:t>Searches for the input word’s  base word by going recursively through all the variations of dictionary words. </a:t>
            </a:r>
          </a:p>
          <a:p>
            <a:pPr marL="0" indent="0">
              <a:buNone/>
            </a:pPr>
            <a:r>
              <a:rPr lang="en-US" dirty="0" err="1"/>
              <a:t>Eg</a:t>
            </a:r>
            <a:r>
              <a:rPr lang="en-US" dirty="0"/>
              <a:t>: ‘feet’, ‘drove’, ‘arose’, ‘bought’ can’t be reduced to lemma</a:t>
            </a:r>
          </a:p>
          <a:p>
            <a:endParaRPr lang="en-US" dirty="0"/>
          </a:p>
          <a:p>
            <a:r>
              <a:rPr lang="en-US" dirty="0"/>
              <a:t>The </a:t>
            </a:r>
            <a:r>
              <a:rPr lang="en-US" b="1" dirty="0"/>
              <a:t>part-of-speech tag</a:t>
            </a:r>
            <a:r>
              <a:rPr lang="en-US" dirty="0"/>
              <a:t> of the input word (noun, verb, adjective etc.) is needed here.</a:t>
            </a:r>
          </a:p>
          <a:p>
            <a:endParaRPr lang="en-US" dirty="0"/>
          </a:p>
          <a:p>
            <a:r>
              <a:rPr lang="en-US" dirty="0"/>
              <a:t>Correct dictionary spelling.</a:t>
            </a:r>
          </a:p>
          <a:p>
            <a:endParaRPr lang="en-US" dirty="0"/>
          </a:p>
          <a:p>
            <a:r>
              <a:rPr lang="en-US" dirty="0"/>
              <a:t>WordNet </a:t>
            </a:r>
            <a:r>
              <a:rPr lang="en-US" dirty="0" err="1"/>
              <a:t>lemmatizer</a:t>
            </a:r>
            <a:r>
              <a:rPr lang="en-US" dirty="0"/>
              <a:t> : </a:t>
            </a:r>
            <a:r>
              <a:rPr lang="en-US" dirty="0">
                <a:hlinkClick r:id="rId2"/>
              </a:rPr>
              <a:t>Read For More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0014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34A6CC-0C6A-41C0-B06D-7A8DB9D98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4200" dirty="0"/>
              <a:t>Additional Preprocessing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=""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026212-ED75-490A-B753-D8B059B2F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6946" y="914400"/>
            <a:ext cx="6646854" cy="5262563"/>
          </a:xfrm>
        </p:spPr>
        <p:txBody>
          <a:bodyPr/>
          <a:lstStyle/>
          <a:p>
            <a:r>
              <a:rPr lang="en-US" dirty="0"/>
              <a:t>Problem (Misspelled words)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Eg</a:t>
            </a:r>
            <a:r>
              <a:rPr lang="en-US" dirty="0"/>
              <a:t> : ‘</a:t>
            </a:r>
            <a:r>
              <a:rPr lang="en-US" dirty="0" err="1"/>
              <a:t>dissappearng</a:t>
            </a:r>
            <a:r>
              <a:rPr lang="en-US" dirty="0"/>
              <a:t>’  and ’disappearing’. </a:t>
            </a:r>
          </a:p>
          <a:p>
            <a:pPr marL="0" indent="0">
              <a:buNone/>
            </a:pPr>
            <a:r>
              <a:rPr lang="en-US" dirty="0"/>
              <a:t> Solution : Edit distance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Problem (Valid different spellings)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Eg</a:t>
            </a:r>
            <a:r>
              <a:rPr lang="en-US" dirty="0"/>
              <a:t>: </a:t>
            </a:r>
            <a:r>
              <a:rPr lang="en-US" dirty="0" err="1"/>
              <a:t>colouring</a:t>
            </a:r>
            <a:r>
              <a:rPr lang="en-US" dirty="0"/>
              <a:t>’ and ‘coloring’ .</a:t>
            </a:r>
          </a:p>
          <a:p>
            <a:pPr marL="0" indent="0">
              <a:buNone/>
            </a:pPr>
            <a:r>
              <a:rPr lang="en-US" dirty="0"/>
              <a:t> Solution : phonetic hashing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2347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E78DB9-58F8-4A5F-810A-6D55D810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5400" b="1"/>
              <a:t>Syntactic Processing</a:t>
            </a:r>
            <a:endParaRPr lang="en-US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=""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BD315-F417-45B8-83FF-F62EF10C0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en-US" sz="2200" dirty="0"/>
              <a:t>extract more meaning from the sentence, by using its syntax /grammatical structure of sentences</a:t>
            </a:r>
          </a:p>
          <a:p>
            <a:endParaRPr lang="en-US" sz="2200" dirty="0"/>
          </a:p>
          <a:p>
            <a:pPr marL="0" indent="0">
              <a:buNone/>
            </a:pPr>
            <a:r>
              <a:rPr lang="en-US" sz="2200" dirty="0" err="1"/>
              <a:t>Eg</a:t>
            </a:r>
            <a:r>
              <a:rPr lang="en-US" sz="2200" dirty="0"/>
              <a:t>: Analysis based on sentence’s subjects and objects</a:t>
            </a:r>
          </a:p>
          <a:p>
            <a:pPr marL="0" indent="0">
              <a:buNone/>
            </a:pPr>
            <a:r>
              <a:rPr lang="en-US" sz="2200" dirty="0"/>
              <a:t> “Ram thanked Shyam” and </a:t>
            </a:r>
          </a:p>
          <a:p>
            <a:pPr marL="0" indent="0">
              <a:buNone/>
            </a:pPr>
            <a:r>
              <a:rPr lang="en-US" sz="2200" dirty="0"/>
              <a:t> “Shyam thanked Ram”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 err="1"/>
              <a:t>Eg</a:t>
            </a:r>
            <a:r>
              <a:rPr lang="en-US" sz="2200" dirty="0"/>
              <a:t>: “Who is the Prime Minister of India?”</a:t>
            </a:r>
          </a:p>
        </p:txBody>
      </p:sp>
    </p:spTree>
    <p:extLst>
      <p:ext uri="{BB962C8B-B14F-4D97-AF65-F5344CB8AC3E}">
        <p14:creationId xmlns:p14="http://schemas.microsoft.com/office/powerpoint/2010/main" val="23320671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46ED11-5FFB-458C-B9D8-B0469496D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5400"/>
              <a:t>Building Blocks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=""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08D9F0-4182-48C0-B224-F636DC307B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2880" y="886265"/>
            <a:ext cx="6650920" cy="529069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Basics of grammar (part-of-speech tags etc.)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Eg</a:t>
            </a:r>
            <a:r>
              <a:rPr lang="en-US" dirty="0"/>
              <a:t> : HMMs (Hidden Markov Model) to build POS taggers.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Parse the grammatical structure of sentences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Eg</a:t>
            </a:r>
            <a:r>
              <a:rPr lang="en-US" dirty="0"/>
              <a:t> : CFGs(context-free grammars), PCFGs (probabilistic context-free grammars) and dependency parsing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6314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908DB7-C3A6-4FCB-9820-CEE02B398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000891-B10F-45E7-A2F2-35CBB4A88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823"/>
            <a:ext cx="3419856" cy="5583148"/>
          </a:xfrm>
        </p:spPr>
        <p:txBody>
          <a:bodyPr anchor="ctr">
            <a:normAutofit/>
          </a:bodyPr>
          <a:lstStyle/>
          <a:p>
            <a:r>
              <a:rPr lang="en-US" sz="5400"/>
              <a:t>Parsing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267200" y="630936"/>
            <a:ext cx="18288" cy="5590381"/>
          </a:xfrm>
          <a:custGeom>
            <a:avLst/>
            <a:gdLst>
              <a:gd name="connsiteX0" fmla="*/ 0 w 18288"/>
              <a:gd name="connsiteY0" fmla="*/ 0 h 5590381"/>
              <a:gd name="connsiteX1" fmla="*/ 18288 w 18288"/>
              <a:gd name="connsiteY1" fmla="*/ 0 h 5590381"/>
              <a:gd name="connsiteX2" fmla="*/ 18288 w 18288"/>
              <a:gd name="connsiteY2" fmla="*/ 754701 h 5590381"/>
              <a:gd name="connsiteX3" fmla="*/ 18288 w 18288"/>
              <a:gd name="connsiteY3" fmla="*/ 1565307 h 5590381"/>
              <a:gd name="connsiteX4" fmla="*/ 18288 w 18288"/>
              <a:gd name="connsiteY4" fmla="*/ 2152297 h 5590381"/>
              <a:gd name="connsiteX5" fmla="*/ 18288 w 18288"/>
              <a:gd name="connsiteY5" fmla="*/ 2906998 h 5590381"/>
              <a:gd name="connsiteX6" fmla="*/ 18288 w 18288"/>
              <a:gd name="connsiteY6" fmla="*/ 3549892 h 5590381"/>
              <a:gd name="connsiteX7" fmla="*/ 18288 w 18288"/>
              <a:gd name="connsiteY7" fmla="*/ 4080978 h 5590381"/>
              <a:gd name="connsiteX8" fmla="*/ 18288 w 18288"/>
              <a:gd name="connsiteY8" fmla="*/ 4835680 h 5590381"/>
              <a:gd name="connsiteX9" fmla="*/ 18288 w 18288"/>
              <a:gd name="connsiteY9" fmla="*/ 5590381 h 5590381"/>
              <a:gd name="connsiteX10" fmla="*/ 0 w 18288"/>
              <a:gd name="connsiteY10" fmla="*/ 5590381 h 5590381"/>
              <a:gd name="connsiteX11" fmla="*/ 0 w 18288"/>
              <a:gd name="connsiteY11" fmla="*/ 4835680 h 5590381"/>
              <a:gd name="connsiteX12" fmla="*/ 0 w 18288"/>
              <a:gd name="connsiteY12" fmla="*/ 4304593 h 5590381"/>
              <a:gd name="connsiteX13" fmla="*/ 0 w 18288"/>
              <a:gd name="connsiteY13" fmla="*/ 3773507 h 5590381"/>
              <a:gd name="connsiteX14" fmla="*/ 0 w 18288"/>
              <a:gd name="connsiteY14" fmla="*/ 3186517 h 5590381"/>
              <a:gd name="connsiteX15" fmla="*/ 0 w 18288"/>
              <a:gd name="connsiteY15" fmla="*/ 2487720 h 5590381"/>
              <a:gd name="connsiteX16" fmla="*/ 0 w 18288"/>
              <a:gd name="connsiteY16" fmla="*/ 1956633 h 5590381"/>
              <a:gd name="connsiteX17" fmla="*/ 0 w 18288"/>
              <a:gd name="connsiteY17" fmla="*/ 1425547 h 5590381"/>
              <a:gd name="connsiteX18" fmla="*/ 0 w 18288"/>
              <a:gd name="connsiteY18" fmla="*/ 614942 h 5590381"/>
              <a:gd name="connsiteX19" fmla="*/ 0 w 18288"/>
              <a:gd name="connsiteY19" fmla="*/ 0 h 5590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8288" h="5590381" fill="none" extrusionOk="0">
                <a:moveTo>
                  <a:pt x="0" y="0"/>
                </a:moveTo>
                <a:cubicBezTo>
                  <a:pt x="7726" y="-435"/>
                  <a:pt x="14198" y="437"/>
                  <a:pt x="18288" y="0"/>
                </a:cubicBezTo>
                <a:cubicBezTo>
                  <a:pt x="-5226" y="225076"/>
                  <a:pt x="46275" y="562283"/>
                  <a:pt x="18288" y="754701"/>
                </a:cubicBezTo>
                <a:cubicBezTo>
                  <a:pt x="-9699" y="947119"/>
                  <a:pt x="30081" y="1239251"/>
                  <a:pt x="18288" y="1565307"/>
                </a:cubicBezTo>
                <a:cubicBezTo>
                  <a:pt x="6495" y="1891363"/>
                  <a:pt x="7160" y="1999140"/>
                  <a:pt x="18288" y="2152297"/>
                </a:cubicBezTo>
                <a:cubicBezTo>
                  <a:pt x="29417" y="2305454"/>
                  <a:pt x="28705" y="2598333"/>
                  <a:pt x="18288" y="2906998"/>
                </a:cubicBezTo>
                <a:cubicBezTo>
                  <a:pt x="7871" y="3215663"/>
                  <a:pt x="35263" y="3327412"/>
                  <a:pt x="18288" y="3549892"/>
                </a:cubicBezTo>
                <a:cubicBezTo>
                  <a:pt x="1313" y="3772372"/>
                  <a:pt x="38561" y="3843836"/>
                  <a:pt x="18288" y="4080978"/>
                </a:cubicBezTo>
                <a:cubicBezTo>
                  <a:pt x="-1985" y="4318120"/>
                  <a:pt x="-3806" y="4511166"/>
                  <a:pt x="18288" y="4835680"/>
                </a:cubicBezTo>
                <a:cubicBezTo>
                  <a:pt x="40382" y="5160194"/>
                  <a:pt x="-13070" y="5401748"/>
                  <a:pt x="18288" y="5590381"/>
                </a:cubicBezTo>
                <a:cubicBezTo>
                  <a:pt x="12010" y="5589863"/>
                  <a:pt x="6799" y="5589982"/>
                  <a:pt x="0" y="5590381"/>
                </a:cubicBezTo>
                <a:cubicBezTo>
                  <a:pt x="-6480" y="5250523"/>
                  <a:pt x="-32148" y="5052531"/>
                  <a:pt x="0" y="4835680"/>
                </a:cubicBezTo>
                <a:cubicBezTo>
                  <a:pt x="32148" y="4618829"/>
                  <a:pt x="5352" y="4496374"/>
                  <a:pt x="0" y="4304593"/>
                </a:cubicBezTo>
                <a:cubicBezTo>
                  <a:pt x="-5352" y="4112812"/>
                  <a:pt x="9645" y="3919423"/>
                  <a:pt x="0" y="3773507"/>
                </a:cubicBezTo>
                <a:cubicBezTo>
                  <a:pt x="-9645" y="3627591"/>
                  <a:pt x="-10654" y="3330687"/>
                  <a:pt x="0" y="3186517"/>
                </a:cubicBezTo>
                <a:cubicBezTo>
                  <a:pt x="10654" y="3042347"/>
                  <a:pt x="18181" y="2635923"/>
                  <a:pt x="0" y="2487720"/>
                </a:cubicBezTo>
                <a:cubicBezTo>
                  <a:pt x="-18181" y="2339517"/>
                  <a:pt x="-7947" y="2113537"/>
                  <a:pt x="0" y="1956633"/>
                </a:cubicBezTo>
                <a:cubicBezTo>
                  <a:pt x="7947" y="1799729"/>
                  <a:pt x="-15145" y="1657735"/>
                  <a:pt x="0" y="1425547"/>
                </a:cubicBezTo>
                <a:cubicBezTo>
                  <a:pt x="15145" y="1193359"/>
                  <a:pt x="-23832" y="948054"/>
                  <a:pt x="0" y="614942"/>
                </a:cubicBezTo>
                <a:cubicBezTo>
                  <a:pt x="23832" y="281831"/>
                  <a:pt x="2816" y="129878"/>
                  <a:pt x="0" y="0"/>
                </a:cubicBezTo>
                <a:close/>
              </a:path>
              <a:path w="18288" h="5590381" stroke="0" extrusionOk="0">
                <a:moveTo>
                  <a:pt x="0" y="0"/>
                </a:moveTo>
                <a:cubicBezTo>
                  <a:pt x="5871" y="848"/>
                  <a:pt x="11713" y="-200"/>
                  <a:pt x="18288" y="0"/>
                </a:cubicBezTo>
                <a:cubicBezTo>
                  <a:pt x="41141" y="165299"/>
                  <a:pt x="3613" y="427555"/>
                  <a:pt x="18288" y="698798"/>
                </a:cubicBezTo>
                <a:cubicBezTo>
                  <a:pt x="32963" y="970041"/>
                  <a:pt x="19680" y="1226199"/>
                  <a:pt x="18288" y="1397595"/>
                </a:cubicBezTo>
                <a:cubicBezTo>
                  <a:pt x="16896" y="1568991"/>
                  <a:pt x="38798" y="1794517"/>
                  <a:pt x="18288" y="2152297"/>
                </a:cubicBezTo>
                <a:cubicBezTo>
                  <a:pt x="-2222" y="2510077"/>
                  <a:pt x="40846" y="2594424"/>
                  <a:pt x="18288" y="2739287"/>
                </a:cubicBezTo>
                <a:cubicBezTo>
                  <a:pt x="-4270" y="2884150"/>
                  <a:pt x="27117" y="3129706"/>
                  <a:pt x="18288" y="3493988"/>
                </a:cubicBezTo>
                <a:cubicBezTo>
                  <a:pt x="9459" y="3858270"/>
                  <a:pt x="54201" y="4041447"/>
                  <a:pt x="18288" y="4304593"/>
                </a:cubicBezTo>
                <a:cubicBezTo>
                  <a:pt x="-17625" y="4567740"/>
                  <a:pt x="49627" y="5149125"/>
                  <a:pt x="18288" y="5590381"/>
                </a:cubicBezTo>
                <a:cubicBezTo>
                  <a:pt x="10860" y="5590744"/>
                  <a:pt x="7568" y="5590157"/>
                  <a:pt x="0" y="5590381"/>
                </a:cubicBezTo>
                <a:cubicBezTo>
                  <a:pt x="36767" y="5266821"/>
                  <a:pt x="-16223" y="5116146"/>
                  <a:pt x="0" y="4835680"/>
                </a:cubicBezTo>
                <a:cubicBezTo>
                  <a:pt x="16223" y="4555214"/>
                  <a:pt x="-16316" y="4356490"/>
                  <a:pt x="0" y="4136882"/>
                </a:cubicBezTo>
                <a:cubicBezTo>
                  <a:pt x="16316" y="3917274"/>
                  <a:pt x="8005" y="3773465"/>
                  <a:pt x="0" y="3549892"/>
                </a:cubicBezTo>
                <a:cubicBezTo>
                  <a:pt x="-8005" y="3326319"/>
                  <a:pt x="27623" y="3052456"/>
                  <a:pt x="0" y="2851094"/>
                </a:cubicBezTo>
                <a:cubicBezTo>
                  <a:pt x="-27623" y="2649732"/>
                  <a:pt x="5614" y="2455815"/>
                  <a:pt x="0" y="2264104"/>
                </a:cubicBezTo>
                <a:cubicBezTo>
                  <a:pt x="-5614" y="2072393"/>
                  <a:pt x="22598" y="1990723"/>
                  <a:pt x="0" y="1733018"/>
                </a:cubicBezTo>
                <a:cubicBezTo>
                  <a:pt x="-22598" y="1475313"/>
                  <a:pt x="-6965" y="1369123"/>
                  <a:pt x="0" y="1090124"/>
                </a:cubicBezTo>
                <a:cubicBezTo>
                  <a:pt x="6965" y="811125"/>
                  <a:pt x="-19273" y="5070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="" xmlns:ask="http://schemas.microsoft.com/office/drawing/2018/sketchyshapes" sd="311409761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6A8409-6A90-4CDC-B500-EE0582B33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5785" y="1263672"/>
            <a:ext cx="3699369" cy="229780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3C904-2777-439D-AB93-08B47E0D21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59226" y="452856"/>
            <a:ext cx="6894576" cy="1047229"/>
          </a:xfrm>
        </p:spPr>
        <p:txBody>
          <a:bodyPr anchor="t">
            <a:normAutofit/>
          </a:bodyPr>
          <a:lstStyle/>
          <a:p>
            <a:r>
              <a:rPr lang="en-US" sz="2200" dirty="0"/>
              <a:t> Break down a given sentence into its 'grammatical constituents’.</a:t>
            </a:r>
          </a:p>
          <a:p>
            <a:pPr marL="0" indent="0">
              <a:buNone/>
            </a:pPr>
            <a:endParaRPr lang="en-US" sz="2200" dirty="0"/>
          </a:p>
          <a:p>
            <a:endParaRPr lang="en-US" sz="600" dirty="0"/>
          </a:p>
          <a:p>
            <a:endParaRPr lang="en-US" sz="600" dirty="0"/>
          </a:p>
          <a:p>
            <a:endParaRPr lang="en-US" sz="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DCA7C6-243E-46B6-BF9B-67E1E3F40351}"/>
              </a:ext>
            </a:extLst>
          </p:cNvPr>
          <p:cNvSpPr txBox="1"/>
          <p:nvPr/>
        </p:nvSpPr>
        <p:spPr>
          <a:xfrm>
            <a:off x="4681728" y="3561474"/>
            <a:ext cx="7510272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'The quick brown fox' is a </a:t>
            </a:r>
            <a:r>
              <a:rPr lang="en-US" sz="2200" b="1" dirty="0"/>
              <a:t>noun phrase </a:t>
            </a:r>
            <a:endParaRPr lang="en-US" sz="2200" dirty="0"/>
          </a:p>
          <a:p>
            <a:r>
              <a:rPr lang="en-US" sz="2200" dirty="0"/>
              <a:t>'jumps' is a </a:t>
            </a:r>
            <a:r>
              <a:rPr lang="en-US" sz="2200" b="1" dirty="0"/>
              <a:t>verb phrase</a:t>
            </a:r>
            <a:endParaRPr lang="en-US" sz="2200" dirty="0"/>
          </a:p>
          <a:p>
            <a:r>
              <a:rPr lang="en-US" sz="2200" dirty="0"/>
              <a:t>'over the table' is a </a:t>
            </a:r>
            <a:r>
              <a:rPr lang="en-US" sz="2200" b="1" dirty="0"/>
              <a:t>prepositional phrase.</a:t>
            </a:r>
          </a:p>
          <a:p>
            <a:endParaRPr lang="en-US" sz="22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Two Types of Parsing:</a:t>
            </a:r>
          </a:p>
          <a:p>
            <a:endParaRPr lang="en-US" sz="2200" dirty="0"/>
          </a:p>
          <a:p>
            <a:r>
              <a:rPr lang="en-US" sz="2200" dirty="0"/>
              <a:t>Shallow Parsing</a:t>
            </a:r>
          </a:p>
          <a:p>
            <a:r>
              <a:rPr lang="en-US" sz="2200" dirty="0"/>
              <a:t>Deep Parsing</a:t>
            </a:r>
          </a:p>
          <a:p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7291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908DB7-C3A6-4FCB-9820-CEE02B398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000891-B10F-45E7-A2F2-35CBB4A88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823"/>
            <a:ext cx="3419856" cy="5583148"/>
          </a:xfrm>
        </p:spPr>
        <p:txBody>
          <a:bodyPr anchor="ctr">
            <a:normAutofit/>
          </a:bodyPr>
          <a:lstStyle/>
          <a:p>
            <a:r>
              <a:rPr lang="en-US" sz="4800" b="1" dirty="0"/>
              <a:t>POS tagging</a:t>
            </a:r>
            <a:br>
              <a:rPr lang="en-US" sz="4800" b="1" dirty="0"/>
            </a:br>
            <a:r>
              <a:rPr lang="en-US" sz="4800" b="1" dirty="0"/>
              <a:t> </a:t>
            </a:r>
            <a:endParaRPr lang="en-US" sz="4800" dirty="0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267200" y="630936"/>
            <a:ext cx="18288" cy="5590381"/>
          </a:xfrm>
          <a:custGeom>
            <a:avLst/>
            <a:gdLst>
              <a:gd name="connsiteX0" fmla="*/ 0 w 18288"/>
              <a:gd name="connsiteY0" fmla="*/ 0 h 5590381"/>
              <a:gd name="connsiteX1" fmla="*/ 18288 w 18288"/>
              <a:gd name="connsiteY1" fmla="*/ 0 h 5590381"/>
              <a:gd name="connsiteX2" fmla="*/ 18288 w 18288"/>
              <a:gd name="connsiteY2" fmla="*/ 754701 h 5590381"/>
              <a:gd name="connsiteX3" fmla="*/ 18288 w 18288"/>
              <a:gd name="connsiteY3" fmla="*/ 1565307 h 5590381"/>
              <a:gd name="connsiteX4" fmla="*/ 18288 w 18288"/>
              <a:gd name="connsiteY4" fmla="*/ 2152297 h 5590381"/>
              <a:gd name="connsiteX5" fmla="*/ 18288 w 18288"/>
              <a:gd name="connsiteY5" fmla="*/ 2906998 h 5590381"/>
              <a:gd name="connsiteX6" fmla="*/ 18288 w 18288"/>
              <a:gd name="connsiteY6" fmla="*/ 3549892 h 5590381"/>
              <a:gd name="connsiteX7" fmla="*/ 18288 w 18288"/>
              <a:gd name="connsiteY7" fmla="*/ 4080978 h 5590381"/>
              <a:gd name="connsiteX8" fmla="*/ 18288 w 18288"/>
              <a:gd name="connsiteY8" fmla="*/ 4835680 h 5590381"/>
              <a:gd name="connsiteX9" fmla="*/ 18288 w 18288"/>
              <a:gd name="connsiteY9" fmla="*/ 5590381 h 5590381"/>
              <a:gd name="connsiteX10" fmla="*/ 0 w 18288"/>
              <a:gd name="connsiteY10" fmla="*/ 5590381 h 5590381"/>
              <a:gd name="connsiteX11" fmla="*/ 0 w 18288"/>
              <a:gd name="connsiteY11" fmla="*/ 4835680 h 5590381"/>
              <a:gd name="connsiteX12" fmla="*/ 0 w 18288"/>
              <a:gd name="connsiteY12" fmla="*/ 4304593 h 5590381"/>
              <a:gd name="connsiteX13" fmla="*/ 0 w 18288"/>
              <a:gd name="connsiteY13" fmla="*/ 3773507 h 5590381"/>
              <a:gd name="connsiteX14" fmla="*/ 0 w 18288"/>
              <a:gd name="connsiteY14" fmla="*/ 3186517 h 5590381"/>
              <a:gd name="connsiteX15" fmla="*/ 0 w 18288"/>
              <a:gd name="connsiteY15" fmla="*/ 2487720 h 5590381"/>
              <a:gd name="connsiteX16" fmla="*/ 0 w 18288"/>
              <a:gd name="connsiteY16" fmla="*/ 1956633 h 5590381"/>
              <a:gd name="connsiteX17" fmla="*/ 0 w 18288"/>
              <a:gd name="connsiteY17" fmla="*/ 1425547 h 5590381"/>
              <a:gd name="connsiteX18" fmla="*/ 0 w 18288"/>
              <a:gd name="connsiteY18" fmla="*/ 614942 h 5590381"/>
              <a:gd name="connsiteX19" fmla="*/ 0 w 18288"/>
              <a:gd name="connsiteY19" fmla="*/ 0 h 5590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8288" h="5590381" fill="none" extrusionOk="0">
                <a:moveTo>
                  <a:pt x="0" y="0"/>
                </a:moveTo>
                <a:cubicBezTo>
                  <a:pt x="7726" y="-435"/>
                  <a:pt x="14198" y="437"/>
                  <a:pt x="18288" y="0"/>
                </a:cubicBezTo>
                <a:cubicBezTo>
                  <a:pt x="-5226" y="225076"/>
                  <a:pt x="46275" y="562283"/>
                  <a:pt x="18288" y="754701"/>
                </a:cubicBezTo>
                <a:cubicBezTo>
                  <a:pt x="-9699" y="947119"/>
                  <a:pt x="30081" y="1239251"/>
                  <a:pt x="18288" y="1565307"/>
                </a:cubicBezTo>
                <a:cubicBezTo>
                  <a:pt x="6495" y="1891363"/>
                  <a:pt x="7160" y="1999140"/>
                  <a:pt x="18288" y="2152297"/>
                </a:cubicBezTo>
                <a:cubicBezTo>
                  <a:pt x="29417" y="2305454"/>
                  <a:pt x="28705" y="2598333"/>
                  <a:pt x="18288" y="2906998"/>
                </a:cubicBezTo>
                <a:cubicBezTo>
                  <a:pt x="7871" y="3215663"/>
                  <a:pt x="35263" y="3327412"/>
                  <a:pt x="18288" y="3549892"/>
                </a:cubicBezTo>
                <a:cubicBezTo>
                  <a:pt x="1313" y="3772372"/>
                  <a:pt x="38561" y="3843836"/>
                  <a:pt x="18288" y="4080978"/>
                </a:cubicBezTo>
                <a:cubicBezTo>
                  <a:pt x="-1985" y="4318120"/>
                  <a:pt x="-3806" y="4511166"/>
                  <a:pt x="18288" y="4835680"/>
                </a:cubicBezTo>
                <a:cubicBezTo>
                  <a:pt x="40382" y="5160194"/>
                  <a:pt x="-13070" y="5401748"/>
                  <a:pt x="18288" y="5590381"/>
                </a:cubicBezTo>
                <a:cubicBezTo>
                  <a:pt x="12010" y="5589863"/>
                  <a:pt x="6799" y="5589982"/>
                  <a:pt x="0" y="5590381"/>
                </a:cubicBezTo>
                <a:cubicBezTo>
                  <a:pt x="-6480" y="5250523"/>
                  <a:pt x="-32148" y="5052531"/>
                  <a:pt x="0" y="4835680"/>
                </a:cubicBezTo>
                <a:cubicBezTo>
                  <a:pt x="32148" y="4618829"/>
                  <a:pt x="5352" y="4496374"/>
                  <a:pt x="0" y="4304593"/>
                </a:cubicBezTo>
                <a:cubicBezTo>
                  <a:pt x="-5352" y="4112812"/>
                  <a:pt x="9645" y="3919423"/>
                  <a:pt x="0" y="3773507"/>
                </a:cubicBezTo>
                <a:cubicBezTo>
                  <a:pt x="-9645" y="3627591"/>
                  <a:pt x="-10654" y="3330687"/>
                  <a:pt x="0" y="3186517"/>
                </a:cubicBezTo>
                <a:cubicBezTo>
                  <a:pt x="10654" y="3042347"/>
                  <a:pt x="18181" y="2635923"/>
                  <a:pt x="0" y="2487720"/>
                </a:cubicBezTo>
                <a:cubicBezTo>
                  <a:pt x="-18181" y="2339517"/>
                  <a:pt x="-7947" y="2113537"/>
                  <a:pt x="0" y="1956633"/>
                </a:cubicBezTo>
                <a:cubicBezTo>
                  <a:pt x="7947" y="1799729"/>
                  <a:pt x="-15145" y="1657735"/>
                  <a:pt x="0" y="1425547"/>
                </a:cubicBezTo>
                <a:cubicBezTo>
                  <a:pt x="15145" y="1193359"/>
                  <a:pt x="-23832" y="948054"/>
                  <a:pt x="0" y="614942"/>
                </a:cubicBezTo>
                <a:cubicBezTo>
                  <a:pt x="23832" y="281831"/>
                  <a:pt x="2816" y="129878"/>
                  <a:pt x="0" y="0"/>
                </a:cubicBezTo>
                <a:close/>
              </a:path>
              <a:path w="18288" h="5590381" stroke="0" extrusionOk="0">
                <a:moveTo>
                  <a:pt x="0" y="0"/>
                </a:moveTo>
                <a:cubicBezTo>
                  <a:pt x="5871" y="848"/>
                  <a:pt x="11713" y="-200"/>
                  <a:pt x="18288" y="0"/>
                </a:cubicBezTo>
                <a:cubicBezTo>
                  <a:pt x="41141" y="165299"/>
                  <a:pt x="3613" y="427555"/>
                  <a:pt x="18288" y="698798"/>
                </a:cubicBezTo>
                <a:cubicBezTo>
                  <a:pt x="32963" y="970041"/>
                  <a:pt x="19680" y="1226199"/>
                  <a:pt x="18288" y="1397595"/>
                </a:cubicBezTo>
                <a:cubicBezTo>
                  <a:pt x="16896" y="1568991"/>
                  <a:pt x="38798" y="1794517"/>
                  <a:pt x="18288" y="2152297"/>
                </a:cubicBezTo>
                <a:cubicBezTo>
                  <a:pt x="-2222" y="2510077"/>
                  <a:pt x="40846" y="2594424"/>
                  <a:pt x="18288" y="2739287"/>
                </a:cubicBezTo>
                <a:cubicBezTo>
                  <a:pt x="-4270" y="2884150"/>
                  <a:pt x="27117" y="3129706"/>
                  <a:pt x="18288" y="3493988"/>
                </a:cubicBezTo>
                <a:cubicBezTo>
                  <a:pt x="9459" y="3858270"/>
                  <a:pt x="54201" y="4041447"/>
                  <a:pt x="18288" y="4304593"/>
                </a:cubicBezTo>
                <a:cubicBezTo>
                  <a:pt x="-17625" y="4567740"/>
                  <a:pt x="49627" y="5149125"/>
                  <a:pt x="18288" y="5590381"/>
                </a:cubicBezTo>
                <a:cubicBezTo>
                  <a:pt x="10860" y="5590744"/>
                  <a:pt x="7568" y="5590157"/>
                  <a:pt x="0" y="5590381"/>
                </a:cubicBezTo>
                <a:cubicBezTo>
                  <a:pt x="36767" y="5266821"/>
                  <a:pt x="-16223" y="5116146"/>
                  <a:pt x="0" y="4835680"/>
                </a:cubicBezTo>
                <a:cubicBezTo>
                  <a:pt x="16223" y="4555214"/>
                  <a:pt x="-16316" y="4356490"/>
                  <a:pt x="0" y="4136882"/>
                </a:cubicBezTo>
                <a:cubicBezTo>
                  <a:pt x="16316" y="3917274"/>
                  <a:pt x="8005" y="3773465"/>
                  <a:pt x="0" y="3549892"/>
                </a:cubicBezTo>
                <a:cubicBezTo>
                  <a:pt x="-8005" y="3326319"/>
                  <a:pt x="27623" y="3052456"/>
                  <a:pt x="0" y="2851094"/>
                </a:cubicBezTo>
                <a:cubicBezTo>
                  <a:pt x="-27623" y="2649732"/>
                  <a:pt x="5614" y="2455815"/>
                  <a:pt x="0" y="2264104"/>
                </a:cubicBezTo>
                <a:cubicBezTo>
                  <a:pt x="-5614" y="2072393"/>
                  <a:pt x="22598" y="1990723"/>
                  <a:pt x="0" y="1733018"/>
                </a:cubicBezTo>
                <a:cubicBezTo>
                  <a:pt x="-22598" y="1475313"/>
                  <a:pt x="-6965" y="1369123"/>
                  <a:pt x="0" y="1090124"/>
                </a:cubicBezTo>
                <a:cubicBezTo>
                  <a:pt x="6965" y="811125"/>
                  <a:pt x="-19273" y="5070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xmlns="" sd="311409761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3C904-2777-439D-AB93-08B47E0D21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1896" y="755067"/>
            <a:ext cx="6894576" cy="2888465"/>
          </a:xfrm>
        </p:spPr>
        <p:txBody>
          <a:bodyPr anchor="t">
            <a:normAutofit/>
          </a:bodyPr>
          <a:lstStyle/>
          <a:p>
            <a:r>
              <a:rPr lang="en-US" sz="2400" dirty="0"/>
              <a:t>Task of assigning a part of speech tag (POS tag) to each word.</a:t>
            </a:r>
          </a:p>
          <a:p>
            <a:r>
              <a:rPr lang="en-US" sz="2400" dirty="0"/>
              <a:t>Identify the linguistic role of the word in the sentence</a:t>
            </a:r>
          </a:p>
          <a:p>
            <a:pPr marL="0" indent="0">
              <a:buNone/>
            </a:pPr>
            <a:endParaRPr lang="en-US" sz="2200" dirty="0"/>
          </a:p>
          <a:p>
            <a:endParaRPr lang="en-US" sz="600" dirty="0"/>
          </a:p>
          <a:p>
            <a:endParaRPr lang="en-US" sz="600" dirty="0"/>
          </a:p>
          <a:p>
            <a:endParaRPr lang="en-US" sz="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197887-82AC-4F27-B21E-CB8F39A516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2154" y="2872007"/>
            <a:ext cx="4838700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829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2" name="Rectangle 191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EDB598-4298-4E68-BB5B-6515DBC5E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What is NLP?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9DD73A-5F10-47DB-9926-E3368AE841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881" y="4631161"/>
            <a:ext cx="3890915" cy="1930011"/>
          </a:xfrm>
        </p:spPr>
        <p:txBody>
          <a:bodyPr vert="horz" lIns="91440" tIns="45720" rIns="91440" bIns="45720" rtlCol="0">
            <a:normAutofit fontScale="92500"/>
          </a:bodyPr>
          <a:lstStyle/>
          <a:p>
            <a:pPr marL="0" indent="0">
              <a:buNone/>
            </a:pPr>
            <a:r>
              <a:rPr lang="en-US" sz="33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Field of Computer science that processes human language to derive useful insights</a:t>
            </a:r>
          </a:p>
        </p:txBody>
      </p:sp>
      <p:sp>
        <p:nvSpPr>
          <p:cNvPr id="193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=""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4" name="Picture 10" descr="Teacher guiding a class of student machines.png">
            <a:extLst>
              <a:ext uri="{FF2B5EF4-FFF2-40B4-BE49-F238E27FC236}">
                <a16:creationId xmlns:a16="http://schemas.microsoft.com/office/drawing/2014/main" id="{F0797708-BB3A-4D99-A1D3-23E9F050A0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54296" y="1298997"/>
            <a:ext cx="7214616" cy="4232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B45AB76-CB52-46AF-9EA4-ACAA2D311E04}"/>
              </a:ext>
            </a:extLst>
          </p:cNvPr>
          <p:cNvSpPr txBox="1"/>
          <p:nvPr/>
        </p:nvSpPr>
        <p:spPr>
          <a:xfrm>
            <a:off x="5565913" y="5989983"/>
            <a:ext cx="56056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Source : https://www.lexalytics.com/lexablog/machine-learning-natural-language-processing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3988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908DB7-C3A6-4FCB-9820-CEE02B398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FF7C22-5430-4CA5-B223-2271EDE88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823"/>
            <a:ext cx="3419856" cy="5583148"/>
          </a:xfrm>
        </p:spPr>
        <p:txBody>
          <a:bodyPr anchor="ctr">
            <a:normAutofit/>
          </a:bodyPr>
          <a:lstStyle/>
          <a:p>
            <a:r>
              <a:rPr lang="en-US" sz="4600" b="1" dirty="0"/>
              <a:t>Constituency parsers</a:t>
            </a:r>
            <a:endParaRPr lang="en-US" sz="4600" dirty="0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267200" y="630936"/>
            <a:ext cx="18288" cy="5590381"/>
          </a:xfrm>
          <a:custGeom>
            <a:avLst/>
            <a:gdLst>
              <a:gd name="connsiteX0" fmla="*/ 0 w 18288"/>
              <a:gd name="connsiteY0" fmla="*/ 0 h 5590381"/>
              <a:gd name="connsiteX1" fmla="*/ 18288 w 18288"/>
              <a:gd name="connsiteY1" fmla="*/ 0 h 5590381"/>
              <a:gd name="connsiteX2" fmla="*/ 18288 w 18288"/>
              <a:gd name="connsiteY2" fmla="*/ 754701 h 5590381"/>
              <a:gd name="connsiteX3" fmla="*/ 18288 w 18288"/>
              <a:gd name="connsiteY3" fmla="*/ 1565307 h 5590381"/>
              <a:gd name="connsiteX4" fmla="*/ 18288 w 18288"/>
              <a:gd name="connsiteY4" fmla="*/ 2152297 h 5590381"/>
              <a:gd name="connsiteX5" fmla="*/ 18288 w 18288"/>
              <a:gd name="connsiteY5" fmla="*/ 2906998 h 5590381"/>
              <a:gd name="connsiteX6" fmla="*/ 18288 w 18288"/>
              <a:gd name="connsiteY6" fmla="*/ 3549892 h 5590381"/>
              <a:gd name="connsiteX7" fmla="*/ 18288 w 18288"/>
              <a:gd name="connsiteY7" fmla="*/ 4080978 h 5590381"/>
              <a:gd name="connsiteX8" fmla="*/ 18288 w 18288"/>
              <a:gd name="connsiteY8" fmla="*/ 4835680 h 5590381"/>
              <a:gd name="connsiteX9" fmla="*/ 18288 w 18288"/>
              <a:gd name="connsiteY9" fmla="*/ 5590381 h 5590381"/>
              <a:gd name="connsiteX10" fmla="*/ 0 w 18288"/>
              <a:gd name="connsiteY10" fmla="*/ 5590381 h 5590381"/>
              <a:gd name="connsiteX11" fmla="*/ 0 w 18288"/>
              <a:gd name="connsiteY11" fmla="*/ 4835680 h 5590381"/>
              <a:gd name="connsiteX12" fmla="*/ 0 w 18288"/>
              <a:gd name="connsiteY12" fmla="*/ 4304593 h 5590381"/>
              <a:gd name="connsiteX13" fmla="*/ 0 w 18288"/>
              <a:gd name="connsiteY13" fmla="*/ 3773507 h 5590381"/>
              <a:gd name="connsiteX14" fmla="*/ 0 w 18288"/>
              <a:gd name="connsiteY14" fmla="*/ 3186517 h 5590381"/>
              <a:gd name="connsiteX15" fmla="*/ 0 w 18288"/>
              <a:gd name="connsiteY15" fmla="*/ 2487720 h 5590381"/>
              <a:gd name="connsiteX16" fmla="*/ 0 w 18288"/>
              <a:gd name="connsiteY16" fmla="*/ 1956633 h 5590381"/>
              <a:gd name="connsiteX17" fmla="*/ 0 w 18288"/>
              <a:gd name="connsiteY17" fmla="*/ 1425547 h 5590381"/>
              <a:gd name="connsiteX18" fmla="*/ 0 w 18288"/>
              <a:gd name="connsiteY18" fmla="*/ 614942 h 5590381"/>
              <a:gd name="connsiteX19" fmla="*/ 0 w 18288"/>
              <a:gd name="connsiteY19" fmla="*/ 0 h 5590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8288" h="5590381" fill="none" extrusionOk="0">
                <a:moveTo>
                  <a:pt x="0" y="0"/>
                </a:moveTo>
                <a:cubicBezTo>
                  <a:pt x="7726" y="-435"/>
                  <a:pt x="14198" y="437"/>
                  <a:pt x="18288" y="0"/>
                </a:cubicBezTo>
                <a:cubicBezTo>
                  <a:pt x="-5226" y="225076"/>
                  <a:pt x="46275" y="562283"/>
                  <a:pt x="18288" y="754701"/>
                </a:cubicBezTo>
                <a:cubicBezTo>
                  <a:pt x="-9699" y="947119"/>
                  <a:pt x="30081" y="1239251"/>
                  <a:pt x="18288" y="1565307"/>
                </a:cubicBezTo>
                <a:cubicBezTo>
                  <a:pt x="6495" y="1891363"/>
                  <a:pt x="7160" y="1999140"/>
                  <a:pt x="18288" y="2152297"/>
                </a:cubicBezTo>
                <a:cubicBezTo>
                  <a:pt x="29417" y="2305454"/>
                  <a:pt x="28705" y="2598333"/>
                  <a:pt x="18288" y="2906998"/>
                </a:cubicBezTo>
                <a:cubicBezTo>
                  <a:pt x="7871" y="3215663"/>
                  <a:pt x="35263" y="3327412"/>
                  <a:pt x="18288" y="3549892"/>
                </a:cubicBezTo>
                <a:cubicBezTo>
                  <a:pt x="1313" y="3772372"/>
                  <a:pt x="38561" y="3843836"/>
                  <a:pt x="18288" y="4080978"/>
                </a:cubicBezTo>
                <a:cubicBezTo>
                  <a:pt x="-1985" y="4318120"/>
                  <a:pt x="-3806" y="4511166"/>
                  <a:pt x="18288" y="4835680"/>
                </a:cubicBezTo>
                <a:cubicBezTo>
                  <a:pt x="40382" y="5160194"/>
                  <a:pt x="-13070" y="5401748"/>
                  <a:pt x="18288" y="5590381"/>
                </a:cubicBezTo>
                <a:cubicBezTo>
                  <a:pt x="12010" y="5589863"/>
                  <a:pt x="6799" y="5589982"/>
                  <a:pt x="0" y="5590381"/>
                </a:cubicBezTo>
                <a:cubicBezTo>
                  <a:pt x="-6480" y="5250523"/>
                  <a:pt x="-32148" y="5052531"/>
                  <a:pt x="0" y="4835680"/>
                </a:cubicBezTo>
                <a:cubicBezTo>
                  <a:pt x="32148" y="4618829"/>
                  <a:pt x="5352" y="4496374"/>
                  <a:pt x="0" y="4304593"/>
                </a:cubicBezTo>
                <a:cubicBezTo>
                  <a:pt x="-5352" y="4112812"/>
                  <a:pt x="9645" y="3919423"/>
                  <a:pt x="0" y="3773507"/>
                </a:cubicBezTo>
                <a:cubicBezTo>
                  <a:pt x="-9645" y="3627591"/>
                  <a:pt x="-10654" y="3330687"/>
                  <a:pt x="0" y="3186517"/>
                </a:cubicBezTo>
                <a:cubicBezTo>
                  <a:pt x="10654" y="3042347"/>
                  <a:pt x="18181" y="2635923"/>
                  <a:pt x="0" y="2487720"/>
                </a:cubicBezTo>
                <a:cubicBezTo>
                  <a:pt x="-18181" y="2339517"/>
                  <a:pt x="-7947" y="2113537"/>
                  <a:pt x="0" y="1956633"/>
                </a:cubicBezTo>
                <a:cubicBezTo>
                  <a:pt x="7947" y="1799729"/>
                  <a:pt x="-15145" y="1657735"/>
                  <a:pt x="0" y="1425547"/>
                </a:cubicBezTo>
                <a:cubicBezTo>
                  <a:pt x="15145" y="1193359"/>
                  <a:pt x="-23832" y="948054"/>
                  <a:pt x="0" y="614942"/>
                </a:cubicBezTo>
                <a:cubicBezTo>
                  <a:pt x="23832" y="281831"/>
                  <a:pt x="2816" y="129878"/>
                  <a:pt x="0" y="0"/>
                </a:cubicBezTo>
                <a:close/>
              </a:path>
              <a:path w="18288" h="5590381" stroke="0" extrusionOk="0">
                <a:moveTo>
                  <a:pt x="0" y="0"/>
                </a:moveTo>
                <a:cubicBezTo>
                  <a:pt x="5871" y="848"/>
                  <a:pt x="11713" y="-200"/>
                  <a:pt x="18288" y="0"/>
                </a:cubicBezTo>
                <a:cubicBezTo>
                  <a:pt x="41141" y="165299"/>
                  <a:pt x="3613" y="427555"/>
                  <a:pt x="18288" y="698798"/>
                </a:cubicBezTo>
                <a:cubicBezTo>
                  <a:pt x="32963" y="970041"/>
                  <a:pt x="19680" y="1226199"/>
                  <a:pt x="18288" y="1397595"/>
                </a:cubicBezTo>
                <a:cubicBezTo>
                  <a:pt x="16896" y="1568991"/>
                  <a:pt x="38798" y="1794517"/>
                  <a:pt x="18288" y="2152297"/>
                </a:cubicBezTo>
                <a:cubicBezTo>
                  <a:pt x="-2222" y="2510077"/>
                  <a:pt x="40846" y="2594424"/>
                  <a:pt x="18288" y="2739287"/>
                </a:cubicBezTo>
                <a:cubicBezTo>
                  <a:pt x="-4270" y="2884150"/>
                  <a:pt x="27117" y="3129706"/>
                  <a:pt x="18288" y="3493988"/>
                </a:cubicBezTo>
                <a:cubicBezTo>
                  <a:pt x="9459" y="3858270"/>
                  <a:pt x="54201" y="4041447"/>
                  <a:pt x="18288" y="4304593"/>
                </a:cubicBezTo>
                <a:cubicBezTo>
                  <a:pt x="-17625" y="4567740"/>
                  <a:pt x="49627" y="5149125"/>
                  <a:pt x="18288" y="5590381"/>
                </a:cubicBezTo>
                <a:cubicBezTo>
                  <a:pt x="10860" y="5590744"/>
                  <a:pt x="7568" y="5590157"/>
                  <a:pt x="0" y="5590381"/>
                </a:cubicBezTo>
                <a:cubicBezTo>
                  <a:pt x="36767" y="5266821"/>
                  <a:pt x="-16223" y="5116146"/>
                  <a:pt x="0" y="4835680"/>
                </a:cubicBezTo>
                <a:cubicBezTo>
                  <a:pt x="16223" y="4555214"/>
                  <a:pt x="-16316" y="4356490"/>
                  <a:pt x="0" y="4136882"/>
                </a:cubicBezTo>
                <a:cubicBezTo>
                  <a:pt x="16316" y="3917274"/>
                  <a:pt x="8005" y="3773465"/>
                  <a:pt x="0" y="3549892"/>
                </a:cubicBezTo>
                <a:cubicBezTo>
                  <a:pt x="-8005" y="3326319"/>
                  <a:pt x="27623" y="3052456"/>
                  <a:pt x="0" y="2851094"/>
                </a:cubicBezTo>
                <a:cubicBezTo>
                  <a:pt x="-27623" y="2649732"/>
                  <a:pt x="5614" y="2455815"/>
                  <a:pt x="0" y="2264104"/>
                </a:cubicBezTo>
                <a:cubicBezTo>
                  <a:pt x="-5614" y="2072393"/>
                  <a:pt x="22598" y="1990723"/>
                  <a:pt x="0" y="1733018"/>
                </a:cubicBezTo>
                <a:cubicBezTo>
                  <a:pt x="-22598" y="1475313"/>
                  <a:pt x="-6965" y="1369123"/>
                  <a:pt x="0" y="1090124"/>
                </a:cubicBezTo>
                <a:cubicBezTo>
                  <a:pt x="6965" y="811125"/>
                  <a:pt x="-19273" y="5070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="" xmlns:ask="http://schemas.microsoft.com/office/drawing/2018/sketchyshapes" sd="311409761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099280-E763-44EF-81A5-5EE922B829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6175" y="2783480"/>
            <a:ext cx="3454179" cy="257540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AB74C0-5A02-4757-944A-5CACEC482E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59226" y="868443"/>
            <a:ext cx="6894576" cy="1428487"/>
          </a:xfrm>
        </p:spPr>
        <p:txBody>
          <a:bodyPr anchor="t">
            <a:normAutofit/>
          </a:bodyPr>
          <a:lstStyle/>
          <a:p>
            <a:r>
              <a:rPr lang="fr-FR" sz="2200" dirty="0" err="1"/>
              <a:t>Divide</a:t>
            </a:r>
            <a:r>
              <a:rPr lang="fr-FR" sz="2200" dirty="0"/>
              <a:t> the sentence </a:t>
            </a:r>
            <a:r>
              <a:rPr lang="fr-FR" sz="2200" dirty="0" err="1"/>
              <a:t>into</a:t>
            </a:r>
            <a:r>
              <a:rPr lang="fr-FR" sz="2200" dirty="0"/>
              <a:t> constituent phrases </a:t>
            </a:r>
            <a:r>
              <a:rPr lang="fr-FR" sz="2200" dirty="0" err="1"/>
              <a:t>such</a:t>
            </a:r>
            <a:r>
              <a:rPr lang="fr-FR" sz="2200" dirty="0"/>
              <a:t> as </a:t>
            </a:r>
            <a:r>
              <a:rPr lang="fr-FR" sz="2200" dirty="0" err="1"/>
              <a:t>noun</a:t>
            </a:r>
            <a:r>
              <a:rPr lang="fr-FR" sz="2200" dirty="0"/>
              <a:t> phrase, </a:t>
            </a:r>
            <a:r>
              <a:rPr lang="fr-FR" sz="2200" dirty="0" err="1"/>
              <a:t>verb</a:t>
            </a:r>
            <a:r>
              <a:rPr lang="fr-FR" sz="2200" dirty="0"/>
              <a:t> phrase, </a:t>
            </a:r>
            <a:r>
              <a:rPr lang="fr-FR" sz="2200" dirty="0" err="1"/>
              <a:t>prepositional</a:t>
            </a:r>
            <a:r>
              <a:rPr lang="fr-FR" sz="2200" dirty="0"/>
              <a:t> phrase </a:t>
            </a:r>
            <a:r>
              <a:rPr lang="fr-FR" sz="2200" dirty="0" err="1"/>
              <a:t>etc</a:t>
            </a:r>
            <a:endParaRPr lang="fr-FR" sz="2200" dirty="0"/>
          </a:p>
          <a:p>
            <a:endParaRPr lang="fr-FR" sz="2200" dirty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8893356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69F81-DA64-41ED-BBF4-ADDCB5DC0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Dependency Parsers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D65BA-2FA8-4492-ABE6-E1F52B6025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Establish relationships directly between the words themselves.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DCBEA6-8C38-42D7-B6DA-78FECF4BC4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93854"/>
            <a:ext cx="10153650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2379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1EBA5C-6997-4780-B844-521195AB7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5400" b="1"/>
              <a:t>Semantic Processing</a:t>
            </a:r>
            <a:endParaRPr lang="en-US" sz="5400"/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=""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8D7CD-4C56-447F-A451-2B9E3DE0C4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en-US" sz="2200" dirty="0"/>
              <a:t>Inferring the word’s meaning to the collection of words that usually occur around it.</a:t>
            </a:r>
          </a:p>
          <a:p>
            <a:endParaRPr lang="en-US" sz="2200" dirty="0"/>
          </a:p>
          <a:p>
            <a:pPr marL="0" indent="0">
              <a:buNone/>
            </a:pPr>
            <a:r>
              <a:rPr lang="en-US" sz="2200" dirty="0" err="1"/>
              <a:t>Eg</a:t>
            </a:r>
            <a:r>
              <a:rPr lang="en-US" sz="2200" dirty="0"/>
              <a:t> : “Who is the PM of India?” and</a:t>
            </a:r>
          </a:p>
          <a:p>
            <a:pPr marL="0" indent="0">
              <a:buNone/>
            </a:pPr>
            <a:r>
              <a:rPr lang="en-US" sz="2200" dirty="0"/>
              <a:t>        “Who is the Prime Minister of India?”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sz="2200" dirty="0"/>
              <a:t>Machine should be able to identify synonyms, antonyms, etc. on its own.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 err="1"/>
              <a:t>Eg</a:t>
            </a:r>
            <a:r>
              <a:rPr lang="en-US" sz="2200" dirty="0"/>
              <a:t> :  “King” and “Queen” relation &amp; clubbed under the word “Monarch”</a:t>
            </a:r>
          </a:p>
        </p:txBody>
      </p:sp>
    </p:spTree>
    <p:extLst>
      <p:ext uri="{BB962C8B-B14F-4D97-AF65-F5344CB8AC3E}">
        <p14:creationId xmlns:p14="http://schemas.microsoft.com/office/powerpoint/2010/main" val="14836829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EA0074-3BD7-4720-A25C-2BF2F5F69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5400"/>
              <a:t>Need for Semantics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=""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8D807A-13D4-4D47-ADF2-EEFBE382EB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200" i="1" dirty="0"/>
              <a:t>"Croatia fought hard before succumbing to France's deadly attack; lost the finals 2 goals to 4“</a:t>
            </a:r>
          </a:p>
          <a:p>
            <a:endParaRPr lang="en-US" sz="2200" i="1" dirty="0"/>
          </a:p>
          <a:p>
            <a:r>
              <a:rPr lang="en-US" sz="2200" dirty="0"/>
              <a:t> </a:t>
            </a:r>
            <a:r>
              <a:rPr lang="en-US" sz="2200" b="1" dirty="0"/>
              <a:t>context of the text/topics being talked about</a:t>
            </a:r>
            <a:endParaRPr lang="en-US" sz="2200" i="1" dirty="0"/>
          </a:p>
          <a:p>
            <a:pPr marL="0" indent="0">
              <a:buNone/>
            </a:pPr>
            <a:r>
              <a:rPr lang="en-US" sz="2200" dirty="0"/>
              <a:t>- Text is about football and the FIFA world cup final, even though the words 'football' and 'FIFA' are not mentioned in the sentence.</a:t>
            </a:r>
          </a:p>
          <a:p>
            <a:endParaRPr lang="en-US" sz="2200" dirty="0"/>
          </a:p>
          <a:p>
            <a:r>
              <a:rPr lang="en-US" sz="2200" b="1" dirty="0"/>
              <a:t>disambiguate between multiple possible senses</a:t>
            </a:r>
            <a:endParaRPr lang="en-US" sz="2200" dirty="0"/>
          </a:p>
          <a:p>
            <a:pPr marL="0" indent="0">
              <a:buNone/>
            </a:pPr>
            <a:r>
              <a:rPr lang="en-US" sz="2200" dirty="0"/>
              <a:t>- The words 'succumb' and 'goal' are used differently than in the sentences '</a:t>
            </a:r>
            <a:r>
              <a:rPr lang="en-US" sz="2200" i="1" dirty="0"/>
              <a:t>He succumbed to head injuries and died on the spot</a:t>
            </a:r>
            <a:r>
              <a:rPr lang="en-US" sz="2200" dirty="0"/>
              <a:t>' and '</a:t>
            </a:r>
            <a:r>
              <a:rPr lang="en-US" sz="2200" i="1" dirty="0"/>
              <a:t>My life goals</a:t>
            </a:r>
            <a:r>
              <a:rPr lang="en-US" sz="2200" dirty="0"/>
              <a:t>'.</a:t>
            </a:r>
          </a:p>
        </p:txBody>
      </p:sp>
    </p:spTree>
    <p:extLst>
      <p:ext uri="{BB962C8B-B14F-4D97-AF65-F5344CB8AC3E}">
        <p14:creationId xmlns:p14="http://schemas.microsoft.com/office/powerpoint/2010/main" val="1436821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8908DB7-C3A6-4FCB-9820-CEE02B398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D5DA94-D47B-4385-84F7-DB4570EDE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823"/>
            <a:ext cx="3419856" cy="5583148"/>
          </a:xfrm>
        </p:spPr>
        <p:txBody>
          <a:bodyPr anchor="ctr">
            <a:normAutofit/>
          </a:bodyPr>
          <a:lstStyle/>
          <a:p>
            <a:r>
              <a:rPr lang="en-US" sz="5400" dirty="0"/>
              <a:t>Example 1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267200" y="630936"/>
            <a:ext cx="18288" cy="5590381"/>
          </a:xfrm>
          <a:custGeom>
            <a:avLst/>
            <a:gdLst>
              <a:gd name="connsiteX0" fmla="*/ 0 w 18288"/>
              <a:gd name="connsiteY0" fmla="*/ 0 h 5590381"/>
              <a:gd name="connsiteX1" fmla="*/ 18288 w 18288"/>
              <a:gd name="connsiteY1" fmla="*/ 0 h 5590381"/>
              <a:gd name="connsiteX2" fmla="*/ 18288 w 18288"/>
              <a:gd name="connsiteY2" fmla="*/ 754701 h 5590381"/>
              <a:gd name="connsiteX3" fmla="*/ 18288 w 18288"/>
              <a:gd name="connsiteY3" fmla="*/ 1565307 h 5590381"/>
              <a:gd name="connsiteX4" fmla="*/ 18288 w 18288"/>
              <a:gd name="connsiteY4" fmla="*/ 2152297 h 5590381"/>
              <a:gd name="connsiteX5" fmla="*/ 18288 w 18288"/>
              <a:gd name="connsiteY5" fmla="*/ 2906998 h 5590381"/>
              <a:gd name="connsiteX6" fmla="*/ 18288 w 18288"/>
              <a:gd name="connsiteY6" fmla="*/ 3549892 h 5590381"/>
              <a:gd name="connsiteX7" fmla="*/ 18288 w 18288"/>
              <a:gd name="connsiteY7" fmla="*/ 4080978 h 5590381"/>
              <a:gd name="connsiteX8" fmla="*/ 18288 w 18288"/>
              <a:gd name="connsiteY8" fmla="*/ 4835680 h 5590381"/>
              <a:gd name="connsiteX9" fmla="*/ 18288 w 18288"/>
              <a:gd name="connsiteY9" fmla="*/ 5590381 h 5590381"/>
              <a:gd name="connsiteX10" fmla="*/ 0 w 18288"/>
              <a:gd name="connsiteY10" fmla="*/ 5590381 h 5590381"/>
              <a:gd name="connsiteX11" fmla="*/ 0 w 18288"/>
              <a:gd name="connsiteY11" fmla="*/ 4835680 h 5590381"/>
              <a:gd name="connsiteX12" fmla="*/ 0 w 18288"/>
              <a:gd name="connsiteY12" fmla="*/ 4304593 h 5590381"/>
              <a:gd name="connsiteX13" fmla="*/ 0 w 18288"/>
              <a:gd name="connsiteY13" fmla="*/ 3773507 h 5590381"/>
              <a:gd name="connsiteX14" fmla="*/ 0 w 18288"/>
              <a:gd name="connsiteY14" fmla="*/ 3186517 h 5590381"/>
              <a:gd name="connsiteX15" fmla="*/ 0 w 18288"/>
              <a:gd name="connsiteY15" fmla="*/ 2487720 h 5590381"/>
              <a:gd name="connsiteX16" fmla="*/ 0 w 18288"/>
              <a:gd name="connsiteY16" fmla="*/ 1956633 h 5590381"/>
              <a:gd name="connsiteX17" fmla="*/ 0 w 18288"/>
              <a:gd name="connsiteY17" fmla="*/ 1425547 h 5590381"/>
              <a:gd name="connsiteX18" fmla="*/ 0 w 18288"/>
              <a:gd name="connsiteY18" fmla="*/ 614942 h 5590381"/>
              <a:gd name="connsiteX19" fmla="*/ 0 w 18288"/>
              <a:gd name="connsiteY19" fmla="*/ 0 h 5590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8288" h="5590381" fill="none" extrusionOk="0">
                <a:moveTo>
                  <a:pt x="0" y="0"/>
                </a:moveTo>
                <a:cubicBezTo>
                  <a:pt x="7726" y="-435"/>
                  <a:pt x="14198" y="437"/>
                  <a:pt x="18288" y="0"/>
                </a:cubicBezTo>
                <a:cubicBezTo>
                  <a:pt x="-5226" y="225076"/>
                  <a:pt x="46275" y="562283"/>
                  <a:pt x="18288" y="754701"/>
                </a:cubicBezTo>
                <a:cubicBezTo>
                  <a:pt x="-9699" y="947119"/>
                  <a:pt x="30081" y="1239251"/>
                  <a:pt x="18288" y="1565307"/>
                </a:cubicBezTo>
                <a:cubicBezTo>
                  <a:pt x="6495" y="1891363"/>
                  <a:pt x="7160" y="1999140"/>
                  <a:pt x="18288" y="2152297"/>
                </a:cubicBezTo>
                <a:cubicBezTo>
                  <a:pt x="29417" y="2305454"/>
                  <a:pt x="28705" y="2598333"/>
                  <a:pt x="18288" y="2906998"/>
                </a:cubicBezTo>
                <a:cubicBezTo>
                  <a:pt x="7871" y="3215663"/>
                  <a:pt x="35263" y="3327412"/>
                  <a:pt x="18288" y="3549892"/>
                </a:cubicBezTo>
                <a:cubicBezTo>
                  <a:pt x="1313" y="3772372"/>
                  <a:pt x="38561" y="3843836"/>
                  <a:pt x="18288" y="4080978"/>
                </a:cubicBezTo>
                <a:cubicBezTo>
                  <a:pt x="-1985" y="4318120"/>
                  <a:pt x="-3806" y="4511166"/>
                  <a:pt x="18288" y="4835680"/>
                </a:cubicBezTo>
                <a:cubicBezTo>
                  <a:pt x="40382" y="5160194"/>
                  <a:pt x="-13070" y="5401748"/>
                  <a:pt x="18288" y="5590381"/>
                </a:cubicBezTo>
                <a:cubicBezTo>
                  <a:pt x="12010" y="5589863"/>
                  <a:pt x="6799" y="5589982"/>
                  <a:pt x="0" y="5590381"/>
                </a:cubicBezTo>
                <a:cubicBezTo>
                  <a:pt x="-6480" y="5250523"/>
                  <a:pt x="-32148" y="5052531"/>
                  <a:pt x="0" y="4835680"/>
                </a:cubicBezTo>
                <a:cubicBezTo>
                  <a:pt x="32148" y="4618829"/>
                  <a:pt x="5352" y="4496374"/>
                  <a:pt x="0" y="4304593"/>
                </a:cubicBezTo>
                <a:cubicBezTo>
                  <a:pt x="-5352" y="4112812"/>
                  <a:pt x="9645" y="3919423"/>
                  <a:pt x="0" y="3773507"/>
                </a:cubicBezTo>
                <a:cubicBezTo>
                  <a:pt x="-9645" y="3627591"/>
                  <a:pt x="-10654" y="3330687"/>
                  <a:pt x="0" y="3186517"/>
                </a:cubicBezTo>
                <a:cubicBezTo>
                  <a:pt x="10654" y="3042347"/>
                  <a:pt x="18181" y="2635923"/>
                  <a:pt x="0" y="2487720"/>
                </a:cubicBezTo>
                <a:cubicBezTo>
                  <a:pt x="-18181" y="2339517"/>
                  <a:pt x="-7947" y="2113537"/>
                  <a:pt x="0" y="1956633"/>
                </a:cubicBezTo>
                <a:cubicBezTo>
                  <a:pt x="7947" y="1799729"/>
                  <a:pt x="-15145" y="1657735"/>
                  <a:pt x="0" y="1425547"/>
                </a:cubicBezTo>
                <a:cubicBezTo>
                  <a:pt x="15145" y="1193359"/>
                  <a:pt x="-23832" y="948054"/>
                  <a:pt x="0" y="614942"/>
                </a:cubicBezTo>
                <a:cubicBezTo>
                  <a:pt x="23832" y="281831"/>
                  <a:pt x="2816" y="129878"/>
                  <a:pt x="0" y="0"/>
                </a:cubicBezTo>
                <a:close/>
              </a:path>
              <a:path w="18288" h="5590381" stroke="0" extrusionOk="0">
                <a:moveTo>
                  <a:pt x="0" y="0"/>
                </a:moveTo>
                <a:cubicBezTo>
                  <a:pt x="5871" y="848"/>
                  <a:pt x="11713" y="-200"/>
                  <a:pt x="18288" y="0"/>
                </a:cubicBezTo>
                <a:cubicBezTo>
                  <a:pt x="41141" y="165299"/>
                  <a:pt x="3613" y="427555"/>
                  <a:pt x="18288" y="698798"/>
                </a:cubicBezTo>
                <a:cubicBezTo>
                  <a:pt x="32963" y="970041"/>
                  <a:pt x="19680" y="1226199"/>
                  <a:pt x="18288" y="1397595"/>
                </a:cubicBezTo>
                <a:cubicBezTo>
                  <a:pt x="16896" y="1568991"/>
                  <a:pt x="38798" y="1794517"/>
                  <a:pt x="18288" y="2152297"/>
                </a:cubicBezTo>
                <a:cubicBezTo>
                  <a:pt x="-2222" y="2510077"/>
                  <a:pt x="40846" y="2594424"/>
                  <a:pt x="18288" y="2739287"/>
                </a:cubicBezTo>
                <a:cubicBezTo>
                  <a:pt x="-4270" y="2884150"/>
                  <a:pt x="27117" y="3129706"/>
                  <a:pt x="18288" y="3493988"/>
                </a:cubicBezTo>
                <a:cubicBezTo>
                  <a:pt x="9459" y="3858270"/>
                  <a:pt x="54201" y="4041447"/>
                  <a:pt x="18288" y="4304593"/>
                </a:cubicBezTo>
                <a:cubicBezTo>
                  <a:pt x="-17625" y="4567740"/>
                  <a:pt x="49627" y="5149125"/>
                  <a:pt x="18288" y="5590381"/>
                </a:cubicBezTo>
                <a:cubicBezTo>
                  <a:pt x="10860" y="5590744"/>
                  <a:pt x="7568" y="5590157"/>
                  <a:pt x="0" y="5590381"/>
                </a:cubicBezTo>
                <a:cubicBezTo>
                  <a:pt x="36767" y="5266821"/>
                  <a:pt x="-16223" y="5116146"/>
                  <a:pt x="0" y="4835680"/>
                </a:cubicBezTo>
                <a:cubicBezTo>
                  <a:pt x="16223" y="4555214"/>
                  <a:pt x="-16316" y="4356490"/>
                  <a:pt x="0" y="4136882"/>
                </a:cubicBezTo>
                <a:cubicBezTo>
                  <a:pt x="16316" y="3917274"/>
                  <a:pt x="8005" y="3773465"/>
                  <a:pt x="0" y="3549892"/>
                </a:cubicBezTo>
                <a:cubicBezTo>
                  <a:pt x="-8005" y="3326319"/>
                  <a:pt x="27623" y="3052456"/>
                  <a:pt x="0" y="2851094"/>
                </a:cubicBezTo>
                <a:cubicBezTo>
                  <a:pt x="-27623" y="2649732"/>
                  <a:pt x="5614" y="2455815"/>
                  <a:pt x="0" y="2264104"/>
                </a:cubicBezTo>
                <a:cubicBezTo>
                  <a:pt x="-5614" y="2072393"/>
                  <a:pt x="22598" y="1990723"/>
                  <a:pt x="0" y="1733018"/>
                </a:cubicBezTo>
                <a:cubicBezTo>
                  <a:pt x="-22598" y="1475313"/>
                  <a:pt x="-6965" y="1369123"/>
                  <a:pt x="0" y="1090124"/>
                </a:cubicBezTo>
                <a:cubicBezTo>
                  <a:pt x="6965" y="811125"/>
                  <a:pt x="-19273" y="5070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="" xmlns:ask="http://schemas.microsoft.com/office/drawing/2018/sketchyshapes" sd="311409761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54BE09-9A0F-44E2-8149-36F5758C9E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6488" y="3749395"/>
            <a:ext cx="6894576" cy="193223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89446-AE98-4285-88B1-9DB3C5DAA2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6760" y="929961"/>
            <a:ext cx="6894576" cy="2333744"/>
          </a:xfrm>
        </p:spPr>
        <p:txBody>
          <a:bodyPr anchor="t">
            <a:noAutofit/>
          </a:bodyPr>
          <a:lstStyle/>
          <a:p>
            <a:r>
              <a:rPr lang="en-US" sz="2200" dirty="0"/>
              <a:t>schematic structure </a:t>
            </a:r>
          </a:p>
          <a:p>
            <a:pPr marL="0" indent="0">
              <a:buNone/>
            </a:pPr>
            <a:r>
              <a:rPr lang="en-US" sz="2200" dirty="0" err="1"/>
              <a:t>Eg</a:t>
            </a:r>
            <a:r>
              <a:rPr lang="en-US" sz="2200" dirty="0"/>
              <a:t> : Schema.org is a joint effort by Google, Yahoo, Bing and Yandex (Russian search engine) to create a large schema relating the most commonly occurring entities on web pages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 “Hotel Ginger”</a:t>
            </a:r>
          </a:p>
          <a:p>
            <a:pPr marL="0" indent="0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9349176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F3C836-D28C-4EA3-BF48-687B354FE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5400" dirty="0"/>
              <a:t>Example 2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=""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8ED00-EAC0-4FA7-849A-24011D9162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en-US" sz="2200" dirty="0" err="1"/>
              <a:t>Lesk</a:t>
            </a:r>
            <a:r>
              <a:rPr lang="en-US" sz="2200" dirty="0"/>
              <a:t> algorithm</a:t>
            </a:r>
          </a:p>
          <a:p>
            <a:pPr marL="0" indent="0">
              <a:buNone/>
            </a:pPr>
            <a:r>
              <a:rPr lang="en-US" sz="2200" dirty="0"/>
              <a:t>Helps in finding the 'correct' meaning.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 err="1"/>
              <a:t>Eg</a:t>
            </a:r>
            <a:r>
              <a:rPr lang="en-US" sz="2200" dirty="0"/>
              <a:t> : Rohan’s money bank is blue in </a:t>
            </a:r>
            <a:r>
              <a:rPr lang="en-US" sz="2200" dirty="0" err="1"/>
              <a:t>colour</a:t>
            </a:r>
            <a:r>
              <a:rPr lang="en-US" sz="2200" dirty="0"/>
              <a:t>.</a:t>
            </a:r>
          </a:p>
          <a:p>
            <a:pPr marL="0" indent="0">
              <a:buNone/>
            </a:pPr>
            <a:r>
              <a:rPr lang="en-US" sz="2200" dirty="0"/>
              <a:t>        The bank is closed on Sunday.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The word '</a:t>
            </a:r>
            <a:r>
              <a:rPr lang="en-US" sz="2200" b="1" dirty="0"/>
              <a:t>bank </a:t>
            </a:r>
            <a:r>
              <a:rPr lang="en-US" sz="2200" dirty="0"/>
              <a:t>'can have multiple meanings depending on the surrounding (or the context) words</a:t>
            </a:r>
          </a:p>
          <a:p>
            <a:pPr marL="0" indent="0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37092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9B996E-AC08-4D72-99EA-530A42479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Real World Use case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=""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0EB89BC-D703-4E3F-B726-9E9AFB863C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36510" y="640080"/>
            <a:ext cx="6850187" cy="555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766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7667F8-F122-4291-87FE-3703F3A0A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Stages of NLP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=""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D426BAC-184C-4590-8489-E8F68607F6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54296" y="700785"/>
            <a:ext cx="7214616" cy="5428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238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435400-2B1D-417B-824B-7D8AB4C45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5400" dirty="0"/>
              <a:t>Lexical Processing 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=""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EEC80-FEDC-4AF8-9FF4-A10E437047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 fontScale="47500" lnSpcReduction="20000"/>
          </a:bodyPr>
          <a:lstStyle/>
          <a:p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r>
              <a:rPr lang="en-US" sz="4000" dirty="0"/>
              <a:t>convert the raw text into words/ sentences/ Paras.</a:t>
            </a:r>
          </a:p>
          <a:p>
            <a:pPr marL="0" indent="0">
              <a:buNone/>
            </a:pPr>
            <a:r>
              <a:rPr lang="en-US" sz="4000" dirty="0" err="1"/>
              <a:t>Eg</a:t>
            </a:r>
            <a:r>
              <a:rPr lang="en-US" sz="4000" dirty="0"/>
              <a:t>: spam detection</a:t>
            </a:r>
          </a:p>
          <a:p>
            <a:pPr marL="0" indent="0">
              <a:buNone/>
            </a:pPr>
            <a:endParaRPr lang="en-US" sz="4000" dirty="0"/>
          </a:p>
          <a:p>
            <a:endParaRPr lang="en-US" sz="4000" dirty="0"/>
          </a:p>
          <a:p>
            <a:r>
              <a:rPr lang="en-US" sz="4000" dirty="0"/>
              <a:t>Group of words Concept</a:t>
            </a:r>
          </a:p>
          <a:p>
            <a:pPr marL="0" indent="0">
              <a:buNone/>
            </a:pPr>
            <a:endParaRPr lang="en-US" sz="4000" dirty="0"/>
          </a:p>
          <a:p>
            <a:pPr marL="0" indent="0">
              <a:buNone/>
            </a:pPr>
            <a:r>
              <a:rPr lang="en-US" sz="4000" dirty="0"/>
              <a:t>“My cat ate its third meal” and </a:t>
            </a:r>
          </a:p>
          <a:p>
            <a:pPr marL="0" indent="0">
              <a:buNone/>
            </a:pPr>
            <a:r>
              <a:rPr lang="en-US" sz="4000" dirty="0"/>
              <a:t>“My third cat ate its meal”</a:t>
            </a:r>
          </a:p>
          <a:p>
            <a:pPr marL="0" indent="0">
              <a:buNone/>
            </a:pPr>
            <a:endParaRPr lang="en-US" sz="4000" dirty="0"/>
          </a:p>
          <a:p>
            <a:pPr marL="0" indent="0">
              <a:buNone/>
            </a:pPr>
            <a:endParaRPr lang="en-US" sz="4000" dirty="0"/>
          </a:p>
          <a:p>
            <a:pPr marL="0" indent="0">
              <a:buNone/>
            </a:pPr>
            <a:r>
              <a:rPr lang="en-US" sz="4000" dirty="0"/>
              <a:t>Lexical processing :- </a:t>
            </a:r>
          </a:p>
          <a:p>
            <a:pPr marL="0" indent="0">
              <a:buNone/>
            </a:pPr>
            <a:r>
              <a:rPr lang="en-US" sz="4000" dirty="0"/>
              <a:t>My , cat , ate , its , third , meal 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endParaRPr lang="en-US" sz="2200" dirty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752337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908DB7-C3A6-4FCB-9820-CEE02B398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65EFA4-9D2C-4F47-86B2-20D21A424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823"/>
            <a:ext cx="3419856" cy="5583148"/>
          </a:xfrm>
        </p:spPr>
        <p:txBody>
          <a:bodyPr anchor="ctr">
            <a:normAutofit/>
          </a:bodyPr>
          <a:lstStyle/>
          <a:p>
            <a:r>
              <a:rPr lang="en-US" sz="5400"/>
              <a:t>Text Encoding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267200" y="630936"/>
            <a:ext cx="18288" cy="5590381"/>
          </a:xfrm>
          <a:custGeom>
            <a:avLst/>
            <a:gdLst>
              <a:gd name="connsiteX0" fmla="*/ 0 w 18288"/>
              <a:gd name="connsiteY0" fmla="*/ 0 h 5590381"/>
              <a:gd name="connsiteX1" fmla="*/ 18288 w 18288"/>
              <a:gd name="connsiteY1" fmla="*/ 0 h 5590381"/>
              <a:gd name="connsiteX2" fmla="*/ 18288 w 18288"/>
              <a:gd name="connsiteY2" fmla="*/ 754701 h 5590381"/>
              <a:gd name="connsiteX3" fmla="*/ 18288 w 18288"/>
              <a:gd name="connsiteY3" fmla="*/ 1565307 h 5590381"/>
              <a:gd name="connsiteX4" fmla="*/ 18288 w 18288"/>
              <a:gd name="connsiteY4" fmla="*/ 2152297 h 5590381"/>
              <a:gd name="connsiteX5" fmla="*/ 18288 w 18288"/>
              <a:gd name="connsiteY5" fmla="*/ 2906998 h 5590381"/>
              <a:gd name="connsiteX6" fmla="*/ 18288 w 18288"/>
              <a:gd name="connsiteY6" fmla="*/ 3549892 h 5590381"/>
              <a:gd name="connsiteX7" fmla="*/ 18288 w 18288"/>
              <a:gd name="connsiteY7" fmla="*/ 4080978 h 5590381"/>
              <a:gd name="connsiteX8" fmla="*/ 18288 w 18288"/>
              <a:gd name="connsiteY8" fmla="*/ 4835680 h 5590381"/>
              <a:gd name="connsiteX9" fmla="*/ 18288 w 18288"/>
              <a:gd name="connsiteY9" fmla="*/ 5590381 h 5590381"/>
              <a:gd name="connsiteX10" fmla="*/ 0 w 18288"/>
              <a:gd name="connsiteY10" fmla="*/ 5590381 h 5590381"/>
              <a:gd name="connsiteX11" fmla="*/ 0 w 18288"/>
              <a:gd name="connsiteY11" fmla="*/ 4835680 h 5590381"/>
              <a:gd name="connsiteX12" fmla="*/ 0 w 18288"/>
              <a:gd name="connsiteY12" fmla="*/ 4304593 h 5590381"/>
              <a:gd name="connsiteX13" fmla="*/ 0 w 18288"/>
              <a:gd name="connsiteY13" fmla="*/ 3773507 h 5590381"/>
              <a:gd name="connsiteX14" fmla="*/ 0 w 18288"/>
              <a:gd name="connsiteY14" fmla="*/ 3186517 h 5590381"/>
              <a:gd name="connsiteX15" fmla="*/ 0 w 18288"/>
              <a:gd name="connsiteY15" fmla="*/ 2487720 h 5590381"/>
              <a:gd name="connsiteX16" fmla="*/ 0 w 18288"/>
              <a:gd name="connsiteY16" fmla="*/ 1956633 h 5590381"/>
              <a:gd name="connsiteX17" fmla="*/ 0 w 18288"/>
              <a:gd name="connsiteY17" fmla="*/ 1425547 h 5590381"/>
              <a:gd name="connsiteX18" fmla="*/ 0 w 18288"/>
              <a:gd name="connsiteY18" fmla="*/ 614942 h 5590381"/>
              <a:gd name="connsiteX19" fmla="*/ 0 w 18288"/>
              <a:gd name="connsiteY19" fmla="*/ 0 h 5590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8288" h="5590381" fill="none" extrusionOk="0">
                <a:moveTo>
                  <a:pt x="0" y="0"/>
                </a:moveTo>
                <a:cubicBezTo>
                  <a:pt x="7726" y="-435"/>
                  <a:pt x="14198" y="437"/>
                  <a:pt x="18288" y="0"/>
                </a:cubicBezTo>
                <a:cubicBezTo>
                  <a:pt x="-5226" y="225076"/>
                  <a:pt x="46275" y="562283"/>
                  <a:pt x="18288" y="754701"/>
                </a:cubicBezTo>
                <a:cubicBezTo>
                  <a:pt x="-9699" y="947119"/>
                  <a:pt x="30081" y="1239251"/>
                  <a:pt x="18288" y="1565307"/>
                </a:cubicBezTo>
                <a:cubicBezTo>
                  <a:pt x="6495" y="1891363"/>
                  <a:pt x="7160" y="1999140"/>
                  <a:pt x="18288" y="2152297"/>
                </a:cubicBezTo>
                <a:cubicBezTo>
                  <a:pt x="29417" y="2305454"/>
                  <a:pt x="28705" y="2598333"/>
                  <a:pt x="18288" y="2906998"/>
                </a:cubicBezTo>
                <a:cubicBezTo>
                  <a:pt x="7871" y="3215663"/>
                  <a:pt x="35263" y="3327412"/>
                  <a:pt x="18288" y="3549892"/>
                </a:cubicBezTo>
                <a:cubicBezTo>
                  <a:pt x="1313" y="3772372"/>
                  <a:pt x="38561" y="3843836"/>
                  <a:pt x="18288" y="4080978"/>
                </a:cubicBezTo>
                <a:cubicBezTo>
                  <a:pt x="-1985" y="4318120"/>
                  <a:pt x="-3806" y="4511166"/>
                  <a:pt x="18288" y="4835680"/>
                </a:cubicBezTo>
                <a:cubicBezTo>
                  <a:pt x="40382" y="5160194"/>
                  <a:pt x="-13070" y="5401748"/>
                  <a:pt x="18288" y="5590381"/>
                </a:cubicBezTo>
                <a:cubicBezTo>
                  <a:pt x="12010" y="5589863"/>
                  <a:pt x="6799" y="5589982"/>
                  <a:pt x="0" y="5590381"/>
                </a:cubicBezTo>
                <a:cubicBezTo>
                  <a:pt x="-6480" y="5250523"/>
                  <a:pt x="-32148" y="5052531"/>
                  <a:pt x="0" y="4835680"/>
                </a:cubicBezTo>
                <a:cubicBezTo>
                  <a:pt x="32148" y="4618829"/>
                  <a:pt x="5352" y="4496374"/>
                  <a:pt x="0" y="4304593"/>
                </a:cubicBezTo>
                <a:cubicBezTo>
                  <a:pt x="-5352" y="4112812"/>
                  <a:pt x="9645" y="3919423"/>
                  <a:pt x="0" y="3773507"/>
                </a:cubicBezTo>
                <a:cubicBezTo>
                  <a:pt x="-9645" y="3627591"/>
                  <a:pt x="-10654" y="3330687"/>
                  <a:pt x="0" y="3186517"/>
                </a:cubicBezTo>
                <a:cubicBezTo>
                  <a:pt x="10654" y="3042347"/>
                  <a:pt x="18181" y="2635923"/>
                  <a:pt x="0" y="2487720"/>
                </a:cubicBezTo>
                <a:cubicBezTo>
                  <a:pt x="-18181" y="2339517"/>
                  <a:pt x="-7947" y="2113537"/>
                  <a:pt x="0" y="1956633"/>
                </a:cubicBezTo>
                <a:cubicBezTo>
                  <a:pt x="7947" y="1799729"/>
                  <a:pt x="-15145" y="1657735"/>
                  <a:pt x="0" y="1425547"/>
                </a:cubicBezTo>
                <a:cubicBezTo>
                  <a:pt x="15145" y="1193359"/>
                  <a:pt x="-23832" y="948054"/>
                  <a:pt x="0" y="614942"/>
                </a:cubicBezTo>
                <a:cubicBezTo>
                  <a:pt x="23832" y="281831"/>
                  <a:pt x="2816" y="129878"/>
                  <a:pt x="0" y="0"/>
                </a:cubicBezTo>
                <a:close/>
              </a:path>
              <a:path w="18288" h="5590381" stroke="0" extrusionOk="0">
                <a:moveTo>
                  <a:pt x="0" y="0"/>
                </a:moveTo>
                <a:cubicBezTo>
                  <a:pt x="5871" y="848"/>
                  <a:pt x="11713" y="-200"/>
                  <a:pt x="18288" y="0"/>
                </a:cubicBezTo>
                <a:cubicBezTo>
                  <a:pt x="41141" y="165299"/>
                  <a:pt x="3613" y="427555"/>
                  <a:pt x="18288" y="698798"/>
                </a:cubicBezTo>
                <a:cubicBezTo>
                  <a:pt x="32963" y="970041"/>
                  <a:pt x="19680" y="1226199"/>
                  <a:pt x="18288" y="1397595"/>
                </a:cubicBezTo>
                <a:cubicBezTo>
                  <a:pt x="16896" y="1568991"/>
                  <a:pt x="38798" y="1794517"/>
                  <a:pt x="18288" y="2152297"/>
                </a:cubicBezTo>
                <a:cubicBezTo>
                  <a:pt x="-2222" y="2510077"/>
                  <a:pt x="40846" y="2594424"/>
                  <a:pt x="18288" y="2739287"/>
                </a:cubicBezTo>
                <a:cubicBezTo>
                  <a:pt x="-4270" y="2884150"/>
                  <a:pt x="27117" y="3129706"/>
                  <a:pt x="18288" y="3493988"/>
                </a:cubicBezTo>
                <a:cubicBezTo>
                  <a:pt x="9459" y="3858270"/>
                  <a:pt x="54201" y="4041447"/>
                  <a:pt x="18288" y="4304593"/>
                </a:cubicBezTo>
                <a:cubicBezTo>
                  <a:pt x="-17625" y="4567740"/>
                  <a:pt x="49627" y="5149125"/>
                  <a:pt x="18288" y="5590381"/>
                </a:cubicBezTo>
                <a:cubicBezTo>
                  <a:pt x="10860" y="5590744"/>
                  <a:pt x="7568" y="5590157"/>
                  <a:pt x="0" y="5590381"/>
                </a:cubicBezTo>
                <a:cubicBezTo>
                  <a:pt x="36767" y="5266821"/>
                  <a:pt x="-16223" y="5116146"/>
                  <a:pt x="0" y="4835680"/>
                </a:cubicBezTo>
                <a:cubicBezTo>
                  <a:pt x="16223" y="4555214"/>
                  <a:pt x="-16316" y="4356490"/>
                  <a:pt x="0" y="4136882"/>
                </a:cubicBezTo>
                <a:cubicBezTo>
                  <a:pt x="16316" y="3917274"/>
                  <a:pt x="8005" y="3773465"/>
                  <a:pt x="0" y="3549892"/>
                </a:cubicBezTo>
                <a:cubicBezTo>
                  <a:pt x="-8005" y="3326319"/>
                  <a:pt x="27623" y="3052456"/>
                  <a:pt x="0" y="2851094"/>
                </a:cubicBezTo>
                <a:cubicBezTo>
                  <a:pt x="-27623" y="2649732"/>
                  <a:pt x="5614" y="2455815"/>
                  <a:pt x="0" y="2264104"/>
                </a:cubicBezTo>
                <a:cubicBezTo>
                  <a:pt x="-5614" y="2072393"/>
                  <a:pt x="22598" y="1990723"/>
                  <a:pt x="0" y="1733018"/>
                </a:cubicBezTo>
                <a:cubicBezTo>
                  <a:pt x="-22598" y="1475313"/>
                  <a:pt x="-6965" y="1369123"/>
                  <a:pt x="0" y="1090124"/>
                </a:cubicBezTo>
                <a:cubicBezTo>
                  <a:pt x="6965" y="811125"/>
                  <a:pt x="-19273" y="5070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="" xmlns:ask="http://schemas.microsoft.com/office/drawing/2018/sketchyshapes" sd="311409761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1B6D7-58FD-49DF-9A85-8787BBC474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4108" y="1183181"/>
            <a:ext cx="6894576" cy="3416954"/>
          </a:xfrm>
        </p:spPr>
        <p:txBody>
          <a:bodyPr anchor="t">
            <a:normAutofit/>
          </a:bodyPr>
          <a:lstStyle/>
          <a:p>
            <a:r>
              <a:rPr lang="en-US" sz="2000" dirty="0"/>
              <a:t>All the non-numeric characters encoded to a number using a code.</a:t>
            </a:r>
          </a:p>
          <a:p>
            <a:endParaRPr lang="en-US" sz="2000" dirty="0"/>
          </a:p>
          <a:p>
            <a:r>
              <a:rPr lang="en-US" sz="2000" dirty="0"/>
              <a:t>Two most popular encoding standards:</a:t>
            </a:r>
          </a:p>
          <a:p>
            <a:pPr marL="0" indent="0">
              <a:buNone/>
            </a:pPr>
            <a:r>
              <a:rPr lang="en-US" sz="2000" dirty="0"/>
              <a:t>American Standard Code for Information Interchange (ASCII)</a:t>
            </a:r>
          </a:p>
          <a:p>
            <a:pPr marL="0" indent="0">
              <a:buNone/>
            </a:pPr>
            <a:r>
              <a:rPr lang="en-US" sz="2000" dirty="0"/>
              <a:t>Unicode</a:t>
            </a:r>
          </a:p>
          <a:p>
            <a:pPr lvl="1"/>
            <a:r>
              <a:rPr lang="en-US" sz="2000" dirty="0"/>
              <a:t>UTF-8</a:t>
            </a:r>
          </a:p>
          <a:p>
            <a:pPr lvl="1"/>
            <a:r>
              <a:rPr lang="en-US" sz="2000" dirty="0"/>
              <a:t>UTF-16</a:t>
            </a:r>
          </a:p>
          <a:p>
            <a:endParaRPr lang="en-US" sz="7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29B2B9-DC14-4E58-A2FB-76E8016CB4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1364" y="4297267"/>
            <a:ext cx="6210300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257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AA4424-1E25-41A2-B217-FDD5F48A0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5400"/>
              <a:t>Preprocess Corpus</a:t>
            </a:r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=""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8EC1A9F-E534-48AA-B2C7-A123C87B57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9294715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59467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697B69-015F-4019-B949-5CA693A03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5400"/>
              <a:t>Tokenization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=""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698C29-FF3F-475C-A3C4-3A08BE889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en-US" sz="2200" dirty="0"/>
              <a:t>Noise is in the form of non-uniform cases, punctuations, spelling errors.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sz="2200" dirty="0"/>
              <a:t>Technique  used to split the text into smaller elements: characters, words, sentences, or even paragraphs.</a:t>
            </a:r>
          </a:p>
          <a:p>
            <a:endParaRPr lang="en-US" sz="2200" dirty="0"/>
          </a:p>
          <a:p>
            <a:r>
              <a:rPr lang="en-US" sz="2200" dirty="0"/>
              <a:t>NLTK package in python (contraction word : can’t ,don’t) 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sz="2200" dirty="0"/>
              <a:t>Word </a:t>
            </a:r>
            <a:r>
              <a:rPr lang="en-US" sz="2200" dirty="0" err="1"/>
              <a:t>tokeniser</a:t>
            </a:r>
            <a:r>
              <a:rPr lang="en-US" sz="2200" dirty="0"/>
              <a:t> , Sentence </a:t>
            </a:r>
            <a:r>
              <a:rPr lang="en-US" sz="2200" dirty="0" err="1"/>
              <a:t>tokeniser</a:t>
            </a:r>
            <a:r>
              <a:rPr lang="en-US" sz="2200" dirty="0"/>
              <a:t> , Tweet </a:t>
            </a:r>
            <a:r>
              <a:rPr lang="en-US" sz="2200" dirty="0" err="1"/>
              <a:t>tokeniser</a:t>
            </a:r>
            <a:r>
              <a:rPr lang="en-US" sz="2200" dirty="0"/>
              <a:t> , Regex </a:t>
            </a:r>
            <a:r>
              <a:rPr lang="en-US" sz="2200" dirty="0" err="1"/>
              <a:t>tokeniser</a:t>
            </a:r>
            <a:r>
              <a:rPr lang="en-US" sz="2200" dirty="0"/>
              <a:t> .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1254084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8E2112-ACFB-4064-B012-537FB5E45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3800" b="1"/>
              <a:t>word frequency distribution</a:t>
            </a:r>
            <a:endParaRPr lang="en-US" sz="3800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=""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0C644E-C3FC-4F20-9AEB-E3BB14033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2200" dirty="0"/>
              <a:t>visualizing the word occurrence of a given text corpus.</a:t>
            </a:r>
          </a:p>
          <a:p>
            <a:r>
              <a:rPr lang="en-US" sz="2200" dirty="0" err="1"/>
              <a:t>Zipf's</a:t>
            </a:r>
            <a:r>
              <a:rPr lang="en-US" sz="2200" dirty="0"/>
              <a:t> law : frequency of a word is inversely proportional to the rank of the word.  (power law distribution)</a:t>
            </a:r>
          </a:p>
          <a:p>
            <a:endParaRPr lang="en-US" sz="2200" dirty="0"/>
          </a:p>
          <a:p>
            <a:endParaRPr lang="en-US" sz="2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684E2D-95FF-42E6-AF4D-81A7D79A3C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176661"/>
            <a:ext cx="6903720" cy="4504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852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1569</TotalTime>
  <Words>642</Words>
  <Application>Microsoft Office PowerPoint</Application>
  <PresentationFormat>Widescreen</PresentationFormat>
  <Paragraphs>169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NLP 101</vt:lpstr>
      <vt:lpstr>What is NLP?</vt:lpstr>
      <vt:lpstr>Real World Use case</vt:lpstr>
      <vt:lpstr>Stages of NLP</vt:lpstr>
      <vt:lpstr>Lexical Processing </vt:lpstr>
      <vt:lpstr>Text Encoding</vt:lpstr>
      <vt:lpstr>Preprocess Corpus</vt:lpstr>
      <vt:lpstr>Tokenization</vt:lpstr>
      <vt:lpstr>word frequency distribution</vt:lpstr>
      <vt:lpstr>Word Representation: Bag-of-words(BOW)  </vt:lpstr>
      <vt:lpstr>TF-IDF Model</vt:lpstr>
      <vt:lpstr>Challenges</vt:lpstr>
      <vt:lpstr>Stemming  </vt:lpstr>
      <vt:lpstr>Lemmatization</vt:lpstr>
      <vt:lpstr>Additional Preprocessing</vt:lpstr>
      <vt:lpstr>Syntactic Processing</vt:lpstr>
      <vt:lpstr>Building Blocks</vt:lpstr>
      <vt:lpstr>Parsing</vt:lpstr>
      <vt:lpstr>POS tagging  </vt:lpstr>
      <vt:lpstr>Constituency parsers</vt:lpstr>
      <vt:lpstr>Dependency Parsers</vt:lpstr>
      <vt:lpstr>Semantic Processing</vt:lpstr>
      <vt:lpstr>Need for Semantics</vt:lpstr>
      <vt:lpstr>Example 1</vt:lpstr>
      <vt:lpstr>Example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NLP 101</dc:title>
  <dc:creator>Ramya Victor</dc:creator>
  <cp:lastModifiedBy>Ramya Victor</cp:lastModifiedBy>
  <cp:revision>9</cp:revision>
  <dcterms:created xsi:type="dcterms:W3CDTF">2021-06-29T11:21:33Z</dcterms:created>
  <dcterms:modified xsi:type="dcterms:W3CDTF">2021-06-30T13:31:14Z</dcterms:modified>
</cp:coreProperties>
</file>