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4"/>
  </p:sldMasterIdLst>
  <p:notesMasterIdLst>
    <p:notesMasterId r:id="rId14"/>
  </p:notesMasterIdLst>
  <p:handoutMasterIdLst>
    <p:handoutMasterId r:id="rId15"/>
  </p:handoutMasterIdLst>
  <p:sldIdLst>
    <p:sldId id="290" r:id="rId5"/>
    <p:sldId id="291" r:id="rId6"/>
    <p:sldId id="299" r:id="rId7"/>
    <p:sldId id="273" r:id="rId8"/>
    <p:sldId id="297" r:id="rId9"/>
    <p:sldId id="300" r:id="rId10"/>
    <p:sldId id="302" r:id="rId11"/>
    <p:sldId id="303" r:id="rId12"/>
    <p:sldId id="298" r:id="rId13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74" autoAdjust="0"/>
  </p:normalViewPr>
  <p:slideViewPr>
    <p:cSldViewPr snapToGrid="0">
      <p:cViewPr>
        <p:scale>
          <a:sx n="66" d="100"/>
          <a:sy n="66" d="100"/>
        </p:scale>
        <p:origin x="1708" y="7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5" d="100"/>
          <a:sy n="95" d="100"/>
        </p:scale>
        <p:origin x="366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D9CB4F3C-75A8-4BB8-A18E-B730DDD68B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6AE10D8-98A5-4E68-A41F-7AA79FF6968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CE5764CF-3664-45D0-9B27-4222DB1A6BA7}" type="datetimeFigureOut">
              <a:rPr lang="ru-RU" smtClean="0"/>
              <a:t>17.04.2024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77EF411-0DAB-4BCE-94A8-E903E20549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A11237F-7CCA-4423-B624-29C06FF2E7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5A8CD4AB-B9A2-4248-B31F-8EBC71546D8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9779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ABF7E720-7243-402E-A0D4-CE3189C951A5}" type="datetimeFigureOut">
              <a:rPr lang="ru-RU" noProof="0" smtClean="0"/>
              <a:t>17.04.2024</a:t>
            </a:fld>
            <a:endParaRPr lang="ru-RU" noProof="0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</a:lstStyle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RU"/>
            </a:def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AABE9C73-6CDE-45E2-97F8-E3C5308FA23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76349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AABE9C73-6CDE-45E2-97F8-E3C5308FA232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7470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AABE9C73-6CDE-45E2-97F8-E3C5308FA232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1812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AABE9C73-6CDE-45E2-97F8-E3C5308FA232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6114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AABE9C73-6CDE-45E2-97F8-E3C5308FA232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2007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AABE9C73-6CDE-45E2-97F8-E3C5308FA232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5480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AABE9C73-6CDE-45E2-97F8-E3C5308FA232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876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AABE9C73-6CDE-45E2-97F8-E3C5308FA232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5888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 useBgFill="1">
        <p:nvSpPr>
          <p:cNvPr id="10" name="Прямоугольник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Прямоугольник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Прямоугольник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ru-RU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lang="ru-RU"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lang="ru-RU" sz="1600"/>
            </a:lvl2pPr>
            <a:lvl3pPr marL="914400" indent="0" algn="ctr">
              <a:buNone/>
              <a:defRPr lang="ru-RU" sz="16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20" name="Дата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lang="ru-RU"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C7CB801F-5BF4-4CAD-AE66-C4D9E2BDFBF6}" type="datetime1">
              <a:rPr lang="ru-RU" smtClean="0"/>
              <a:t>17.04.2024</a:t>
            </a:fld>
            <a:endParaRPr lang="ru-RU" dirty="0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 lang="ru-RU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2019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1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ru-RU" sz="4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lang="ru-RU" sz="1900"/>
            </a:lvl1pPr>
            <a:lvl2pPr>
              <a:defRPr lang="ru-RU" sz="1600"/>
            </a:lvl2pPr>
            <a:lvl3pPr>
              <a:defRPr lang="ru-RU" sz="1400"/>
            </a:lvl3pPr>
            <a:lvl4pPr>
              <a:defRPr lang="ru-RU" sz="1400"/>
            </a:lvl4pPr>
            <a:lvl5pPr>
              <a:defRPr lang="ru-RU" sz="1400"/>
            </a:lvl5pPr>
            <a:lvl6pPr>
              <a:defRPr lang="ru-RU" sz="1400"/>
            </a:lvl6pPr>
            <a:lvl7pPr>
              <a:defRPr lang="ru-RU" sz="1400"/>
            </a:lvl7pPr>
            <a:lvl8pPr>
              <a:defRPr lang="ru-RU" sz="1400"/>
            </a:lvl8pPr>
            <a:lvl9pPr>
              <a:defRPr lang="ru-RU"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lang="ru-RU" sz="18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lang="ru-RU" sz="1200"/>
            </a:lvl2pPr>
            <a:lvl3pPr marL="914400" indent="0">
              <a:buNone/>
              <a:defRPr lang="ru-RU" sz="1000"/>
            </a:lvl3pPr>
            <a:lvl4pPr marL="1371600" indent="0">
              <a:buNone/>
              <a:defRPr lang="ru-RU" sz="900"/>
            </a:lvl4pPr>
            <a:lvl5pPr marL="1828800" indent="0">
              <a:buNone/>
              <a:defRPr lang="ru-RU" sz="900"/>
            </a:lvl5pPr>
            <a:lvl6pPr marL="2286000" indent="0">
              <a:buNone/>
              <a:defRPr lang="ru-RU" sz="900"/>
            </a:lvl6pPr>
            <a:lvl7pPr marL="2743200" indent="0">
              <a:buNone/>
              <a:defRPr lang="ru-RU" sz="900"/>
            </a:lvl7pPr>
            <a:lvl8pPr marL="3200400" indent="0">
              <a:buNone/>
              <a:defRPr lang="ru-RU" sz="900"/>
            </a:lvl8pPr>
            <a:lvl9pPr marL="3657600" indent="0">
              <a:buNone/>
              <a:defRPr lang="ru-RU"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7F2637AD-0BC0-46BD-A594-0A5160B97A02}" type="datetime1">
              <a:rPr lang="ru-RU" smtClean="0"/>
              <a:t>17.04.2024</a:t>
            </a:fld>
            <a:endParaRPr lang="ru-RU" dirty="0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 lang="ru-RU"/>
            </a:lvl1pPr>
          </a:lstStyle>
          <a:p>
            <a:pPr rtl="0"/>
            <a:endParaRPr lang="ru-RU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68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CD7A40E7-331A-409D-8385-D6893D1EA86A}"/>
              </a:ext>
            </a:extLst>
          </p:cNvPr>
          <p:cNvSpPr/>
          <p:nvPr userDrawn="1"/>
        </p:nvSpPr>
        <p:spPr>
          <a:xfrm>
            <a:off x="948394" y="941695"/>
            <a:ext cx="5452526" cy="497461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noProof="0" dirty="0"/>
          </a:p>
        </p:txBody>
      </p:sp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75561E95-1FD2-4358-9E4C-3D2E929E48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48394 w 12192000"/>
              <a:gd name="connsiteY0" fmla="*/ 941695 h 6858000"/>
              <a:gd name="connsiteX1" fmla="*/ 948394 w 12192000"/>
              <a:gd name="connsiteY1" fmla="*/ 5916305 h 6858000"/>
              <a:gd name="connsiteX2" fmla="*/ 6400920 w 12192000"/>
              <a:gd name="connsiteY2" fmla="*/ 5916305 h 6858000"/>
              <a:gd name="connsiteX3" fmla="*/ 6400920 w 12192000"/>
              <a:gd name="connsiteY3" fmla="*/ 94169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48394" y="941695"/>
                </a:moveTo>
                <a:lnTo>
                  <a:pt x="948394" y="5916305"/>
                </a:lnTo>
                <a:lnTo>
                  <a:pt x="6400920" y="5916305"/>
                </a:lnTo>
                <a:lnTo>
                  <a:pt x="6400920" y="94169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>
            <a:lvl1pPr marL="0" indent="0" algn="ctr">
              <a:buNone/>
              <a:defRPr lang="ru-RU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6FC3B345-80D7-4B30-9CB2-7D757A45DBA6}" type="datetime1">
              <a:rPr lang="ru-RU" noProof="0" smtClean="0"/>
              <a:t>17.04.2024</a:t>
            </a:fld>
            <a:endParaRPr lang="ru-RU" noProof="0" dirty="0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 lang="ru-RU"/>
            </a:lvl1pPr>
          </a:lstStyle>
          <a:p>
            <a:pPr rtl="0"/>
            <a:endParaRPr lang="ru-RU" noProof="0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6E7077FF-6FAE-4A98-862F-3A2F931B9589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357950" y="2852792"/>
            <a:ext cx="4633415" cy="257219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ru-RU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351E07B6-8D69-4F8A-9729-400511B37F8B}"/>
              </a:ext>
            </a:extLst>
          </p:cNvPr>
          <p:cNvSpPr/>
          <p:nvPr userDrawn="1"/>
        </p:nvSpPr>
        <p:spPr>
          <a:xfrm>
            <a:off x="1101715" y="1106424"/>
            <a:ext cx="5120640" cy="4645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7950" y="1352804"/>
            <a:ext cx="4633415" cy="1333641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ru-RU" sz="4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811138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lang="ru-RU" sz="3200"/>
            </a:lvl1pPr>
            <a:lvl2pPr marL="457200" indent="0">
              <a:buNone/>
              <a:defRPr lang="ru-RU" sz="2800"/>
            </a:lvl2pPr>
            <a:lvl3pPr marL="914400" indent="0">
              <a:buNone/>
              <a:defRPr lang="ru-RU" sz="2400"/>
            </a:lvl3pPr>
            <a:lvl4pPr marL="1371600" indent="0">
              <a:buNone/>
              <a:defRPr lang="ru-RU" sz="2000"/>
            </a:lvl4pPr>
            <a:lvl5pPr marL="1828800" indent="0">
              <a:buNone/>
              <a:defRPr lang="ru-RU" sz="2000"/>
            </a:lvl5pPr>
            <a:lvl6pPr marL="2286000" indent="0">
              <a:buNone/>
              <a:defRPr lang="ru-RU" sz="2000"/>
            </a:lvl6pPr>
            <a:lvl7pPr marL="2743200" indent="0">
              <a:buNone/>
              <a:defRPr lang="ru-RU" sz="2000"/>
            </a:lvl7pPr>
            <a:lvl8pPr marL="3200400" indent="0">
              <a:buNone/>
              <a:defRPr lang="ru-RU" sz="2000"/>
            </a:lvl8pPr>
            <a:lvl9pPr marL="3657600" indent="0">
              <a:buNone/>
              <a:defRPr lang="ru-RU" sz="2000"/>
            </a:lvl9pPr>
          </a:lstStyle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lang="ru-RU"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61C79291-1909-4491-B639-A932832CE285}" type="datetime1">
              <a:rPr lang="ru-RU" smtClean="0"/>
              <a:t>17.04.2024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ru-RU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34B7E4EF-A1BD-40F4-AB7B-04F084DD991D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lang="ru-RU"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lang="ru-RU" sz="1800">
                <a:solidFill>
                  <a:schemeClr val="tx1"/>
                </a:solidFill>
              </a:defRPr>
            </a:lvl1pPr>
            <a:lvl2pPr marL="457200" indent="0">
              <a:buNone/>
              <a:defRPr lang="ru-RU" sz="1200"/>
            </a:lvl2pPr>
            <a:lvl3pPr marL="914400" indent="0">
              <a:buNone/>
              <a:defRPr lang="ru-RU" sz="1000"/>
            </a:lvl3pPr>
            <a:lvl4pPr marL="1371600" indent="0">
              <a:buNone/>
              <a:defRPr lang="ru-RU" sz="900"/>
            </a:lvl4pPr>
            <a:lvl5pPr marL="1828800" indent="0">
              <a:buNone/>
              <a:defRPr lang="ru-RU" sz="900"/>
            </a:lvl5pPr>
            <a:lvl6pPr marL="2286000" indent="0">
              <a:buNone/>
              <a:defRPr lang="ru-RU" sz="900"/>
            </a:lvl6pPr>
            <a:lvl7pPr marL="2743200" indent="0">
              <a:buNone/>
              <a:defRPr lang="ru-RU" sz="900"/>
            </a:lvl7pPr>
            <a:lvl8pPr marL="3200400" indent="0">
              <a:buNone/>
              <a:defRPr lang="ru-RU" sz="900"/>
            </a:lvl8pPr>
            <a:lvl9pPr marL="3657600" indent="0">
              <a:buNone/>
              <a:defRPr lang="ru-RU"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40100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2D355C1-CAAD-4A14-B54D-984D12D3AD37}" type="datetime1">
              <a:rPr lang="ru-RU" smtClean="0"/>
              <a:t>17.04.2024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34B7E4EF-A1BD-40F4-AB7B-04F084DD991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8558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 useBgFill="1">
        <p:nvSpPr>
          <p:cNvPr id="23" name="Прямоугольник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Прямоугольник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Прямоугольник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ru-RU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lang="ru-RU"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ru-RU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ru-RU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ru-RU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ru-RU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ru-RU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ru-RU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ru-RU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2093822D-1608-4FD8-8241-8C68C76D13EE}" type="datetime1">
              <a:rPr lang="ru-RU" smtClean="0"/>
              <a:t>17.04.2024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 lang="ru-RU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03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lang="ru-RU" sz="1800"/>
            </a:lvl1pPr>
            <a:lvl2pPr>
              <a:defRPr lang="ru-RU" sz="1600"/>
            </a:lvl2pPr>
            <a:lvl3pPr>
              <a:defRPr lang="ru-RU" sz="1400"/>
            </a:lvl3pPr>
            <a:lvl4pPr>
              <a:defRPr lang="ru-RU" sz="1400"/>
            </a:lvl4pPr>
            <a:lvl5pPr>
              <a:defRPr lang="ru-RU" sz="1400"/>
            </a:lvl5pPr>
            <a:lvl6pPr>
              <a:defRPr lang="ru-RU" sz="1400"/>
            </a:lvl6pPr>
            <a:lvl7pPr>
              <a:defRPr lang="ru-RU" sz="1400"/>
            </a:lvl7pPr>
            <a:lvl8pPr>
              <a:defRPr lang="ru-RU" sz="1400"/>
            </a:lvl8pPr>
            <a:lvl9pPr>
              <a:defRPr lang="ru-RU"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lang="ru-RU" sz="1800"/>
            </a:lvl1pPr>
            <a:lvl2pPr>
              <a:defRPr lang="ru-RU" sz="1600"/>
            </a:lvl2pPr>
            <a:lvl3pPr>
              <a:defRPr lang="ru-RU" sz="1400"/>
            </a:lvl3pPr>
            <a:lvl4pPr>
              <a:defRPr lang="ru-RU" sz="1400"/>
            </a:lvl4pPr>
            <a:lvl5pPr>
              <a:defRPr lang="ru-RU" sz="1400"/>
            </a:lvl5pPr>
            <a:lvl6pPr>
              <a:defRPr lang="ru-RU" sz="1400"/>
            </a:lvl6pPr>
            <a:lvl7pPr>
              <a:defRPr lang="ru-RU" sz="1400"/>
            </a:lvl7pPr>
            <a:lvl8pPr>
              <a:defRPr lang="ru-RU" sz="1400"/>
            </a:lvl8pPr>
            <a:lvl9pPr>
              <a:defRPr lang="ru-RU"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0BFE84B7-206D-48C1-A156-98AB939CD967}" type="datetime1">
              <a:rPr lang="ru-RU" smtClean="0"/>
              <a:t>17.04.2024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34B7E4EF-A1BD-40F4-AB7B-04F084DD991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5556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11">
            <a:extLst>
              <a:ext uri="{FF2B5EF4-FFF2-40B4-BE49-F238E27FC236}">
                <a16:creationId xmlns:a16="http://schemas.microsoft.com/office/drawing/2014/main" id="{2F2F0876-DA34-44C2-B05E-66533803FE6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33400" y="246600"/>
            <a:ext cx="11725200" cy="6364800"/>
          </a:xfrm>
        </p:spPr>
        <p:txBody>
          <a:bodyPr rtlCol="0" anchor="ctr" anchorCtr="0"/>
          <a:lstStyle>
            <a:lvl1pPr marL="0" indent="0" algn="ctr">
              <a:buNone/>
              <a:defRPr lang="ru-RU"/>
            </a:lvl1pPr>
          </a:lstStyle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6E352C7E-BCE1-47CD-872E-2935DD89FC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52488" y="2103438"/>
            <a:ext cx="5243512" cy="3748087"/>
          </a:xfrm>
        </p:spPr>
        <p:txBody>
          <a:bodyPr rtlCol="0" anchor="ctr" anchorCtr="0"/>
          <a:lstStyle>
            <a:lvl1pPr marL="0" indent="0" algn="ctr">
              <a:buNone/>
              <a:defRPr lang="ru-RU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lang="ru-RU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lang="ru-RU" sz="1800"/>
            </a:lvl1pPr>
            <a:lvl2pPr>
              <a:defRPr lang="ru-RU" sz="1600"/>
            </a:lvl2pPr>
            <a:lvl3pPr>
              <a:defRPr lang="ru-RU" sz="1400"/>
            </a:lvl3pPr>
            <a:lvl4pPr>
              <a:defRPr lang="ru-RU" sz="1400"/>
            </a:lvl4pPr>
            <a:lvl5pPr>
              <a:defRPr lang="ru-RU" sz="1400"/>
            </a:lvl5pPr>
            <a:lvl6pPr>
              <a:defRPr lang="ru-RU" sz="1400"/>
            </a:lvl6pPr>
            <a:lvl7pPr>
              <a:defRPr lang="ru-RU" sz="1400"/>
            </a:lvl7pPr>
            <a:lvl8pPr>
              <a:defRPr lang="ru-RU" sz="1400"/>
            </a:lvl8pPr>
            <a:lvl9pPr>
              <a:defRPr lang="ru-RU"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B619BCE-C73B-4571-B71B-2AC46B15E797}" type="datetime1">
              <a:rPr lang="ru-RU" smtClean="0"/>
              <a:t>17.04.2024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34B7E4EF-A1BD-40F4-AB7B-04F084DD991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26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lang="ru-RU"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lang="ru-RU" sz="18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lang="ru-RU" sz="1800"/>
            </a:lvl1pPr>
            <a:lvl2pPr>
              <a:defRPr lang="ru-RU" sz="1600"/>
            </a:lvl2pPr>
            <a:lvl3pPr>
              <a:defRPr lang="ru-RU" sz="1400"/>
            </a:lvl3pPr>
            <a:lvl4pPr>
              <a:defRPr lang="ru-RU" sz="1400"/>
            </a:lvl4pPr>
            <a:lvl5pPr>
              <a:defRPr lang="ru-RU" sz="1400"/>
            </a:lvl5pPr>
            <a:lvl6pPr>
              <a:defRPr lang="ru-RU" sz="1400"/>
            </a:lvl6pPr>
            <a:lvl7pPr>
              <a:defRPr lang="ru-RU" sz="1400"/>
            </a:lvl7pPr>
            <a:lvl8pPr>
              <a:defRPr lang="ru-RU" sz="1400"/>
            </a:lvl8pPr>
            <a:lvl9pPr>
              <a:defRPr lang="ru-RU"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lang="ru-RU" sz="1900" b="1">
                <a:solidFill>
                  <a:schemeClr val="tx1"/>
                </a:solidFill>
              </a:defRPr>
            </a:lvl1pPr>
            <a:lvl2pPr marL="457200" indent="0">
              <a:buNone/>
              <a:defRPr lang="ru-RU" sz="18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lang="ru-RU" sz="1800"/>
            </a:lvl1pPr>
            <a:lvl2pPr>
              <a:defRPr lang="ru-RU" sz="1600"/>
            </a:lvl2pPr>
            <a:lvl3pPr>
              <a:defRPr lang="ru-RU" sz="1400"/>
            </a:lvl3pPr>
            <a:lvl4pPr>
              <a:defRPr lang="ru-RU" sz="1400"/>
            </a:lvl4pPr>
            <a:lvl5pPr>
              <a:defRPr lang="ru-RU" sz="1400"/>
            </a:lvl5pPr>
            <a:lvl6pPr>
              <a:defRPr lang="ru-RU" sz="1400"/>
            </a:lvl6pPr>
            <a:lvl7pPr>
              <a:defRPr lang="ru-RU" sz="1400"/>
            </a:lvl7pPr>
            <a:lvl8pPr>
              <a:defRPr lang="ru-RU" sz="1400"/>
            </a:lvl8pPr>
            <a:lvl9pPr>
              <a:defRPr lang="ru-RU"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DFB1ED6-A4EC-47E9-8D27-B01EABE68B63}" type="datetime1">
              <a:rPr lang="ru-RU" smtClean="0"/>
              <a:t>17.04.2024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34B7E4EF-A1BD-40F4-AB7B-04F084DD991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3591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7902573E-EB09-49C0-A9C7-4813A5983EFB}" type="datetime1">
              <a:rPr lang="ru-RU" smtClean="0"/>
              <a:t>17.04.2024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34B7E4EF-A1BD-40F4-AB7B-04F084DD991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877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28010250-0838-47BE-9803-8D6182F5669B}" type="datetime1">
              <a:rPr lang="ru-RU" smtClean="0"/>
              <a:t>17.04.2024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34B7E4EF-A1BD-40F4-AB7B-04F084DD991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5951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ru-RU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lang="ru-RU" sz="1900"/>
            </a:lvl1pPr>
            <a:lvl2pPr>
              <a:defRPr lang="ru-RU" sz="1600"/>
            </a:lvl2pPr>
            <a:lvl3pPr>
              <a:defRPr lang="ru-RU" sz="1400"/>
            </a:lvl3pPr>
            <a:lvl4pPr>
              <a:defRPr lang="ru-RU" sz="1400"/>
            </a:lvl4pPr>
            <a:lvl5pPr>
              <a:defRPr lang="ru-RU" sz="1400"/>
            </a:lvl5pPr>
            <a:lvl6pPr>
              <a:defRPr lang="ru-RU" sz="1400"/>
            </a:lvl6pPr>
            <a:lvl7pPr>
              <a:defRPr lang="ru-RU" sz="1400"/>
            </a:lvl7pPr>
            <a:lvl8pPr>
              <a:defRPr lang="ru-RU" sz="1400"/>
            </a:lvl8pPr>
            <a:lvl9pPr>
              <a:defRPr lang="ru-RU"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lang="ru-RU" sz="1800">
                <a:solidFill>
                  <a:schemeClr val="tx1"/>
                </a:solidFill>
              </a:defRPr>
            </a:lvl1pPr>
            <a:lvl2pPr marL="457200" indent="0">
              <a:buNone/>
              <a:defRPr lang="ru-RU" sz="1200"/>
            </a:lvl2pPr>
            <a:lvl3pPr marL="914400" indent="0">
              <a:buNone/>
              <a:defRPr lang="ru-RU" sz="1000"/>
            </a:lvl3pPr>
            <a:lvl4pPr marL="1371600" indent="0">
              <a:buNone/>
              <a:defRPr lang="ru-RU" sz="900"/>
            </a:lvl4pPr>
            <a:lvl5pPr marL="1828800" indent="0">
              <a:buNone/>
              <a:defRPr lang="ru-RU" sz="900"/>
            </a:lvl5pPr>
            <a:lvl6pPr marL="2286000" indent="0">
              <a:buNone/>
              <a:defRPr lang="ru-RU" sz="900"/>
            </a:lvl6pPr>
            <a:lvl7pPr marL="2743200" indent="0">
              <a:buNone/>
              <a:defRPr lang="ru-RU" sz="900"/>
            </a:lvl7pPr>
            <a:lvl8pPr marL="3200400" indent="0">
              <a:buNone/>
              <a:defRPr lang="ru-RU" sz="900"/>
            </a:lvl8pPr>
            <a:lvl9pPr marL="3657600" indent="0">
              <a:buNone/>
              <a:defRPr lang="ru-RU"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650E48A9-2B8C-4E6A-84C1-167C864C5EC3}" type="datetime1">
              <a:rPr lang="ru-RU" smtClean="0"/>
              <a:t>17.04.2024</a:t>
            </a:fld>
            <a:endParaRPr lang="ru-RU" dirty="0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 lang="ru-RU"/>
            </a:lvl1pPr>
          </a:lstStyle>
          <a:p>
            <a:pPr rtl="0"/>
            <a:endParaRPr lang="ru-RU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664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Прямоугольник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Прямоугольник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DBB5E9D-61AF-4F28-9326-033B4A05E9F3}" type="datetime1">
              <a:rPr lang="ru-RU" smtClean="0"/>
              <a:t>17.04.2024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042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9" r:id="rId5"/>
    <p:sldLayoutId id="2147483730" r:id="rId6"/>
    <p:sldLayoutId id="2147483736" r:id="rId7"/>
    <p:sldLayoutId id="2147483737" r:id="rId8"/>
    <p:sldLayoutId id="2147483727" r:id="rId9"/>
    <p:sldLayoutId id="2147483741" r:id="rId10"/>
    <p:sldLayoutId id="2147483740" r:id="rId11"/>
    <p:sldLayoutId id="2147483728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ru-RU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lang="ru-RU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lang="ru-RU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lang="ru-RU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lang="ru-RU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lang="ru-RU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lang="ru-RU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lang="ru-RU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lang="ru-RU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3.jp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Прямоугольник 8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pic>
        <p:nvPicPr>
          <p:cNvPr id="4" name="Рисунок 3" descr="Мужчина в наушниках с ноутбуком">
            <a:extLst>
              <a:ext uri="{FF2B5EF4-FFF2-40B4-BE49-F238E27FC236}">
                <a16:creationId xmlns:a16="http://schemas.microsoft.com/office/drawing/2014/main" id="{ADA04C7C-FE8B-4C2F-BF2E-CBD501A02DF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11" y="11"/>
            <a:ext cx="12191978" cy="6857988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253F3E-E6E8-4DEE-A6F6-D6A88FD39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 rtlCol="0">
            <a:normAutofit fontScale="90000"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Разработка мобильного приложения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language app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C954176-1A2D-47B9-B195-FB21407C0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7270" y="4889879"/>
            <a:ext cx="8655200" cy="457201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>
              <a:spcAft>
                <a:spcPts val="600"/>
              </a:spcAft>
            </a:pPr>
            <a:r>
              <a:rPr lang="ru-RU" sz="2400" dirty="0">
                <a:solidFill>
                  <a:schemeClr val="tx2">
                    <a:lumMod val="90000"/>
                  </a:schemeClr>
                </a:solidFill>
              </a:rPr>
              <a:t>Дерябин </a:t>
            </a:r>
            <a:r>
              <a:rPr lang="ru-RU" sz="2400" dirty="0" smtClean="0">
                <a:solidFill>
                  <a:schemeClr val="tx2">
                    <a:lumMod val="90000"/>
                  </a:schemeClr>
                </a:solidFill>
              </a:rPr>
              <a:t>Степан БВТ2002</a:t>
            </a:r>
            <a:endParaRPr lang="ru-RU" sz="2400" dirty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31735354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 descr="Группа работающих людей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400" y="247670"/>
            <a:ext cx="11725200" cy="636265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524" y="1424535"/>
            <a:ext cx="10209634" cy="4774133"/>
          </a:xfr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</a:lstStyle>
          <a:p>
            <a:r>
              <a:rPr lang="ru-RU" sz="1800" dirty="0" smtClean="0">
                <a:solidFill>
                  <a:schemeClr val="bg2">
                    <a:lumMod val="50000"/>
                  </a:schemeClr>
                </a:solidFill>
              </a:rPr>
              <a:t>	Разработанное </a:t>
            </a:r>
            <a:r>
              <a:rPr lang="ru-RU" sz="1800" dirty="0">
                <a:solidFill>
                  <a:schemeClr val="bg2">
                    <a:lumMod val="50000"/>
                  </a:schemeClr>
                </a:solidFill>
              </a:rPr>
              <a:t>мной приложение для мобильных устройств на платформе </a:t>
            </a:r>
            <a:r>
              <a:rPr lang="ru-RU" sz="1800" dirty="0" err="1">
                <a:solidFill>
                  <a:schemeClr val="bg2">
                    <a:lumMod val="50000"/>
                  </a:schemeClr>
                </a:solidFill>
              </a:rPr>
              <a:t>Android</a:t>
            </a:r>
            <a:r>
              <a:rPr lang="ru-RU" sz="1800" dirty="0">
                <a:solidFill>
                  <a:schemeClr val="bg2">
                    <a:lumMod val="50000"/>
                  </a:schemeClr>
                </a:solidFill>
              </a:rPr>
              <a:t> представляет собой удобный и интерактивный способ изучения языков. Вот краткий обзор его основных функций: </a:t>
            </a:r>
            <a:r>
              <a:rPr lang="ru-RU" sz="1800" dirty="0" smtClean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ru-RU" sz="1800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ru-RU" sz="1800" dirty="0" smtClean="0">
                <a:solidFill>
                  <a:schemeClr val="bg2">
                    <a:lumMod val="50000"/>
                  </a:schemeClr>
                </a:solidFill>
              </a:rPr>
              <a:t>1. Авторизация </a:t>
            </a:r>
            <a:r>
              <a:rPr lang="ru-RU" sz="1800" dirty="0">
                <a:solidFill>
                  <a:schemeClr val="bg2">
                    <a:lumMod val="50000"/>
                  </a:schemeClr>
                </a:solidFill>
              </a:rPr>
              <a:t>пользователей: Пользователи могут создавать учетные записи или входить через социальные сети для сохранения своего прогресса и доступа к дополнительным функциям</a:t>
            </a:r>
            <a:r>
              <a:rPr lang="ru-RU" sz="1800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br>
              <a:rPr lang="ru-RU" sz="1800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ru-RU" sz="1800" dirty="0" smtClean="0">
                <a:solidFill>
                  <a:schemeClr val="bg2">
                    <a:lumMod val="50000"/>
                  </a:schemeClr>
                </a:solidFill>
              </a:rPr>
              <a:t>2. Игра </a:t>
            </a:r>
            <a:r>
              <a:rPr lang="ru-RU" sz="1800" dirty="0">
                <a:solidFill>
                  <a:schemeClr val="bg2">
                    <a:lumMod val="50000"/>
                  </a:schemeClr>
                </a:solidFill>
              </a:rPr>
              <a:t>"Угадай слово по картинке": В этой игре пользователю предлагается угадать, что изображено на картинке. Он может выбирать из предложенных вариантов ответа или вводить его самостоятельно. Это помогает укрепить связь между изображением и соответствующим словом на изучаемом языке. </a:t>
            </a:r>
            <a:r>
              <a:rPr lang="ru-RU" sz="1800" dirty="0" smtClean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ru-RU" sz="1800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ru-RU" sz="1800" dirty="0" smtClean="0">
                <a:solidFill>
                  <a:schemeClr val="bg2">
                    <a:lumMod val="50000"/>
                  </a:schemeClr>
                </a:solidFill>
              </a:rPr>
              <a:t>3. </a:t>
            </a:r>
            <a:r>
              <a:rPr lang="ru-RU" sz="1800" dirty="0" err="1" smtClean="0">
                <a:solidFill>
                  <a:schemeClr val="bg2">
                    <a:lumMod val="50000"/>
                  </a:schemeClr>
                </a:solidFill>
              </a:rPr>
              <a:t>Мультиплеер</a:t>
            </a:r>
            <a:r>
              <a:rPr lang="ru-RU" sz="1800" dirty="0" smtClean="0">
                <a:solidFill>
                  <a:schemeClr val="bg2">
                    <a:lumMod val="50000"/>
                  </a:schemeClr>
                </a:solidFill>
              </a:rPr>
              <a:t>-соревнование</a:t>
            </a:r>
            <a:r>
              <a:rPr lang="ru-RU" sz="1800" dirty="0">
                <a:solidFill>
                  <a:schemeClr val="bg2">
                    <a:lumMod val="50000"/>
                  </a:schemeClr>
                </a:solidFill>
              </a:rPr>
              <a:t>: В этой игре пользователь может соревноваться с другими игроками онлайн. Они могут проверить свои знания языка, соревнуясь в скорости и точности перевода слов. </a:t>
            </a:r>
            <a:r>
              <a:rPr lang="ru-RU" sz="1800" dirty="0" smtClean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ru-RU" sz="1800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ru-RU" sz="1800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r>
              <a:rPr lang="ru-RU" sz="1800" dirty="0">
                <a:solidFill>
                  <a:schemeClr val="bg2">
                    <a:lumMod val="50000"/>
                  </a:schemeClr>
                </a:solidFill>
              </a:rPr>
              <a:t>. Произношение слов: В этой части приложения пользователь может повторять произношение слов на изучаемом языке. Приложение использует технологию распознавания речи для оценки произношения пользователя и предоставляет обратную связь о его правильности. Это позволяет пользователям улучшать свои навыки правильного произношения, получая мгновенную информацию о своем прогрессе.</a:t>
            </a:r>
            <a:r>
              <a:rPr lang="ru-RU" sz="1800" dirty="0" smtClean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ru-RU" sz="1800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ru-RU" sz="1800" dirty="0" smtClean="0">
                <a:solidFill>
                  <a:schemeClr val="bg2">
                    <a:lumMod val="50000"/>
                  </a:schemeClr>
                </a:solidFill>
              </a:rPr>
              <a:t>5. Выбор </a:t>
            </a:r>
            <a:r>
              <a:rPr lang="ru-RU" sz="1800" dirty="0">
                <a:solidFill>
                  <a:schemeClr val="bg2">
                    <a:lumMod val="50000"/>
                  </a:schemeClr>
                </a:solidFill>
              </a:rPr>
              <a:t>правильного перевода: В этой игре пользователю предлагается выбрать правильный перевод слова из предложенных вариантов. Это помогает закрепить знание лексики и понимание контекста. </a:t>
            </a:r>
            <a:r>
              <a:rPr lang="ru-RU" sz="1800" dirty="0" smtClean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ru-RU" sz="1800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ru-RU" sz="1800" dirty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ru-RU" sz="18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ru-RU" sz="1800" dirty="0" smtClean="0">
                <a:solidFill>
                  <a:schemeClr val="bg2">
                    <a:lumMod val="50000"/>
                  </a:schemeClr>
                </a:solidFill>
              </a:rPr>
              <a:t>Приложение </a:t>
            </a:r>
            <a:r>
              <a:rPr lang="ru-RU" sz="1800" dirty="0">
                <a:solidFill>
                  <a:schemeClr val="bg2">
                    <a:lumMod val="50000"/>
                  </a:schemeClr>
                </a:solidFill>
              </a:rPr>
              <a:t>обладает привлекательным интерфейсом, интуитивно понятным и легко использовать. Оно предлагает разнообразные способы изучения языка и подходит как для начинающих, так и для опытных изучающих.</a:t>
            </a:r>
            <a:endParaRPr lang="ru-RU"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 txBox="1">
            <a:spLocks/>
          </p:cNvSpPr>
          <p:nvPr/>
        </p:nvSpPr>
        <p:spPr>
          <a:xfrm>
            <a:off x="495579" y="59973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Введение</a:t>
            </a:r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0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 descr="Группа работающих людей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400" y="247670"/>
            <a:ext cx="11725200" cy="636265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79" y="1164654"/>
            <a:ext cx="4417863" cy="2011684"/>
          </a:xfr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</a:lstStyle>
          <a:p>
            <a:r>
              <a:rPr lang="ru-RU" sz="1800" dirty="0" smtClean="0">
                <a:solidFill>
                  <a:schemeClr val="bg2">
                    <a:lumMod val="50000"/>
                  </a:schemeClr>
                </a:solidFill>
              </a:rPr>
              <a:t>На первом этапе, согласно макету, был сверстан экран загрузки приложения, а также 3 приветственных экрана с возможностью перехода на следующий экран по кнопке или пропуска всех экранов для перехода на этап авторизации</a:t>
            </a:r>
            <a:endParaRPr lang="ru-RU"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 txBox="1">
            <a:spLocks/>
          </p:cNvSpPr>
          <p:nvPr/>
        </p:nvSpPr>
        <p:spPr>
          <a:xfrm>
            <a:off x="495579" y="59973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Начало</a:t>
            </a:r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9023" y="5468752"/>
            <a:ext cx="902877" cy="83579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5621" y="577644"/>
            <a:ext cx="1572808" cy="279408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3905" y="608796"/>
            <a:ext cx="1602829" cy="283971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7425" y="3636209"/>
            <a:ext cx="1507595" cy="266833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01186" y="3636209"/>
            <a:ext cx="1502660" cy="2668339"/>
          </a:xfrm>
          <a:prstGeom prst="rect">
            <a:avLst/>
          </a:prstGeom>
        </p:spPr>
      </p:pic>
      <p:cxnSp>
        <p:nvCxnSpPr>
          <p:cNvPr id="11" name="Скругленная соединительная линия 10"/>
          <p:cNvCxnSpPr>
            <a:stCxn id="4" idx="3"/>
          </p:cNvCxnSpPr>
          <p:nvPr/>
        </p:nvCxnSpPr>
        <p:spPr>
          <a:xfrm flipV="1">
            <a:off x="6748429" y="1280160"/>
            <a:ext cx="2025476" cy="694529"/>
          </a:xfrm>
          <a:prstGeom prst="curvedConnector3">
            <a:avLst>
              <a:gd name="adj1" fmla="val 50000"/>
            </a:avLst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Скругленная соединительная линия 15"/>
          <p:cNvCxnSpPr>
            <a:stCxn id="7" idx="3"/>
            <a:endCxn id="8" idx="3"/>
          </p:cNvCxnSpPr>
          <p:nvPr/>
        </p:nvCxnSpPr>
        <p:spPr>
          <a:xfrm flipH="1">
            <a:off x="8685020" y="2028654"/>
            <a:ext cx="1691714" cy="2941725"/>
          </a:xfrm>
          <a:prstGeom prst="curvedConnector3">
            <a:avLst>
              <a:gd name="adj1" fmla="val -6016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Скругленная соединительная линия 18"/>
          <p:cNvCxnSpPr>
            <a:stCxn id="8" idx="1"/>
          </p:cNvCxnSpPr>
          <p:nvPr/>
        </p:nvCxnSpPr>
        <p:spPr>
          <a:xfrm rot="10800000">
            <a:off x="3903847" y="4215865"/>
            <a:ext cx="3273579" cy="75451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7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Прямоугольник 25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pic>
        <p:nvPicPr>
          <p:cNvPr id="6" name="Рисунок 5" descr="Молодой человек пишет">
            <a:extLst>
              <a:ext uri="{FF2B5EF4-FFF2-40B4-BE49-F238E27FC236}">
                <a16:creationId xmlns:a16="http://schemas.microsoft.com/office/drawing/2014/main" id="{1054C6CA-D723-4A6A-9734-5910A1729B5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80" y="-9973"/>
            <a:ext cx="12191998" cy="6857999"/>
          </a:xfrm>
          <a:prstGeom prst="rect">
            <a:avLst/>
          </a:prstGeom>
        </p:spPr>
      </p:pic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615" y="253548"/>
            <a:ext cx="5612193" cy="6361598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448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 txBox="1">
            <a:spLocks/>
          </p:cNvSpPr>
          <p:nvPr/>
        </p:nvSpPr>
        <p:spPr>
          <a:xfrm>
            <a:off x="495579" y="59973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Авторизация</a:t>
            </a:r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79" y="1164654"/>
            <a:ext cx="4365179" cy="4581628"/>
          </a:xfr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</a:lstStyle>
          <a:p>
            <a:r>
              <a:rPr lang="ru-RU" sz="1800" dirty="0" smtClean="0">
                <a:solidFill>
                  <a:schemeClr val="bg2">
                    <a:lumMod val="50000"/>
                  </a:schemeClr>
                </a:solidFill>
              </a:rPr>
              <a:t>Далее была реализована регистрация и авторизация пользователей. Для авторизации пользователю достаточно ввести </a:t>
            </a:r>
            <a:r>
              <a:rPr lang="en-US" sz="1800" dirty="0" smtClean="0">
                <a:solidFill>
                  <a:schemeClr val="bg2">
                    <a:lumMod val="50000"/>
                  </a:schemeClr>
                </a:solidFill>
              </a:rPr>
              <a:t>email </a:t>
            </a:r>
            <a:r>
              <a:rPr lang="ru-RU" sz="1800" dirty="0" smtClean="0">
                <a:solidFill>
                  <a:schemeClr val="bg2">
                    <a:lumMod val="50000"/>
                  </a:schemeClr>
                </a:solidFill>
              </a:rPr>
              <a:t>и пароль, указанные при регистрации. Если такого пользователя не существует, или пароль указан неверно, будет выведено уведомление. Для регистрации пользовател</a:t>
            </a:r>
            <a:r>
              <a:rPr lang="ru-RU" sz="1800" dirty="0" smtClean="0">
                <a:solidFill>
                  <a:schemeClr val="bg2">
                    <a:lumMod val="50000"/>
                  </a:schemeClr>
                </a:solidFill>
              </a:rPr>
              <a:t>ю необходимо указать некоторые данные, а также ввести пароль, который будет использоваться в дальнейшем для авторизации в приложении. Если при подтверждении пароля пользователь указал отличный от начального пароль, также будет выведено уведомление.</a:t>
            </a:r>
            <a:endParaRPr lang="ru-RU"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7662" y="3688709"/>
            <a:ext cx="1624628" cy="293653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067" y="518933"/>
            <a:ext cx="1653472" cy="293653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77674" y="470891"/>
            <a:ext cx="1674376" cy="2944460"/>
          </a:xfrm>
          <a:prstGeom prst="rect">
            <a:avLst/>
          </a:prstGeom>
        </p:spPr>
      </p:pic>
      <p:sp>
        <p:nvSpPr>
          <p:cNvPr id="12" name="Стрелка вправо 11"/>
          <p:cNvSpPr/>
          <p:nvPr/>
        </p:nvSpPr>
        <p:spPr>
          <a:xfrm>
            <a:off x="7963798" y="1981200"/>
            <a:ext cx="1779180" cy="25400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679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 txBox="1">
            <a:spLocks/>
          </p:cNvSpPr>
          <p:nvPr/>
        </p:nvSpPr>
        <p:spPr>
          <a:xfrm>
            <a:off x="495579" y="59973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Профиль пользователя</a:t>
            </a:r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 txBox="1">
            <a:spLocks/>
          </p:cNvSpPr>
          <p:nvPr/>
        </p:nvSpPr>
        <p:spPr>
          <a:xfrm>
            <a:off x="601457" y="0"/>
            <a:ext cx="6184354" cy="34939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z="1800" dirty="0" smtClean="0">
                <a:solidFill>
                  <a:schemeClr val="bg2">
                    <a:lumMod val="50000"/>
                  </a:schemeClr>
                </a:solidFill>
              </a:rPr>
              <a:t>После авторизации пользователю необходимо выбрать родной язык. Далее отображается профиль пользователя, на котором доступно 4 вида практических заданий: «</a:t>
            </a:r>
            <a:r>
              <a:rPr lang="ru-RU" sz="1800" dirty="0" err="1" smtClean="0">
                <a:solidFill>
                  <a:schemeClr val="bg2">
                    <a:lumMod val="50000"/>
                  </a:schemeClr>
                </a:solidFill>
              </a:rPr>
              <a:t>мультиплеер</a:t>
            </a:r>
            <a:r>
              <a:rPr lang="ru-RU" sz="1800" dirty="0" smtClean="0">
                <a:solidFill>
                  <a:schemeClr val="bg2">
                    <a:lumMod val="50000"/>
                  </a:schemeClr>
                </a:solidFill>
              </a:rPr>
              <a:t>-игра», «угадай картинку», «произнеси слово», «выбор перевода»</a:t>
            </a:r>
            <a:endParaRPr lang="ru-RU"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773" y="2664249"/>
            <a:ext cx="2106974" cy="372184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5608" y="679391"/>
            <a:ext cx="3165949" cy="5629159"/>
          </a:xfrm>
          <a:prstGeom prst="rect">
            <a:avLst/>
          </a:prstGeom>
        </p:spPr>
      </p:pic>
      <p:cxnSp>
        <p:nvCxnSpPr>
          <p:cNvPr id="12" name="Скругленная соединительная линия 11"/>
          <p:cNvCxnSpPr>
            <a:stCxn id="8" idx="3"/>
            <a:endCxn id="9" idx="1"/>
          </p:cNvCxnSpPr>
          <p:nvPr/>
        </p:nvCxnSpPr>
        <p:spPr>
          <a:xfrm flipV="1">
            <a:off x="4398747" y="3493971"/>
            <a:ext cx="3696861" cy="103120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30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 descr="Группа работающих людей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400" y="247670"/>
            <a:ext cx="11725200" cy="636265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80" y="1164653"/>
            <a:ext cx="4297802" cy="2329317"/>
          </a:xfr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</a:lstStyle>
          <a:p>
            <a:r>
              <a:rPr lang="ru-RU" sz="1800" dirty="0" smtClean="0">
                <a:solidFill>
                  <a:schemeClr val="bg2">
                    <a:lumMod val="50000"/>
                  </a:schemeClr>
                </a:solidFill>
              </a:rPr>
              <a:t>При выборе данной активности пользователю необходимо угадать что изображено на картинке. Если ответ правильный, пользователь попадет на экран с поздравлениями. В случае, если ответ неверный, пользователь перейдет на экран с сообщением, что слово не угадано, а также с подсказкой.</a:t>
            </a:r>
            <a:endParaRPr lang="ru-RU"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 txBox="1">
            <a:spLocks/>
          </p:cNvSpPr>
          <p:nvPr/>
        </p:nvSpPr>
        <p:spPr>
          <a:xfrm>
            <a:off x="495579" y="59973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Угадай картинку</a:t>
            </a:r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2226" y="2231946"/>
            <a:ext cx="2053787" cy="357801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0142" y="3168947"/>
            <a:ext cx="1722259" cy="308027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8152" y="501869"/>
            <a:ext cx="1810166" cy="3194411"/>
          </a:xfrm>
          <a:prstGeom prst="rect">
            <a:avLst/>
          </a:prstGeom>
        </p:spPr>
      </p:pic>
      <p:cxnSp>
        <p:nvCxnSpPr>
          <p:cNvPr id="15" name="Скругленная соединительная линия 14"/>
          <p:cNvCxnSpPr>
            <a:stCxn id="10" idx="3"/>
            <a:endCxn id="13" idx="1"/>
          </p:cNvCxnSpPr>
          <p:nvPr/>
        </p:nvCxnSpPr>
        <p:spPr>
          <a:xfrm flipV="1">
            <a:off x="6906013" y="2099075"/>
            <a:ext cx="962139" cy="1921876"/>
          </a:xfrm>
          <a:prstGeom prst="curved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7323235">
            <a:off x="6341140" y="2422401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Правильный ответ</a:t>
            </a:r>
            <a:endParaRPr lang="ru-RU" dirty="0"/>
          </a:p>
        </p:txBody>
      </p:sp>
      <p:cxnSp>
        <p:nvCxnSpPr>
          <p:cNvPr id="20" name="Скругленная соединительная линия 19"/>
          <p:cNvCxnSpPr>
            <a:stCxn id="10" idx="3"/>
            <a:endCxn id="12" idx="1"/>
          </p:cNvCxnSpPr>
          <p:nvPr/>
        </p:nvCxnSpPr>
        <p:spPr>
          <a:xfrm>
            <a:off x="6906013" y="4020951"/>
            <a:ext cx="3124129" cy="688131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699669">
            <a:off x="7216078" y="4470071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Неправильный ответ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049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 descr="Группа работающих людей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400" y="247670"/>
            <a:ext cx="11725200" cy="636265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947" y="973439"/>
            <a:ext cx="4297802" cy="2329317"/>
          </a:xfr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</a:lstStyle>
          <a:p>
            <a:r>
              <a:rPr lang="ru-RU" sz="1800" dirty="0" smtClean="0">
                <a:solidFill>
                  <a:schemeClr val="bg2">
                    <a:lumMod val="50000"/>
                  </a:schemeClr>
                </a:solidFill>
              </a:rPr>
              <a:t>При выборе данной активности пользователю необходимо выбрать правильный перевод слова, представленного на экране. Если ответ неправильный, на следующем экране зеленым цветом выделится правильное слово из списка, оранжевым – слово, которое выбрал пользователь</a:t>
            </a:r>
            <a:endParaRPr lang="ru-RU"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 txBox="1">
            <a:spLocks/>
          </p:cNvSpPr>
          <p:nvPr/>
        </p:nvSpPr>
        <p:spPr>
          <a:xfrm>
            <a:off x="495579" y="59973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Перевод слов</a:t>
            </a:r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5" name="Скругленная соединительная линия 14"/>
          <p:cNvCxnSpPr>
            <a:stCxn id="4" idx="3"/>
          </p:cNvCxnSpPr>
          <p:nvPr/>
        </p:nvCxnSpPr>
        <p:spPr>
          <a:xfrm flipV="1">
            <a:off x="5928257" y="2138098"/>
            <a:ext cx="2027193" cy="2642589"/>
          </a:xfrm>
          <a:prstGeom prst="curved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8883365">
            <a:off x="5951483" y="3551433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Правильный ответ</a:t>
            </a:r>
            <a:endParaRPr lang="ru-RU" dirty="0"/>
          </a:p>
        </p:txBody>
      </p:sp>
      <p:cxnSp>
        <p:nvCxnSpPr>
          <p:cNvPr id="20" name="Скругленная соединительная линия 19"/>
          <p:cNvCxnSpPr>
            <a:endCxn id="9" idx="1"/>
          </p:cNvCxnSpPr>
          <p:nvPr/>
        </p:nvCxnSpPr>
        <p:spPr>
          <a:xfrm>
            <a:off x="5928257" y="4780687"/>
            <a:ext cx="4054323" cy="36751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149113" y="4432442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Неправильный ответ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0585" y="3266005"/>
            <a:ext cx="1707672" cy="302936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2580" y="3339507"/>
            <a:ext cx="1671758" cy="2955862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5449" y="436968"/>
            <a:ext cx="1939833" cy="345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87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 descr="Группа работающих людей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400" y="247670"/>
            <a:ext cx="11725200" cy="636265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890" y="1093098"/>
            <a:ext cx="4297802" cy="2329317"/>
          </a:xfr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</a:lstStyle>
          <a:p>
            <a:r>
              <a:rPr lang="ru-RU" sz="1800" dirty="0" smtClean="0">
                <a:solidFill>
                  <a:schemeClr val="bg2">
                    <a:lumMod val="50000"/>
                  </a:schemeClr>
                </a:solidFill>
              </a:rPr>
              <a:t>В данной игре необходимо произнести слово, которое изображено на экране. Для этого реализована кнопка «</a:t>
            </a:r>
            <a:r>
              <a:rPr lang="en-US" sz="1800" dirty="0" smtClean="0">
                <a:solidFill>
                  <a:schemeClr val="bg2">
                    <a:lumMod val="50000"/>
                  </a:schemeClr>
                </a:solidFill>
              </a:rPr>
              <a:t>Click to speech</a:t>
            </a:r>
            <a:r>
              <a:rPr lang="ru-RU" sz="1800" dirty="0" smtClean="0">
                <a:solidFill>
                  <a:schemeClr val="bg2">
                    <a:lumMod val="50000"/>
                  </a:schemeClr>
                </a:solidFill>
              </a:rPr>
              <a:t>»</a:t>
            </a:r>
            <a:r>
              <a:rPr lang="en-US" sz="1800" dirty="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ru-RU" sz="1800" dirty="0" smtClean="0">
                <a:solidFill>
                  <a:schemeClr val="bg2">
                    <a:lumMod val="50000"/>
                  </a:schemeClr>
                </a:solidFill>
              </a:rPr>
              <a:t>после нажатия на которую, открывается всплывающее окно, реализующее распознавание речи в реальном времени. В случае, если пользователь произнес слово неправильно, на следующем экране текстовое поле выделится красным цветом</a:t>
            </a:r>
            <a:endParaRPr lang="ru-RU"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 txBox="1">
            <a:spLocks/>
          </p:cNvSpPr>
          <p:nvPr/>
        </p:nvSpPr>
        <p:spPr>
          <a:xfrm>
            <a:off x="495579" y="59973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Произношение</a:t>
            </a:r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5" name="Скругленная соединительная линия 14"/>
          <p:cNvCxnSpPr>
            <a:stCxn id="3" idx="3"/>
            <a:endCxn id="8" idx="1"/>
          </p:cNvCxnSpPr>
          <p:nvPr/>
        </p:nvCxnSpPr>
        <p:spPr>
          <a:xfrm flipV="1">
            <a:off x="7197305" y="2045702"/>
            <a:ext cx="2360635" cy="3292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213797" y="1574164"/>
            <a:ext cx="21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Правильный ответ</a:t>
            </a:r>
            <a:endParaRPr lang="ru-RU" dirty="0"/>
          </a:p>
        </p:txBody>
      </p:sp>
      <p:cxnSp>
        <p:nvCxnSpPr>
          <p:cNvPr id="20" name="Скругленная соединительная линия 19"/>
          <p:cNvCxnSpPr>
            <a:stCxn id="12" idx="3"/>
            <a:endCxn id="26" idx="1"/>
          </p:cNvCxnSpPr>
          <p:nvPr/>
        </p:nvCxnSpPr>
        <p:spPr>
          <a:xfrm flipV="1">
            <a:off x="7190361" y="4968415"/>
            <a:ext cx="2377731" cy="1499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214970" y="4502569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Неправильный ответ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1270" y="668988"/>
            <a:ext cx="1546035" cy="276001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1254" y="3610112"/>
            <a:ext cx="1539091" cy="271660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7940" y="668988"/>
            <a:ext cx="1549243" cy="2753427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1270" y="3638458"/>
            <a:ext cx="1539091" cy="2689910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68092" y="3579305"/>
            <a:ext cx="1539091" cy="277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77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016F9C-B36D-4F60-8CE0-5418F064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343344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41242D"/>
      </a:dk2>
      <a:lt2>
        <a:srgbClr val="E2E2E8"/>
      </a:lt2>
      <a:accent1>
        <a:srgbClr val="A5A27D"/>
      </a:accent1>
      <a:accent2>
        <a:srgbClr val="B79A7A"/>
      </a:accent2>
      <a:accent3>
        <a:srgbClr val="C2948F"/>
      </a:accent3>
      <a:accent4>
        <a:srgbClr val="BA7F91"/>
      </a:accent4>
      <a:accent5>
        <a:srgbClr val="C390B5"/>
      </a:accent5>
      <a:accent6>
        <a:srgbClr val="B17FBA"/>
      </a:accent6>
      <a:hlink>
        <a:srgbClr val="6D71B0"/>
      </a:hlink>
      <a:folHlink>
        <a:srgbClr val="7F7F7F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5193268_TF89747358_Win32" id="{E075EAA5-608E-48B3-BCC6-E3E93C0B5B34}" vid="{6B08EEA5-7FED-4633-BF70-CDCAD79513F2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5E4A76-0180-4CD0-B081-82F74A336136}">
  <ds:schemaRefs>
    <ds:schemaRef ds:uri="http://schemas.microsoft.com/office/2006/documentManagement/types"/>
    <ds:schemaRef ds:uri="16c05727-aa75-4e4a-9b5f-8a80a1165891"/>
    <ds:schemaRef ds:uri="http://purl.org/dc/elements/1.1/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1243E30-12F4-4BE3-B27D-23AB115E9D1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B96A612-58F4-4E9A-9665-3987CC3AC4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курса обучения</Template>
  <TotalTime>151</TotalTime>
  <Words>323</Words>
  <Application>Microsoft Office PowerPoint</Application>
  <PresentationFormat>Широкоэкранный</PresentationFormat>
  <Paragraphs>30</Paragraphs>
  <Slides>9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Calibri</vt:lpstr>
      <vt:lpstr>Garamond</vt:lpstr>
      <vt:lpstr>SavonVTI</vt:lpstr>
      <vt:lpstr>Разработка мобильного приложения  language app</vt:lpstr>
      <vt:lpstr> Разработанное мной приложение для мобильных устройств на платформе Android представляет собой удобный и интерактивный способ изучения языков. Вот краткий обзор его основных функций:  1. Авторизация пользователей: Пользователи могут создавать учетные записи или входить через социальные сети для сохранения своего прогресса и доступа к дополнительным функциям. 2. Игра "Угадай слово по картинке": В этой игре пользователю предлагается угадать, что изображено на картинке. Он может выбирать из предложенных вариантов ответа или вводить его самостоятельно. Это помогает укрепить связь между изображением и соответствующим словом на изучаемом языке.  3. Мультиплеер-соревнование: В этой игре пользователь может соревноваться с другими игроками онлайн. Они могут проверить свои знания языка, соревнуясь в скорости и точности перевода слов.  4. Произношение слов: В этой части приложения пользователь может повторять произношение слов на изучаемом языке. Приложение использует технологию распознавания речи для оценки произношения пользователя и предоставляет обратную связь о его правильности. Это позволяет пользователям улучшать свои навыки правильного произношения, получая мгновенную информацию о своем прогрессе. 5. Выбор правильного перевода: В этой игре пользователю предлагается выбрать правильный перевод слова из предложенных вариантов. Это помогает закрепить знание лексики и понимание контекста.   Приложение обладает привлекательным интерфейсом, интуитивно понятным и легко использовать. Оно предлагает разнообразные способы изучения языка и подходит как для начинающих, так и для опытных изучающих.</vt:lpstr>
      <vt:lpstr>На первом этапе, согласно макету, был сверстан экран загрузки приложения, а также 3 приветственных экрана с возможностью перехода на следующий экран по кнопке или пропуска всех экранов для перехода на этап авторизации</vt:lpstr>
      <vt:lpstr>Далее была реализована регистрация и авторизация пользователей. Для авторизации пользователю достаточно ввести email и пароль, указанные при регистрации. Если такого пользователя не существует, или пароль указан неверно, будет выведено уведомление. Для регистрации пользователю необходимо указать некоторые данные, а также ввести пароль, который будет использоваться в дальнейшем для авторизации в приложении. Если при подтверждении пароля пользователь указал отличный от начального пароль, также будет выведено уведомление.</vt:lpstr>
      <vt:lpstr>Презентация PowerPoint</vt:lpstr>
      <vt:lpstr>При выборе данной активности пользователю необходимо угадать что изображено на картинке. Если ответ правильный, пользователь попадет на экран с поздравлениями. В случае, если ответ неверный, пользователь перейдет на экран с сообщением, что слово не угадано, а также с подсказкой.</vt:lpstr>
      <vt:lpstr>При выборе данной активности пользователю необходимо выбрать правильный перевод слова, представленного на экране. Если ответ неправильный, на следующем экране зеленым цветом выделится правильное слово из списка, оранжевым – слово, которое выбрал пользователь</vt:lpstr>
      <vt:lpstr>В данной игре необходимо произнести слово, которое изображено на экране. Для этого реализована кнопка «Click to speech», после нажатия на которую, открывается всплывающее окно, реализующее распознавание речи в реальном времени. В случае, если пользователь произнес слово неправильно, на следующем экране текстовое поле выделится красным цветом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мобильного приложения  GYM POINT</dc:title>
  <dc:creator>Serderstep Serderstep</dc:creator>
  <cp:lastModifiedBy>Deryabin Stepan</cp:lastModifiedBy>
  <cp:revision>14</cp:revision>
  <dcterms:created xsi:type="dcterms:W3CDTF">2022-10-01T01:52:04Z</dcterms:created>
  <dcterms:modified xsi:type="dcterms:W3CDTF">2024-04-17T19:40:37Z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