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7392DF5-9E46-4ED2-B073-277150E7D693}">
  <a:tblStyle styleId="{27392DF5-9E46-4ED2-B073-277150E7D69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400">
              <a:solidFill>
                <a:schemeClr val="accent3"/>
              </a:solidFill>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diva-portal.org/smash/get/diva2:821533/FULLTEXT01.pdf" TargetMode="External"/><Relationship Id="rId4" Type="http://schemas.openxmlformats.org/officeDocument/2006/relationships/hyperlink" Target="https://www.ncbi.nlm.nih.gov/pmc/articles/PMC3573840/" TargetMode="External"/><Relationship Id="rId5" Type="http://schemas.openxmlformats.org/officeDocument/2006/relationships/hyperlink" Target="http://cs229.stanford.edu/proj2011/Ho-MoviesGenresClassificationBySynopsi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470550"/>
            <a:ext cx="8123100" cy="2279100"/>
          </a:xfrm>
          <a:prstGeom prst="rect">
            <a:avLst/>
          </a:prstGeom>
        </p:spPr>
        <p:txBody>
          <a:bodyPr anchorCtr="0" anchor="b" bIns="91425" lIns="91425" rIns="91425" tIns="91425">
            <a:noAutofit/>
          </a:bodyPr>
          <a:lstStyle/>
          <a:p>
            <a:pPr lvl="0" rtl="0" algn="ctr">
              <a:spcBef>
                <a:spcPts val="0"/>
              </a:spcBef>
              <a:buNone/>
            </a:pPr>
            <a:r>
              <a:t/>
            </a:r>
            <a:endParaRPr b="1" sz="3000"/>
          </a:p>
          <a:p>
            <a:pPr lvl="0" rtl="0" algn="ctr">
              <a:spcBef>
                <a:spcPts val="0"/>
              </a:spcBef>
              <a:buNone/>
            </a:pPr>
            <a:r>
              <a:rPr lang="en" sz="1800"/>
              <a:t>CSP 571- Data Preparation and Analysis</a:t>
            </a:r>
          </a:p>
          <a:p>
            <a:pPr lvl="0" rtl="0" algn="ctr">
              <a:spcBef>
                <a:spcPts val="0"/>
              </a:spcBef>
              <a:buNone/>
            </a:pPr>
            <a:r>
              <a:t/>
            </a:r>
            <a:endParaRPr b="1" sz="3000"/>
          </a:p>
          <a:p>
            <a:pPr lvl="0" rtl="0" algn="ctr">
              <a:spcBef>
                <a:spcPts val="0"/>
              </a:spcBef>
              <a:buNone/>
            </a:pPr>
            <a:r>
              <a:rPr b="1" lang="en" sz="3000"/>
              <a:t>Predicting Movie Genre</a:t>
            </a:r>
          </a:p>
          <a:p>
            <a:pPr lvl="0" algn="ctr">
              <a:spcBef>
                <a:spcPts val="0"/>
              </a:spcBef>
              <a:buNone/>
            </a:pPr>
            <a:r>
              <a:t/>
            </a:r>
            <a:endParaRPr sz="1800"/>
          </a:p>
          <a:p>
            <a:pPr lvl="0" algn="ctr">
              <a:spcBef>
                <a:spcPts val="0"/>
              </a:spcBef>
              <a:buNone/>
            </a:pPr>
            <a:r>
              <a:rPr lang="en" sz="1800"/>
              <a:t>Department of Computer Science, Master of Data Science program</a:t>
            </a:r>
          </a:p>
          <a:p>
            <a:pPr lvl="0" algn="ctr">
              <a:spcBef>
                <a:spcPts val="0"/>
              </a:spcBef>
              <a:buNone/>
            </a:pPr>
            <a:r>
              <a:rPr lang="en" sz="1800"/>
              <a:t>Illinois Institute of Technology</a:t>
            </a:r>
          </a:p>
        </p:txBody>
      </p:sp>
      <p:sp>
        <p:nvSpPr>
          <p:cNvPr id="60" name="Shape 60"/>
          <p:cNvSpPr txBox="1"/>
          <p:nvPr>
            <p:ph idx="1" type="subTitle"/>
          </p:nvPr>
        </p:nvSpPr>
        <p:spPr>
          <a:xfrm>
            <a:off x="510450" y="3364112"/>
            <a:ext cx="8123100" cy="630000"/>
          </a:xfrm>
          <a:prstGeom prst="rect">
            <a:avLst/>
          </a:prstGeom>
        </p:spPr>
        <p:txBody>
          <a:bodyPr anchorCtr="0" anchor="t" bIns="91425" lIns="91425" rIns="91425" tIns="91425">
            <a:noAutofit/>
          </a:bodyPr>
          <a:lstStyle/>
          <a:p>
            <a:pPr lvl="0">
              <a:spcBef>
                <a:spcPts val="0"/>
              </a:spcBef>
              <a:buNone/>
            </a:pPr>
            <a:r>
              <a:rPr lang="en" sz="1800"/>
              <a:t>Team:										</a:t>
            </a:r>
            <a:r>
              <a:rPr lang="en" sz="1800"/>
              <a:t>Instructor: Adam McElhinney</a:t>
            </a:r>
          </a:p>
          <a:p>
            <a:pPr lvl="0">
              <a:spcBef>
                <a:spcPts val="0"/>
              </a:spcBef>
              <a:buNone/>
            </a:pPr>
            <a:r>
              <a:rPr lang="en" sz="1800"/>
              <a:t>Harshaa Bajaj (A20378816)</a:t>
            </a:r>
          </a:p>
          <a:p>
            <a:pPr lvl="0">
              <a:spcBef>
                <a:spcPts val="0"/>
              </a:spcBef>
              <a:buNone/>
            </a:pPr>
            <a:r>
              <a:rPr lang="en" sz="1800"/>
              <a:t>Vinod Rao (A20369838)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216162" y="157425"/>
            <a:ext cx="8520600" cy="572700"/>
          </a:xfrm>
          <a:prstGeom prst="rect">
            <a:avLst/>
          </a:prstGeom>
        </p:spPr>
        <p:txBody>
          <a:bodyPr anchorCtr="0" anchor="t" bIns="91425" lIns="91425" rIns="91425" tIns="91425">
            <a:noAutofit/>
          </a:bodyPr>
          <a:lstStyle/>
          <a:p>
            <a:pPr lvl="0">
              <a:spcBef>
                <a:spcPts val="0"/>
              </a:spcBef>
              <a:buNone/>
            </a:pPr>
            <a:r>
              <a:rPr lang="en"/>
              <a:t>Exploratory Data Analysis</a:t>
            </a:r>
          </a:p>
          <a:p>
            <a:pPr lvl="0">
              <a:spcBef>
                <a:spcPts val="0"/>
              </a:spcBef>
              <a:buNone/>
            </a:pPr>
            <a:r>
              <a:t/>
            </a:r>
            <a:endParaRPr/>
          </a:p>
        </p:txBody>
      </p:sp>
      <p:sp>
        <p:nvSpPr>
          <p:cNvPr id="123" name="Shape 123"/>
          <p:cNvSpPr txBox="1"/>
          <p:nvPr>
            <p:ph idx="1" type="body"/>
          </p:nvPr>
        </p:nvSpPr>
        <p:spPr>
          <a:xfrm>
            <a:off x="216175" y="797175"/>
            <a:ext cx="8520600" cy="3416400"/>
          </a:xfrm>
          <a:prstGeom prst="rect">
            <a:avLst/>
          </a:prstGeom>
        </p:spPr>
        <p:txBody>
          <a:bodyPr anchorCtr="0" anchor="t" bIns="91425" lIns="91425" rIns="91425" tIns="91425">
            <a:noAutofit/>
          </a:bodyPr>
          <a:lstStyle/>
          <a:p>
            <a:pPr lvl="0">
              <a:spcBef>
                <a:spcPts val="0"/>
              </a:spcBef>
              <a:buNone/>
            </a:pPr>
            <a:r>
              <a:rPr lang="en"/>
              <a:t>29 unique genres were identified and TFIDF scores were generated for each of them</a:t>
            </a:r>
          </a:p>
          <a:p>
            <a:pPr lvl="0">
              <a:spcBef>
                <a:spcPts val="0"/>
              </a:spcBef>
              <a:buNone/>
            </a:pPr>
            <a:r>
              <a:t/>
            </a:r>
            <a:endParaRPr/>
          </a:p>
        </p:txBody>
      </p:sp>
      <p:sp>
        <p:nvSpPr>
          <p:cNvPr id="124" name="Shape 1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aphicFrame>
        <p:nvGraphicFramePr>
          <p:cNvPr id="125" name="Shape 125"/>
          <p:cNvGraphicFramePr/>
          <p:nvPr/>
        </p:nvGraphicFramePr>
        <p:xfrm>
          <a:off x="361987" y="1413400"/>
          <a:ext cx="3000000" cy="3000000"/>
        </p:xfrm>
        <a:graphic>
          <a:graphicData uri="http://schemas.openxmlformats.org/drawingml/2006/table">
            <a:tbl>
              <a:tblPr>
                <a:noFill/>
                <a:tableStyleId>{27392DF5-9E46-4ED2-B073-277150E7D693}</a:tableStyleId>
              </a:tblPr>
              <a:tblGrid>
                <a:gridCol w="1402825"/>
                <a:gridCol w="6826150"/>
              </a:tblGrid>
              <a:tr h="664175">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adult </a:t>
                      </a:r>
                    </a:p>
                  </a:txBody>
                  <a:tcPr marT="91425" marB="91425" marR="91425" marL="91425"/>
                </a:tc>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fawn 0.001538,diamondnecklace 0.000054,nunnery 0.000112</a:t>
                      </a:r>
                    </a:p>
                    <a:p>
                      <a:pPr lvl="0">
                        <a:lnSpc>
                          <a:spcPct val="100000"/>
                        </a:lnSpc>
                        <a:spcBef>
                          <a:spcPts val="0"/>
                        </a:spcBef>
                        <a:spcAft>
                          <a:spcPts val="0"/>
                        </a:spcAft>
                        <a:buNone/>
                      </a:pPr>
                      <a:r>
                        <a:t/>
                      </a:r>
                      <a:endParaRPr/>
                    </a:p>
                  </a:txBody>
                  <a:tcPr marT="91425" marB="91425" marR="91425" marL="91425"/>
                </a:tc>
              </a:tr>
              <a:tr h="647175">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adventure</a:t>
                      </a:r>
                    </a:p>
                  </a:txBody>
                  <a:tcPr marT="91425" marB="91425" marR="91425" marL="91425"/>
                </a:tc>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fawn 0.001224,arihiro 0.000248, handingoutflyers 0.000136</a:t>
                      </a:r>
                    </a:p>
                    <a:p>
                      <a:pPr lvl="0">
                        <a:lnSpc>
                          <a:spcPct val="100000"/>
                        </a:lnSpc>
                        <a:spcBef>
                          <a:spcPts val="0"/>
                        </a:spcBef>
                        <a:spcAft>
                          <a:spcPts val="0"/>
                        </a:spcAft>
                        <a:buNone/>
                      </a:pPr>
                      <a:r>
                        <a:t/>
                      </a:r>
                      <a:endParaRPr/>
                    </a:p>
                  </a:txBody>
                  <a:tcPr marT="91425" marB="91425" marR="91425" marL="91425"/>
                </a:tc>
              </a:tr>
              <a:tr h="514450">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comedy </a:t>
                      </a:r>
                    </a:p>
                  </a:txBody>
                  <a:tcPr marT="91425" marB="91425" marR="91425" marL="91425"/>
                </a:tc>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tsukino 0.001816,woodd 0.000072,paizs 0.000450</a:t>
                      </a:r>
                    </a:p>
                    <a:p>
                      <a:pPr lvl="0">
                        <a:lnSpc>
                          <a:spcPct val="100000"/>
                        </a:lnSpc>
                        <a:spcBef>
                          <a:spcPts val="0"/>
                        </a:spcBef>
                        <a:spcAft>
                          <a:spcPts val="0"/>
                        </a:spcAft>
                        <a:buNone/>
                      </a:pPr>
                      <a:r>
                        <a:t/>
                      </a:r>
                      <a:endParaRPr/>
                    </a:p>
                  </a:txBody>
                  <a:tcPr marT="91425" marB="91425" marR="91425" marL="91425"/>
                </a:tc>
              </a:tr>
              <a:tr h="614350">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game-show </a:t>
                      </a:r>
                    </a:p>
                  </a:txBody>
                  <a:tcPr marT="91425" marB="91425" marR="91425" marL="91425"/>
                </a:tc>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fawn 0.000350,valentín 0.000325,yellow 0.000253</a:t>
                      </a:r>
                    </a:p>
                  </a:txBody>
                  <a:tcPr marT="91425" marB="91425" marR="91425" marL="91425"/>
                </a:tc>
              </a:tr>
              <a:tr h="945775">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musical </a:t>
                      </a:r>
                    </a:p>
                  </a:txBody>
                  <a:tcPr marT="91425" marB="91425" marR="91425" marL="91425"/>
                </a:tc>
                <a:tc>
                  <a:txBody>
                    <a:bodyPr>
                      <a:noAutofit/>
                    </a:bodyPr>
                    <a:lstStyle/>
                    <a:p>
                      <a:pPr lvl="0" rtl="0">
                        <a:lnSpc>
                          <a:spcPct val="100000"/>
                        </a:lnSpc>
                        <a:spcBef>
                          <a:spcPts val="0"/>
                        </a:spcBef>
                        <a:spcAft>
                          <a:spcPts val="0"/>
                        </a:spcAft>
                        <a:buNone/>
                      </a:pPr>
                      <a:r>
                        <a:rPr lang="en" sz="1800">
                          <a:solidFill>
                            <a:schemeClr val="accent3"/>
                          </a:solidFill>
                          <a:latin typeface="Proxima Nova"/>
                          <a:ea typeface="Proxima Nova"/>
                          <a:cs typeface="Proxima Nova"/>
                          <a:sym typeface="Proxima Nova"/>
                        </a:rPr>
                        <a:t>puértolas 0.000768,fawn 0.000949,handingoutflyers 0.000188,lanfield 0.001507</a:t>
                      </a:r>
                    </a:p>
                    <a:p>
                      <a:pPr lvl="0">
                        <a:lnSpc>
                          <a:spcPct val="100000"/>
                        </a:lnSpc>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Exploratory Data Analysis</a:t>
            </a:r>
          </a:p>
          <a:p>
            <a:pPr lvl="0">
              <a:spcBef>
                <a:spcPts val="0"/>
              </a:spcBef>
              <a:buNone/>
            </a:pPr>
            <a:r>
              <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a:solidFill>
                  <a:schemeClr val="dk1"/>
                </a:solidFill>
              </a:rPr>
              <a:t>Most frequent words from the dataset were found to be:</a:t>
            </a:r>
          </a:p>
          <a:p>
            <a:pPr indent="-228600" lvl="0" marL="457200" rtl="0">
              <a:lnSpc>
                <a:spcPct val="100000"/>
              </a:lnSpc>
              <a:spcBef>
                <a:spcPts val="0"/>
              </a:spcBef>
              <a:spcAft>
                <a:spcPts val="0"/>
              </a:spcAft>
              <a:buClr>
                <a:schemeClr val="dk1"/>
              </a:buClr>
            </a:pPr>
            <a:r>
              <a:rPr lang="en">
                <a:solidFill>
                  <a:schemeClr val="dk1"/>
                </a:solidFill>
              </a:rPr>
              <a:t>john 2,29,580</a:t>
            </a:r>
          </a:p>
          <a:p>
            <a:pPr indent="-228600" lvl="0" marL="457200" rtl="0">
              <a:lnSpc>
                <a:spcPct val="100000"/>
              </a:lnSpc>
              <a:spcBef>
                <a:spcPts val="0"/>
              </a:spcBef>
              <a:spcAft>
                <a:spcPts val="0"/>
              </a:spcAft>
              <a:buClr>
                <a:schemeClr val="dk1"/>
              </a:buClr>
            </a:pPr>
            <a:r>
              <a:rPr lang="en">
                <a:solidFill>
                  <a:schemeClr val="dk1"/>
                </a:solidFill>
              </a:rPr>
              <a:t>man 1,70,998</a:t>
            </a:r>
          </a:p>
          <a:p>
            <a:pPr indent="-228600" lvl="0" marL="457200" rtl="0">
              <a:lnSpc>
                <a:spcPct val="100000"/>
              </a:lnSpc>
              <a:spcBef>
                <a:spcPts val="0"/>
              </a:spcBef>
              <a:spcAft>
                <a:spcPts val="0"/>
              </a:spcAft>
              <a:buClr>
                <a:schemeClr val="dk1"/>
              </a:buClr>
            </a:pPr>
            <a:r>
              <a:rPr lang="en">
                <a:solidFill>
                  <a:schemeClr val="dk1"/>
                </a:solidFill>
              </a:rPr>
              <a:t>mr 1,48,479</a:t>
            </a:r>
          </a:p>
          <a:p>
            <a:pPr indent="-228600" lvl="0" marL="457200" rtl="0">
              <a:lnSpc>
                <a:spcPct val="100000"/>
              </a:lnSpc>
              <a:spcBef>
                <a:spcPts val="0"/>
              </a:spcBef>
              <a:spcAft>
                <a:spcPts val="0"/>
              </a:spcAft>
              <a:buClr>
                <a:schemeClr val="dk1"/>
              </a:buClr>
            </a:pPr>
            <a:r>
              <a:rPr lang="en">
                <a:solidFill>
                  <a:schemeClr val="dk1"/>
                </a:solidFill>
              </a:rPr>
              <a:t>michael 1,46,668</a:t>
            </a:r>
          </a:p>
          <a:p>
            <a:pPr indent="-228600" lvl="0" marL="457200" rtl="0">
              <a:lnSpc>
                <a:spcPct val="100000"/>
              </a:lnSpc>
              <a:spcBef>
                <a:spcPts val="0"/>
              </a:spcBef>
              <a:spcAft>
                <a:spcPts val="0"/>
              </a:spcAft>
              <a:buClr>
                <a:schemeClr val="dk1"/>
              </a:buClr>
            </a:pPr>
            <a:r>
              <a:rPr lang="en">
                <a:solidFill>
                  <a:schemeClr val="dk1"/>
                </a:solidFill>
              </a:rPr>
              <a:t>robert 1,46,277</a:t>
            </a:r>
          </a:p>
          <a:p>
            <a:pPr indent="-228600" lvl="0" marL="457200" rtl="0">
              <a:lnSpc>
                <a:spcPct val="100000"/>
              </a:lnSpc>
              <a:spcBef>
                <a:spcPts val="0"/>
              </a:spcBef>
              <a:spcAft>
                <a:spcPts val="0"/>
              </a:spcAft>
              <a:buClr>
                <a:schemeClr val="dk1"/>
              </a:buClr>
            </a:pPr>
            <a:r>
              <a:rPr lang="en">
                <a:solidFill>
                  <a:schemeClr val="dk1"/>
                </a:solidFill>
              </a:rPr>
              <a:t>david 1,45,751</a:t>
            </a:r>
          </a:p>
          <a:p>
            <a:pPr indent="-228600" lvl="0" marL="457200" rtl="0">
              <a:lnSpc>
                <a:spcPct val="100000"/>
              </a:lnSpc>
              <a:spcBef>
                <a:spcPts val="0"/>
              </a:spcBef>
              <a:spcAft>
                <a:spcPts val="0"/>
              </a:spcAft>
              <a:buClr>
                <a:schemeClr val="dk1"/>
              </a:buClr>
            </a:pPr>
            <a:r>
              <a:rPr lang="en">
                <a:solidFill>
                  <a:schemeClr val="dk1"/>
                </a:solidFill>
              </a:rPr>
              <a:t>girl 1,26,481</a:t>
            </a:r>
          </a:p>
          <a:p>
            <a:pPr indent="-228600" lvl="0" marL="457200" rtl="0">
              <a:lnSpc>
                <a:spcPct val="100000"/>
              </a:lnSpc>
              <a:spcBef>
                <a:spcPts val="0"/>
              </a:spcBef>
              <a:spcAft>
                <a:spcPts val="0"/>
              </a:spcAft>
              <a:buClr>
                <a:schemeClr val="dk1"/>
              </a:buClr>
            </a:pPr>
            <a:r>
              <a:rPr lang="en">
                <a:solidFill>
                  <a:schemeClr val="dk1"/>
                </a:solidFill>
              </a:rPr>
              <a:t>de 1,19,219</a:t>
            </a:r>
          </a:p>
          <a:p>
            <a:pPr indent="-228600" lvl="0" marL="457200" rtl="0">
              <a:lnSpc>
                <a:spcPct val="100000"/>
              </a:lnSpc>
              <a:spcBef>
                <a:spcPts val="0"/>
              </a:spcBef>
              <a:spcAft>
                <a:spcPts val="0"/>
              </a:spcAft>
              <a:buClr>
                <a:schemeClr val="dk1"/>
              </a:buClr>
            </a:pPr>
            <a:r>
              <a:rPr lang="en">
                <a:solidFill>
                  <a:schemeClr val="dk1"/>
                </a:solidFill>
              </a:rPr>
              <a:t>james 1,12,497</a:t>
            </a:r>
          </a:p>
          <a:p>
            <a:pPr indent="-228600" lvl="0" marL="457200" rtl="0">
              <a:lnSpc>
                <a:spcPct val="100000"/>
              </a:lnSpc>
              <a:spcBef>
                <a:spcPts val="0"/>
              </a:spcBef>
              <a:spcAft>
                <a:spcPts val="0"/>
              </a:spcAft>
              <a:buClr>
                <a:schemeClr val="dk1"/>
              </a:buClr>
            </a:pPr>
            <a:r>
              <a:rPr lang="en">
                <a:solidFill>
                  <a:schemeClr val="dk1"/>
                </a:solidFill>
              </a:rPr>
              <a:t>young 1,09,164</a:t>
            </a:r>
          </a:p>
          <a:p>
            <a:pPr indent="-228600" lvl="0" marL="457200" rtl="0">
              <a:lnSpc>
                <a:spcPct val="100000"/>
              </a:lnSpc>
              <a:spcBef>
                <a:spcPts val="0"/>
              </a:spcBef>
              <a:spcAft>
                <a:spcPts val="0"/>
              </a:spcAft>
              <a:buClr>
                <a:schemeClr val="dk1"/>
              </a:buClr>
            </a:pPr>
            <a:r>
              <a:rPr lang="en">
                <a:solidFill>
                  <a:schemeClr val="dk1"/>
                </a:solidFill>
              </a:rPr>
              <a:t>woman 1,08,304</a:t>
            </a:r>
          </a:p>
        </p:txBody>
      </p:sp>
      <p:sp>
        <p:nvSpPr>
          <p:cNvPr id="132" name="Shape 1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Exploratory Modelling</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Cosine Similarity</a:t>
            </a:r>
          </a:p>
          <a:p>
            <a:pPr lvl="0">
              <a:spcBef>
                <a:spcPts val="0"/>
              </a:spcBef>
              <a:buNone/>
            </a:pPr>
            <a:r>
              <a:rPr lang="en"/>
              <a:t>The cosine similarity between two documents in the Vector Space is the cosine of the angle between them. It can be seen as a comparison between documents on a normalized space because it is not only taking into consideration the magnitude of each word count (tf-idf) of each document, but the angle between the documents. </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39" name="Shape 1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40" name="Shape 140"/>
          <p:cNvPicPr preferRelativeResize="0"/>
          <p:nvPr/>
        </p:nvPicPr>
        <p:blipFill>
          <a:blip r:embed="rId3">
            <a:alphaModFix/>
          </a:blip>
          <a:stretch>
            <a:fillRect/>
          </a:stretch>
        </p:blipFill>
        <p:spPr>
          <a:xfrm>
            <a:off x="3090375" y="3301450"/>
            <a:ext cx="1983145" cy="126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(..contd)</a:t>
            </a:r>
          </a:p>
          <a:p>
            <a:pPr lvl="0">
              <a:spcBef>
                <a:spcPts val="0"/>
              </a:spcBef>
              <a:buNone/>
            </a:pPr>
            <a:r>
              <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48" name="Shape 148"/>
          <p:cNvPicPr preferRelativeResize="0"/>
          <p:nvPr/>
        </p:nvPicPr>
        <p:blipFill>
          <a:blip r:embed="rId3">
            <a:alphaModFix/>
          </a:blip>
          <a:stretch>
            <a:fillRect/>
          </a:stretch>
        </p:blipFill>
        <p:spPr>
          <a:xfrm>
            <a:off x="333375" y="2025425"/>
            <a:ext cx="8477250" cy="23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Cosine Similarity Evaluation</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Accuracy Score = 0.70</a:t>
            </a:r>
            <a:r>
              <a:rPr lang="en"/>
              <a:t>             </a:t>
            </a:r>
          </a:p>
          <a:p>
            <a:pPr lvl="0">
              <a:spcBef>
                <a:spcPts val="0"/>
              </a:spcBef>
              <a:buNone/>
            </a:pPr>
            <a:r>
              <a:rPr lang="en"/>
              <a:t>precision    recall  f1-score   support</a:t>
            </a:r>
          </a:p>
          <a:p>
            <a:pPr lvl="0">
              <a:spcBef>
                <a:spcPts val="0"/>
              </a:spcBef>
              <a:buNone/>
            </a:pPr>
            <a:r>
              <a:t/>
            </a:r>
            <a:endParaRPr/>
          </a:p>
          <a:p>
            <a:pPr lvl="0">
              <a:spcBef>
                <a:spcPts val="0"/>
              </a:spcBef>
              <a:buNone/>
            </a:pPr>
            <a:r>
              <a:rPr lang="en"/>
              <a:t>          0       0.00      0.00      0.00       420</a:t>
            </a:r>
          </a:p>
          <a:p>
            <a:pPr lvl="0">
              <a:spcBef>
                <a:spcPts val="0"/>
              </a:spcBef>
              <a:buNone/>
            </a:pPr>
            <a:r>
              <a:rPr lang="en"/>
              <a:t>          1       0.71      0.97      0.82       180</a:t>
            </a:r>
          </a:p>
          <a:p>
            <a:pPr lvl="0">
              <a:spcBef>
                <a:spcPts val="0"/>
              </a:spcBef>
              <a:buNone/>
            </a:pPr>
            <a:r>
              <a:rPr lang="en"/>
              <a:t>          2       0.32      0.44      0.37       374</a:t>
            </a:r>
          </a:p>
          <a:p>
            <a:pPr lvl="0">
              <a:spcBef>
                <a:spcPts val="0"/>
              </a:spcBef>
              <a:buNone/>
            </a:pPr>
            <a:r>
              <a:rPr lang="en"/>
              <a:t>          3       0.51      0.39      0.44       756</a:t>
            </a:r>
          </a:p>
          <a:p>
            <a:pPr lvl="0">
              <a:spcBef>
                <a:spcPts val="0"/>
              </a:spcBef>
              <a:buNone/>
            </a:pPr>
            <a:r>
              <a:rPr lang="en"/>
              <a:t>          4       0.17      0.31      0.22       240</a:t>
            </a:r>
          </a:p>
          <a:p>
            <a:pPr lvl="0">
              <a:spcBef>
                <a:spcPts val="0"/>
              </a:spcBef>
              <a:buNone/>
            </a:pPr>
            <a:r>
              <a:rPr lang="en"/>
              <a:t>          5       0.48      0.33      0.39      1766</a:t>
            </a:r>
          </a:p>
          <a:p>
            <a:pPr lvl="0">
              <a:spcBef>
                <a:spcPts val="0"/>
              </a:spcBef>
              <a:buNone/>
            </a:pPr>
            <a:r>
              <a:rPr lang="en"/>
              <a:t>          6       0.35      0.34      0.35       591</a:t>
            </a:r>
          </a:p>
          <a:p>
            <a:pPr lvl="0">
              <a:spcBef>
                <a:spcPts val="0"/>
              </a:spcBef>
              <a:buNone/>
            </a:pPr>
            <a:r>
              <a:rPr lang="en"/>
              <a:t>          7       0.60      0.35      0.44       917</a:t>
            </a:r>
          </a:p>
          <a:p>
            <a:pPr lvl="0">
              <a:spcBef>
                <a:spcPts val="0"/>
              </a:spcBef>
              <a:buNone/>
            </a:pPr>
            <a:r>
              <a:rPr lang="en"/>
              <a:t>          8       0.62      0.46      0.53      2533</a:t>
            </a:r>
          </a:p>
          <a:p>
            <a:pPr lvl="0">
              <a:spcBef>
                <a:spcPts val="0"/>
              </a:spcBef>
              <a:buNone/>
            </a:pPr>
            <a:r>
              <a:rPr lang="en"/>
              <a:t>          9       0.52      0.39      0.45       537</a:t>
            </a:r>
          </a:p>
          <a:p>
            <a:pPr lvl="0">
              <a:spcBef>
                <a:spcPts val="0"/>
              </a:spcBef>
              <a:buNone/>
            </a:pPr>
            <a:r>
              <a:rPr lang="en"/>
              <a:t>         10       0.39      0.69      0.50       362</a:t>
            </a:r>
          </a:p>
          <a:p>
            <a:pPr lvl="0">
              <a:spcBef>
                <a:spcPts val="0"/>
              </a:spcBef>
              <a:buNone/>
            </a:pPr>
            <a:r>
              <a:rPr lang="en"/>
              <a:t>         11       0.00      0.00      0.00         1</a:t>
            </a:r>
          </a:p>
          <a:p>
            <a:pPr lvl="0">
              <a:spcBef>
                <a:spcPts val="0"/>
              </a:spcBef>
              <a:buNone/>
            </a:pPr>
            <a:r>
              <a:rPr lang="en"/>
              <a:t>         12       0.35      0.36      0.36       222</a:t>
            </a:r>
          </a:p>
          <a:p>
            <a:pPr lvl="0">
              <a:spcBef>
                <a:spcPts val="0"/>
              </a:spcBef>
              <a:buNone/>
            </a:pPr>
            <a:r>
              <a:rPr lang="en"/>
              <a:t>         13       0.06      0.61      0.10        93</a:t>
            </a:r>
          </a:p>
          <a:p>
            <a:pPr lvl="0">
              <a:spcBef>
                <a:spcPts val="0"/>
              </a:spcBef>
              <a:buNone/>
            </a:pPr>
            <a:r>
              <a:rPr lang="en"/>
              <a:t>         14       0.48      0.51      0.49       183</a:t>
            </a:r>
          </a:p>
          <a:p>
            <a:pPr lvl="0">
              <a:spcBef>
                <a:spcPts val="0"/>
              </a:spcBef>
              <a:buNone/>
            </a:pPr>
            <a:r>
              <a:rPr lang="en"/>
              <a:t>         15       0.31      0.36      0.33       288</a:t>
            </a:r>
          </a:p>
          <a:p>
            <a:pPr lvl="0">
              <a:spcBef>
                <a:spcPts val="0"/>
              </a:spcBef>
              <a:buNone/>
            </a:pPr>
            <a:r>
              <a:rPr lang="en"/>
              <a:t>         16       0.11      0.41      0.18       115</a:t>
            </a:r>
          </a:p>
          <a:p>
            <a:pPr lvl="0">
              <a:spcBef>
                <a:spcPts val="0"/>
              </a:spcBef>
              <a:buNone/>
            </a:pPr>
            <a:r>
              <a:rPr lang="en"/>
              <a:t>         17       0.30      0.34      0.32       438</a:t>
            </a:r>
          </a:p>
          <a:p>
            <a:pPr lvl="0">
              <a:spcBef>
                <a:spcPts val="0"/>
              </a:spcBef>
              <a:buNone/>
            </a:pPr>
            <a:r>
              <a:rPr lang="en"/>
              <a:t>         18       0.66      0.38      0.49       234</a:t>
            </a:r>
          </a:p>
          <a:p>
            <a:pPr lvl="0">
              <a:spcBef>
                <a:spcPts val="0"/>
              </a:spcBef>
              <a:buNone/>
            </a:pPr>
            <a:r>
              <a:rPr lang="en"/>
              <a:t>         20       0.45      0.48      0.47       226</a:t>
            </a:r>
          </a:p>
          <a:p>
            <a:pPr lvl="0">
              <a:spcBef>
                <a:spcPts val="0"/>
              </a:spcBef>
              <a:buNone/>
            </a:pPr>
            <a:r>
              <a:rPr lang="en"/>
              <a:t>         21       0.55      0.41      0.47       909</a:t>
            </a:r>
          </a:p>
          <a:p>
            <a:pPr lvl="0">
              <a:spcBef>
                <a:spcPts val="0"/>
              </a:spcBef>
              <a:buNone/>
            </a:pPr>
            <a:r>
              <a:rPr lang="en"/>
              <a:t>         22       0.27      0.69      0.39       187</a:t>
            </a:r>
          </a:p>
          <a:p>
            <a:pPr lvl="0">
              <a:spcBef>
                <a:spcPts val="0"/>
              </a:spcBef>
              <a:buNone/>
            </a:pPr>
            <a:r>
              <a:rPr lang="en"/>
              <a:t>         23       0.60      0.32      0.42       936</a:t>
            </a:r>
          </a:p>
          <a:p>
            <a:pPr lvl="0">
              <a:spcBef>
                <a:spcPts val="0"/>
              </a:spcBef>
              <a:buNone/>
            </a:pPr>
            <a:r>
              <a:rPr lang="en"/>
              <a:t>         24       0.43      0.50      0.46       169</a:t>
            </a:r>
          </a:p>
          <a:p>
            <a:pPr lvl="0">
              <a:spcBef>
                <a:spcPts val="0"/>
              </a:spcBef>
              <a:buNone/>
            </a:pPr>
            <a:r>
              <a:rPr lang="en"/>
              <a:t>         25       0.32      0.79      0.46       268</a:t>
            </a:r>
          </a:p>
          <a:p>
            <a:pPr lvl="0">
              <a:spcBef>
                <a:spcPts val="0"/>
              </a:spcBef>
              <a:buNone/>
            </a:pPr>
            <a:r>
              <a:rPr lang="en"/>
              <a:t>         26       0.36      0.33      0.34       424</a:t>
            </a:r>
          </a:p>
          <a:p>
            <a:pPr lvl="0">
              <a:spcBef>
                <a:spcPts val="0"/>
              </a:spcBef>
              <a:buNone/>
            </a:pPr>
            <a:r>
              <a:rPr lang="en"/>
              <a:t>         27       0.27      0.69      0.39       101</a:t>
            </a:r>
          </a:p>
          <a:p>
            <a:pPr lvl="0">
              <a:spcBef>
                <a:spcPts val="0"/>
              </a:spcBef>
              <a:buNone/>
            </a:pPr>
            <a:r>
              <a:rPr lang="en"/>
              <a:t>         28       0.56      0.72      0.63        99</a:t>
            </a:r>
          </a:p>
          <a:p>
            <a:pPr lvl="0">
              <a:spcBef>
                <a:spcPts val="0"/>
              </a:spcBef>
              <a:buNone/>
            </a:pPr>
            <a:r>
              <a:t/>
            </a:r>
            <a:endParaRPr/>
          </a:p>
          <a:p>
            <a:pPr lvl="0">
              <a:spcBef>
                <a:spcPts val="0"/>
              </a:spcBef>
              <a:buNone/>
            </a:pPr>
            <a:r>
              <a:rPr lang="en"/>
              <a:t>avg / total       0.48      0.41      0.42     13569</a:t>
            </a:r>
          </a:p>
          <a:p>
            <a:pPr lvl="0">
              <a:spcBef>
                <a:spcPts val="0"/>
              </a:spcBef>
              <a:buNone/>
            </a:pPr>
            <a:r>
              <a:t/>
            </a:r>
            <a:endParaRPr/>
          </a:p>
          <a:p>
            <a:pPr lvl="0">
              <a:spcBef>
                <a:spcPts val="0"/>
              </a:spcBef>
              <a:buNone/>
            </a:pPr>
            <a:r>
              <a:t/>
            </a:r>
            <a:endParaRPr/>
          </a:p>
        </p:txBody>
      </p:sp>
      <p:sp>
        <p:nvSpPr>
          <p:cNvPr id="155" name="Shape 1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KNN</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To classify a class-unknown document X, the k-Nearest Neighbor classifier algorithm ranks the documents neighbors among the training document vectors, and uses the class labels of the k most similar neighbors to predict the class of the new document. The classes of these neighbors are weighted using the similarity of each neighbor to X, where similarity is measured by Euclidean distance or the cosine value between two document vectors. </a:t>
            </a:r>
          </a:p>
          <a:p>
            <a:pPr lvl="0">
              <a:spcBef>
                <a:spcPts val="0"/>
              </a:spcBef>
              <a:buNone/>
            </a:pPr>
            <a:r>
              <a:t/>
            </a:r>
            <a:endParaRPr/>
          </a:p>
        </p:txBody>
      </p:sp>
      <p:sp>
        <p:nvSpPr>
          <p:cNvPr id="162" name="Shape 1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268925" y="167000"/>
            <a:ext cx="8520600" cy="572700"/>
          </a:xfrm>
          <a:prstGeom prst="rect">
            <a:avLst/>
          </a:prstGeom>
        </p:spPr>
        <p:txBody>
          <a:bodyPr anchorCtr="0" anchor="t" bIns="91425" lIns="91425" rIns="91425" tIns="91425">
            <a:noAutofit/>
          </a:bodyPr>
          <a:lstStyle/>
          <a:p>
            <a:pPr lvl="0">
              <a:spcBef>
                <a:spcPts val="0"/>
              </a:spcBef>
              <a:buNone/>
            </a:pPr>
            <a:r>
              <a:rPr lang="en"/>
              <a:t>Logistic Regression</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68" name="Shape 168"/>
          <p:cNvSpPr txBox="1"/>
          <p:nvPr>
            <p:ph idx="1" type="body"/>
          </p:nvPr>
        </p:nvSpPr>
        <p:spPr>
          <a:xfrm>
            <a:off x="172675" y="863550"/>
            <a:ext cx="8520600" cy="3416400"/>
          </a:xfrm>
          <a:prstGeom prst="rect">
            <a:avLst/>
          </a:prstGeom>
        </p:spPr>
        <p:txBody>
          <a:bodyPr anchorCtr="0" anchor="t" bIns="91425" lIns="91425" rIns="91425" tIns="91425">
            <a:noAutofit/>
          </a:bodyPr>
          <a:lstStyle/>
          <a:p>
            <a:pPr lvl="0">
              <a:lnSpc>
                <a:spcPct val="100000"/>
              </a:lnSpc>
              <a:spcBef>
                <a:spcPts val="0"/>
              </a:spcBef>
              <a:spcAft>
                <a:spcPts val="800"/>
              </a:spcAft>
              <a:buNone/>
            </a:pPr>
            <a:r>
              <a:rPr lang="en"/>
              <a:t>Input: tfidf vectors:</a:t>
            </a:r>
            <a:r>
              <a:rPr lang="en"/>
              <a:t> x</a:t>
            </a:r>
            <a:r>
              <a:rPr baseline="-25000" lang="en"/>
              <a:t>i</a:t>
            </a:r>
            <a:r>
              <a:rPr lang="en"/>
              <a:t> = [x</a:t>
            </a:r>
            <a:r>
              <a:rPr baseline="-25000" lang="en"/>
              <a:t>i</a:t>
            </a:r>
            <a:r>
              <a:rPr lang="en"/>
              <a:t>,</a:t>
            </a:r>
            <a:r>
              <a:rPr baseline="-25000" lang="en"/>
              <a:t>1 </a:t>
            </a:r>
            <a:r>
              <a:rPr lang="en"/>
              <a:t>,..., x</a:t>
            </a:r>
            <a:r>
              <a:rPr baseline="-25000" lang="en"/>
              <a:t>i</a:t>
            </a:r>
            <a:r>
              <a:rPr lang="en"/>
              <a:t>,</a:t>
            </a:r>
            <a:r>
              <a:rPr baseline="-25000" lang="en"/>
              <a:t>j</a:t>
            </a:r>
            <a:r>
              <a:rPr lang="en"/>
              <a:t>, ..., x</a:t>
            </a:r>
            <a:r>
              <a:rPr baseline="-25000" lang="en"/>
              <a:t>i</a:t>
            </a:r>
            <a:r>
              <a:rPr lang="en"/>
              <a:t>,</a:t>
            </a:r>
            <a:r>
              <a:rPr baseline="-25000" lang="en"/>
              <a:t>d</a:t>
            </a:r>
            <a:r>
              <a:rPr lang="en"/>
              <a:t>]</a:t>
            </a:r>
            <a:r>
              <a:rPr baseline="30000" lang="en"/>
              <a:t>T</a:t>
            </a:r>
            <a:r>
              <a:rPr lang="en"/>
              <a:t> </a:t>
            </a:r>
          </a:p>
          <a:p>
            <a:pPr lvl="0">
              <a:lnSpc>
                <a:spcPct val="100000"/>
              </a:lnSpc>
              <a:spcBef>
                <a:spcPts val="0"/>
              </a:spcBef>
              <a:spcAft>
                <a:spcPts val="800"/>
              </a:spcAft>
              <a:buNone/>
            </a:pPr>
            <a:r>
              <a:rPr lang="en"/>
              <a:t>The values y</a:t>
            </a:r>
            <a:r>
              <a:rPr baseline="-25000" lang="en"/>
              <a:t>i</a:t>
            </a:r>
            <a:r>
              <a:rPr lang="en"/>
              <a:t> ∈ {+1,−1} are class labels: (+1) or nonmembership (−1) of the vector in the category.</a:t>
            </a:r>
          </a:p>
          <a:p>
            <a:pPr lvl="0">
              <a:lnSpc>
                <a:spcPct val="100000"/>
              </a:lnSpc>
              <a:spcBef>
                <a:spcPts val="0"/>
              </a:spcBef>
              <a:spcAft>
                <a:spcPts val="800"/>
              </a:spcAft>
              <a:buNone/>
            </a:pPr>
            <a:r>
              <a:rPr lang="en"/>
              <a:t>Conditional probability is given by: </a:t>
            </a:r>
          </a:p>
          <a:p>
            <a:pPr lvl="0">
              <a:lnSpc>
                <a:spcPct val="100000"/>
              </a:lnSpc>
              <a:spcBef>
                <a:spcPts val="0"/>
              </a:spcBef>
              <a:spcAft>
                <a:spcPts val="800"/>
              </a:spcAft>
              <a:buNone/>
            </a:pPr>
            <a:r>
              <a:rPr lang="en"/>
              <a:t>p(y = +1|β, x</a:t>
            </a:r>
            <a:r>
              <a:rPr baseline="-25000" lang="en"/>
              <a:t>i</a:t>
            </a:r>
            <a:r>
              <a:rPr lang="en"/>
              <a:t>) = ψ(β</a:t>
            </a:r>
            <a:r>
              <a:rPr baseline="30000" lang="en"/>
              <a:t>T</a:t>
            </a:r>
            <a:r>
              <a:rPr lang="en"/>
              <a:t> x</a:t>
            </a:r>
            <a:r>
              <a:rPr baseline="-25000" lang="en"/>
              <a:t>i</a:t>
            </a:r>
            <a:r>
              <a:rPr lang="en"/>
              <a:t>) = ψ(Σ</a:t>
            </a:r>
            <a:r>
              <a:rPr baseline="-25000" lang="en"/>
              <a:t>j</a:t>
            </a:r>
            <a:r>
              <a:rPr lang="en"/>
              <a:t> β</a:t>
            </a:r>
            <a:r>
              <a:rPr baseline="-25000" lang="en"/>
              <a:t>j</a:t>
            </a:r>
            <a:r>
              <a:rPr lang="en"/>
              <a:t>x</a:t>
            </a:r>
            <a:r>
              <a:rPr baseline="-25000" lang="en"/>
              <a:t>i</a:t>
            </a:r>
            <a:r>
              <a:rPr lang="en"/>
              <a:t>,j), with logistic link function ψ(r) = exp(r)/1 + exp(r)</a:t>
            </a:r>
          </a:p>
          <a:p>
            <a:pPr lvl="0">
              <a:lnSpc>
                <a:spcPct val="100000"/>
              </a:lnSpc>
              <a:spcBef>
                <a:spcPts val="0"/>
              </a:spcBef>
              <a:spcAft>
                <a:spcPts val="800"/>
              </a:spcAft>
              <a:buNone/>
            </a:pPr>
            <a:r>
              <a:rPr lang="en"/>
              <a:t>p(y = +1|x</a:t>
            </a:r>
            <a:r>
              <a:rPr baseline="-25000" lang="en"/>
              <a:t>i</a:t>
            </a:r>
            <a:r>
              <a:rPr lang="en"/>
              <a:t>) is the estimate of the probability that the i</a:t>
            </a:r>
            <a:r>
              <a:rPr baseline="30000" lang="en"/>
              <a:t>th</a:t>
            </a:r>
            <a:r>
              <a:rPr lang="en"/>
              <a:t> document belongs to the</a:t>
            </a:r>
          </a:p>
          <a:p>
            <a:pPr lvl="0">
              <a:lnSpc>
                <a:spcPct val="100000"/>
              </a:lnSpc>
              <a:spcBef>
                <a:spcPts val="0"/>
              </a:spcBef>
              <a:spcAft>
                <a:spcPts val="800"/>
              </a:spcAft>
              <a:buNone/>
            </a:pPr>
            <a:r>
              <a:rPr lang="en"/>
              <a:t>category. </a:t>
            </a:r>
          </a:p>
          <a:p>
            <a:pPr lvl="0">
              <a:lnSpc>
                <a:spcPct val="100000"/>
              </a:lnSpc>
              <a:spcBef>
                <a:spcPts val="0"/>
              </a:spcBef>
              <a:spcAft>
                <a:spcPts val="800"/>
              </a:spcAft>
              <a:buNone/>
            </a:pPr>
            <a:r>
              <a:rPr lang="en"/>
              <a:t>The decision to assign the category can be based on comparing the estimate to a threshold or by computing which decision gives optimal expected utility</a:t>
            </a:r>
          </a:p>
          <a:p>
            <a:pPr lvl="0">
              <a:lnSpc>
                <a:spcPct val="100000"/>
              </a:lnSpc>
              <a:spcBef>
                <a:spcPts val="0"/>
              </a:spcBef>
              <a:spcAft>
                <a:spcPts val="800"/>
              </a:spcAft>
              <a:buNone/>
            </a:pPr>
            <a:r>
              <a:t/>
            </a:r>
            <a:endParaRPr/>
          </a:p>
          <a:p>
            <a:pPr lvl="0">
              <a:lnSpc>
                <a:spcPct val="100000"/>
              </a:lnSpc>
              <a:spcBef>
                <a:spcPts val="0"/>
              </a:spcBef>
              <a:spcAft>
                <a:spcPts val="800"/>
              </a:spcAft>
              <a:buNone/>
            </a:pPr>
            <a:r>
              <a:t/>
            </a:r>
            <a:endParaRPr/>
          </a:p>
          <a:p>
            <a:pPr lvl="0">
              <a:lnSpc>
                <a:spcPct val="100000"/>
              </a:lnSpc>
              <a:spcBef>
                <a:spcPts val="0"/>
              </a:spcBef>
              <a:spcAft>
                <a:spcPts val="800"/>
              </a:spcAft>
              <a:buNone/>
            </a:pPr>
            <a:r>
              <a:t/>
            </a:r>
            <a:endParaRPr/>
          </a:p>
        </p:txBody>
      </p:sp>
      <p:sp>
        <p:nvSpPr>
          <p:cNvPr id="169" name="Shape 1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Naive Bayes</a:t>
            </a:r>
          </a:p>
          <a:p>
            <a:pPr lvl="0">
              <a:spcBef>
                <a:spcPts val="0"/>
              </a:spcBef>
              <a:buNone/>
            </a:pPr>
            <a:r>
              <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1150" lvl="0" marL="4572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It is a classification technique based on Bayes' Theorem with an assumption of independence among predictors.</a:t>
            </a:r>
          </a:p>
          <a:p>
            <a:pPr indent="-311150" lvl="0" marL="4572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In simple terms, a Naive Bayes classifier assumes that the presence of a particular feature in a class is unrelated to the presence of any other feature.</a:t>
            </a:r>
          </a:p>
          <a:p>
            <a:pPr indent="-311150" lvl="0" marL="4572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There are three variations to it:</a:t>
            </a:r>
          </a:p>
          <a:p>
            <a:pPr indent="-311150" lvl="1" marL="9144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Gaussian naive Bayes</a:t>
            </a:r>
          </a:p>
          <a:p>
            <a:pPr indent="-311150" lvl="2" marL="13716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When values associated with each class follow Gaussian distribution.</a:t>
            </a:r>
          </a:p>
          <a:p>
            <a:pPr indent="-311150" lvl="1" marL="9144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Bernoulli naive Bayes</a:t>
            </a:r>
          </a:p>
          <a:p>
            <a:pPr indent="-311150" lvl="2" marL="13716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Features are independent booleans (binary variables) describing inputs.</a:t>
            </a:r>
          </a:p>
          <a:p>
            <a:pPr indent="-311150" lvl="1" marL="9144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Multinomial naive Bayes</a:t>
            </a:r>
          </a:p>
          <a:p>
            <a:pPr indent="-311150" lvl="2" marL="1371600" rtl="0">
              <a:lnSpc>
                <a:spcPct val="100000"/>
              </a:lnSpc>
              <a:spcBef>
                <a:spcPts val="0"/>
              </a:spcBef>
              <a:spcAft>
                <a:spcPts val="800"/>
              </a:spcAft>
              <a:buClr>
                <a:srgbClr val="000000"/>
              </a:buClr>
              <a:buSzPct val="100000"/>
              <a:buFont typeface="Arial"/>
            </a:pPr>
            <a:r>
              <a:rPr lang="en" sz="1300">
                <a:solidFill>
                  <a:srgbClr val="000000"/>
                </a:solidFill>
                <a:latin typeface="Arial"/>
                <a:ea typeface="Arial"/>
                <a:cs typeface="Arial"/>
                <a:sym typeface="Arial"/>
              </a:rPr>
              <a:t>With a multinomial event model, samples (feature vectors) represent the frequencies with which certain events have been generated or counting the number of times event  was observed in a particular instance.</a:t>
            </a:r>
          </a:p>
          <a:p>
            <a:pPr lvl="0" rtl="0">
              <a:lnSpc>
                <a:spcPct val="100000"/>
              </a:lnSpc>
              <a:spcBef>
                <a:spcPts val="0"/>
              </a:spcBef>
              <a:spcAft>
                <a:spcPts val="800"/>
              </a:spcAft>
              <a:buNone/>
            </a:pPr>
            <a:r>
              <a:t/>
            </a:r>
            <a:endParaRPr sz="1300">
              <a:solidFill>
                <a:srgbClr val="000000"/>
              </a:solidFill>
              <a:latin typeface="Arial"/>
              <a:ea typeface="Arial"/>
              <a:cs typeface="Arial"/>
              <a:sym typeface="Arial"/>
            </a:endParaRPr>
          </a:p>
          <a:p>
            <a:pPr lvl="0">
              <a:lnSpc>
                <a:spcPct val="100000"/>
              </a:lnSpc>
              <a:spcBef>
                <a:spcPts val="0"/>
              </a:spcBef>
              <a:spcAft>
                <a:spcPts val="800"/>
              </a:spcAft>
              <a:buNone/>
            </a:pPr>
            <a:r>
              <a:t/>
            </a:r>
            <a:endParaRPr sz="1300">
              <a:solidFill>
                <a:srgbClr val="000000"/>
              </a:solidFill>
              <a:latin typeface="Arial"/>
              <a:ea typeface="Arial"/>
              <a:cs typeface="Arial"/>
              <a:sym typeface="Arial"/>
            </a:endParaRPr>
          </a:p>
        </p:txBody>
      </p:sp>
      <p:sp>
        <p:nvSpPr>
          <p:cNvPr id="176" name="Shape 1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Naive Bayes Evaluation </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sz="1400"/>
              <a:t>Confusion Matrix:</a:t>
            </a:r>
          </a:p>
          <a:p>
            <a:pPr lvl="0">
              <a:lnSpc>
                <a:spcPct val="100000"/>
              </a:lnSpc>
              <a:spcBef>
                <a:spcPts val="0"/>
              </a:spcBef>
              <a:spcAft>
                <a:spcPts val="0"/>
              </a:spcAft>
              <a:buNone/>
            </a:pPr>
            <a:r>
              <a:rPr lang="en" sz="1400"/>
              <a:t>[[29  0  0  0  0  0  0  0  0  0  0  0  0  0  0  0  0  0  0  0  0]</a:t>
            </a:r>
          </a:p>
          <a:p>
            <a:pPr lvl="0">
              <a:lnSpc>
                <a:spcPct val="100000"/>
              </a:lnSpc>
              <a:spcBef>
                <a:spcPts val="0"/>
              </a:spcBef>
              <a:spcAft>
                <a:spcPts val="0"/>
              </a:spcAft>
              <a:buNone/>
            </a:pPr>
            <a:r>
              <a:rPr lang="en" sz="1400"/>
              <a:t> [ 1  1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[ 4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[22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 [ 6  0  0  0  0  0  0  0  0  0  0  0  0  0  0  0  0  0  0  0  0]</a:t>
            </a:r>
          </a:p>
          <a:p>
            <a:pPr lvl="0">
              <a:lnSpc>
                <a:spcPct val="100000"/>
              </a:lnSpc>
              <a:spcBef>
                <a:spcPts val="0"/>
              </a:spcBef>
              <a:spcAft>
                <a:spcPts val="0"/>
              </a:spcAft>
              <a:buNone/>
            </a:pPr>
            <a:r>
              <a:rPr lang="en" sz="1400"/>
              <a:t> [66  0  0  0  0  0  0  0  0  0  0  0  0  0  0  0  0  0  0  0  0]</a:t>
            </a:r>
          </a:p>
          <a:p>
            <a:pPr lvl="0">
              <a:lnSpc>
                <a:spcPct val="100000"/>
              </a:lnSpc>
              <a:spcBef>
                <a:spcPts val="0"/>
              </a:spcBef>
              <a:spcAft>
                <a:spcPts val="0"/>
              </a:spcAft>
              <a:buNone/>
            </a:pPr>
            <a:r>
              <a:rPr lang="en" sz="1400"/>
              <a:t> [ 7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[ 4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[ 6  0  0  0  0  0  0  0  0  0  0  0  0  0  0  0  0  0  0  0  0]</a:t>
            </a:r>
          </a:p>
          <a:p>
            <a:pPr lvl="0">
              <a:lnSpc>
                <a:spcPct val="100000"/>
              </a:lnSpc>
              <a:spcBef>
                <a:spcPts val="0"/>
              </a:spcBef>
              <a:spcAft>
                <a:spcPts val="0"/>
              </a:spcAft>
              <a:buNone/>
            </a:pPr>
            <a:r>
              <a:rPr lang="en" sz="1400"/>
              <a:t> [ 4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Classification Report:</a:t>
            </a:r>
          </a:p>
          <a:p>
            <a:pPr lvl="0">
              <a:lnSpc>
                <a:spcPct val="100000"/>
              </a:lnSpc>
              <a:spcBef>
                <a:spcPts val="0"/>
              </a:spcBef>
              <a:spcAft>
                <a:spcPts val="0"/>
              </a:spcAft>
              <a:buNone/>
            </a:pPr>
            <a:r>
              <a:rPr lang="en" sz="1400"/>
              <a:t>precision    recall  f1-score   support</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        0.0       0.17      1.00      0.30        29</a:t>
            </a:r>
          </a:p>
          <a:p>
            <a:pPr lvl="0">
              <a:lnSpc>
                <a:spcPct val="100000"/>
              </a:lnSpc>
              <a:spcBef>
                <a:spcPts val="0"/>
              </a:spcBef>
              <a:spcAft>
                <a:spcPts val="0"/>
              </a:spcAft>
              <a:buNone/>
            </a:pPr>
            <a:r>
              <a:rPr lang="en" sz="1400"/>
              <a:t>        1.0       1.00      0.50      0.67         2</a:t>
            </a:r>
          </a:p>
          <a:p>
            <a:pPr lvl="0">
              <a:lnSpc>
                <a:spcPct val="100000"/>
              </a:lnSpc>
              <a:spcBef>
                <a:spcPts val="0"/>
              </a:spcBef>
              <a:spcAft>
                <a:spcPts val="0"/>
              </a:spcAft>
              <a:buNone/>
            </a:pPr>
            <a:r>
              <a:rPr lang="en" sz="1400"/>
              <a:t>        2.0       0.00      0.00      0.00         2</a:t>
            </a:r>
          </a:p>
          <a:p>
            <a:pPr lvl="0">
              <a:lnSpc>
                <a:spcPct val="100000"/>
              </a:lnSpc>
              <a:spcBef>
                <a:spcPts val="0"/>
              </a:spcBef>
              <a:spcAft>
                <a:spcPts val="0"/>
              </a:spcAft>
              <a:buNone/>
            </a:pPr>
            <a:r>
              <a:rPr lang="en" sz="1400"/>
              <a:t>        3.0       0.00      0.00      0.00         4</a:t>
            </a:r>
          </a:p>
          <a:p>
            <a:pPr lvl="0">
              <a:lnSpc>
                <a:spcPct val="100000"/>
              </a:lnSpc>
              <a:spcBef>
                <a:spcPts val="0"/>
              </a:spcBef>
              <a:spcAft>
                <a:spcPts val="0"/>
              </a:spcAft>
              <a:buNone/>
            </a:pPr>
            <a:r>
              <a:rPr lang="en" sz="1400"/>
              <a:t>        4.0       0.00      0.00      0.00         2</a:t>
            </a:r>
          </a:p>
          <a:p>
            <a:pPr lvl="0">
              <a:lnSpc>
                <a:spcPct val="100000"/>
              </a:lnSpc>
              <a:spcBef>
                <a:spcPts val="0"/>
              </a:spcBef>
              <a:spcAft>
                <a:spcPts val="0"/>
              </a:spcAft>
              <a:buNone/>
            </a:pPr>
            <a:r>
              <a:rPr lang="en" sz="1400"/>
              <a:t>        5.0       0.00      0.00      0.00        22</a:t>
            </a:r>
          </a:p>
          <a:p>
            <a:pPr lvl="0">
              <a:lnSpc>
                <a:spcPct val="100000"/>
              </a:lnSpc>
              <a:spcBef>
                <a:spcPts val="0"/>
              </a:spcBef>
              <a:spcAft>
                <a:spcPts val="0"/>
              </a:spcAft>
              <a:buNone/>
            </a:pPr>
            <a:r>
              <a:rPr lang="en" sz="1400"/>
              <a:t>        6.0       0.00      0.00      0.00         1</a:t>
            </a:r>
          </a:p>
          <a:p>
            <a:pPr lvl="0">
              <a:lnSpc>
                <a:spcPct val="100000"/>
              </a:lnSpc>
              <a:spcBef>
                <a:spcPts val="0"/>
              </a:spcBef>
              <a:spcAft>
                <a:spcPts val="0"/>
              </a:spcAft>
              <a:buNone/>
            </a:pPr>
            <a:r>
              <a:rPr lang="en" sz="1400"/>
              <a:t>        7.0       0.00      0.00      0.00         6</a:t>
            </a:r>
          </a:p>
          <a:p>
            <a:pPr lvl="0">
              <a:lnSpc>
                <a:spcPct val="100000"/>
              </a:lnSpc>
              <a:spcBef>
                <a:spcPts val="0"/>
              </a:spcBef>
              <a:spcAft>
                <a:spcPts val="0"/>
              </a:spcAft>
              <a:buNone/>
            </a:pPr>
            <a:r>
              <a:rPr lang="en" sz="1400"/>
              <a:t>        8.0       0.00      0.00      0.00        66</a:t>
            </a:r>
          </a:p>
          <a:p>
            <a:pPr lvl="0">
              <a:lnSpc>
                <a:spcPct val="100000"/>
              </a:lnSpc>
              <a:spcBef>
                <a:spcPts val="0"/>
              </a:spcBef>
              <a:spcAft>
                <a:spcPts val="0"/>
              </a:spcAft>
              <a:buNone/>
            </a:pPr>
            <a:r>
              <a:rPr lang="en" sz="1400"/>
              <a:t>        9.0       0.00      0.00      0.00         7</a:t>
            </a:r>
          </a:p>
          <a:p>
            <a:pPr lvl="0">
              <a:lnSpc>
                <a:spcPct val="100000"/>
              </a:lnSpc>
              <a:spcBef>
                <a:spcPts val="0"/>
              </a:spcBef>
              <a:spcAft>
                <a:spcPts val="0"/>
              </a:spcAft>
              <a:buNone/>
            </a:pPr>
            <a:r>
              <a:rPr lang="en" sz="1400"/>
              <a:t>       10.0       0.00      0.00      0.00         1</a:t>
            </a:r>
          </a:p>
          <a:p>
            <a:pPr lvl="0">
              <a:lnSpc>
                <a:spcPct val="100000"/>
              </a:lnSpc>
              <a:spcBef>
                <a:spcPts val="0"/>
              </a:spcBef>
              <a:spcAft>
                <a:spcPts val="0"/>
              </a:spcAft>
              <a:buNone/>
            </a:pPr>
            <a:r>
              <a:rPr lang="en" sz="1400"/>
              <a:t>       14.0       0.00      0.00      0.00         2</a:t>
            </a:r>
          </a:p>
          <a:p>
            <a:pPr lvl="0">
              <a:lnSpc>
                <a:spcPct val="100000"/>
              </a:lnSpc>
              <a:spcBef>
                <a:spcPts val="0"/>
              </a:spcBef>
              <a:spcAft>
                <a:spcPts val="0"/>
              </a:spcAft>
              <a:buNone/>
            </a:pPr>
            <a:r>
              <a:rPr lang="en" sz="1400"/>
              <a:t>       16.0       0.00      0.00      0.00         2</a:t>
            </a:r>
          </a:p>
          <a:p>
            <a:pPr lvl="0">
              <a:lnSpc>
                <a:spcPct val="100000"/>
              </a:lnSpc>
              <a:spcBef>
                <a:spcPts val="0"/>
              </a:spcBef>
              <a:spcAft>
                <a:spcPts val="0"/>
              </a:spcAft>
              <a:buNone/>
            </a:pPr>
            <a:r>
              <a:rPr lang="en" sz="1400"/>
              <a:t>       17.0       0.00      0.00      0.00         4</a:t>
            </a:r>
          </a:p>
          <a:p>
            <a:pPr lvl="0">
              <a:lnSpc>
                <a:spcPct val="100000"/>
              </a:lnSpc>
              <a:spcBef>
                <a:spcPts val="0"/>
              </a:spcBef>
              <a:spcAft>
                <a:spcPts val="0"/>
              </a:spcAft>
              <a:buNone/>
            </a:pPr>
            <a:r>
              <a:rPr lang="en" sz="1400"/>
              <a:t>       20.0       0.00      0.00      0.00         2</a:t>
            </a:r>
          </a:p>
          <a:p>
            <a:pPr lvl="0">
              <a:lnSpc>
                <a:spcPct val="100000"/>
              </a:lnSpc>
              <a:spcBef>
                <a:spcPts val="0"/>
              </a:spcBef>
              <a:spcAft>
                <a:spcPts val="0"/>
              </a:spcAft>
              <a:buNone/>
            </a:pPr>
            <a:r>
              <a:rPr lang="en" sz="1400"/>
              <a:t>       21.0       0.00      0.00      0.00         2</a:t>
            </a:r>
          </a:p>
          <a:p>
            <a:pPr lvl="0">
              <a:lnSpc>
                <a:spcPct val="100000"/>
              </a:lnSpc>
              <a:spcBef>
                <a:spcPts val="0"/>
              </a:spcBef>
              <a:spcAft>
                <a:spcPts val="0"/>
              </a:spcAft>
              <a:buNone/>
            </a:pPr>
            <a:r>
              <a:rPr lang="en" sz="1400"/>
              <a:t>       22.0       0.00      0.00      0.00         2</a:t>
            </a:r>
          </a:p>
          <a:p>
            <a:pPr lvl="0">
              <a:lnSpc>
                <a:spcPct val="100000"/>
              </a:lnSpc>
              <a:spcBef>
                <a:spcPts val="0"/>
              </a:spcBef>
              <a:spcAft>
                <a:spcPts val="0"/>
              </a:spcAft>
              <a:buNone/>
            </a:pPr>
            <a:r>
              <a:rPr lang="en" sz="1400"/>
              <a:t>       23.0       0.00      0.00      0.00         6</a:t>
            </a:r>
          </a:p>
          <a:p>
            <a:pPr lvl="0">
              <a:lnSpc>
                <a:spcPct val="100000"/>
              </a:lnSpc>
              <a:spcBef>
                <a:spcPts val="0"/>
              </a:spcBef>
              <a:spcAft>
                <a:spcPts val="0"/>
              </a:spcAft>
              <a:buNone/>
            </a:pPr>
            <a:r>
              <a:rPr lang="en" sz="1400"/>
              <a:t>       26.0       0.00      0.00      0.00         4</a:t>
            </a:r>
          </a:p>
          <a:p>
            <a:pPr lvl="0">
              <a:lnSpc>
                <a:spcPct val="100000"/>
              </a:lnSpc>
              <a:spcBef>
                <a:spcPts val="0"/>
              </a:spcBef>
              <a:spcAft>
                <a:spcPts val="0"/>
              </a:spcAft>
              <a:buNone/>
            </a:pPr>
            <a:r>
              <a:rPr lang="en" sz="1400"/>
              <a:t>       27.0       0.00      0.00      0.00         1</a:t>
            </a:r>
          </a:p>
          <a:p>
            <a:pPr lvl="0">
              <a:lnSpc>
                <a:spcPct val="100000"/>
              </a:lnSpc>
              <a:spcBef>
                <a:spcPts val="0"/>
              </a:spcBef>
              <a:spcAft>
                <a:spcPts val="0"/>
              </a:spcAft>
              <a:buNone/>
            </a:pPr>
            <a:r>
              <a:rPr lang="en" sz="1400"/>
              <a:t>       28.0       0.00      0.00      0.00         1</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avg / total       0.04      0.18      0.06       168</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Logistic Regression</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2017-04-26 20:45:24,331 MainThread DEBUG Accuracy Score on Test Data :</a:t>
            </a:r>
          </a:p>
          <a:p>
            <a:pPr lvl="0">
              <a:lnSpc>
                <a:spcPct val="100000"/>
              </a:lnSpc>
              <a:spcBef>
                <a:spcPts val="0"/>
              </a:spcBef>
              <a:spcAft>
                <a:spcPts val="0"/>
              </a:spcAft>
              <a:buNone/>
            </a:pPr>
            <a:r>
              <a:rPr lang="en" sz="1400"/>
              <a:t>2017-04-26 20:45:24,332 MainThread DEBUG 0.172619047619</a:t>
            </a:r>
          </a:p>
          <a:p>
            <a:pPr lvl="0">
              <a:lnSpc>
                <a:spcPct val="100000"/>
              </a:lnSpc>
              <a:spcBef>
                <a:spcPts val="0"/>
              </a:spcBef>
              <a:spcAft>
                <a:spcPts val="0"/>
              </a:spcAft>
              <a:buNone/>
            </a:pPr>
            <a:r>
              <a:rPr lang="en" sz="1400"/>
              <a:t>2017-04-26 20:45:24,332 MainThread DEBUG Confusion Matrix:</a:t>
            </a:r>
          </a:p>
          <a:p>
            <a:pPr lvl="0">
              <a:lnSpc>
                <a:spcPct val="100000"/>
              </a:lnSpc>
              <a:spcBef>
                <a:spcPts val="0"/>
              </a:spcBef>
              <a:spcAft>
                <a:spcPts val="0"/>
              </a:spcAft>
              <a:buNone/>
            </a:pPr>
            <a:r>
              <a:rPr lang="en" sz="1400"/>
              <a:t>2017-04-26 20:45:24,332 MainThread DEBUG [[29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[ 4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[22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 [ 6  0  0  0  0  0  0  0  0  0  0  0  0  0  0  0  0  0  0  0  0]</a:t>
            </a:r>
          </a:p>
          <a:p>
            <a:pPr lvl="0">
              <a:lnSpc>
                <a:spcPct val="100000"/>
              </a:lnSpc>
              <a:spcBef>
                <a:spcPts val="0"/>
              </a:spcBef>
              <a:spcAft>
                <a:spcPts val="0"/>
              </a:spcAft>
              <a:buNone/>
            </a:pPr>
            <a:r>
              <a:rPr lang="en" sz="1400"/>
              <a:t> [66  0  0  0  0  0  0  0  0  0  0  0  0  0  0  0  0  0  0  0  0]</a:t>
            </a:r>
          </a:p>
          <a:p>
            <a:pPr lvl="0">
              <a:lnSpc>
                <a:spcPct val="100000"/>
              </a:lnSpc>
              <a:spcBef>
                <a:spcPts val="0"/>
              </a:spcBef>
              <a:spcAft>
                <a:spcPts val="0"/>
              </a:spcAft>
              <a:buNone/>
            </a:pPr>
            <a:r>
              <a:rPr lang="en" sz="1400"/>
              <a:t> [ 7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[ 4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[ 2  0  0  0  0  0  0  0  0  0  0  0  0  0  0  0  0  0  0  0  0]</a:t>
            </a:r>
          </a:p>
          <a:p>
            <a:pPr lvl="0">
              <a:lnSpc>
                <a:spcPct val="100000"/>
              </a:lnSpc>
              <a:spcBef>
                <a:spcPts val="0"/>
              </a:spcBef>
              <a:spcAft>
                <a:spcPts val="0"/>
              </a:spcAft>
              <a:buNone/>
            </a:pPr>
            <a:r>
              <a:rPr lang="en" sz="1400"/>
              <a:t> [ 6  0  0  0  0  0  0  0  0  0  0  0  0  0  0  0  0  0  0  0  0]</a:t>
            </a:r>
          </a:p>
          <a:p>
            <a:pPr lvl="0">
              <a:lnSpc>
                <a:spcPct val="100000"/>
              </a:lnSpc>
              <a:spcBef>
                <a:spcPts val="0"/>
              </a:spcBef>
              <a:spcAft>
                <a:spcPts val="0"/>
              </a:spcAft>
              <a:buNone/>
            </a:pPr>
            <a:r>
              <a:rPr lang="en" sz="1400"/>
              <a:t> [ 4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 [ 1  0  0  0  0  0  0  0  0  0  0  0  0  0  0  0  0  0  0  0  0]]</a:t>
            </a:r>
          </a:p>
          <a:p>
            <a:pPr lvl="0">
              <a:lnSpc>
                <a:spcPct val="100000"/>
              </a:lnSpc>
              <a:spcBef>
                <a:spcPts val="0"/>
              </a:spcBef>
              <a:spcAft>
                <a:spcPts val="0"/>
              </a:spcAft>
              <a:buNone/>
            </a:pPr>
            <a:r>
              <a:rPr lang="en" sz="1400"/>
              <a:t>2017-04-26 20:45:24,334 MainThread DEBUG Classification Report:</a:t>
            </a:r>
          </a:p>
          <a:p>
            <a:pPr lvl="0">
              <a:lnSpc>
                <a:spcPct val="100000"/>
              </a:lnSpc>
              <a:spcBef>
                <a:spcPts val="0"/>
              </a:spcBef>
              <a:spcAft>
                <a:spcPts val="0"/>
              </a:spcAft>
              <a:buNone/>
            </a:pPr>
            <a:r>
              <a:rPr lang="en" sz="1400"/>
              <a:t>2017-04-26 20:45:24,336 MainThread DEBUG              precision    recall  f1-score   support</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        0.0       0.17      1.00      0.29        29</a:t>
            </a:r>
          </a:p>
          <a:p>
            <a:pPr lvl="0">
              <a:lnSpc>
                <a:spcPct val="100000"/>
              </a:lnSpc>
              <a:spcBef>
                <a:spcPts val="0"/>
              </a:spcBef>
              <a:spcAft>
                <a:spcPts val="0"/>
              </a:spcAft>
              <a:buNone/>
            </a:pPr>
            <a:r>
              <a:rPr lang="en" sz="1400"/>
              <a:t>        1.0       0.00      0.00      0.00         2</a:t>
            </a:r>
          </a:p>
          <a:p>
            <a:pPr lvl="0">
              <a:lnSpc>
                <a:spcPct val="100000"/>
              </a:lnSpc>
              <a:spcBef>
                <a:spcPts val="0"/>
              </a:spcBef>
              <a:spcAft>
                <a:spcPts val="0"/>
              </a:spcAft>
              <a:buNone/>
            </a:pPr>
            <a:r>
              <a:rPr lang="en" sz="1400"/>
              <a:t>        2.0       0.00      0.00      0.00         2</a:t>
            </a:r>
          </a:p>
          <a:p>
            <a:pPr lvl="0">
              <a:lnSpc>
                <a:spcPct val="100000"/>
              </a:lnSpc>
              <a:spcBef>
                <a:spcPts val="0"/>
              </a:spcBef>
              <a:spcAft>
                <a:spcPts val="0"/>
              </a:spcAft>
              <a:buNone/>
            </a:pPr>
            <a:r>
              <a:rPr lang="en" sz="1400"/>
              <a:t>        3.0       0.00      0.00      0.00         4</a:t>
            </a:r>
          </a:p>
          <a:p>
            <a:pPr lvl="0">
              <a:lnSpc>
                <a:spcPct val="100000"/>
              </a:lnSpc>
              <a:spcBef>
                <a:spcPts val="0"/>
              </a:spcBef>
              <a:spcAft>
                <a:spcPts val="0"/>
              </a:spcAft>
              <a:buNone/>
            </a:pPr>
            <a:r>
              <a:rPr lang="en" sz="1400"/>
              <a:t>        4.0       0.00      0.00      0.00         2</a:t>
            </a:r>
          </a:p>
          <a:p>
            <a:pPr lvl="0">
              <a:lnSpc>
                <a:spcPct val="100000"/>
              </a:lnSpc>
              <a:spcBef>
                <a:spcPts val="0"/>
              </a:spcBef>
              <a:spcAft>
                <a:spcPts val="0"/>
              </a:spcAft>
              <a:buNone/>
            </a:pPr>
            <a:r>
              <a:rPr lang="en" sz="1400"/>
              <a:t>        5.0       0.00      0.00      0.00        22</a:t>
            </a:r>
          </a:p>
          <a:p>
            <a:pPr lvl="0">
              <a:lnSpc>
                <a:spcPct val="100000"/>
              </a:lnSpc>
              <a:spcBef>
                <a:spcPts val="0"/>
              </a:spcBef>
              <a:spcAft>
                <a:spcPts val="0"/>
              </a:spcAft>
              <a:buNone/>
            </a:pPr>
            <a:r>
              <a:rPr lang="en" sz="1400"/>
              <a:t>        6.0       0.00      0.00      0.00         1</a:t>
            </a:r>
          </a:p>
          <a:p>
            <a:pPr lvl="0">
              <a:lnSpc>
                <a:spcPct val="100000"/>
              </a:lnSpc>
              <a:spcBef>
                <a:spcPts val="0"/>
              </a:spcBef>
              <a:spcAft>
                <a:spcPts val="0"/>
              </a:spcAft>
              <a:buNone/>
            </a:pPr>
            <a:r>
              <a:rPr lang="en" sz="1400"/>
              <a:t>        7.0       0.00      0.00      0.00         6</a:t>
            </a:r>
          </a:p>
          <a:p>
            <a:pPr lvl="0">
              <a:lnSpc>
                <a:spcPct val="100000"/>
              </a:lnSpc>
              <a:spcBef>
                <a:spcPts val="0"/>
              </a:spcBef>
              <a:spcAft>
                <a:spcPts val="0"/>
              </a:spcAft>
              <a:buNone/>
            </a:pPr>
            <a:r>
              <a:rPr lang="en" sz="1400"/>
              <a:t>        8.0       0.00      0.00      0.00        66</a:t>
            </a:r>
          </a:p>
          <a:p>
            <a:pPr lvl="0">
              <a:lnSpc>
                <a:spcPct val="100000"/>
              </a:lnSpc>
              <a:spcBef>
                <a:spcPts val="0"/>
              </a:spcBef>
              <a:spcAft>
                <a:spcPts val="0"/>
              </a:spcAft>
              <a:buNone/>
            </a:pPr>
            <a:r>
              <a:rPr lang="en" sz="1400"/>
              <a:t>        9.0       0.00      0.00      0.00         7</a:t>
            </a:r>
          </a:p>
          <a:p>
            <a:pPr lvl="0">
              <a:lnSpc>
                <a:spcPct val="100000"/>
              </a:lnSpc>
              <a:spcBef>
                <a:spcPts val="0"/>
              </a:spcBef>
              <a:spcAft>
                <a:spcPts val="0"/>
              </a:spcAft>
              <a:buNone/>
            </a:pPr>
            <a:r>
              <a:rPr lang="en" sz="1400"/>
              <a:t>       10.0       0.00      0.00      0.00         1</a:t>
            </a:r>
          </a:p>
          <a:p>
            <a:pPr lvl="0">
              <a:lnSpc>
                <a:spcPct val="100000"/>
              </a:lnSpc>
              <a:spcBef>
                <a:spcPts val="0"/>
              </a:spcBef>
              <a:spcAft>
                <a:spcPts val="0"/>
              </a:spcAft>
              <a:buNone/>
            </a:pPr>
            <a:r>
              <a:rPr lang="en" sz="1400"/>
              <a:t>       14.0       0.00      0.00      0.00         2</a:t>
            </a:r>
          </a:p>
          <a:p>
            <a:pPr lvl="0">
              <a:lnSpc>
                <a:spcPct val="100000"/>
              </a:lnSpc>
              <a:spcBef>
                <a:spcPts val="0"/>
              </a:spcBef>
              <a:spcAft>
                <a:spcPts val="0"/>
              </a:spcAft>
              <a:buNone/>
            </a:pPr>
            <a:r>
              <a:rPr lang="en" sz="1400"/>
              <a:t>       16.0       0.00      0.00      0.00         2</a:t>
            </a:r>
          </a:p>
          <a:p>
            <a:pPr lvl="0">
              <a:lnSpc>
                <a:spcPct val="100000"/>
              </a:lnSpc>
              <a:spcBef>
                <a:spcPts val="0"/>
              </a:spcBef>
              <a:spcAft>
                <a:spcPts val="0"/>
              </a:spcAft>
              <a:buNone/>
            </a:pPr>
            <a:r>
              <a:rPr lang="en" sz="1400"/>
              <a:t>       17.0       0.00      0.00      0.00         4</a:t>
            </a:r>
          </a:p>
          <a:p>
            <a:pPr lvl="0">
              <a:lnSpc>
                <a:spcPct val="100000"/>
              </a:lnSpc>
              <a:spcBef>
                <a:spcPts val="0"/>
              </a:spcBef>
              <a:spcAft>
                <a:spcPts val="0"/>
              </a:spcAft>
              <a:buNone/>
            </a:pPr>
            <a:r>
              <a:rPr lang="en" sz="1400"/>
              <a:t>       20.0       0.00      0.00      0.00         2</a:t>
            </a:r>
          </a:p>
          <a:p>
            <a:pPr lvl="0">
              <a:lnSpc>
                <a:spcPct val="100000"/>
              </a:lnSpc>
              <a:spcBef>
                <a:spcPts val="0"/>
              </a:spcBef>
              <a:spcAft>
                <a:spcPts val="0"/>
              </a:spcAft>
              <a:buNone/>
            </a:pPr>
            <a:r>
              <a:rPr lang="en" sz="1400"/>
              <a:t>       21.0       0.00      0.00      0.00         2</a:t>
            </a:r>
          </a:p>
          <a:p>
            <a:pPr lvl="0">
              <a:lnSpc>
                <a:spcPct val="100000"/>
              </a:lnSpc>
              <a:spcBef>
                <a:spcPts val="0"/>
              </a:spcBef>
              <a:spcAft>
                <a:spcPts val="0"/>
              </a:spcAft>
              <a:buNone/>
            </a:pPr>
            <a:r>
              <a:rPr lang="en" sz="1400"/>
              <a:t>       22.0       0.00      0.00      0.00         2</a:t>
            </a:r>
          </a:p>
          <a:p>
            <a:pPr lvl="0">
              <a:lnSpc>
                <a:spcPct val="100000"/>
              </a:lnSpc>
              <a:spcBef>
                <a:spcPts val="0"/>
              </a:spcBef>
              <a:spcAft>
                <a:spcPts val="0"/>
              </a:spcAft>
              <a:buNone/>
            </a:pPr>
            <a:r>
              <a:rPr lang="en" sz="1400"/>
              <a:t>       23.0       0.00      0.00      0.00         6</a:t>
            </a:r>
          </a:p>
          <a:p>
            <a:pPr lvl="0">
              <a:lnSpc>
                <a:spcPct val="100000"/>
              </a:lnSpc>
              <a:spcBef>
                <a:spcPts val="0"/>
              </a:spcBef>
              <a:spcAft>
                <a:spcPts val="0"/>
              </a:spcAft>
              <a:buNone/>
            </a:pPr>
            <a:r>
              <a:rPr lang="en" sz="1400"/>
              <a:t>       26.0       0.00      0.00      0.00         4</a:t>
            </a:r>
          </a:p>
          <a:p>
            <a:pPr lvl="0">
              <a:lnSpc>
                <a:spcPct val="100000"/>
              </a:lnSpc>
              <a:spcBef>
                <a:spcPts val="0"/>
              </a:spcBef>
              <a:spcAft>
                <a:spcPts val="0"/>
              </a:spcAft>
              <a:buNone/>
            </a:pPr>
            <a:r>
              <a:rPr lang="en" sz="1400"/>
              <a:t>       27.0       0.00      0.00      0.00         1</a:t>
            </a:r>
          </a:p>
          <a:p>
            <a:pPr lvl="0">
              <a:lnSpc>
                <a:spcPct val="100000"/>
              </a:lnSpc>
              <a:spcBef>
                <a:spcPts val="0"/>
              </a:spcBef>
              <a:spcAft>
                <a:spcPts val="0"/>
              </a:spcAft>
              <a:buNone/>
            </a:pPr>
            <a:r>
              <a:rPr lang="en" sz="1400"/>
              <a:t>       28.0       0.00      0.00      0.00         1</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avg / total       0.03      0.17      0.05       168</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2017-04-26 20:45:24,336 MainThread DEBUG End ============== K Nearest Neighbours</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2017-04-26 20:45:24,655 MainThread DEBUG Accuracy Score on Test Data :</a:t>
            </a:r>
          </a:p>
          <a:p>
            <a:pPr lvl="0">
              <a:lnSpc>
                <a:spcPct val="100000"/>
              </a:lnSpc>
              <a:spcBef>
                <a:spcPts val="0"/>
              </a:spcBef>
              <a:spcAft>
                <a:spcPts val="0"/>
              </a:spcAft>
              <a:buNone/>
            </a:pPr>
            <a:r>
              <a:rPr lang="en" sz="1400"/>
              <a:t>2017-04-26 20:45:24,656 MainThread DEBUG 0.27380952381</a:t>
            </a:r>
          </a:p>
          <a:p>
            <a:pPr lvl="0">
              <a:lnSpc>
                <a:spcPct val="100000"/>
              </a:lnSpc>
              <a:spcBef>
                <a:spcPts val="0"/>
              </a:spcBef>
              <a:spcAft>
                <a:spcPts val="0"/>
              </a:spcAft>
              <a:buNone/>
            </a:pPr>
            <a:r>
              <a:rPr lang="en" sz="1400"/>
              <a:t>2017-04-26 20:45:24,656 MainThread DEBUG Confusion Matrix:</a:t>
            </a:r>
          </a:p>
          <a:p>
            <a:pPr lvl="0">
              <a:lnSpc>
                <a:spcPct val="100000"/>
              </a:lnSpc>
              <a:spcBef>
                <a:spcPts val="0"/>
              </a:spcBef>
              <a:spcAft>
                <a:spcPts val="0"/>
              </a:spcAft>
              <a:buNone/>
            </a:pPr>
            <a:r>
              <a:rPr lang="en" sz="1400"/>
              <a:t>2017-04-26 20:45:24,657 MainThread DEBUG [[ 0  0  2  1  0  0 10  1  2  0  3  0  2  0  0  0  0  0  0  0  0  0  0  3</a:t>
            </a:r>
          </a:p>
          <a:p>
            <a:pPr lvl="0">
              <a:lnSpc>
                <a:spcPct val="100000"/>
              </a:lnSpc>
              <a:spcBef>
                <a:spcPts val="0"/>
              </a:spcBef>
              <a:spcAft>
                <a:spcPts val="0"/>
              </a:spcAft>
              <a:buNone/>
            </a:pPr>
            <a:r>
              <a:rPr lang="en" sz="1400"/>
              <a:t>   2  1]</a:t>
            </a:r>
          </a:p>
          <a:p>
            <a:pPr lvl="0">
              <a:lnSpc>
                <a:spcPct val="100000"/>
              </a:lnSpc>
              <a:spcBef>
                <a:spcPts val="0"/>
              </a:spcBef>
              <a:spcAft>
                <a:spcPts val="0"/>
              </a:spcAft>
              <a:buNone/>
            </a:pPr>
            <a:r>
              <a:rPr lang="en" sz="1400"/>
              <a:t> [ 0  2  0  0  0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1  1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2  1  0  0  0  0  0  0  0  0  0  0  0  0  0  0  0  1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1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9  2  0  4  0  0  0  0  1  1  0  0  1  1  0  0  0  0  2</a:t>
            </a:r>
          </a:p>
          <a:p>
            <a:pPr lvl="0">
              <a:lnSpc>
                <a:spcPct val="100000"/>
              </a:lnSpc>
              <a:spcBef>
                <a:spcPts val="0"/>
              </a:spcBef>
              <a:spcAft>
                <a:spcPts val="0"/>
              </a:spcAft>
              <a:buNone/>
            </a:pPr>
            <a:r>
              <a:rPr lang="en" sz="1400"/>
              <a:t>   1  0]</a:t>
            </a:r>
          </a:p>
          <a:p>
            <a:pPr lvl="0">
              <a:lnSpc>
                <a:spcPct val="100000"/>
              </a:lnSpc>
              <a:spcBef>
                <a:spcPts val="0"/>
              </a:spcBef>
              <a:spcAft>
                <a:spcPts val="0"/>
              </a:spcAft>
              <a:buNone/>
            </a:pPr>
            <a:r>
              <a:rPr lang="en" sz="1400"/>
              <a:t> [ 0  0  0  0  1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2  0  0  0  0  2  0  0  0  1  0  0  0  1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2  1  0  4  4  2 23  0  2  1 10  0  1  3  0  0  6  0  2  1  1  1</a:t>
            </a:r>
          </a:p>
          <a:p>
            <a:pPr lvl="0">
              <a:lnSpc>
                <a:spcPct val="100000"/>
              </a:lnSpc>
              <a:spcBef>
                <a:spcPts val="0"/>
              </a:spcBef>
              <a:spcAft>
                <a:spcPts val="0"/>
              </a:spcAft>
              <a:buNone/>
            </a:pPr>
            <a:r>
              <a:rPr lang="en" sz="1400"/>
              <a:t>   2  0]</a:t>
            </a:r>
          </a:p>
          <a:p>
            <a:pPr lvl="0">
              <a:lnSpc>
                <a:spcPct val="100000"/>
              </a:lnSpc>
              <a:spcBef>
                <a:spcPts val="0"/>
              </a:spcBef>
              <a:spcAft>
                <a:spcPts val="0"/>
              </a:spcAft>
              <a:buNone/>
            </a:pPr>
            <a:r>
              <a:rPr lang="en" sz="1400"/>
              <a:t> [ 0  0  0  0  0  2  0  0  0  1  0  0  1  1  0  0  1  0  0  1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0  0  0  1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1  0  2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1  0  0  1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1  0  0  0  0  0  1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1  0  0  0  1  0  0  1  0  0  0  0  0  0  0  0  0  1</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1  0  0  0  0  0  0  0  0  0  0  0  0  0  0  0  0  0  1</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1  0  0  0  1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0  0  0  0  0  0  0  0  0  1  0  0  0  1</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1  1  0  0  0  1  1  0  0  0  0  0  0  2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0  0  0  0  1  0  0  0  0  0  0  2  0  1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1  0  0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 [ 0  0  1  0  0  0  0  0  0  0  0  0  0  0  0  0  0  0  0  0  0  0  0  0</a:t>
            </a:r>
          </a:p>
          <a:p>
            <a:pPr lvl="0">
              <a:lnSpc>
                <a:spcPct val="100000"/>
              </a:lnSpc>
              <a:spcBef>
                <a:spcPts val="0"/>
              </a:spcBef>
              <a:spcAft>
                <a:spcPts val="0"/>
              </a:spcAft>
              <a:buNone/>
            </a:pPr>
            <a:r>
              <a:rPr lang="en" sz="1400"/>
              <a:t>   0  0]]</a:t>
            </a:r>
          </a:p>
          <a:p>
            <a:pPr lvl="0">
              <a:lnSpc>
                <a:spcPct val="100000"/>
              </a:lnSpc>
              <a:spcBef>
                <a:spcPts val="0"/>
              </a:spcBef>
              <a:spcAft>
                <a:spcPts val="0"/>
              </a:spcAft>
              <a:buNone/>
            </a:pPr>
            <a:r>
              <a:rPr lang="en" sz="1400"/>
              <a:t>2017-04-26 20:45:24,660 MainThread DEBUG Classification Report:</a:t>
            </a:r>
          </a:p>
          <a:p>
            <a:pPr lvl="0">
              <a:lnSpc>
                <a:spcPct val="100000"/>
              </a:lnSpc>
              <a:spcBef>
                <a:spcPts val="0"/>
              </a:spcBef>
              <a:spcAft>
                <a:spcPts val="0"/>
              </a:spcAft>
              <a:buNone/>
            </a:pPr>
            <a:r>
              <a:rPr lang="en" sz="1400"/>
              <a:t>2017-04-26 20:45:24,662 MainThread DEBUG              precision    recall  f1-score   support</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        0.0       0.00      0.00      0.00        27</a:t>
            </a:r>
          </a:p>
          <a:p>
            <a:pPr lvl="0">
              <a:lnSpc>
                <a:spcPct val="100000"/>
              </a:lnSpc>
              <a:spcBef>
                <a:spcPts val="0"/>
              </a:spcBef>
              <a:spcAft>
                <a:spcPts val="0"/>
              </a:spcAft>
              <a:buNone/>
            </a:pPr>
            <a:r>
              <a:rPr lang="en" sz="1400"/>
              <a:t>        1.0       1.00      1.00      1.00         2</a:t>
            </a:r>
          </a:p>
          <a:p>
            <a:pPr lvl="0">
              <a:lnSpc>
                <a:spcPct val="100000"/>
              </a:lnSpc>
              <a:spcBef>
                <a:spcPts val="0"/>
              </a:spcBef>
              <a:spcAft>
                <a:spcPts val="0"/>
              </a:spcAft>
              <a:buNone/>
            </a:pPr>
            <a:r>
              <a:rPr lang="en" sz="1400"/>
              <a:t>        2.0       0.00      0.00      0.00         2</a:t>
            </a:r>
          </a:p>
          <a:p>
            <a:pPr lvl="0">
              <a:lnSpc>
                <a:spcPct val="100000"/>
              </a:lnSpc>
              <a:spcBef>
                <a:spcPts val="0"/>
              </a:spcBef>
              <a:spcAft>
                <a:spcPts val="0"/>
              </a:spcAft>
              <a:buNone/>
            </a:pPr>
            <a:r>
              <a:rPr lang="en" sz="1400"/>
              <a:t>        3.0       0.50      0.50      0.50         4</a:t>
            </a:r>
          </a:p>
          <a:p>
            <a:pPr lvl="0">
              <a:lnSpc>
                <a:spcPct val="100000"/>
              </a:lnSpc>
              <a:spcBef>
                <a:spcPts val="0"/>
              </a:spcBef>
              <a:spcAft>
                <a:spcPts val="0"/>
              </a:spcAft>
              <a:buNone/>
            </a:pPr>
            <a:r>
              <a:rPr lang="en" sz="1400"/>
              <a:t>        4.0       0.00      0.00      0.00         1</a:t>
            </a:r>
          </a:p>
          <a:p>
            <a:pPr lvl="0">
              <a:lnSpc>
                <a:spcPct val="100000"/>
              </a:lnSpc>
              <a:spcBef>
                <a:spcPts val="0"/>
              </a:spcBef>
              <a:spcAft>
                <a:spcPts val="0"/>
              </a:spcAft>
              <a:buNone/>
            </a:pPr>
            <a:r>
              <a:rPr lang="en" sz="1400"/>
              <a:t>        5.0       0.56      0.41      0.47        22</a:t>
            </a:r>
          </a:p>
          <a:p>
            <a:pPr lvl="0">
              <a:lnSpc>
                <a:spcPct val="100000"/>
              </a:lnSpc>
              <a:spcBef>
                <a:spcPts val="0"/>
              </a:spcBef>
              <a:spcAft>
                <a:spcPts val="0"/>
              </a:spcAft>
              <a:buNone/>
            </a:pPr>
            <a:r>
              <a:rPr lang="en" sz="1400"/>
              <a:t>        6.0       0.00      0.00      0.00         1</a:t>
            </a:r>
          </a:p>
          <a:p>
            <a:pPr lvl="0">
              <a:lnSpc>
                <a:spcPct val="100000"/>
              </a:lnSpc>
              <a:spcBef>
                <a:spcPts val="0"/>
              </a:spcBef>
              <a:spcAft>
                <a:spcPts val="0"/>
              </a:spcAft>
              <a:buNone/>
            </a:pPr>
            <a:r>
              <a:rPr lang="en" sz="1400"/>
              <a:t>        7.0       0.25      0.33      0.29         6</a:t>
            </a:r>
          </a:p>
          <a:p>
            <a:pPr lvl="0">
              <a:lnSpc>
                <a:spcPct val="100000"/>
              </a:lnSpc>
              <a:spcBef>
                <a:spcPts val="0"/>
              </a:spcBef>
              <a:spcAft>
                <a:spcPts val="0"/>
              </a:spcAft>
              <a:buNone/>
            </a:pPr>
            <a:r>
              <a:rPr lang="en" sz="1400"/>
              <a:t>        8.0       0.70      0.35      0.46        66</a:t>
            </a:r>
          </a:p>
          <a:p>
            <a:pPr lvl="0">
              <a:lnSpc>
                <a:spcPct val="100000"/>
              </a:lnSpc>
              <a:spcBef>
                <a:spcPts val="0"/>
              </a:spcBef>
              <a:spcAft>
                <a:spcPts val="0"/>
              </a:spcAft>
              <a:buNone/>
            </a:pPr>
            <a:r>
              <a:rPr lang="en" sz="1400"/>
              <a:t>        9.0       1.00      0.14      0.25         7</a:t>
            </a:r>
          </a:p>
          <a:p>
            <a:pPr lvl="0">
              <a:lnSpc>
                <a:spcPct val="100000"/>
              </a:lnSpc>
              <a:spcBef>
                <a:spcPts val="0"/>
              </a:spcBef>
              <a:spcAft>
                <a:spcPts val="0"/>
              </a:spcAft>
              <a:buNone/>
            </a:pPr>
            <a:r>
              <a:rPr lang="en" sz="1400"/>
              <a:t>       10.0       0.00      0.00      0.00         1</a:t>
            </a:r>
          </a:p>
          <a:p>
            <a:pPr lvl="0">
              <a:lnSpc>
                <a:spcPct val="100000"/>
              </a:lnSpc>
              <a:spcBef>
                <a:spcPts val="0"/>
              </a:spcBef>
              <a:spcAft>
                <a:spcPts val="0"/>
              </a:spcAft>
              <a:buNone/>
            </a:pPr>
            <a:r>
              <a:rPr lang="en" sz="1400"/>
              <a:t>       11.0       0.00      0.00      0.00         0</a:t>
            </a:r>
          </a:p>
          <a:p>
            <a:pPr lvl="0">
              <a:lnSpc>
                <a:spcPct val="100000"/>
              </a:lnSpc>
              <a:spcBef>
                <a:spcPts val="0"/>
              </a:spcBef>
              <a:spcAft>
                <a:spcPts val="0"/>
              </a:spcAft>
              <a:buNone/>
            </a:pPr>
            <a:r>
              <a:rPr lang="en" sz="1400"/>
              <a:t>       13.0       0.11      0.67      0.18         3</a:t>
            </a:r>
          </a:p>
          <a:p>
            <a:pPr lvl="0">
              <a:lnSpc>
                <a:spcPct val="100000"/>
              </a:lnSpc>
              <a:spcBef>
                <a:spcPts val="0"/>
              </a:spcBef>
              <a:spcAft>
                <a:spcPts val="0"/>
              </a:spcAft>
              <a:buNone/>
            </a:pPr>
            <a:r>
              <a:rPr lang="en" sz="1400"/>
              <a:t>       14.0       0.12      0.50      0.20         2</a:t>
            </a:r>
          </a:p>
          <a:p>
            <a:pPr lvl="0">
              <a:lnSpc>
                <a:spcPct val="100000"/>
              </a:lnSpc>
              <a:spcBef>
                <a:spcPts val="0"/>
              </a:spcBef>
              <a:spcAft>
                <a:spcPts val="0"/>
              </a:spcAft>
              <a:buNone/>
            </a:pPr>
            <a:r>
              <a:rPr lang="en" sz="1400"/>
              <a:t>       16.0       0.33      0.50      0.40         2</a:t>
            </a:r>
          </a:p>
          <a:p>
            <a:pPr lvl="0">
              <a:lnSpc>
                <a:spcPct val="100000"/>
              </a:lnSpc>
              <a:spcBef>
                <a:spcPts val="0"/>
              </a:spcBef>
              <a:spcAft>
                <a:spcPts val="0"/>
              </a:spcAft>
              <a:buNone/>
            </a:pPr>
            <a:r>
              <a:rPr lang="en" sz="1400"/>
              <a:t>       17.0       0.00      0.00      0.00         4</a:t>
            </a:r>
          </a:p>
          <a:p>
            <a:pPr lvl="0">
              <a:lnSpc>
                <a:spcPct val="100000"/>
              </a:lnSpc>
              <a:spcBef>
                <a:spcPts val="0"/>
              </a:spcBef>
              <a:spcAft>
                <a:spcPts val="0"/>
              </a:spcAft>
              <a:buNone/>
            </a:pPr>
            <a:r>
              <a:rPr lang="en" sz="1400"/>
              <a:t>       18.0       0.00      0.00      0.00         0</a:t>
            </a:r>
          </a:p>
          <a:p>
            <a:pPr lvl="0">
              <a:lnSpc>
                <a:spcPct val="100000"/>
              </a:lnSpc>
              <a:spcBef>
                <a:spcPts val="0"/>
              </a:spcBef>
              <a:spcAft>
                <a:spcPts val="0"/>
              </a:spcAft>
              <a:buNone/>
            </a:pPr>
            <a:r>
              <a:rPr lang="en" sz="1400"/>
              <a:t>       20.0       0.00      0.00      0.00         2</a:t>
            </a:r>
          </a:p>
          <a:p>
            <a:pPr lvl="0">
              <a:lnSpc>
                <a:spcPct val="100000"/>
              </a:lnSpc>
              <a:spcBef>
                <a:spcPts val="0"/>
              </a:spcBef>
              <a:spcAft>
                <a:spcPts val="0"/>
              </a:spcAft>
              <a:buNone/>
            </a:pPr>
            <a:r>
              <a:rPr lang="en" sz="1400"/>
              <a:t>       21.0       0.00      0.00      0.00         2</a:t>
            </a:r>
          </a:p>
          <a:p>
            <a:pPr lvl="0">
              <a:lnSpc>
                <a:spcPct val="100000"/>
              </a:lnSpc>
              <a:spcBef>
                <a:spcPts val="0"/>
              </a:spcBef>
              <a:spcAft>
                <a:spcPts val="0"/>
              </a:spcAft>
              <a:buNone/>
            </a:pPr>
            <a:r>
              <a:rPr lang="en" sz="1400"/>
              <a:t>       22.0       0.50      0.50      0.50         2</a:t>
            </a:r>
          </a:p>
          <a:p>
            <a:pPr lvl="0">
              <a:lnSpc>
                <a:spcPct val="100000"/>
              </a:lnSpc>
              <a:spcBef>
                <a:spcPts val="0"/>
              </a:spcBef>
              <a:spcAft>
                <a:spcPts val="0"/>
              </a:spcAft>
              <a:buNone/>
            </a:pPr>
            <a:r>
              <a:rPr lang="en" sz="1400"/>
              <a:t>       23.0       0.33      0.33      0.33         6</a:t>
            </a:r>
          </a:p>
          <a:p>
            <a:pPr lvl="0">
              <a:lnSpc>
                <a:spcPct val="100000"/>
              </a:lnSpc>
              <a:spcBef>
                <a:spcPts val="0"/>
              </a:spcBef>
              <a:spcAft>
                <a:spcPts val="0"/>
              </a:spcAft>
              <a:buNone/>
            </a:pPr>
            <a:r>
              <a:rPr lang="en" sz="1400"/>
              <a:t>       24.0       0.00      0.00      0.00         0</a:t>
            </a:r>
          </a:p>
          <a:p>
            <a:pPr lvl="0">
              <a:lnSpc>
                <a:spcPct val="100000"/>
              </a:lnSpc>
              <a:spcBef>
                <a:spcPts val="0"/>
              </a:spcBef>
              <a:spcAft>
                <a:spcPts val="0"/>
              </a:spcAft>
              <a:buNone/>
            </a:pPr>
            <a:r>
              <a:rPr lang="en" sz="1400"/>
              <a:t>       25.0       0.00      0.00      0.00         0</a:t>
            </a:r>
          </a:p>
          <a:p>
            <a:pPr lvl="0">
              <a:lnSpc>
                <a:spcPct val="100000"/>
              </a:lnSpc>
              <a:spcBef>
                <a:spcPts val="0"/>
              </a:spcBef>
              <a:spcAft>
                <a:spcPts val="0"/>
              </a:spcAft>
              <a:buNone/>
            </a:pPr>
            <a:r>
              <a:rPr lang="en" sz="1400"/>
              <a:t>       26.0       0.00      0.00      0.00         4</a:t>
            </a:r>
          </a:p>
          <a:p>
            <a:pPr lvl="0">
              <a:lnSpc>
                <a:spcPct val="100000"/>
              </a:lnSpc>
              <a:spcBef>
                <a:spcPts val="0"/>
              </a:spcBef>
              <a:spcAft>
                <a:spcPts val="0"/>
              </a:spcAft>
              <a:buNone/>
            </a:pPr>
            <a:r>
              <a:rPr lang="en" sz="1400"/>
              <a:t>       27.0       0.00      0.00      0.00         1</a:t>
            </a:r>
          </a:p>
          <a:p>
            <a:pPr lvl="0">
              <a:lnSpc>
                <a:spcPct val="100000"/>
              </a:lnSpc>
              <a:spcBef>
                <a:spcPts val="0"/>
              </a:spcBef>
              <a:spcAft>
                <a:spcPts val="0"/>
              </a:spcAft>
              <a:buNone/>
            </a:pPr>
            <a:r>
              <a:rPr lang="en" sz="1400"/>
              <a:t>       28.0       0.00      0.00      0.00         1</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avg / total       0.45      0.27      0.32       168</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2017-04-26 20:45:24,662 MainThread DEBUG End ============== Multinomial Naive Bayes</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2017-04-26 20:45:27,201 MainThread DEBUG Accuracy Score on Test Data :</a:t>
            </a:r>
          </a:p>
          <a:p>
            <a:pPr lvl="0">
              <a:lnSpc>
                <a:spcPct val="100000"/>
              </a:lnSpc>
              <a:spcBef>
                <a:spcPts val="0"/>
              </a:spcBef>
              <a:spcAft>
                <a:spcPts val="0"/>
              </a:spcAft>
              <a:buNone/>
            </a:pPr>
            <a:r>
              <a:rPr lang="en" sz="1400"/>
              <a:t>2017-04-26 20:45:27,202 MainThread DEBUG 0.0</a:t>
            </a:r>
          </a:p>
          <a:p>
            <a:pPr lvl="0">
              <a:lnSpc>
                <a:spcPct val="100000"/>
              </a:lnSpc>
              <a:spcBef>
                <a:spcPts val="0"/>
              </a:spcBef>
              <a:spcAft>
                <a:spcPts val="0"/>
              </a:spcAft>
              <a:buNone/>
            </a:pPr>
            <a:r>
              <a:rPr lang="en" sz="1400"/>
              <a:t>2017-04-26 20:45:27,202 MainThread DEBUG Confusion Matrix:</a:t>
            </a:r>
          </a:p>
          <a:p>
            <a:pPr lvl="0">
              <a:lnSpc>
                <a:spcPct val="100000"/>
              </a:lnSpc>
              <a:spcBef>
                <a:spcPts val="0"/>
              </a:spcBef>
              <a:spcAft>
                <a:spcPts val="0"/>
              </a:spcAft>
              <a:buNone/>
            </a:pPr>
            <a:r>
              <a:rPr lang="en" sz="1400"/>
              <a:t>2017-04-26 20:45:27,204 MainThread DEBUG [[ 0  0  0  0  0  0  0  0  0  0  0  0  0  0 28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4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22  0  0  0  0  0  0  0]</a:t>
            </a:r>
          </a:p>
          <a:p>
            <a:pPr lvl="0">
              <a:lnSpc>
                <a:spcPct val="100000"/>
              </a:lnSpc>
              <a:spcBef>
                <a:spcPts val="0"/>
              </a:spcBef>
              <a:spcAft>
                <a:spcPts val="0"/>
              </a:spcAft>
              <a:buNone/>
            </a:pPr>
            <a:r>
              <a:rPr lang="en" sz="1400"/>
              <a:t> [ 0  0  0  0  0  0  0  0  0  0  0  0  0  0  1  0  0  0  0  0  0  0]</a:t>
            </a:r>
          </a:p>
          <a:p>
            <a:pPr lvl="0">
              <a:lnSpc>
                <a:spcPct val="100000"/>
              </a:lnSpc>
              <a:spcBef>
                <a:spcPts val="0"/>
              </a:spcBef>
              <a:spcAft>
                <a:spcPts val="0"/>
              </a:spcAft>
              <a:buNone/>
            </a:pPr>
            <a:r>
              <a:rPr lang="en" sz="1400"/>
              <a:t> [ 0  0  0  0  0  0  0  0  0  0  0  0  0  0  6  0  0  0  0  0  0  0]</a:t>
            </a:r>
          </a:p>
          <a:p>
            <a:pPr lvl="0">
              <a:lnSpc>
                <a:spcPct val="100000"/>
              </a:lnSpc>
              <a:spcBef>
                <a:spcPts val="0"/>
              </a:spcBef>
              <a:spcAft>
                <a:spcPts val="0"/>
              </a:spcAft>
              <a:buNone/>
            </a:pPr>
            <a:r>
              <a:rPr lang="en" sz="1400"/>
              <a:t> [ 0  0  0  0  0  0  0  0  0  0  0  0  0  0 67  0  0  0  0  0  0  0]</a:t>
            </a:r>
          </a:p>
          <a:p>
            <a:pPr lvl="0">
              <a:lnSpc>
                <a:spcPct val="100000"/>
              </a:lnSpc>
              <a:spcBef>
                <a:spcPts val="0"/>
              </a:spcBef>
              <a:spcAft>
                <a:spcPts val="0"/>
              </a:spcAft>
              <a:buNone/>
            </a:pPr>
            <a:r>
              <a:rPr lang="en" sz="1400"/>
              <a:t> [ 0  0  0  0  0  0  0  0  0  0  0  0  0  0  7  0  0  0  0  0  0  0]</a:t>
            </a:r>
          </a:p>
          <a:p>
            <a:pPr lvl="0">
              <a:lnSpc>
                <a:spcPct val="100000"/>
              </a:lnSpc>
              <a:spcBef>
                <a:spcPts val="0"/>
              </a:spcBef>
              <a:spcAft>
                <a:spcPts val="0"/>
              </a:spcAft>
              <a:buNone/>
            </a:pPr>
            <a:r>
              <a:rPr lang="en" sz="1400"/>
              <a:t> [ 0  0  0  0  0  0  0  0  0  0  0  0  0  0  1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4  0  0  0  0  0  0  0]</a:t>
            </a:r>
          </a:p>
          <a:p>
            <a:pPr lvl="0">
              <a:lnSpc>
                <a:spcPct val="100000"/>
              </a:lnSpc>
              <a:spcBef>
                <a:spcPts val="0"/>
              </a:spcBef>
              <a:spcAft>
                <a:spcPts val="0"/>
              </a:spcAft>
              <a:buNone/>
            </a:pPr>
            <a:r>
              <a:rPr lang="en" sz="1400"/>
              <a:t> [ 0  0  0  0  0  0  0  0  0  0  0  0  0  0  0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2  0  0  0  0  0  0  0]</a:t>
            </a:r>
          </a:p>
          <a:p>
            <a:pPr lvl="0">
              <a:lnSpc>
                <a:spcPct val="100000"/>
              </a:lnSpc>
              <a:spcBef>
                <a:spcPts val="0"/>
              </a:spcBef>
              <a:spcAft>
                <a:spcPts val="0"/>
              </a:spcAft>
              <a:buNone/>
            </a:pPr>
            <a:r>
              <a:rPr lang="en" sz="1400"/>
              <a:t> [ 0  0  0  0  0  0  0  0  0  0  0  0  0  0  6  0  0  0  0  0  0  0]</a:t>
            </a:r>
          </a:p>
          <a:p>
            <a:pPr lvl="0">
              <a:lnSpc>
                <a:spcPct val="100000"/>
              </a:lnSpc>
              <a:spcBef>
                <a:spcPts val="0"/>
              </a:spcBef>
              <a:spcAft>
                <a:spcPts val="0"/>
              </a:spcAft>
              <a:buNone/>
            </a:pPr>
            <a:r>
              <a:rPr lang="en" sz="1400"/>
              <a:t> [ 0  0  0  0  0  0  0  0  0  0  0  0  0  0  4  0  0  0  0  0  0  0]</a:t>
            </a:r>
          </a:p>
          <a:p>
            <a:pPr lvl="0">
              <a:lnSpc>
                <a:spcPct val="100000"/>
              </a:lnSpc>
              <a:spcBef>
                <a:spcPts val="0"/>
              </a:spcBef>
              <a:spcAft>
                <a:spcPts val="0"/>
              </a:spcAft>
              <a:buNone/>
            </a:pPr>
            <a:r>
              <a:rPr lang="en" sz="1400"/>
              <a:t> [ 0  0  0  0  0  0  0  0  0  0  0  0  0  0  1  0  0  0  0  0  0  0]</a:t>
            </a:r>
          </a:p>
          <a:p>
            <a:pPr lvl="0">
              <a:lnSpc>
                <a:spcPct val="100000"/>
              </a:lnSpc>
              <a:spcBef>
                <a:spcPts val="0"/>
              </a:spcBef>
              <a:spcAft>
                <a:spcPts val="0"/>
              </a:spcAft>
              <a:buNone/>
            </a:pPr>
            <a:r>
              <a:rPr lang="en" sz="1400"/>
              <a:t> [ 0  0  0  0  0  0  0  0  0  0  0  0  0  0  1  0  0  0  0  0  0  0]]</a:t>
            </a:r>
          </a:p>
          <a:p>
            <a:pPr lvl="0">
              <a:lnSpc>
                <a:spcPct val="100000"/>
              </a:lnSpc>
              <a:spcBef>
                <a:spcPts val="0"/>
              </a:spcBef>
              <a:spcAft>
                <a:spcPts val="0"/>
              </a:spcAft>
              <a:buNone/>
            </a:pPr>
            <a:r>
              <a:rPr lang="en" sz="1400"/>
              <a:t>2017-04-26 20:45:27,208 MainThread DEBUG Classification Report:</a:t>
            </a:r>
          </a:p>
          <a:p>
            <a:pPr lvl="0">
              <a:lnSpc>
                <a:spcPct val="100000"/>
              </a:lnSpc>
              <a:spcBef>
                <a:spcPts val="0"/>
              </a:spcBef>
              <a:spcAft>
                <a:spcPts val="0"/>
              </a:spcAft>
              <a:buNone/>
            </a:pPr>
            <a:r>
              <a:rPr lang="en" sz="1400"/>
              <a:t>2017-04-26 20:45:27,210 MainThread DEBUG              precision    recall  f1-score   support</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        0.0       0.00      0.00      0.00        28</a:t>
            </a:r>
          </a:p>
          <a:p>
            <a:pPr lvl="0">
              <a:lnSpc>
                <a:spcPct val="100000"/>
              </a:lnSpc>
              <a:spcBef>
                <a:spcPts val="0"/>
              </a:spcBef>
              <a:spcAft>
                <a:spcPts val="0"/>
              </a:spcAft>
              <a:buNone/>
            </a:pPr>
            <a:r>
              <a:rPr lang="en" sz="1400"/>
              <a:t>        1.0       0.00      0.00      0.00         2</a:t>
            </a:r>
          </a:p>
          <a:p>
            <a:pPr lvl="0">
              <a:lnSpc>
                <a:spcPct val="100000"/>
              </a:lnSpc>
              <a:spcBef>
                <a:spcPts val="0"/>
              </a:spcBef>
              <a:spcAft>
                <a:spcPts val="0"/>
              </a:spcAft>
              <a:buNone/>
            </a:pPr>
            <a:r>
              <a:rPr lang="en" sz="1400"/>
              <a:t>        2.0       0.00      0.00      0.00         2</a:t>
            </a:r>
          </a:p>
          <a:p>
            <a:pPr lvl="0">
              <a:lnSpc>
                <a:spcPct val="100000"/>
              </a:lnSpc>
              <a:spcBef>
                <a:spcPts val="0"/>
              </a:spcBef>
              <a:spcAft>
                <a:spcPts val="0"/>
              </a:spcAft>
              <a:buNone/>
            </a:pPr>
            <a:r>
              <a:rPr lang="en" sz="1400"/>
              <a:t>        3.0       0.00      0.00      0.00         4</a:t>
            </a:r>
          </a:p>
          <a:p>
            <a:pPr lvl="0">
              <a:lnSpc>
                <a:spcPct val="100000"/>
              </a:lnSpc>
              <a:spcBef>
                <a:spcPts val="0"/>
              </a:spcBef>
              <a:spcAft>
                <a:spcPts val="0"/>
              </a:spcAft>
              <a:buNone/>
            </a:pPr>
            <a:r>
              <a:rPr lang="en" sz="1400"/>
              <a:t>        4.0       0.00      0.00      0.00         2</a:t>
            </a:r>
          </a:p>
          <a:p>
            <a:pPr lvl="0">
              <a:lnSpc>
                <a:spcPct val="100000"/>
              </a:lnSpc>
              <a:spcBef>
                <a:spcPts val="0"/>
              </a:spcBef>
              <a:spcAft>
                <a:spcPts val="0"/>
              </a:spcAft>
              <a:buNone/>
            </a:pPr>
            <a:r>
              <a:rPr lang="en" sz="1400"/>
              <a:t>        5.0       0.00      0.00      0.00        22</a:t>
            </a:r>
          </a:p>
          <a:p>
            <a:pPr lvl="0">
              <a:lnSpc>
                <a:spcPct val="100000"/>
              </a:lnSpc>
              <a:spcBef>
                <a:spcPts val="0"/>
              </a:spcBef>
              <a:spcAft>
                <a:spcPts val="0"/>
              </a:spcAft>
              <a:buNone/>
            </a:pPr>
            <a:r>
              <a:rPr lang="en" sz="1400"/>
              <a:t>        6.0       0.00      0.00      0.00         1</a:t>
            </a:r>
          </a:p>
          <a:p>
            <a:pPr lvl="0">
              <a:lnSpc>
                <a:spcPct val="100000"/>
              </a:lnSpc>
              <a:spcBef>
                <a:spcPts val="0"/>
              </a:spcBef>
              <a:spcAft>
                <a:spcPts val="0"/>
              </a:spcAft>
              <a:buNone/>
            </a:pPr>
            <a:r>
              <a:rPr lang="en" sz="1400"/>
              <a:t>        7.0       0.00      0.00      0.00         6</a:t>
            </a:r>
          </a:p>
          <a:p>
            <a:pPr lvl="0">
              <a:lnSpc>
                <a:spcPct val="100000"/>
              </a:lnSpc>
              <a:spcBef>
                <a:spcPts val="0"/>
              </a:spcBef>
              <a:spcAft>
                <a:spcPts val="0"/>
              </a:spcAft>
              <a:buNone/>
            </a:pPr>
            <a:r>
              <a:rPr lang="en" sz="1400"/>
              <a:t>        8.0       0.00      0.00      0.00        67</a:t>
            </a:r>
          </a:p>
          <a:p>
            <a:pPr lvl="0">
              <a:lnSpc>
                <a:spcPct val="100000"/>
              </a:lnSpc>
              <a:spcBef>
                <a:spcPts val="0"/>
              </a:spcBef>
              <a:spcAft>
                <a:spcPts val="0"/>
              </a:spcAft>
              <a:buNone/>
            </a:pPr>
            <a:r>
              <a:rPr lang="en" sz="1400"/>
              <a:t>        9.0       0.00      0.00      0.00         7</a:t>
            </a:r>
          </a:p>
          <a:p>
            <a:pPr lvl="0">
              <a:lnSpc>
                <a:spcPct val="100000"/>
              </a:lnSpc>
              <a:spcBef>
                <a:spcPts val="0"/>
              </a:spcBef>
              <a:spcAft>
                <a:spcPts val="0"/>
              </a:spcAft>
              <a:buNone/>
            </a:pPr>
            <a:r>
              <a:rPr lang="en" sz="1400"/>
              <a:t>       10.0       0.00      0.00      0.00         1</a:t>
            </a:r>
          </a:p>
          <a:p>
            <a:pPr lvl="0">
              <a:lnSpc>
                <a:spcPct val="100000"/>
              </a:lnSpc>
              <a:spcBef>
                <a:spcPts val="0"/>
              </a:spcBef>
              <a:spcAft>
                <a:spcPts val="0"/>
              </a:spcAft>
              <a:buNone/>
            </a:pPr>
            <a:r>
              <a:rPr lang="en" sz="1400"/>
              <a:t>       14.0       0.00      0.00      0.00         2</a:t>
            </a:r>
          </a:p>
          <a:p>
            <a:pPr lvl="0">
              <a:lnSpc>
                <a:spcPct val="100000"/>
              </a:lnSpc>
              <a:spcBef>
                <a:spcPts val="0"/>
              </a:spcBef>
              <a:spcAft>
                <a:spcPts val="0"/>
              </a:spcAft>
              <a:buNone/>
            </a:pPr>
            <a:r>
              <a:rPr lang="en" sz="1400"/>
              <a:t>       16.0       0.00      0.00      0.00         2</a:t>
            </a:r>
          </a:p>
          <a:p>
            <a:pPr lvl="0">
              <a:lnSpc>
                <a:spcPct val="100000"/>
              </a:lnSpc>
              <a:spcBef>
                <a:spcPts val="0"/>
              </a:spcBef>
              <a:spcAft>
                <a:spcPts val="0"/>
              </a:spcAft>
              <a:buNone/>
            </a:pPr>
            <a:r>
              <a:rPr lang="en" sz="1400"/>
              <a:t>       17.0       0.00      0.00      0.00         4</a:t>
            </a:r>
          </a:p>
          <a:p>
            <a:pPr lvl="0">
              <a:lnSpc>
                <a:spcPct val="100000"/>
              </a:lnSpc>
              <a:spcBef>
                <a:spcPts val="0"/>
              </a:spcBef>
              <a:spcAft>
                <a:spcPts val="0"/>
              </a:spcAft>
              <a:buNone/>
            </a:pPr>
            <a:r>
              <a:rPr lang="en" sz="1400"/>
              <a:t>       19.0       0.00      0.00      0.00         0</a:t>
            </a:r>
          </a:p>
          <a:p>
            <a:pPr lvl="0">
              <a:lnSpc>
                <a:spcPct val="100000"/>
              </a:lnSpc>
              <a:spcBef>
                <a:spcPts val="0"/>
              </a:spcBef>
              <a:spcAft>
                <a:spcPts val="0"/>
              </a:spcAft>
              <a:buNone/>
            </a:pPr>
            <a:r>
              <a:rPr lang="en" sz="1400"/>
              <a:t>       20.0       0.00      0.00      0.00         2</a:t>
            </a:r>
          </a:p>
          <a:p>
            <a:pPr lvl="0">
              <a:lnSpc>
                <a:spcPct val="100000"/>
              </a:lnSpc>
              <a:spcBef>
                <a:spcPts val="0"/>
              </a:spcBef>
              <a:spcAft>
                <a:spcPts val="0"/>
              </a:spcAft>
              <a:buNone/>
            </a:pPr>
            <a:r>
              <a:rPr lang="en" sz="1400"/>
              <a:t>       21.0       0.00      0.00      0.00         2</a:t>
            </a:r>
          </a:p>
          <a:p>
            <a:pPr lvl="0">
              <a:lnSpc>
                <a:spcPct val="100000"/>
              </a:lnSpc>
              <a:spcBef>
                <a:spcPts val="0"/>
              </a:spcBef>
              <a:spcAft>
                <a:spcPts val="0"/>
              </a:spcAft>
              <a:buNone/>
            </a:pPr>
            <a:r>
              <a:rPr lang="en" sz="1400"/>
              <a:t>       22.0       0.00      0.00      0.00         2</a:t>
            </a:r>
          </a:p>
          <a:p>
            <a:pPr lvl="0">
              <a:lnSpc>
                <a:spcPct val="100000"/>
              </a:lnSpc>
              <a:spcBef>
                <a:spcPts val="0"/>
              </a:spcBef>
              <a:spcAft>
                <a:spcPts val="0"/>
              </a:spcAft>
              <a:buNone/>
            </a:pPr>
            <a:r>
              <a:rPr lang="en" sz="1400"/>
              <a:t>       23.0       0.00      0.00      0.00         6</a:t>
            </a:r>
          </a:p>
          <a:p>
            <a:pPr lvl="0">
              <a:lnSpc>
                <a:spcPct val="100000"/>
              </a:lnSpc>
              <a:spcBef>
                <a:spcPts val="0"/>
              </a:spcBef>
              <a:spcAft>
                <a:spcPts val="0"/>
              </a:spcAft>
              <a:buNone/>
            </a:pPr>
            <a:r>
              <a:rPr lang="en" sz="1400"/>
              <a:t>       26.0       0.00      0.00      0.00         4</a:t>
            </a:r>
          </a:p>
          <a:p>
            <a:pPr lvl="0">
              <a:lnSpc>
                <a:spcPct val="100000"/>
              </a:lnSpc>
              <a:spcBef>
                <a:spcPts val="0"/>
              </a:spcBef>
              <a:spcAft>
                <a:spcPts val="0"/>
              </a:spcAft>
              <a:buNone/>
            </a:pPr>
            <a:r>
              <a:rPr lang="en" sz="1400"/>
              <a:t>       27.0       0.00      0.00      0.00         1</a:t>
            </a:r>
          </a:p>
          <a:p>
            <a:pPr lvl="0">
              <a:lnSpc>
                <a:spcPct val="100000"/>
              </a:lnSpc>
              <a:spcBef>
                <a:spcPts val="0"/>
              </a:spcBef>
              <a:spcAft>
                <a:spcPts val="0"/>
              </a:spcAft>
              <a:buNone/>
            </a:pPr>
            <a:r>
              <a:rPr lang="en" sz="1400"/>
              <a:t>       28.0       0.00      0.00      0.00         1</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avg / total       0.00      0.00      0.00       168</a:t>
            </a:r>
          </a:p>
          <a:p>
            <a:pPr lvl="0">
              <a:lnSpc>
                <a:spcPct val="100000"/>
              </a:lnSpc>
              <a:spcBef>
                <a:spcPts val="0"/>
              </a:spcBef>
              <a:spcAft>
                <a:spcPts val="0"/>
              </a:spcAft>
              <a:buNone/>
            </a:pPr>
            <a:r>
              <a:t/>
            </a:r>
            <a:endParaRPr sz="1400"/>
          </a:p>
          <a:p>
            <a:pPr lvl="0">
              <a:lnSpc>
                <a:spcPct val="100000"/>
              </a:lnSpc>
              <a:spcBef>
                <a:spcPts val="0"/>
              </a:spcBef>
              <a:spcAft>
                <a:spcPts val="0"/>
              </a:spcAft>
              <a:buNone/>
            </a:pPr>
            <a:r>
              <a:rPr lang="en" sz="1400"/>
              <a:t>2017-04-26 20:45:27,210 MainThread DEBUG End ============== Support Vector Machine</a:t>
            </a:r>
          </a:p>
        </p:txBody>
      </p:sp>
      <p:sp>
        <p:nvSpPr>
          <p:cNvPr id="183" name="Shape 1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 and Future Work</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Cosine Similarity is performing better than rest.</a:t>
            </a:r>
          </a:p>
          <a:p>
            <a:pPr indent="-228600" lvl="0" marL="457200" rtl="0">
              <a:spcBef>
                <a:spcPts val="0"/>
              </a:spcBef>
              <a:buAutoNum type="arabicPeriod"/>
            </a:pPr>
            <a:r>
              <a:rPr lang="en"/>
              <a:t>Include more data from review pages of other source</a:t>
            </a:r>
          </a:p>
          <a:p>
            <a:pPr indent="-228600" lvl="0" marL="457200">
              <a:spcBef>
                <a:spcPts val="0"/>
              </a:spcBef>
              <a:buAutoNum type="arabicPeriod"/>
            </a:pPr>
            <a:r>
              <a:rPr lang="en"/>
              <a:t>Tune parameters for Naive Bayes</a:t>
            </a:r>
          </a:p>
        </p:txBody>
      </p:sp>
      <p:sp>
        <p:nvSpPr>
          <p:cNvPr id="190" name="Shape 1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Outline</a:t>
            </a:r>
          </a:p>
        </p:txBody>
      </p:sp>
      <p:sp>
        <p:nvSpPr>
          <p:cNvPr id="66" name="Shape 66"/>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228600" lvl="0" marL="457200" rtl="0">
              <a:spcBef>
                <a:spcPts val="0"/>
              </a:spcBef>
            </a:pPr>
            <a:r>
              <a:rPr lang="en"/>
              <a:t>Problem Statement and Goal</a:t>
            </a:r>
          </a:p>
          <a:p>
            <a:pPr indent="-228600" lvl="0" marL="457200" rtl="0">
              <a:spcBef>
                <a:spcPts val="0"/>
              </a:spcBef>
            </a:pPr>
            <a:r>
              <a:rPr lang="en"/>
              <a:t>Approach</a:t>
            </a:r>
          </a:p>
          <a:p>
            <a:pPr indent="-228600" lvl="0" marL="457200" rtl="0">
              <a:spcBef>
                <a:spcPts val="0"/>
              </a:spcBef>
            </a:pPr>
            <a:r>
              <a:rPr lang="en"/>
              <a:t>Related Research</a:t>
            </a:r>
          </a:p>
          <a:p>
            <a:pPr indent="-228600" lvl="0" marL="457200" rtl="0">
              <a:spcBef>
                <a:spcPts val="0"/>
              </a:spcBef>
            </a:pPr>
            <a:r>
              <a:rPr lang="en"/>
              <a:t>Data Description</a:t>
            </a:r>
          </a:p>
          <a:p>
            <a:pPr indent="-228600" lvl="0" marL="457200" rtl="0">
              <a:spcBef>
                <a:spcPts val="0"/>
              </a:spcBef>
            </a:pPr>
            <a:r>
              <a:rPr lang="en"/>
              <a:t>Data Preparation</a:t>
            </a:r>
          </a:p>
          <a:p>
            <a:pPr indent="-228600" lvl="0" marL="457200" rtl="0">
              <a:spcBef>
                <a:spcPts val="0"/>
              </a:spcBef>
            </a:pPr>
            <a:r>
              <a:rPr lang="en"/>
              <a:t>Exploratory Data Analysis</a:t>
            </a:r>
          </a:p>
          <a:p>
            <a:pPr indent="-228600" lvl="0" marL="457200" rtl="0">
              <a:spcBef>
                <a:spcPts val="0"/>
              </a:spcBef>
            </a:pPr>
            <a:r>
              <a:rPr lang="en"/>
              <a:t>Exploratory Modelling</a:t>
            </a:r>
          </a:p>
          <a:p>
            <a:pPr indent="-228600" lvl="0" marL="457200" rtl="0">
              <a:spcBef>
                <a:spcPts val="0"/>
              </a:spcBef>
            </a:pPr>
            <a:r>
              <a:rPr lang="en"/>
              <a:t>Model Comparison </a:t>
            </a:r>
          </a:p>
          <a:p>
            <a:pPr indent="-228600" lvl="0" marL="457200" rtl="0">
              <a:spcBef>
                <a:spcPts val="0"/>
              </a:spcBef>
            </a:pPr>
            <a:r>
              <a:rPr lang="en"/>
              <a:t>What’s next</a:t>
            </a:r>
          </a:p>
          <a:p>
            <a:pPr indent="-228600" lvl="0" marL="457200" rtl="0">
              <a:spcBef>
                <a:spcPts val="0"/>
              </a:spcBef>
            </a:pPr>
            <a:r>
              <a:rPr lang="en"/>
              <a:t>Questions</a:t>
            </a:r>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lgn="ctr">
              <a:spcBef>
                <a:spcPts val="0"/>
              </a:spcBef>
              <a:buNone/>
            </a:pPr>
            <a:r>
              <a:rPr lang="en" sz="3600"/>
              <a:t>Open to questions and comments.</a:t>
            </a:r>
          </a:p>
          <a:p>
            <a:pPr lvl="0" algn="ctr">
              <a:spcBef>
                <a:spcPts val="0"/>
              </a:spcBef>
              <a:buNone/>
            </a:pPr>
            <a:r>
              <a:t/>
            </a:r>
            <a:endParaRPr sz="3600"/>
          </a:p>
          <a:p>
            <a:pPr lvl="0" algn="ctr">
              <a:spcBef>
                <a:spcPts val="0"/>
              </a:spcBef>
              <a:buNone/>
            </a:pPr>
            <a:r>
              <a:rPr lang="en"/>
              <a:t>Thank you</a:t>
            </a:r>
          </a:p>
        </p:txBody>
      </p:sp>
      <p:sp>
        <p:nvSpPr>
          <p:cNvPr id="196" name="Shape 196"/>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Problem Statement and Goal</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Can we auto-classify a movie based on the information we have about it?</a:t>
            </a:r>
          </a:p>
          <a:p>
            <a:pPr lvl="0" rtl="0">
              <a:spcBef>
                <a:spcPts val="0"/>
              </a:spcBef>
              <a:buNone/>
            </a:pPr>
            <a:r>
              <a:t/>
            </a:r>
            <a:endParaRPr/>
          </a:p>
          <a:p>
            <a:pPr indent="-228600" lvl="0" marL="457200" rtl="0">
              <a:spcBef>
                <a:spcPts val="0"/>
              </a:spcBef>
            </a:pPr>
            <a:r>
              <a:rPr lang="en"/>
              <a:t>Goal: Understand the relations between the listed genre and the attributes of a movie for predicting the genre of upcoming movies to make the recommendation system more robust </a:t>
            </a:r>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Approach</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a:t>
            </a:r>
            <a:r>
              <a:rPr lang="en"/>
              <a:t>se machine learning algorithms to understand the associations between the dependent and independent variables and make predictions</a:t>
            </a:r>
          </a:p>
          <a:p>
            <a:pPr lvl="0" rtl="0">
              <a:spcBef>
                <a:spcPts val="0"/>
              </a:spcBef>
              <a:buNone/>
            </a:pPr>
            <a:r>
              <a:t/>
            </a:r>
            <a:endParaRPr/>
          </a:p>
          <a:p>
            <a:pPr indent="-228600" lvl="0" marL="457200" rtl="0">
              <a:spcBef>
                <a:spcPts val="0"/>
              </a:spcBef>
            </a:pPr>
            <a:r>
              <a:rPr lang="en"/>
              <a:t>With the focus on being able to make predictions for the genre of a movie, we would also like to compare multiple models and select the most efficient one</a:t>
            </a:r>
          </a:p>
          <a:p>
            <a:pPr lvl="0" rtl="0">
              <a:spcBef>
                <a:spcPts val="0"/>
              </a:spcBef>
              <a:buNone/>
            </a:pPr>
            <a:r>
              <a:t/>
            </a:r>
            <a:endParaRPr/>
          </a:p>
          <a:p>
            <a:pPr lvl="0" rtl="0">
              <a:spcBef>
                <a:spcPts val="0"/>
              </a:spcBef>
              <a:buNone/>
            </a:pPr>
            <a:r>
              <a:t/>
            </a:r>
            <a:endParaRPr/>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Research</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 </a:t>
            </a:r>
            <a:r>
              <a:rPr lang="en" u="sng">
                <a:solidFill>
                  <a:schemeClr val="hlink"/>
                </a:solidFill>
                <a:hlinkClick r:id="rId3"/>
              </a:rPr>
              <a:t>study</a:t>
            </a:r>
            <a:r>
              <a:rPr lang="en"/>
              <a:t> by Karl Persson showed that random forest yield consistently better performance than support vector machines for predicting user ratings.</a:t>
            </a:r>
          </a:p>
          <a:p>
            <a:pPr indent="-228600" lvl="0" marL="457200" rtl="0">
              <a:spcBef>
                <a:spcPts val="0"/>
              </a:spcBef>
            </a:pPr>
            <a:r>
              <a:rPr lang="en"/>
              <a:t>An interesting </a:t>
            </a:r>
            <a:r>
              <a:rPr lang="en" u="sng">
                <a:solidFill>
                  <a:schemeClr val="hlink"/>
                </a:solidFill>
                <a:hlinkClick r:id="rId4"/>
              </a:rPr>
              <a:t>research paper</a:t>
            </a:r>
            <a:r>
              <a:rPr lang="en"/>
              <a:t> by Andrew McGregor Olney focuses on Likability-Based, Content-Based and Synopsis-Based based modelling.</a:t>
            </a:r>
          </a:p>
          <a:p>
            <a:pPr indent="-228600" lvl="0" marL="457200" rtl="0">
              <a:spcBef>
                <a:spcPts val="0"/>
              </a:spcBef>
            </a:pPr>
            <a:r>
              <a:rPr lang="en"/>
              <a:t>Ka-Wing Ho in his </a:t>
            </a:r>
            <a:r>
              <a:rPr lang="en" u="sng">
                <a:solidFill>
                  <a:schemeClr val="hlink"/>
                </a:solidFill>
                <a:hlinkClick r:id="rId5"/>
              </a:rPr>
              <a:t>project</a:t>
            </a:r>
            <a:r>
              <a:rPr lang="en"/>
              <a:t> successfully implemented One-Vs-All approach with SVM, KNN, Parametric mixture model and Neural network </a:t>
            </a:r>
          </a:p>
          <a:p>
            <a:pPr lvl="0">
              <a:spcBef>
                <a:spcPts val="0"/>
              </a:spcBef>
              <a:buNone/>
            </a:pPr>
            <a:r>
              <a:t/>
            </a:r>
            <a:endParaRPr/>
          </a:p>
        </p:txBody>
      </p:sp>
      <p:sp>
        <p:nvSpPr>
          <p:cNvPr id="88" name="Shape 8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Description</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pPr>
            <a:r>
              <a:rPr lang="en"/>
              <a:t>D</a:t>
            </a:r>
            <a:r>
              <a:rPr lang="en"/>
              <a:t>ata has been collected from IMDb website using IMDbPy module and web scraping the website for the following attributes :</a:t>
            </a:r>
          </a:p>
          <a:p>
            <a:pPr indent="0" lvl="0" marL="457200" rtl="0">
              <a:spcBef>
                <a:spcPts val="0"/>
              </a:spcBef>
              <a:buNone/>
            </a:pPr>
            <a:r>
              <a:t/>
            </a:r>
            <a:endParaRPr/>
          </a:p>
          <a:p>
            <a:pPr indent="-228600" lvl="1" marL="914400" rtl="0">
              <a:spcBef>
                <a:spcPts val="0"/>
              </a:spcBef>
            </a:pPr>
            <a:r>
              <a:rPr lang="en"/>
              <a:t> IMDB ID, Title, ​Release Year, IMDB Score, Director(s), Writer(s), Cast, Storyline, ​Plot Keywords, </a:t>
            </a:r>
            <a:r>
              <a:rPr lang="en"/>
              <a:t>Run time, Kind, Certification, MPAA, Poster URL,​ IMDb URL, and ​ Genre</a:t>
            </a:r>
          </a:p>
        </p:txBody>
      </p:sp>
      <p:sp>
        <p:nvSpPr>
          <p:cNvPr id="95" name="Shape 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Preparation</a:t>
            </a:r>
          </a:p>
          <a:p>
            <a:pPr lvl="0">
              <a:spcBef>
                <a:spcPts val="0"/>
              </a:spcBef>
              <a:buNone/>
            </a:pPr>
            <a:r>
              <a:t/>
            </a:r>
            <a:endParaRPr/>
          </a:p>
          <a:p>
            <a:pPr lvl="0">
              <a:spcBef>
                <a:spcPts val="0"/>
              </a:spcBef>
              <a:buNone/>
            </a:pPr>
            <a:r>
              <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The initial dataset contained 18,87,166 records with 8,840 unique combinatorial genres. </a:t>
            </a:r>
          </a:p>
          <a:p>
            <a:pPr indent="-228600" lvl="0" marL="457200">
              <a:spcBef>
                <a:spcPts val="0"/>
              </a:spcBef>
            </a:pPr>
            <a:r>
              <a:rPr lang="en"/>
              <a:t>2,30,725 null genres and 55,111 null movie ids were identified.</a:t>
            </a:r>
          </a:p>
          <a:p>
            <a:pPr indent="-228600" lvl="0" marL="457200" rtl="0">
              <a:spcBef>
                <a:spcPts val="0"/>
              </a:spcBef>
            </a:pPr>
            <a:r>
              <a:rPr lang="en"/>
              <a:t>Using regular expressions identified if the ID values match the url id - 17 non matching records were detected</a:t>
            </a:r>
          </a:p>
          <a:p>
            <a:pPr indent="-228600" lvl="0" marL="457200" rtl="0">
              <a:spcBef>
                <a:spcPts val="0"/>
              </a:spcBef>
            </a:pPr>
            <a:r>
              <a:rPr lang="en"/>
              <a:t>ID, title, genre, director, cast, writer, plot summary, plot keywords were considered for further analysis</a:t>
            </a:r>
          </a:p>
          <a:p>
            <a:pPr lvl="0">
              <a:spcBef>
                <a:spcPts val="0"/>
              </a:spcBef>
              <a:buNone/>
            </a:pPr>
            <a:r>
              <a:t/>
            </a:r>
            <a:endParaRPr/>
          </a:p>
        </p:txBody>
      </p:sp>
      <p:sp>
        <p:nvSpPr>
          <p:cNvPr id="102" name="Shape 1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Exploratory Data Analysis</a:t>
            </a:r>
          </a:p>
          <a:p>
            <a:pPr lvl="0">
              <a:spcBef>
                <a:spcPts val="0"/>
              </a:spcBef>
              <a:buNone/>
            </a:pPr>
            <a:r>
              <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From the selected columns null value rows were dropped followed by changing to lowercase, tokenization, removing stop words and then lemmatizing</a:t>
            </a:r>
          </a:p>
          <a:p>
            <a:pPr indent="-228600" lvl="0" marL="457200" rtl="0">
              <a:spcBef>
                <a:spcPts val="0"/>
              </a:spcBef>
            </a:pPr>
            <a:r>
              <a:rPr lang="en"/>
              <a:t>A final subset consisting of 6,48,715 records was obtained with most common genre being Drama, followed by Comedy and Short</a:t>
            </a:r>
          </a:p>
          <a:p>
            <a:pPr lvl="0">
              <a:spcBef>
                <a:spcPts val="0"/>
              </a:spcBef>
              <a:buNone/>
            </a:pPr>
            <a:r>
              <a:t/>
            </a:r>
            <a:endParaRPr/>
          </a:p>
        </p:txBody>
      </p:sp>
      <p:sp>
        <p:nvSpPr>
          <p:cNvPr id="109" name="Shape 1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234275" y="68975"/>
            <a:ext cx="8520600" cy="572700"/>
          </a:xfrm>
          <a:prstGeom prst="rect">
            <a:avLst/>
          </a:prstGeom>
        </p:spPr>
        <p:txBody>
          <a:bodyPr anchorCtr="0" anchor="t" bIns="91425" lIns="91425" rIns="91425" tIns="91425">
            <a:noAutofit/>
          </a:bodyPr>
          <a:lstStyle/>
          <a:p>
            <a:pPr lvl="0" rtl="0">
              <a:spcBef>
                <a:spcPts val="0"/>
              </a:spcBef>
              <a:buNone/>
            </a:pPr>
            <a:r>
              <a:rPr lang="en"/>
              <a:t>Exploratory Data Analysis</a:t>
            </a:r>
          </a:p>
        </p:txBody>
      </p:sp>
      <p:sp>
        <p:nvSpPr>
          <p:cNvPr id="115" name="Shape 115"/>
          <p:cNvSpPr txBox="1"/>
          <p:nvPr>
            <p:ph idx="1" type="body"/>
          </p:nvPr>
        </p:nvSpPr>
        <p:spPr>
          <a:xfrm>
            <a:off x="234275" y="6416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17" name="Shape 117"/>
          <p:cNvPicPr preferRelativeResize="0"/>
          <p:nvPr/>
        </p:nvPicPr>
        <p:blipFill>
          <a:blip r:embed="rId3">
            <a:alphaModFix/>
          </a:blip>
          <a:stretch>
            <a:fillRect/>
          </a:stretch>
        </p:blipFill>
        <p:spPr>
          <a:xfrm>
            <a:off x="961000" y="541999"/>
            <a:ext cx="6770824" cy="4601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