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1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6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8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4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1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26AF-D920-42DA-8503-7C34FEEBEEE4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1CF1-D13D-4AC6-81DD-DF54DAEA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4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945" y="1967346"/>
            <a:ext cx="9144000" cy="221672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Online Retailer</a:t>
            </a:r>
            <a:br>
              <a:rPr lang="en-US" sz="4800" dirty="0" smtClean="0"/>
            </a:br>
            <a:r>
              <a:rPr lang="en-US" sz="3200" dirty="0" smtClean="0"/>
              <a:t>Week 2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/>
              <a:t>Customer Segmentation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2691" y="4781863"/>
            <a:ext cx="4499775" cy="1214204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Data Science Capstone </a:t>
            </a:r>
          </a:p>
          <a:p>
            <a:pPr algn="r"/>
            <a:r>
              <a:rPr lang="en-US" sz="1800" dirty="0" smtClean="0"/>
              <a:t>Spring 2022 SECS 7259-01 22124</a:t>
            </a:r>
          </a:p>
          <a:p>
            <a:pPr algn="r"/>
            <a:r>
              <a:rPr lang="en-US" sz="1800" dirty="0" smtClean="0"/>
              <a:t>Vidya Rayanoothala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pic>
        <p:nvPicPr>
          <p:cNvPr id="1026" name="Picture 2" descr="Market and Customer Segmentation Studies in Andheri East, Mumbai, Market  Search India Private Limited | ID: 21644203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6436"/>
            <a:ext cx="4316995" cy="25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76" y="0"/>
            <a:ext cx="5528124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30"/>
    </mc:Choice>
    <mc:Fallback xmlns="">
      <p:transition spd="slow" advTm="7343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Data Cleaning 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" y="868218"/>
            <a:ext cx="8931565" cy="5989782"/>
          </a:xfrm>
        </p:spPr>
        <p:txBody>
          <a:bodyPr>
            <a:noAutofit/>
          </a:bodyPr>
          <a:lstStyle/>
          <a:p>
            <a:r>
              <a:rPr lang="en-US" sz="1800" dirty="0" smtClean="0"/>
              <a:t>Step 1: Combined 2 worksheets: </a:t>
            </a:r>
          </a:p>
          <a:p>
            <a:pPr lvl="1"/>
            <a:r>
              <a:rPr lang="en-US" sz="1600" dirty="0" smtClean="0"/>
              <a:t>Year 2009-10 and 2010-11</a:t>
            </a:r>
          </a:p>
          <a:p>
            <a:pPr lvl="1"/>
            <a:r>
              <a:rPr lang="en-US" sz="1600" dirty="0" smtClean="0"/>
              <a:t>Total 1067371 entries</a:t>
            </a:r>
          </a:p>
          <a:p>
            <a:pPr lvl="1"/>
            <a:endParaRPr lang="en-US" sz="1600" dirty="0" smtClean="0"/>
          </a:p>
          <a:p>
            <a:r>
              <a:rPr lang="en-US" sz="1800" dirty="0" smtClean="0"/>
              <a:t>Step 2: Removed entries without Customer ID</a:t>
            </a:r>
          </a:p>
          <a:p>
            <a:pPr lvl="1"/>
            <a:r>
              <a:rPr lang="en-US" sz="1600" dirty="0" smtClean="0"/>
              <a:t>Reduced to 824364 entries</a:t>
            </a:r>
          </a:p>
          <a:p>
            <a:endParaRPr lang="en-US" sz="1800" dirty="0" smtClean="0"/>
          </a:p>
          <a:p>
            <a:r>
              <a:rPr lang="en-US" sz="1800" dirty="0" smtClean="0"/>
              <a:t>Step 3: Outliers: Negative Quantity and Price</a:t>
            </a:r>
          </a:p>
          <a:p>
            <a:pPr lvl="1"/>
            <a:r>
              <a:rPr lang="en-US" sz="1600" dirty="0" smtClean="0"/>
              <a:t>Order Cancels have Negative Quantity. Also ‘C’ on Invoice number</a:t>
            </a:r>
          </a:p>
          <a:p>
            <a:pPr lvl="1"/>
            <a:r>
              <a:rPr lang="en-US" sz="1600" dirty="0" smtClean="0"/>
              <a:t>Negative Price marked for bad debt adjustments (5 entries)</a:t>
            </a:r>
          </a:p>
          <a:p>
            <a:pPr lvl="1"/>
            <a:r>
              <a:rPr lang="en-US" sz="1600" dirty="0" smtClean="0"/>
              <a:t>2 Bad debt adjustments (=22k amount) same date 12/8/11</a:t>
            </a:r>
          </a:p>
          <a:p>
            <a:pPr lvl="1"/>
            <a:endParaRPr lang="en-US" sz="1600" dirty="0"/>
          </a:p>
          <a:p>
            <a:r>
              <a:rPr lang="en-US" sz="1800" dirty="0" smtClean="0"/>
              <a:t>Step 4: Exploratory Data Analysis</a:t>
            </a:r>
          </a:p>
          <a:p>
            <a:pPr lvl="1"/>
            <a:r>
              <a:rPr lang="en-US" sz="1600" dirty="0" smtClean="0"/>
              <a:t>Amount spent by each Customer (ID)</a:t>
            </a:r>
          </a:p>
          <a:p>
            <a:pPr lvl="1"/>
            <a:r>
              <a:rPr lang="en-US" sz="1600" dirty="0" smtClean="0"/>
              <a:t>Frequency of purchase</a:t>
            </a:r>
          </a:p>
          <a:p>
            <a:pPr lvl="1"/>
            <a:r>
              <a:rPr lang="en-US" sz="1600" dirty="0" smtClean="0"/>
              <a:t>Value of each purchase</a:t>
            </a:r>
          </a:p>
          <a:p>
            <a:pPr lvl="1"/>
            <a:r>
              <a:rPr lang="en-US" sz="1600" dirty="0" smtClean="0"/>
              <a:t>Country of purchase volume</a:t>
            </a:r>
          </a:p>
          <a:p>
            <a:pPr lvl="1"/>
            <a:r>
              <a:rPr lang="en-US" sz="1600" dirty="0" smtClean="0"/>
              <a:t>Amount spent per country</a:t>
            </a:r>
          </a:p>
          <a:p>
            <a:pPr lvl="1"/>
            <a:r>
              <a:rPr lang="en-US" sz="1600" dirty="0" smtClean="0"/>
              <a:t>Seasonality - Month of purchase</a:t>
            </a:r>
          </a:p>
          <a:p>
            <a:pPr lvl="1"/>
            <a:endParaRPr lang="en-US" sz="1200" dirty="0" smtClean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45" y="2521527"/>
            <a:ext cx="5043055" cy="23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Prelim learning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1126836"/>
            <a:ext cx="6049818" cy="5731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5942 customers spent on average 2801.80 currency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Each customers had purchased on average approx. 7.5 times in 2 years, at least once and at most 508 times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On average, 293.97 spent by a customer on a purchase</a:t>
            </a:r>
          </a:p>
          <a:p>
            <a:pPr lvl="1"/>
            <a:r>
              <a:rPr lang="en-US" sz="1800" dirty="0" smtClean="0"/>
              <a:t>75% of customer purchases within 357.41</a:t>
            </a:r>
          </a:p>
          <a:p>
            <a:endParaRPr lang="en-US" sz="2000" dirty="0" smtClean="0"/>
          </a:p>
          <a:p>
            <a:r>
              <a:rPr lang="en-US" sz="2000" dirty="0" smtClean="0"/>
              <a:t>Most Customers and most revenue generated from United Kingdom</a:t>
            </a:r>
          </a:p>
          <a:p>
            <a:pPr lvl="1"/>
            <a:r>
              <a:rPr lang="en-US" sz="1800" dirty="0" smtClean="0"/>
              <a:t>Ireland, Netherlands, Germany, France, and Australia - top Revenue generating countries/ markets</a:t>
            </a:r>
          </a:p>
          <a:p>
            <a:endParaRPr lang="en-US" sz="2000" dirty="0" smtClean="0"/>
          </a:p>
          <a:p>
            <a:r>
              <a:rPr lang="en-US" sz="2000" dirty="0" smtClean="0"/>
              <a:t>Seasonality </a:t>
            </a:r>
            <a:r>
              <a:rPr lang="en-US" sz="2000" dirty="0"/>
              <a:t>in revenue </a:t>
            </a:r>
            <a:r>
              <a:rPr lang="en-US" sz="2000" dirty="0" smtClean="0"/>
              <a:t>generated</a:t>
            </a:r>
          </a:p>
          <a:p>
            <a:pPr lvl="1"/>
            <a:r>
              <a:rPr lang="en-US" sz="1800" dirty="0"/>
              <a:t>Peak months: Q4 – Oct to Dec</a:t>
            </a:r>
          </a:p>
          <a:p>
            <a:pPr marL="228600" lvl="1">
              <a:spcBef>
                <a:spcPts val="1000"/>
              </a:spcBef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623" y="325083"/>
            <a:ext cx="4581525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24" y="4047338"/>
            <a:ext cx="5032062" cy="2649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74906" y="3722255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Month over Month: Revenue Generated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974624" y="0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Revenue Generated in 2 years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069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Next Steps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491" y="1625599"/>
            <a:ext cx="10474036" cy="49045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Analyze if any pattern in Cancel orders by Country, purchase Date/ month, Recent</a:t>
            </a:r>
          </a:p>
          <a:p>
            <a:pPr lvl="1"/>
            <a:endParaRPr lang="en-US" sz="1800" dirty="0" smtClean="0"/>
          </a:p>
          <a:p>
            <a:r>
              <a:rPr lang="en-US" sz="2000" dirty="0" smtClean="0"/>
              <a:t>Begin with RFM Analysis</a:t>
            </a:r>
          </a:p>
          <a:p>
            <a:endParaRPr lang="en-US" sz="2000" dirty="0"/>
          </a:p>
          <a:p>
            <a:r>
              <a:rPr lang="en-US" sz="2000" dirty="0" smtClean="0"/>
              <a:t>Compliment findings with predictive analysis using K-Means Clustering Algorithms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794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0945" y="1967346"/>
            <a:ext cx="9144000" cy="2216727"/>
          </a:xfrm>
        </p:spPr>
        <p:txBody>
          <a:bodyPr>
            <a:normAutofit/>
          </a:bodyPr>
          <a:lstStyle/>
          <a:p>
            <a:r>
              <a:rPr lang="en-US" sz="4800" dirty="0" smtClean="0"/>
              <a:t>Online Retailer</a:t>
            </a:r>
            <a:br>
              <a:rPr lang="en-US" sz="4800" dirty="0" smtClean="0"/>
            </a:br>
            <a:r>
              <a:rPr lang="en-US" sz="3200" dirty="0" smtClean="0"/>
              <a:t>Week </a:t>
            </a:r>
            <a:r>
              <a:rPr lang="en-US" sz="3200" dirty="0" smtClean="0"/>
              <a:t>3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3200" dirty="0" smtClean="0"/>
              <a:t>Customer Segmentation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2691" y="4781863"/>
            <a:ext cx="4499775" cy="1214204"/>
          </a:xfrm>
        </p:spPr>
        <p:txBody>
          <a:bodyPr>
            <a:noAutofit/>
          </a:bodyPr>
          <a:lstStyle/>
          <a:p>
            <a:pPr algn="r"/>
            <a:r>
              <a:rPr lang="en-US" sz="1800" dirty="0" smtClean="0"/>
              <a:t>Data Science Capstone </a:t>
            </a:r>
          </a:p>
          <a:p>
            <a:pPr algn="r"/>
            <a:r>
              <a:rPr lang="en-US" sz="1800" dirty="0" smtClean="0"/>
              <a:t>Spring 2022 SECS 7259-01 22124</a:t>
            </a:r>
          </a:p>
          <a:p>
            <a:pPr algn="r"/>
            <a:r>
              <a:rPr lang="en-US" sz="1800" dirty="0" smtClean="0"/>
              <a:t>Vidya Rayanoothala</a:t>
            </a:r>
          </a:p>
          <a:p>
            <a:pPr algn="r"/>
            <a:endParaRPr lang="en-US" sz="1800" dirty="0" smtClean="0"/>
          </a:p>
          <a:p>
            <a:pPr algn="r"/>
            <a:endParaRPr lang="en-US" sz="1800" dirty="0" smtClean="0"/>
          </a:p>
          <a:p>
            <a:pPr algn="r"/>
            <a:endParaRPr lang="en-US" sz="1800" dirty="0"/>
          </a:p>
        </p:txBody>
      </p:sp>
      <p:pic>
        <p:nvPicPr>
          <p:cNvPr id="1026" name="Picture 2" descr="Market and Customer Segmentation Studies in Andheri East, Mumbai, Market  Search India Private Limited | ID: 216442039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6436"/>
            <a:ext cx="4316995" cy="258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876" y="0"/>
            <a:ext cx="5528124" cy="15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30"/>
    </mc:Choice>
    <mc:Fallback xmlns="">
      <p:transition spd="slow" advTm="7343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Exploratory Data Analysis (contd.)</a:t>
            </a:r>
            <a:endParaRPr lang="en-US" sz="36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-1" y="1736436"/>
            <a:ext cx="5689601" cy="4064000"/>
          </a:xfrm>
        </p:spPr>
        <p:txBody>
          <a:bodyPr vert="horz" lIns="91440" tIns="45720" rIns="91440" bIns="45720" rtlCol="0">
            <a:no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000" dirty="0"/>
              <a:t>Further review of Cancel Orders:</a:t>
            </a:r>
          </a:p>
          <a:p>
            <a:pPr lvl="2"/>
            <a:r>
              <a:rPr lang="en-US" sz="1800" dirty="0"/>
              <a:t>Mainly coincided with peak order </a:t>
            </a:r>
            <a:r>
              <a:rPr lang="en-US" sz="1800" dirty="0" smtClean="0"/>
              <a:t>days</a:t>
            </a:r>
          </a:p>
          <a:p>
            <a:pPr lvl="2"/>
            <a:r>
              <a:rPr lang="en-US" sz="1800" dirty="0" smtClean="0"/>
              <a:t>About a third of customers cancelled orders</a:t>
            </a:r>
          </a:p>
          <a:p>
            <a:pPr lvl="2"/>
            <a:r>
              <a:rPr lang="en-US" sz="1800" dirty="0" smtClean="0"/>
              <a:t>Equates to just 8% of revenue</a:t>
            </a:r>
          </a:p>
          <a:p>
            <a:pPr lvl="2"/>
            <a:r>
              <a:rPr lang="en-US" sz="1800" dirty="0" smtClean="0"/>
              <a:t>Top 3 Most cancels by Countries that order revenue with in Top 5:</a:t>
            </a:r>
          </a:p>
          <a:p>
            <a:pPr lvl="3"/>
            <a:r>
              <a:rPr lang="en-US" sz="1600" dirty="0" smtClean="0"/>
              <a:t>United Kingdom</a:t>
            </a:r>
          </a:p>
          <a:p>
            <a:pPr lvl="3"/>
            <a:r>
              <a:rPr lang="en-US" sz="1600" dirty="0" smtClean="0"/>
              <a:t>EIRE</a:t>
            </a:r>
          </a:p>
          <a:p>
            <a:pPr lvl="3"/>
            <a:r>
              <a:rPr lang="en-US" sz="1600" dirty="0" smtClean="0"/>
              <a:t>France</a:t>
            </a:r>
            <a:endParaRPr lang="en-US" sz="1600" dirty="0"/>
          </a:p>
          <a:p>
            <a:pPr lvl="2"/>
            <a:r>
              <a:rPr lang="en-US" sz="1800" dirty="0" smtClean="0"/>
              <a:t>About 49% of products have had cancelled orders</a:t>
            </a:r>
          </a:p>
          <a:p>
            <a:pPr lvl="2"/>
            <a:endParaRPr lang="en-US" sz="1800" dirty="0"/>
          </a:p>
          <a:p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009" y="1126836"/>
            <a:ext cx="6620092" cy="48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</a:t>
            </a:r>
            <a:r>
              <a:rPr lang="en-US" sz="3600" dirty="0" smtClean="0"/>
              <a:t>Baseline vs. V1 model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182" y="1302327"/>
            <a:ext cx="6049818" cy="51538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Scatter plot of revenue to time distribution indicated 3 clusters</a:t>
            </a:r>
          </a:p>
          <a:p>
            <a:pPr lvl="1"/>
            <a:r>
              <a:rPr lang="en-US" sz="1800" dirty="0"/>
              <a:t>Cluster </a:t>
            </a:r>
            <a:r>
              <a:rPr lang="en-US" sz="1800" dirty="0" smtClean="0"/>
              <a:t>0: </a:t>
            </a:r>
            <a:r>
              <a:rPr lang="en-US" sz="1800" dirty="0"/>
              <a:t>Orders with moderate revenue generation</a:t>
            </a:r>
          </a:p>
          <a:p>
            <a:pPr lvl="1"/>
            <a:r>
              <a:rPr lang="en-US" sz="1800" dirty="0"/>
              <a:t>Cluster </a:t>
            </a:r>
            <a:r>
              <a:rPr lang="en-US" sz="1800" dirty="0" smtClean="0"/>
              <a:t>1: Orders </a:t>
            </a:r>
            <a:r>
              <a:rPr lang="en-US" sz="1800" dirty="0"/>
              <a:t>that were cancelled and resulted in loss of revenue</a:t>
            </a:r>
          </a:p>
          <a:p>
            <a:pPr lvl="1"/>
            <a:r>
              <a:rPr lang="en-US" sz="1800" dirty="0" smtClean="0"/>
              <a:t>Cluster 2: </a:t>
            </a:r>
            <a:r>
              <a:rPr lang="en-US" sz="1800" dirty="0"/>
              <a:t>Orders with high revenue </a:t>
            </a:r>
            <a:r>
              <a:rPr lang="en-US" sz="1800" dirty="0" smtClean="0"/>
              <a:t>generation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r>
              <a:rPr lang="en-US" sz="2000" dirty="0" smtClean="0"/>
              <a:t>K </a:t>
            </a:r>
            <a:r>
              <a:rPr lang="en-US" sz="2000" dirty="0"/>
              <a:t>M</a:t>
            </a:r>
            <a:r>
              <a:rPr lang="en-US" sz="2000" dirty="0" smtClean="0"/>
              <a:t>eans </a:t>
            </a:r>
            <a:r>
              <a:rPr lang="en-US" sz="2000" dirty="0"/>
              <a:t>with 3 clusters </a:t>
            </a:r>
            <a:r>
              <a:rPr lang="en-US" sz="2000" dirty="0" smtClean="0"/>
              <a:t>shows </a:t>
            </a:r>
            <a:r>
              <a:rPr lang="en-US" sz="2000" dirty="0"/>
              <a:t>similar </a:t>
            </a:r>
            <a:r>
              <a:rPr lang="en-US" sz="2000" dirty="0" smtClean="0"/>
              <a:t>composition as scatter plot clusters</a:t>
            </a:r>
            <a:endParaRPr lang="en-US" sz="2000" dirty="0"/>
          </a:p>
          <a:p>
            <a:pPr lvl="1"/>
            <a:endParaRPr lang="en-US" sz="1800" dirty="0" smtClean="0"/>
          </a:p>
          <a:p>
            <a:pPr marL="228600" lvl="1">
              <a:spcBef>
                <a:spcPts val="1000"/>
              </a:spcBef>
            </a:pP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094696" y="4476659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Clusters Composition: v1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4697" y="508592"/>
            <a:ext cx="458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Scatter plot of Revenue Generated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982" y="796112"/>
            <a:ext cx="5372100" cy="3343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111" y="4756727"/>
            <a:ext cx="4600575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75" y="4602838"/>
            <a:ext cx="4426383" cy="123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8473"/>
            <a:ext cx="12192000" cy="8682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Online Retailer: Next Steps</a:t>
            </a:r>
            <a:endParaRPr lang="en-US" sz="3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491" y="1625599"/>
            <a:ext cx="10474036" cy="2835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000" dirty="0" smtClean="0"/>
              <a:t>Further work on K-Means </a:t>
            </a:r>
            <a:r>
              <a:rPr lang="en-US" sz="2000" dirty="0" smtClean="0"/>
              <a:t>Clustering </a:t>
            </a:r>
            <a:r>
              <a:rPr lang="en-US" sz="2000" dirty="0" smtClean="0"/>
              <a:t>to find Optimum K with Elbow method</a:t>
            </a:r>
          </a:p>
          <a:p>
            <a:pPr>
              <a:lnSpc>
                <a:spcPct val="250000"/>
              </a:lnSpc>
            </a:pPr>
            <a:r>
              <a:rPr lang="en-US" sz="2000" dirty="0"/>
              <a:t>Find the difference compared to hierarchical </a:t>
            </a:r>
            <a:r>
              <a:rPr lang="en-US" sz="2000" dirty="0" smtClean="0"/>
              <a:t>clustering</a:t>
            </a:r>
          </a:p>
          <a:p>
            <a:pPr>
              <a:lnSpc>
                <a:spcPct val="250000"/>
              </a:lnSpc>
            </a:pPr>
            <a:r>
              <a:rPr lang="en-US" sz="2000" dirty="0" smtClean="0"/>
              <a:t>Reassess the clusters without cancelled orders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109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440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Online Retailer Week 2 Customer Segmentation</vt:lpstr>
      <vt:lpstr>Online Retailer: Data Cleaning </vt:lpstr>
      <vt:lpstr>Online Retailer: Prelim learning</vt:lpstr>
      <vt:lpstr>Online Retailer: Next Steps</vt:lpstr>
      <vt:lpstr>Online Retailer Week 3 Customer Segmentation</vt:lpstr>
      <vt:lpstr>Online Retailer: Exploratory Data Analysis (contd.)</vt:lpstr>
      <vt:lpstr>Online Retailer: Baseline vs. V1 model</vt:lpstr>
      <vt:lpstr>Online Retailer: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Retailer  Customer Segmentation</dc:title>
  <dc:creator>Rayanoothala, Vidya [IEC-IO]</dc:creator>
  <cp:lastModifiedBy>Rayanoothala, Vidya [IEC-IO]</cp:lastModifiedBy>
  <cp:revision>15</cp:revision>
  <dcterms:created xsi:type="dcterms:W3CDTF">2022-05-10T07:28:49Z</dcterms:created>
  <dcterms:modified xsi:type="dcterms:W3CDTF">2022-05-17T07:36:34Z</dcterms:modified>
</cp:coreProperties>
</file>