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26AF-D920-42DA-8503-7C34FEEBEEE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5" y="1967346"/>
            <a:ext cx="9144000" cy="221672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Online Retailer</a:t>
            </a:r>
            <a:br>
              <a:rPr lang="en-US" sz="4800" dirty="0" smtClean="0"/>
            </a:br>
            <a:r>
              <a:rPr lang="en-US" sz="3200" dirty="0" smtClean="0"/>
              <a:t>Week 2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Customer Segmentation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2691" y="4781863"/>
            <a:ext cx="4499775" cy="1214204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Data Science Capstone </a:t>
            </a:r>
          </a:p>
          <a:p>
            <a:pPr algn="r"/>
            <a:r>
              <a:rPr lang="en-US" sz="1800" dirty="0" smtClean="0"/>
              <a:t>Spring 2022 SECS 7259-01 22124</a:t>
            </a:r>
          </a:p>
          <a:p>
            <a:pPr algn="r"/>
            <a:r>
              <a:rPr lang="en-US" sz="1800" dirty="0" smtClean="0"/>
              <a:t>Vidya Rayanoothala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pic>
        <p:nvPicPr>
          <p:cNvPr id="1026" name="Picture 2" descr="Market and Customer Segmentation Studies in Andheri East, Mumbai, Market  Search India Private Limited | ID: 21644203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6436"/>
            <a:ext cx="4316995" cy="25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6" y="0"/>
            <a:ext cx="5528124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30"/>
    </mc:Choice>
    <mc:Fallback xmlns="">
      <p:transition spd="slow" advTm="7343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Data Cleaning 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" y="868218"/>
            <a:ext cx="8931565" cy="5989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Step 1: Combined 2 worksheets: </a:t>
            </a:r>
          </a:p>
          <a:p>
            <a:pPr lvl="1"/>
            <a:r>
              <a:rPr lang="en-US" sz="1600" dirty="0" smtClean="0"/>
              <a:t>Year 2009-10 and 2010-11</a:t>
            </a:r>
            <a:endParaRPr lang="en-US" sz="1600" dirty="0" smtClean="0"/>
          </a:p>
          <a:p>
            <a:pPr lvl="1"/>
            <a:r>
              <a:rPr lang="en-US" sz="1600" dirty="0" smtClean="0"/>
              <a:t>Total 1067371 entries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Step 2: Removed entries without Customer ID</a:t>
            </a:r>
          </a:p>
          <a:p>
            <a:pPr lvl="1"/>
            <a:r>
              <a:rPr lang="en-US" sz="1600" dirty="0" smtClean="0"/>
              <a:t>Reduced to 824364 entries</a:t>
            </a:r>
            <a:endParaRPr lang="en-US" sz="1600" dirty="0" smtClean="0"/>
          </a:p>
          <a:p>
            <a:endParaRPr lang="en-US" sz="1800" dirty="0" smtClean="0"/>
          </a:p>
          <a:p>
            <a:r>
              <a:rPr lang="en-US" sz="1800" dirty="0" smtClean="0"/>
              <a:t>Step 3: Outliers: Negative Quantity and Price</a:t>
            </a:r>
          </a:p>
          <a:p>
            <a:pPr lvl="1"/>
            <a:r>
              <a:rPr lang="en-US" sz="1600" dirty="0" smtClean="0"/>
              <a:t>Order Cancels have Negative Quantity. Also ‘C’ on Invoice number</a:t>
            </a:r>
          </a:p>
          <a:p>
            <a:pPr lvl="1"/>
            <a:r>
              <a:rPr lang="en-US" sz="1600" dirty="0" smtClean="0"/>
              <a:t>Negative Price marked for bad debt adjustments (5 entries)</a:t>
            </a:r>
          </a:p>
          <a:p>
            <a:pPr lvl="1"/>
            <a:r>
              <a:rPr lang="en-US" sz="1600" dirty="0" smtClean="0"/>
              <a:t>2 Bad debt adjustments (=22k amount) same date 12/8/11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Step 4: Exploratory Data Analysis</a:t>
            </a:r>
          </a:p>
          <a:p>
            <a:pPr lvl="1"/>
            <a:r>
              <a:rPr lang="en-US" sz="1600" dirty="0" smtClean="0"/>
              <a:t>Amount spent</a:t>
            </a:r>
            <a:r>
              <a:rPr lang="en-US" sz="1600" dirty="0" smtClean="0"/>
              <a:t> by each Customer (ID)</a:t>
            </a:r>
          </a:p>
          <a:p>
            <a:pPr lvl="1"/>
            <a:r>
              <a:rPr lang="en-US" sz="1600" dirty="0" smtClean="0"/>
              <a:t>Frequency of purchase</a:t>
            </a:r>
          </a:p>
          <a:p>
            <a:pPr lvl="1"/>
            <a:r>
              <a:rPr lang="en-US" sz="1600" dirty="0" smtClean="0"/>
              <a:t>Value of each purchase</a:t>
            </a:r>
          </a:p>
          <a:p>
            <a:pPr lvl="1"/>
            <a:r>
              <a:rPr lang="en-US" sz="1600" dirty="0" smtClean="0"/>
              <a:t>Country of purchase volume</a:t>
            </a:r>
          </a:p>
          <a:p>
            <a:pPr lvl="1"/>
            <a:r>
              <a:rPr lang="en-US" sz="1600" dirty="0" smtClean="0"/>
              <a:t>Amount spent per country</a:t>
            </a:r>
          </a:p>
          <a:p>
            <a:pPr lvl="1"/>
            <a:r>
              <a:rPr lang="en-US" sz="1600" dirty="0" smtClean="0"/>
              <a:t>Seasonality - Month of purchase</a:t>
            </a:r>
          </a:p>
          <a:p>
            <a:pPr lvl="1"/>
            <a:endParaRPr lang="en-US" sz="12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2521527"/>
            <a:ext cx="5043055" cy="23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Prelim learning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26836"/>
            <a:ext cx="6049818" cy="573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5942 customers spent on average 2801.80 currency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Each customers had purchased on average approx. 7.5 times in 2 years, at least once and at most 508 times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On average, 293.97 spent by a customer on a purchase</a:t>
            </a:r>
          </a:p>
          <a:p>
            <a:pPr lvl="1"/>
            <a:r>
              <a:rPr lang="en-US" sz="1800" dirty="0" smtClean="0"/>
              <a:t>75% of customer purchases within 357.41</a:t>
            </a:r>
          </a:p>
          <a:p>
            <a:endParaRPr lang="en-US" sz="2000" dirty="0" smtClean="0"/>
          </a:p>
          <a:p>
            <a:r>
              <a:rPr lang="en-US" sz="2000" dirty="0" smtClean="0"/>
              <a:t>Most Customers and most revenue generated from United Kingdom</a:t>
            </a:r>
          </a:p>
          <a:p>
            <a:pPr lvl="1"/>
            <a:r>
              <a:rPr lang="en-US" sz="1800" dirty="0" smtClean="0"/>
              <a:t>Ireland, Netherlands, Germany, France, and Australia - top Revenue generating countries/ markets</a:t>
            </a:r>
          </a:p>
          <a:p>
            <a:endParaRPr lang="en-US" sz="2000" dirty="0" smtClean="0"/>
          </a:p>
          <a:p>
            <a:r>
              <a:rPr lang="en-US" sz="2000" dirty="0" smtClean="0"/>
              <a:t>Seasonality </a:t>
            </a:r>
            <a:r>
              <a:rPr lang="en-US" sz="2000" dirty="0"/>
              <a:t>in revenue </a:t>
            </a:r>
            <a:r>
              <a:rPr lang="en-US" sz="2000" dirty="0" smtClean="0"/>
              <a:t>generated</a:t>
            </a:r>
          </a:p>
          <a:p>
            <a:pPr lvl="1"/>
            <a:r>
              <a:rPr lang="en-US" sz="1800" dirty="0"/>
              <a:t>Peak months: Q4 – Oct to Dec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23" y="325083"/>
            <a:ext cx="4581525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24" y="4047338"/>
            <a:ext cx="5032062" cy="2649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4906" y="3722255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Month over Month: Revenue Generated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74624" y="0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Revenue Generated in 2 years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6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491" y="1625599"/>
            <a:ext cx="10474036" cy="49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Analyze if any pattern in Cancel orders by Country, purchase Date/ month, Recent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Begin with RFM Analysis</a:t>
            </a:r>
          </a:p>
          <a:p>
            <a:endParaRPr lang="en-US" sz="2000" dirty="0"/>
          </a:p>
          <a:p>
            <a:r>
              <a:rPr lang="en-US" sz="2000" dirty="0" smtClean="0"/>
              <a:t>Compliment findings with predictive analysis using K-Means Clustering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794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Online Retailer Week 2 Customer Segmentation</vt:lpstr>
      <vt:lpstr>Online Retailer: Data Cleaning </vt:lpstr>
      <vt:lpstr>Online Retailer: Prelim learning</vt:lpstr>
      <vt:lpstr>Online Retailer: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  Customer Segmentation</dc:title>
  <dc:creator>Rayanoothala, Vidya [IEC-IO]</dc:creator>
  <cp:lastModifiedBy>Rayanoothala, Vidya [IEC-IO]</cp:lastModifiedBy>
  <cp:revision>9</cp:revision>
  <dcterms:created xsi:type="dcterms:W3CDTF">2022-05-10T07:28:49Z</dcterms:created>
  <dcterms:modified xsi:type="dcterms:W3CDTF">2022-05-10T08:23:24Z</dcterms:modified>
</cp:coreProperties>
</file>