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8" r:id="rId5"/>
    <p:sldId id="259" r:id="rId6"/>
    <p:sldId id="262" r:id="rId7"/>
    <p:sldId id="263" r:id="rId8"/>
    <p:sldId id="270" r:id="rId9"/>
    <p:sldId id="271" r:id="rId10"/>
    <p:sldId id="274" r:id="rId11"/>
    <p:sldId id="277" r:id="rId12"/>
    <p:sldId id="275" r:id="rId13"/>
    <p:sldId id="278" r:id="rId14"/>
    <p:sldId id="279" r:id="rId15"/>
    <p:sldId id="276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26AF-D920-42DA-8503-7C34FEEBEEE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he-machine-learning-lifecycle-in-2021-473717c633bc" TargetMode="External"/><Relationship Id="rId4" Type="http://schemas.openxmlformats.org/officeDocument/2006/relationships/hyperlink" Target="https://neptune.ai/blog/model-deployment-strategi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online-retail-dataset?select=online_retail_II.xlsx" TargetMode="External"/><Relationship Id="rId2" Type="http://schemas.openxmlformats.org/officeDocument/2006/relationships/hyperlink" Target="https://archive.ics.uci.edu/ml/datasets/Online+Retail+I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45" y="1967346"/>
            <a:ext cx="9144000" cy="221672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Online Retailer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Customer Segmentation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2691" y="4781863"/>
            <a:ext cx="4499775" cy="1214204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Data Science Capstone </a:t>
            </a:r>
          </a:p>
          <a:p>
            <a:pPr algn="r"/>
            <a:r>
              <a:rPr lang="en-US" sz="1800" dirty="0" smtClean="0"/>
              <a:t>Spring 2022 SECS 7259-01 22124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pic>
        <p:nvPicPr>
          <p:cNvPr id="1026" name="Picture 2" descr="Market and Customer Segmentation Studies in Andheri East, Mumbai, Market  Search India Private Limited | ID: 21644203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6436"/>
            <a:ext cx="4316995" cy="25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76" y="0"/>
            <a:ext cx="5528124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30"/>
    </mc:Choice>
    <mc:Fallback xmlns="">
      <p:transition spd="slow" advTm="734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Silhouette Score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7491" y="1314772"/>
            <a:ext cx="5293895" cy="5105278"/>
          </a:xfrm>
        </p:spPr>
        <p:txBody>
          <a:bodyPr vert="horz" lIns="91440" tIns="45720" rIns="91440" bIns="45720" rtlCol="0">
            <a:noAutofit/>
          </a:bodyPr>
          <a:lstStyle/>
          <a:p>
            <a:pPr marL="914400" lvl="3" indent="0">
              <a:spcBef>
                <a:spcPts val="1000"/>
              </a:spcBef>
              <a:buNone/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000" dirty="0" smtClean="0"/>
              <a:t>Silhouette Analysis for Clusters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Silhouette Coefficient or score is a metrics to calculate goodness of clustering technique</a:t>
            </a:r>
          </a:p>
          <a:p>
            <a:pPr marL="1600200" lvl="4">
              <a:spcBef>
                <a:spcPts val="1000"/>
              </a:spcBef>
            </a:pPr>
            <a:r>
              <a:rPr lang="en-US" dirty="0" smtClean="0"/>
              <a:t>1=&gt; clusters </a:t>
            </a:r>
            <a:r>
              <a:rPr lang="en-US" dirty="0"/>
              <a:t>are well apart from each other and clearly distinguished.</a:t>
            </a:r>
          </a:p>
          <a:p>
            <a:pPr marL="1600200" lvl="4">
              <a:spcBef>
                <a:spcPts val="1000"/>
              </a:spcBef>
            </a:pPr>
            <a:r>
              <a:rPr lang="en-US" dirty="0" smtClean="0"/>
              <a:t>0</a:t>
            </a:r>
            <a:r>
              <a:rPr lang="en-US" dirty="0"/>
              <a:t> =&gt;</a:t>
            </a:r>
            <a:r>
              <a:rPr lang="en-US" dirty="0" smtClean="0"/>
              <a:t> </a:t>
            </a:r>
            <a:r>
              <a:rPr lang="en-US" dirty="0"/>
              <a:t>clusters are indifferent, or we can say that the distance between clusters is not significant.</a:t>
            </a:r>
          </a:p>
          <a:p>
            <a:pPr marL="1600200" lvl="4">
              <a:spcBef>
                <a:spcPts val="1000"/>
              </a:spcBef>
            </a:pPr>
            <a:r>
              <a:rPr lang="en-US" dirty="0" smtClean="0"/>
              <a:t>-1</a:t>
            </a:r>
            <a:r>
              <a:rPr lang="en-US" dirty="0"/>
              <a:t> =&gt;</a:t>
            </a:r>
            <a:r>
              <a:rPr lang="en-US" dirty="0" smtClean="0"/>
              <a:t> </a:t>
            </a:r>
            <a:r>
              <a:rPr lang="en-US" dirty="0"/>
              <a:t>clusters are assigned in the wrong </a:t>
            </a:r>
            <a:r>
              <a:rPr lang="en-US" dirty="0" smtClean="0"/>
              <a:t>way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Applying on Online Retailer dataset, </a:t>
            </a:r>
            <a:r>
              <a:rPr lang="en-US" dirty="0" smtClean="0"/>
              <a:t>5 </a:t>
            </a:r>
            <a:r>
              <a:rPr lang="en-US" dirty="0" smtClean="0"/>
              <a:t>clusters highest Silhouette coefficient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" y="1583249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Silhouette score and Clusters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8" y="2029803"/>
            <a:ext cx="6857491" cy="34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27" y="2920753"/>
            <a:ext cx="4082473" cy="393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7" y="2957106"/>
            <a:ext cx="4057386" cy="3922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2" y="2956762"/>
            <a:ext cx="4008705" cy="392799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Final model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52" y="1048947"/>
            <a:ext cx="12276698" cy="189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K-Means identified 5 optimal Customer </a:t>
            </a:r>
            <a:r>
              <a:rPr lang="en-US" sz="1800" dirty="0" smtClean="0"/>
              <a:t>Segments or </a:t>
            </a:r>
            <a:r>
              <a:rPr lang="en-US" sz="1800" dirty="0" smtClean="0"/>
              <a:t>clusters</a:t>
            </a:r>
          </a:p>
          <a:p>
            <a:pPr lvl="1"/>
            <a:r>
              <a:rPr lang="en-US" sz="1400" dirty="0"/>
              <a:t>Cluster 0: Customer group who bought fairly recently, but fewer number of times and spending lower compared to others</a:t>
            </a:r>
          </a:p>
          <a:p>
            <a:pPr lvl="1"/>
            <a:r>
              <a:rPr lang="en-US" sz="1400" dirty="0"/>
              <a:t>Cluster 1: Customers who have recently purchased fairly high value products </a:t>
            </a:r>
            <a:r>
              <a:rPr lang="en-US" sz="1400" dirty="0" smtClean="0"/>
              <a:t>but </a:t>
            </a:r>
            <a:r>
              <a:rPr lang="en-US" sz="1400" dirty="0"/>
              <a:t>did not repeat purchasing frequently </a:t>
            </a:r>
          </a:p>
          <a:p>
            <a:pPr lvl="1"/>
            <a:r>
              <a:rPr lang="en-US" sz="1400" dirty="0"/>
              <a:t>Cluster 2: Customers who have </a:t>
            </a:r>
            <a:r>
              <a:rPr lang="en-US" sz="1400" dirty="0" smtClean="0"/>
              <a:t>very high </a:t>
            </a:r>
            <a:r>
              <a:rPr lang="en-US" sz="1400" dirty="0"/>
              <a:t>repeat purchases and higher </a:t>
            </a:r>
            <a:r>
              <a:rPr lang="en-US" sz="1400" dirty="0" smtClean="0"/>
              <a:t>spending, </a:t>
            </a:r>
            <a:r>
              <a:rPr lang="en-US" sz="1400" dirty="0"/>
              <a:t>and recently purchased</a:t>
            </a:r>
          </a:p>
          <a:p>
            <a:pPr lvl="1"/>
            <a:r>
              <a:rPr lang="en-US" sz="1400" dirty="0"/>
              <a:t>Cluster 3: These Customers have not purchased in a very long time and have high churn while spending very little</a:t>
            </a:r>
          </a:p>
          <a:p>
            <a:pPr lvl="1"/>
            <a:r>
              <a:rPr lang="en-US" sz="1400" dirty="0"/>
              <a:t>Cluster 4: This is the best group of customers who buy very frequently and spent the most. Also they bought very recently</a:t>
            </a:r>
          </a:p>
          <a:p>
            <a:endParaRPr lang="en-US" sz="1800" dirty="0" smtClean="0"/>
          </a:p>
          <a:p>
            <a:pPr lvl="1"/>
            <a:endParaRPr lang="en-US" sz="1200" dirty="0" smtClean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7265" y="3156308"/>
            <a:ext cx="478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Spending/Monetary across </a:t>
            </a:r>
            <a:r>
              <a:rPr lang="en-US" sz="1400" dirty="0" smtClean="0"/>
              <a:t>Clusters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79433" y="3104559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Recency</a:t>
            </a:r>
            <a:r>
              <a:rPr lang="en-US" sz="1400" dirty="0" smtClean="0"/>
              <a:t> across Clusters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28193" y="3087743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Purchase Frequency across Clusters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53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79883">
            <a:off x="887842" y="1059737"/>
            <a:ext cx="5864009" cy="577105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K Means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46288" y="1617765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 Means Clusters: 5 optimal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28" y="1932018"/>
            <a:ext cx="5552675" cy="47037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332" y="1379678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3D chart of 5 clusters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08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RFM Segment vs. K Means Clusters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74" y="3634210"/>
            <a:ext cx="3631129" cy="3189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3" y="849745"/>
            <a:ext cx="245745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576" y="1150316"/>
            <a:ext cx="2597286" cy="22197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67635" y="1589980"/>
            <a:ext cx="5924365" cy="3869787"/>
          </a:xfrm>
        </p:spPr>
        <p:txBody>
          <a:bodyPr vert="horz" lIns="91440" tIns="45720" rIns="91440" bIns="45720" rtlCol="0"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000" dirty="0" smtClean="0"/>
              <a:t>61% of customers are in K-Means Cluster 0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smtClean="0"/>
              <a:t>Overlap </a:t>
            </a:r>
            <a:r>
              <a:rPr lang="en-US" sz="1800" dirty="0"/>
              <a:t>in Segments identified with RFM Scores vs. </a:t>
            </a:r>
            <a:r>
              <a:rPr lang="en-US" sz="1800" dirty="0"/>
              <a:t>K Means Clusters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Champions: high </a:t>
            </a:r>
            <a:r>
              <a:rPr lang="en-US" dirty="0" err="1" smtClean="0"/>
              <a:t>Recency</a:t>
            </a:r>
            <a:r>
              <a:rPr lang="en-US" dirty="0" smtClean="0"/>
              <a:t>, high Frequency, high Spending spread across 4 K-Means clusters</a:t>
            </a:r>
          </a:p>
          <a:p>
            <a:pPr marL="1600200" lvl="4">
              <a:lnSpc>
                <a:spcPct val="100000"/>
              </a:lnSpc>
              <a:spcBef>
                <a:spcPts val="1000"/>
              </a:spcBef>
            </a:pPr>
            <a:r>
              <a:rPr lang="en-US" sz="1600" dirty="0"/>
              <a:t>59% in K Means </a:t>
            </a:r>
            <a:r>
              <a:rPr lang="en-US" sz="1600" dirty="0" smtClean="0"/>
              <a:t>Cluster </a:t>
            </a:r>
            <a:r>
              <a:rPr lang="en-US" sz="1600" dirty="0"/>
              <a:t>1</a:t>
            </a:r>
          </a:p>
          <a:p>
            <a:pPr marL="1600200" lvl="4">
              <a:lnSpc>
                <a:spcPct val="100000"/>
              </a:lnSpc>
              <a:spcBef>
                <a:spcPts val="1000"/>
              </a:spcBef>
            </a:pPr>
            <a:r>
              <a:rPr lang="en-US" sz="1600" dirty="0" smtClean="0"/>
              <a:t>37% in Cluster 0</a:t>
            </a:r>
          </a:p>
          <a:p>
            <a:pPr marL="1600200" lvl="4">
              <a:lnSpc>
                <a:spcPct val="100000"/>
              </a:lnSpc>
              <a:spcBef>
                <a:spcPts val="1000"/>
              </a:spcBef>
            </a:pPr>
            <a:r>
              <a:rPr lang="en-US" sz="1600" dirty="0" smtClean="0"/>
              <a:t>3% in Cluster 2</a:t>
            </a:r>
          </a:p>
          <a:p>
            <a:pPr marL="1600200" lvl="4">
              <a:lnSpc>
                <a:spcPct val="100000"/>
              </a:lnSpc>
              <a:spcBef>
                <a:spcPts val="1000"/>
              </a:spcBef>
            </a:pPr>
            <a:r>
              <a:rPr lang="en-US" sz="1600" dirty="0" smtClean="0"/>
              <a:t>1% in Cluster 4</a:t>
            </a:r>
          </a:p>
        </p:txBody>
      </p:sp>
    </p:spTree>
    <p:extLst>
      <p:ext uri="{BB962C8B-B14F-4D97-AF65-F5344CB8AC3E}">
        <p14:creationId xmlns:p14="http://schemas.microsoft.com/office/powerpoint/2010/main" val="27508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7" y="1535837"/>
            <a:ext cx="11060837" cy="51116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61</a:t>
            </a:r>
            <a:r>
              <a:rPr lang="en-US" sz="2000" dirty="0"/>
              <a:t>% of </a:t>
            </a:r>
            <a:r>
              <a:rPr lang="en-US" sz="2000" dirty="0" smtClean="0"/>
              <a:t>customers </a:t>
            </a:r>
            <a:r>
              <a:rPr lang="en-US" sz="2000" dirty="0"/>
              <a:t>in Cluster </a:t>
            </a:r>
            <a:r>
              <a:rPr lang="en-US" sz="2000" dirty="0" smtClean="0"/>
              <a:t>0</a:t>
            </a:r>
          </a:p>
          <a:p>
            <a:pPr lvl="1"/>
            <a:r>
              <a:rPr lang="en-US" sz="1800" dirty="0" smtClean="0"/>
              <a:t>Grow this group with Marketing </a:t>
            </a:r>
            <a:r>
              <a:rPr lang="en-US" sz="1800" dirty="0"/>
              <a:t>plan to drive </a:t>
            </a:r>
            <a:r>
              <a:rPr lang="en-US" sz="1800" dirty="0" smtClean="0"/>
              <a:t>more frequent purchase utilizing recommenders</a:t>
            </a:r>
            <a:r>
              <a:rPr lang="en-US" sz="1800" dirty="0"/>
              <a:t>, coupon offerings for related </a:t>
            </a:r>
            <a:r>
              <a:rPr lang="en-US" sz="1800" dirty="0" smtClean="0"/>
              <a:t>past purchases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30</a:t>
            </a:r>
            <a:r>
              <a:rPr lang="en-US" sz="2000" dirty="0"/>
              <a:t>% of customers </a:t>
            </a:r>
            <a:r>
              <a:rPr lang="en-US" sz="2000" dirty="0" smtClean="0"/>
              <a:t>not </a:t>
            </a:r>
            <a:r>
              <a:rPr lang="en-US" sz="2000" dirty="0"/>
              <a:t>purchased </a:t>
            </a:r>
            <a:r>
              <a:rPr lang="en-US" sz="2000" dirty="0" smtClean="0"/>
              <a:t>recently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1800" dirty="0" smtClean="0"/>
              <a:t>Likely to churn</a:t>
            </a:r>
          </a:p>
          <a:p>
            <a:pPr lvl="1"/>
            <a:r>
              <a:rPr lang="en-US" sz="1800" dirty="0" smtClean="0"/>
              <a:t>Nurture </a:t>
            </a:r>
            <a:r>
              <a:rPr lang="en-US" sz="1800" dirty="0"/>
              <a:t>campaigns </a:t>
            </a:r>
            <a:r>
              <a:rPr lang="en-US" sz="1800" dirty="0" smtClean="0"/>
              <a:t>to bring </a:t>
            </a:r>
            <a:r>
              <a:rPr lang="en-US" sz="1800" dirty="0"/>
              <a:t>back </a:t>
            </a:r>
            <a:r>
              <a:rPr lang="en-US" sz="1800" dirty="0" smtClean="0"/>
              <a:t>the group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Cluster </a:t>
            </a:r>
            <a:r>
              <a:rPr lang="en-US" sz="2000" dirty="0"/>
              <a:t>1 </a:t>
            </a:r>
            <a:r>
              <a:rPr lang="en-US" sz="2000" dirty="0" smtClean="0"/>
              <a:t>is 8</a:t>
            </a:r>
            <a:r>
              <a:rPr lang="en-US" sz="2000" dirty="0"/>
              <a:t>% of customers </a:t>
            </a:r>
            <a:endParaRPr lang="en-US" sz="2000" dirty="0" smtClean="0"/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urchased </a:t>
            </a:r>
            <a:r>
              <a:rPr lang="en-US" sz="1800" dirty="0"/>
              <a:t>fairly </a:t>
            </a:r>
            <a:r>
              <a:rPr lang="en-US" sz="1800" dirty="0" smtClean="0"/>
              <a:t>recent, bought </a:t>
            </a:r>
            <a:r>
              <a:rPr lang="en-US" sz="1800" dirty="0"/>
              <a:t>high value </a:t>
            </a:r>
            <a:r>
              <a:rPr lang="en-US" sz="1800" dirty="0" smtClean="0"/>
              <a:t>products, </a:t>
            </a:r>
            <a:r>
              <a:rPr lang="en-US" sz="1800" dirty="0"/>
              <a:t>did not purchase </a:t>
            </a:r>
            <a:r>
              <a:rPr lang="en-US" sz="1800" dirty="0" smtClean="0"/>
              <a:t>frequently</a:t>
            </a:r>
          </a:p>
          <a:p>
            <a:pPr lvl="1"/>
            <a:r>
              <a:rPr lang="en-US" sz="1800" dirty="0" smtClean="0"/>
              <a:t>Likely </a:t>
            </a:r>
            <a:r>
              <a:rPr lang="en-US" sz="1800" dirty="0"/>
              <a:t>dissatisfied </a:t>
            </a:r>
            <a:r>
              <a:rPr lang="en-US" sz="1800" dirty="0" smtClean="0"/>
              <a:t>customers</a:t>
            </a:r>
          </a:p>
          <a:p>
            <a:pPr lvl="1"/>
            <a:r>
              <a:rPr lang="en-US" sz="1800" dirty="0" smtClean="0"/>
              <a:t>Feedback campaigns to increase engagement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8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490" y="1580225"/>
            <a:ext cx="5293155" cy="5166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Model deployment and Validation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Canary </a:t>
            </a:r>
            <a:r>
              <a:rPr lang="en-US" sz="1800" dirty="0"/>
              <a:t>deployment </a:t>
            </a:r>
            <a:r>
              <a:rPr lang="en-US" sz="1800" dirty="0" smtClean="0"/>
              <a:t>strategy: Gradually add customer country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1800" dirty="0" smtClean="0"/>
              <a:t>Internal Validation: Evaluating </a:t>
            </a:r>
            <a:r>
              <a:rPr lang="en-US" sz="1800" dirty="0"/>
              <a:t>the </a:t>
            </a:r>
            <a:r>
              <a:rPr lang="en-US" sz="1800" dirty="0" smtClean="0"/>
              <a:t>fitness and Stability </a:t>
            </a:r>
            <a:r>
              <a:rPr lang="en-US" sz="1800" dirty="0"/>
              <a:t>of </a:t>
            </a:r>
            <a:r>
              <a:rPr lang="en-US" sz="1800" dirty="0" smtClean="0"/>
              <a:t>clustering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Geometrical Properties of cluster like Compactness, Separation</a:t>
            </a:r>
            <a:r>
              <a:rPr lang="en-US" sz="1600" dirty="0"/>
              <a:t>, Connectedness: Average Silhouette Width, and Bayesian information criterion (BIC)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45" y="243237"/>
            <a:ext cx="5560435" cy="2783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12" y="2951066"/>
            <a:ext cx="5402552" cy="3678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42361" y="5788185"/>
            <a:ext cx="21068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</a:t>
            </a:r>
            <a:r>
              <a:rPr lang="en-US" sz="1050" i="1" dirty="0">
                <a:hlinkClick r:id="rId4"/>
              </a:rPr>
              <a:t>https://</a:t>
            </a:r>
            <a:r>
              <a:rPr lang="en-US" sz="1050" i="1" dirty="0" smtClean="0">
                <a:hlinkClick r:id="rId4"/>
              </a:rPr>
              <a:t>neptune.ai/blog/model-deployment-strategies</a:t>
            </a:r>
            <a:endParaRPr lang="en-US" sz="1050" i="1" dirty="0" smtClean="0"/>
          </a:p>
          <a:p>
            <a:r>
              <a:rPr lang="en-US" sz="1400" dirty="0" smtClean="0"/>
              <a:t>Source</a:t>
            </a:r>
            <a:r>
              <a:rPr lang="en-US" sz="1400" dirty="0"/>
              <a:t>: </a:t>
            </a:r>
            <a:r>
              <a:rPr lang="en-US" sz="1200" dirty="0">
                <a:hlinkClick r:id="rId5"/>
              </a:rPr>
              <a:t>The Machine Learning Lifecycle in 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5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Model Profiling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489" y="1127464"/>
            <a:ext cx="11258950" cy="5655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Risks </a:t>
            </a:r>
            <a:r>
              <a:rPr lang="en-US" sz="2000" dirty="0" smtClean="0"/>
              <a:t>of model</a:t>
            </a:r>
            <a:r>
              <a:rPr lang="en-US" sz="2000" dirty="0"/>
              <a:t>: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Every clustering algorithm </a:t>
            </a:r>
            <a:r>
              <a:rPr lang="en-US" sz="1800" dirty="0"/>
              <a:t>will find clusters in a dataset, even if there is no cluster structure in </a:t>
            </a:r>
            <a:r>
              <a:rPr lang="en-US" sz="1800" dirty="0" smtClean="0"/>
              <a:t>it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Outliers</a:t>
            </a:r>
            <a:endParaRPr lang="en-US" sz="1800" dirty="0" smtClean="0"/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Country specific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No Cancel orders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Extreme outliers will skew </a:t>
            </a:r>
            <a:r>
              <a:rPr lang="en-US" sz="1400" dirty="0" smtClean="0"/>
              <a:t>clusters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Stakeholders </a:t>
            </a:r>
            <a:r>
              <a:rPr lang="en-US" sz="2000" dirty="0"/>
              <a:t>for </a:t>
            </a:r>
            <a:r>
              <a:rPr lang="en-US" sz="2000" dirty="0" smtClean="0"/>
              <a:t>project: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Online </a:t>
            </a:r>
            <a:r>
              <a:rPr lang="en-US" sz="1800" dirty="0" smtClean="0"/>
              <a:t>Retailer, Customers, Support functions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Marketing team for building nurture campaigns via emails, texts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Finance team for determining profitable offers and discounts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Product purchase and maintenance team for stocking products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Data Science team for building and maintenance of Customer segmentation model</a:t>
            </a:r>
          </a:p>
          <a:p>
            <a:pPr lvl="2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6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3492"/>
            <a:ext cx="12082509" cy="23348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Optimize product offerings by customer segments</a:t>
            </a:r>
          </a:p>
          <a:p>
            <a:endParaRPr lang="en-US" sz="2000" dirty="0"/>
          </a:p>
          <a:p>
            <a:r>
              <a:rPr lang="en-US" sz="2000" dirty="0" smtClean="0"/>
              <a:t>Design Recommenders to  assist customer segments</a:t>
            </a:r>
            <a:endParaRPr lang="en-US" sz="2000" dirty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21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 Steps: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7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2"/>
    </mc:Choice>
    <mc:Fallback xmlns="">
      <p:transition spd="slow" advTm="2000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2" y="1219200"/>
            <a:ext cx="11739418" cy="553258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Need to explore: E-Commerce past infancy</a:t>
            </a:r>
          </a:p>
          <a:p>
            <a:pPr lvl="1"/>
            <a:r>
              <a:rPr lang="en-US" sz="2000" dirty="0" smtClean="0"/>
              <a:t>Maximize efficiency leads to profits</a:t>
            </a:r>
          </a:p>
          <a:p>
            <a:pPr lvl="1"/>
            <a:r>
              <a:rPr lang="en-US" sz="2000" dirty="0" smtClean="0"/>
              <a:t>Understand customers key to success</a:t>
            </a:r>
          </a:p>
          <a:p>
            <a:endParaRPr lang="en-US" sz="2400" dirty="0" smtClean="0"/>
          </a:p>
          <a:p>
            <a:r>
              <a:rPr lang="en-US" sz="2400" dirty="0" smtClean="0"/>
              <a:t>Business Objective: Understand customer to enhance Product offering and maximize profit</a:t>
            </a:r>
          </a:p>
          <a:p>
            <a:endParaRPr lang="en-US" sz="2400" dirty="0"/>
          </a:p>
          <a:p>
            <a:r>
              <a:rPr lang="en-US" sz="2400" dirty="0" smtClean="0"/>
              <a:t>Scope and Design: Customer Segmentation </a:t>
            </a:r>
          </a:p>
          <a:p>
            <a:pPr lvl="1"/>
            <a:r>
              <a:rPr lang="en-US" sz="2000" dirty="0" smtClean="0"/>
              <a:t>Data preparation: Data Exploration, Data Cleaning</a:t>
            </a:r>
          </a:p>
          <a:p>
            <a:pPr lvl="1"/>
            <a:r>
              <a:rPr lang="en-US" sz="2000" dirty="0" smtClean="0"/>
              <a:t>Descriptive analysis: Visuals to derive insights</a:t>
            </a:r>
          </a:p>
          <a:p>
            <a:pPr lvl="1"/>
            <a:r>
              <a:rPr lang="en-US" sz="2000" dirty="0" smtClean="0"/>
              <a:t>Unsupervised learning model: Clustering</a:t>
            </a:r>
          </a:p>
          <a:p>
            <a:pPr lvl="2"/>
            <a:r>
              <a:rPr lang="en-US" sz="1600" dirty="0"/>
              <a:t>Dimensionality reduction</a:t>
            </a:r>
          </a:p>
          <a:p>
            <a:pPr lvl="2"/>
            <a:r>
              <a:rPr lang="en-US" sz="1600" dirty="0" smtClean="0"/>
              <a:t>Baseline: </a:t>
            </a:r>
            <a:r>
              <a:rPr lang="en-US" sz="1600" dirty="0"/>
              <a:t>RFM Model</a:t>
            </a:r>
          </a:p>
          <a:p>
            <a:pPr lvl="2"/>
            <a:r>
              <a:rPr lang="en-US" sz="1600" dirty="0"/>
              <a:t>Elbow method and </a:t>
            </a:r>
            <a:r>
              <a:rPr lang="en-US" sz="1600" dirty="0" smtClean="0"/>
              <a:t>Silhouette </a:t>
            </a:r>
            <a:r>
              <a:rPr lang="en-US" sz="1600" dirty="0"/>
              <a:t>score to find optimal clusters</a:t>
            </a:r>
          </a:p>
          <a:p>
            <a:pPr lvl="2"/>
            <a:r>
              <a:rPr lang="en-US" sz="1600" dirty="0" smtClean="0"/>
              <a:t>K-Means Cluster analysis</a:t>
            </a:r>
          </a:p>
          <a:p>
            <a:pPr lvl="2"/>
            <a:r>
              <a:rPr lang="en-US" sz="1600" dirty="0" smtClean="0"/>
              <a:t>Model </a:t>
            </a:r>
            <a:r>
              <a:rPr lang="en-US" sz="1600" dirty="0" smtClean="0"/>
              <a:t>iteration and best fit</a:t>
            </a:r>
          </a:p>
          <a:p>
            <a:pPr lvl="1"/>
            <a:r>
              <a:rPr lang="en-US" sz="2000" dirty="0" smtClean="0"/>
              <a:t>Evaluating </a:t>
            </a:r>
            <a:r>
              <a:rPr lang="en-US" sz="2000" dirty="0" smtClean="0"/>
              <a:t>model</a:t>
            </a:r>
          </a:p>
          <a:p>
            <a:pPr lvl="1"/>
            <a:r>
              <a:rPr lang="en-US" sz="2000" dirty="0" smtClean="0"/>
              <a:t>Model Implementation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Stakeholders: Online Retailer, Customers, Support functions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622" y="3703782"/>
            <a:ext cx="3955378" cy="31542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21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Business Objective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22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63"/>
    </mc:Choice>
    <mc:Fallback xmlns="">
      <p:transition spd="slow" advTm="3170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7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Acquisition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4608" y="3557272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Online Retail: Year 2009-10</a:t>
            </a:r>
            <a:r>
              <a:rPr lang="en-US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964" y="892377"/>
            <a:ext cx="108527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- Transactions for </a:t>
            </a:r>
            <a:r>
              <a:rPr lang="en-US" dirty="0"/>
              <a:t>a UK-based and registered, non-store online retail between 01/12/2009 and 09/12/2011</a:t>
            </a:r>
            <a:endParaRPr lang="en-US" sz="1600" b="0" i="0" dirty="0" smtClean="0">
              <a:effectLst/>
              <a:latin typeface="Inter"/>
            </a:endParaRPr>
          </a:p>
          <a:p>
            <a:pPr fontAlgn="base"/>
            <a:endParaRPr lang="en-US" sz="1600" b="0" i="0" dirty="0" smtClean="0">
              <a:effectLst/>
              <a:latin typeface="Inter"/>
            </a:endParaRPr>
          </a:p>
          <a:p>
            <a:pPr fontAlgn="base"/>
            <a:r>
              <a:rPr lang="en-US" sz="1600" dirty="0" smtClean="0">
                <a:latin typeface="Inter"/>
              </a:rPr>
              <a:t>-    </a:t>
            </a:r>
            <a:r>
              <a:rPr lang="en-US" sz="1600" b="0" i="0" dirty="0" smtClean="0">
                <a:effectLst/>
                <a:latin typeface="Inter"/>
              </a:rPr>
              <a:t>Source: </a:t>
            </a:r>
            <a:br>
              <a:rPr lang="en-US" sz="1600" b="0" i="0" dirty="0" smtClean="0">
                <a:effectLst/>
                <a:latin typeface="Inter"/>
              </a:rPr>
            </a:br>
            <a:r>
              <a:rPr lang="en-US" sz="1600" b="0" i="0" dirty="0" smtClean="0">
                <a:effectLst/>
                <a:latin typeface="Inter"/>
              </a:rPr>
              <a:t>          Dr. Daqing Chen, Course Director: MSc Data Science. School of Engineering, </a:t>
            </a:r>
          </a:p>
          <a:p>
            <a:pPr fontAlgn="base"/>
            <a:r>
              <a:rPr lang="en-US" sz="1600" dirty="0" smtClean="0">
                <a:latin typeface="Inter"/>
              </a:rPr>
              <a:t>	</a:t>
            </a:r>
            <a:r>
              <a:rPr lang="en-US" sz="1600" b="0" i="0" dirty="0" smtClean="0">
                <a:effectLst/>
                <a:latin typeface="Inter"/>
              </a:rPr>
              <a:t>London South Bank   University, London SE1 0AA, UK.</a:t>
            </a:r>
          </a:p>
          <a:p>
            <a:pPr lvl="1" fontAlgn="base"/>
            <a:r>
              <a:rPr lang="en-US" sz="1400" dirty="0">
                <a:solidFill>
                  <a:srgbClr val="008ABC"/>
                </a:solidFill>
                <a:latin typeface="Inter"/>
              </a:rPr>
              <a:t> </a:t>
            </a:r>
            <a:r>
              <a:rPr lang="en-US" sz="1400" dirty="0" smtClean="0">
                <a:solidFill>
                  <a:srgbClr val="008ABC"/>
                </a:solidFill>
                <a:latin typeface="Inter"/>
              </a:rPr>
              <a:t>       </a:t>
            </a:r>
            <a:r>
              <a:rPr lang="en-US" sz="1400" b="0" i="0" u="none" strike="noStrike" dirty="0" smtClean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https://archive.ics.uci.edu/ml/datasets/Online+Retail+II</a:t>
            </a:r>
            <a:endParaRPr lang="en-US" sz="1400" b="0" i="0" u="none" strike="noStrike" dirty="0" smtClean="0">
              <a:solidFill>
                <a:srgbClr val="008ABC"/>
              </a:solidFill>
              <a:effectLst/>
              <a:latin typeface="Inter"/>
            </a:endParaRPr>
          </a:p>
          <a:p>
            <a:pPr fontAlgn="base"/>
            <a:endParaRPr lang="en-US" sz="1600" dirty="0">
              <a:solidFill>
                <a:srgbClr val="008ABC"/>
              </a:solidFill>
              <a:latin typeface="Inter"/>
            </a:endParaRPr>
          </a:p>
          <a:p>
            <a:pPr marL="285750" indent="-285750" fontAlgn="base">
              <a:buFontTx/>
              <a:buChar char="-"/>
            </a:pPr>
            <a:r>
              <a:rPr lang="en-US" sz="1600" b="0" i="0" dirty="0" smtClean="0">
                <a:effectLst/>
                <a:latin typeface="Inter"/>
              </a:rPr>
              <a:t>Reference:  </a:t>
            </a:r>
          </a:p>
          <a:p>
            <a:pPr fontAlgn="base"/>
            <a:r>
              <a:rPr lang="en-US" sz="1600" dirty="0">
                <a:latin typeface="Inter"/>
              </a:rPr>
              <a:t>	</a:t>
            </a:r>
            <a:r>
              <a:rPr lang="en-US" sz="1400" b="0" i="0" dirty="0" smtClean="0">
                <a:effectLst/>
                <a:latin typeface="Inter"/>
                <a:hlinkClick r:id="rId3"/>
              </a:rPr>
              <a:t>https://www.kaggle.com/datasets/lakshmi25npathi/online-retail-dataset?select=online_retail_II.xlsx</a:t>
            </a:r>
            <a:endParaRPr lang="en-US" sz="1400" b="0" i="0" dirty="0" smtClean="0">
              <a:effectLst/>
              <a:latin typeface="Inter"/>
            </a:endParaRPr>
          </a:p>
          <a:p>
            <a:pPr fontAlgn="base"/>
            <a:endParaRPr lang="en-US" sz="1600" b="0" i="0" dirty="0" smtClean="0">
              <a:effectLst/>
              <a:latin typeface="Inte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24" y="4110182"/>
            <a:ext cx="3920848" cy="2775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401" y="4082473"/>
            <a:ext cx="3762008" cy="27755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7590" y="3557272"/>
            <a:ext cx="27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Online Retail: Year 2010-11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48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29"/>
    </mc:Choice>
    <mc:Fallback xmlns="">
      <p:transition spd="slow" advTm="14202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Data Cleaning 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79412"/>
            <a:ext cx="6908800" cy="5126181"/>
          </a:xfrm>
        </p:spPr>
        <p:txBody>
          <a:bodyPr>
            <a:noAutofit/>
          </a:bodyPr>
          <a:lstStyle/>
          <a:p>
            <a:r>
              <a:rPr lang="en-US" sz="1800" dirty="0" smtClean="0"/>
              <a:t>Step 1: Combined 2 worksheets: </a:t>
            </a:r>
          </a:p>
          <a:p>
            <a:pPr lvl="1"/>
            <a:r>
              <a:rPr lang="en-US" sz="1600" dirty="0" smtClean="0"/>
              <a:t>Year 2009-10 and 2010-11</a:t>
            </a:r>
          </a:p>
          <a:p>
            <a:pPr lvl="1"/>
            <a:r>
              <a:rPr lang="en-US" sz="1600" dirty="0" smtClean="0"/>
              <a:t>Total 1067371 entries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Step 2: Removed entries without Customer ID</a:t>
            </a:r>
          </a:p>
          <a:p>
            <a:pPr lvl="1"/>
            <a:r>
              <a:rPr lang="en-US" sz="1600" dirty="0" smtClean="0"/>
              <a:t>Reduced to 824364 entries</a:t>
            </a:r>
          </a:p>
          <a:p>
            <a:endParaRPr lang="en-US" sz="1800" dirty="0" smtClean="0"/>
          </a:p>
          <a:p>
            <a:r>
              <a:rPr lang="en-US" sz="1800" dirty="0" smtClean="0"/>
              <a:t>Step 3: Outliers: Negative Quantity and Price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200" dirty="0" smtClean="0"/>
          </a:p>
          <a:p>
            <a:r>
              <a:rPr lang="en-US" sz="1800" dirty="0"/>
              <a:t>Step </a:t>
            </a:r>
            <a:r>
              <a:rPr lang="en-US" sz="1800" dirty="0"/>
              <a:t>4: Normalization to scale </a:t>
            </a:r>
          </a:p>
          <a:p>
            <a:endParaRPr lang="en-US" sz="1800" dirty="0"/>
          </a:p>
          <a:p>
            <a:r>
              <a:rPr lang="en-US" sz="1800" dirty="0"/>
              <a:t>Step 5: Removed Non UK 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47" y="942109"/>
            <a:ext cx="5043055" cy="23792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55" y="3602182"/>
            <a:ext cx="3346450" cy="31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/>
              <a:t>Exploratory Data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26836"/>
            <a:ext cx="6049818" cy="573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5942 customers spent on average 2801.80 currency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Each customers had purchased on average approx. 7.5 times in 2 years, at least once and at most 508 times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On average, 293.97 spent by a customer on a purchase</a:t>
            </a:r>
          </a:p>
          <a:p>
            <a:pPr lvl="1"/>
            <a:r>
              <a:rPr lang="en-US" sz="1800" dirty="0" smtClean="0"/>
              <a:t>75% of customer purchases </a:t>
            </a:r>
            <a:r>
              <a:rPr lang="en-US" sz="1800" dirty="0" smtClean="0"/>
              <a:t>with </a:t>
            </a:r>
            <a:r>
              <a:rPr lang="en-US" sz="1800" dirty="0" smtClean="0"/>
              <a:t>357.41</a:t>
            </a:r>
          </a:p>
          <a:p>
            <a:endParaRPr lang="en-US" sz="2000" dirty="0" smtClean="0"/>
          </a:p>
          <a:p>
            <a:r>
              <a:rPr lang="en-US" sz="2000" dirty="0" smtClean="0"/>
              <a:t>Most Customers and most revenue generated from United Kingdom</a:t>
            </a:r>
          </a:p>
          <a:p>
            <a:pPr lvl="1"/>
            <a:r>
              <a:rPr lang="en-US" sz="1800" dirty="0" smtClean="0"/>
              <a:t>Ireland, Netherlands, Germany, France, and Australia - top Revenue generating countries/ markets</a:t>
            </a:r>
          </a:p>
          <a:p>
            <a:endParaRPr lang="en-US" sz="2000" dirty="0" smtClean="0"/>
          </a:p>
          <a:p>
            <a:r>
              <a:rPr lang="en-US" sz="2000" dirty="0" smtClean="0"/>
              <a:t>Seasonality </a:t>
            </a:r>
            <a:r>
              <a:rPr lang="en-US" sz="2000" dirty="0"/>
              <a:t>in revenue </a:t>
            </a:r>
            <a:r>
              <a:rPr lang="en-US" sz="2000" dirty="0" smtClean="0"/>
              <a:t>generated</a:t>
            </a:r>
          </a:p>
          <a:p>
            <a:pPr lvl="1"/>
            <a:r>
              <a:rPr lang="en-US" sz="1800" dirty="0"/>
              <a:t>Peak months: Q4 – Oct to Dec</a:t>
            </a:r>
          </a:p>
          <a:p>
            <a:pPr marL="228600" lvl="1"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06" y="723895"/>
            <a:ext cx="4171326" cy="2931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05" y="4352871"/>
            <a:ext cx="4581525" cy="2411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4906" y="3959368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Month over Month: Revenue Generated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4905" y="570006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Revenue Generated in 2 years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06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Exploratory Data </a:t>
            </a:r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" y="1736436"/>
            <a:ext cx="5689601" cy="4064000"/>
          </a:xfrm>
        </p:spPr>
        <p:txBody>
          <a:bodyPr vert="horz" lIns="91440" tIns="45720" rIns="91440" bIns="45720" rtlCol="0"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000" dirty="0"/>
              <a:t>Further review of Cancel Orders:</a:t>
            </a:r>
          </a:p>
          <a:p>
            <a:pPr lvl="2"/>
            <a:r>
              <a:rPr lang="en-US" sz="1800" dirty="0"/>
              <a:t>Mainly coincided with peak order </a:t>
            </a:r>
            <a:r>
              <a:rPr lang="en-US" sz="1800" dirty="0" smtClean="0"/>
              <a:t>days</a:t>
            </a:r>
          </a:p>
          <a:p>
            <a:pPr lvl="2"/>
            <a:r>
              <a:rPr lang="en-US" sz="1800" dirty="0" smtClean="0"/>
              <a:t>About a third of customers cancelled orders</a:t>
            </a:r>
          </a:p>
          <a:p>
            <a:pPr lvl="2"/>
            <a:r>
              <a:rPr lang="en-US" sz="1800" dirty="0" smtClean="0"/>
              <a:t>Equates to just 8% of revenue</a:t>
            </a:r>
          </a:p>
          <a:p>
            <a:pPr lvl="2"/>
            <a:r>
              <a:rPr lang="en-US" sz="1800" dirty="0" smtClean="0"/>
              <a:t>Top 3 Most cancels by Countries that order revenue with in Top 5:</a:t>
            </a:r>
          </a:p>
          <a:p>
            <a:pPr lvl="3"/>
            <a:r>
              <a:rPr lang="en-US" sz="1600" dirty="0" smtClean="0"/>
              <a:t>United Kingdom</a:t>
            </a:r>
          </a:p>
          <a:p>
            <a:pPr lvl="3"/>
            <a:r>
              <a:rPr lang="en-US" sz="1600" dirty="0" smtClean="0"/>
              <a:t>EIRE</a:t>
            </a:r>
          </a:p>
          <a:p>
            <a:pPr lvl="3"/>
            <a:r>
              <a:rPr lang="en-US" sz="1600" dirty="0" smtClean="0"/>
              <a:t>France</a:t>
            </a:r>
            <a:endParaRPr lang="en-US" sz="1600" dirty="0"/>
          </a:p>
          <a:p>
            <a:pPr lvl="2"/>
            <a:r>
              <a:rPr lang="en-US" sz="1800" dirty="0" smtClean="0"/>
              <a:t>About 49% of products have had cancelled orders</a:t>
            </a:r>
          </a:p>
          <a:p>
            <a:pPr lvl="2"/>
            <a:endParaRPr lang="en-US" sz="18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09" y="1126836"/>
            <a:ext cx="6620092" cy="48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Baseline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182" y="1302327"/>
            <a:ext cx="6677882" cy="543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Scatter plot of revenue to time distribution indicated 3 clusters</a:t>
            </a:r>
          </a:p>
          <a:p>
            <a:pPr lvl="1"/>
            <a:r>
              <a:rPr lang="en-US" sz="1800" dirty="0"/>
              <a:t>Cluster </a:t>
            </a:r>
            <a:r>
              <a:rPr lang="en-US" sz="1800" dirty="0" smtClean="0"/>
              <a:t>0: </a:t>
            </a:r>
            <a:r>
              <a:rPr lang="en-US" sz="1800" dirty="0"/>
              <a:t>Orders with moderate revenue generation</a:t>
            </a:r>
          </a:p>
          <a:p>
            <a:pPr lvl="1"/>
            <a:r>
              <a:rPr lang="en-US" sz="1800" dirty="0"/>
              <a:t>Cluster </a:t>
            </a:r>
            <a:r>
              <a:rPr lang="en-US" sz="1800" dirty="0" smtClean="0"/>
              <a:t>1: Orders </a:t>
            </a:r>
            <a:r>
              <a:rPr lang="en-US" sz="1800" dirty="0"/>
              <a:t>that were cancelled and resulted in loss of revenue</a:t>
            </a:r>
          </a:p>
          <a:p>
            <a:pPr lvl="1"/>
            <a:r>
              <a:rPr lang="en-US" sz="1800" dirty="0" smtClean="0"/>
              <a:t>Cluster 2: </a:t>
            </a:r>
            <a:r>
              <a:rPr lang="en-US" sz="1800" dirty="0"/>
              <a:t>Orders with high revenue </a:t>
            </a:r>
            <a:r>
              <a:rPr lang="en-US" sz="1800" dirty="0" smtClean="0"/>
              <a:t>generation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K </a:t>
            </a:r>
            <a:r>
              <a:rPr lang="en-US" sz="2000" dirty="0"/>
              <a:t>M</a:t>
            </a:r>
            <a:r>
              <a:rPr lang="en-US" sz="2000" dirty="0" smtClean="0"/>
              <a:t>eans </a:t>
            </a:r>
            <a:r>
              <a:rPr lang="en-US" sz="2000" dirty="0"/>
              <a:t>with 3 clusters </a:t>
            </a:r>
            <a:r>
              <a:rPr lang="en-US" sz="2000" dirty="0" smtClean="0"/>
              <a:t>shows </a:t>
            </a:r>
            <a:r>
              <a:rPr lang="en-US" sz="2000" dirty="0"/>
              <a:t>similar </a:t>
            </a:r>
            <a:r>
              <a:rPr lang="en-US" sz="2000" dirty="0" smtClean="0"/>
              <a:t>composition as scatter plot clusters</a:t>
            </a:r>
            <a:endParaRPr lang="en-US" sz="2000" dirty="0"/>
          </a:p>
          <a:p>
            <a:pPr lvl="1"/>
            <a:endParaRPr lang="en-US" sz="1800" dirty="0" smtClean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r>
              <a:rPr lang="en-US" sz="2000" dirty="0" smtClean="0"/>
              <a:t>Segment </a:t>
            </a:r>
            <a:r>
              <a:rPr lang="en-US" sz="2000" dirty="0"/>
              <a:t>of customer who is the big spender but what if they purchased only once or how recently they purchased?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094697" y="4553662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Clusters Composition: v1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4697" y="508592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Scatter plot of Revenue Generated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982" y="796112"/>
            <a:ext cx="5372100" cy="3343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112" y="4936679"/>
            <a:ext cx="4182706" cy="180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2" y="4223597"/>
            <a:ext cx="4019346" cy="11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RFM Model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471055" y="1111376"/>
            <a:ext cx="8929226" cy="3953165"/>
          </a:xfrm>
        </p:spPr>
        <p:txBody>
          <a:bodyPr vert="horz" lIns="91440" tIns="45720" rIns="91440" bIns="45720" rtlCol="0">
            <a:noAutofit/>
          </a:bodyPr>
          <a:lstStyle/>
          <a:p>
            <a:pPr marL="1143000" lvl="3">
              <a:spcBef>
                <a:spcPts val="1000"/>
              </a:spcBef>
            </a:pPr>
            <a:r>
              <a:rPr lang="en-US" dirty="0" smtClean="0"/>
              <a:t>Customer </a:t>
            </a:r>
            <a:r>
              <a:rPr lang="en-US" dirty="0" smtClean="0"/>
              <a:t>behavior segmentation technique</a:t>
            </a:r>
          </a:p>
          <a:p>
            <a:pPr marL="1600200" lvl="4">
              <a:spcBef>
                <a:spcPts val="1000"/>
              </a:spcBef>
            </a:pPr>
            <a:r>
              <a:rPr lang="en-US" sz="1600" dirty="0" err="1" smtClean="0"/>
              <a:t>Recency</a:t>
            </a:r>
            <a:r>
              <a:rPr lang="en-US" sz="1600" dirty="0" smtClean="0"/>
              <a:t>, </a:t>
            </a:r>
            <a:endParaRPr lang="en-US" sz="1600" dirty="0" smtClean="0"/>
          </a:p>
          <a:p>
            <a:pPr marL="1600200" lvl="4">
              <a:spcBef>
                <a:spcPts val="1000"/>
              </a:spcBef>
            </a:pPr>
            <a:r>
              <a:rPr lang="en-US" sz="1600" dirty="0" smtClean="0"/>
              <a:t>Frequency</a:t>
            </a:r>
            <a:r>
              <a:rPr lang="en-US" sz="1600" dirty="0" smtClean="0"/>
              <a:t>, </a:t>
            </a:r>
            <a:endParaRPr lang="en-US" sz="1600" dirty="0" smtClean="0"/>
          </a:p>
          <a:p>
            <a:pPr marL="1600200" lvl="4">
              <a:spcBef>
                <a:spcPts val="1000"/>
              </a:spcBef>
            </a:pPr>
            <a:r>
              <a:rPr lang="en-US" sz="1600" dirty="0" smtClean="0"/>
              <a:t>Monetary</a:t>
            </a:r>
            <a:endParaRPr lang="en-US" sz="1600" dirty="0"/>
          </a:p>
          <a:p>
            <a:pPr lvl="2"/>
            <a:r>
              <a:rPr lang="en-US" sz="1800" dirty="0" smtClean="0"/>
              <a:t>Each </a:t>
            </a:r>
            <a:r>
              <a:rPr lang="en-US" sz="1800" dirty="0" smtClean="0"/>
              <a:t>component split into </a:t>
            </a:r>
            <a:r>
              <a:rPr lang="en-US" sz="1800" dirty="0" smtClean="0"/>
              <a:t>quantiles</a:t>
            </a:r>
            <a:endParaRPr lang="en-US" sz="1800" dirty="0" smtClean="0"/>
          </a:p>
          <a:p>
            <a:pPr lvl="2"/>
            <a:r>
              <a:rPr lang="en-US" sz="1800" dirty="0" smtClean="0"/>
              <a:t>Scores for each component assigned from </a:t>
            </a:r>
            <a:r>
              <a:rPr lang="en-US" sz="1800" dirty="0" smtClean="0"/>
              <a:t>quantiles</a:t>
            </a:r>
            <a:endParaRPr lang="en-US" sz="1800" dirty="0" smtClean="0"/>
          </a:p>
          <a:p>
            <a:pPr lvl="2"/>
            <a:r>
              <a:rPr lang="en-US" sz="1800" dirty="0"/>
              <a:t>Overall Score </a:t>
            </a:r>
            <a:r>
              <a:rPr lang="en-US" sz="1800" dirty="0" smtClean="0"/>
              <a:t>generated based on </a:t>
            </a:r>
          </a:p>
          <a:p>
            <a:pPr lvl="3"/>
            <a:r>
              <a:rPr lang="en-US" sz="1600" dirty="0" smtClean="0"/>
              <a:t>how recently customer bought products, </a:t>
            </a:r>
          </a:p>
          <a:p>
            <a:pPr lvl="3"/>
            <a:r>
              <a:rPr lang="en-US" sz="1600" dirty="0" smtClean="0"/>
              <a:t>how often customer buys, and </a:t>
            </a:r>
          </a:p>
          <a:p>
            <a:pPr lvl="3"/>
            <a:r>
              <a:rPr lang="en-US" sz="1600" dirty="0" smtClean="0"/>
              <a:t>how much money was spent by customer, </a:t>
            </a:r>
            <a:endParaRPr lang="en-US" sz="1800" dirty="0" smtClean="0"/>
          </a:p>
          <a:p>
            <a:pPr lvl="2"/>
            <a:r>
              <a:rPr lang="en-US" sz="1800" dirty="0" smtClean="0"/>
              <a:t>Based on </a:t>
            </a:r>
            <a:r>
              <a:rPr lang="en-US" sz="1800" dirty="0" smtClean="0"/>
              <a:t>each component and with </a:t>
            </a:r>
            <a:r>
              <a:rPr lang="en-US" sz="1800" dirty="0" err="1" smtClean="0"/>
              <a:t>Recency</a:t>
            </a:r>
            <a:r>
              <a:rPr lang="en-US" sz="1800" dirty="0" smtClean="0"/>
              <a:t> at higher weights, model designed with 7 </a:t>
            </a:r>
            <a:r>
              <a:rPr lang="en-US" sz="1800" dirty="0" smtClean="0"/>
              <a:t>clusters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5009122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RFM and scores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02950" y="126332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catter </a:t>
            </a:r>
            <a:r>
              <a:rPr lang="en-US" sz="1400" dirty="0" smtClean="0"/>
              <a:t>plot: </a:t>
            </a:r>
            <a:r>
              <a:rPr lang="en-US" sz="1400" dirty="0" smtClean="0"/>
              <a:t>RFM Segments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486" y="434110"/>
            <a:ext cx="3378468" cy="2207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33" y="2582806"/>
            <a:ext cx="3063427" cy="2246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40" y="4699650"/>
            <a:ext cx="3300614" cy="2158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89" y="2560477"/>
            <a:ext cx="3012058" cy="2209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40" y="4699652"/>
            <a:ext cx="3212465" cy="2100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61" y="5252280"/>
            <a:ext cx="7539238" cy="16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Elbow Method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18" y="1850967"/>
            <a:ext cx="5796354" cy="435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Most </a:t>
            </a:r>
            <a:r>
              <a:rPr lang="en-US" sz="2000" dirty="0"/>
              <a:t>popular methods to determine </a:t>
            </a:r>
            <a:r>
              <a:rPr lang="en-US" sz="2000" dirty="0" smtClean="0"/>
              <a:t>Optimal </a:t>
            </a:r>
            <a:r>
              <a:rPr lang="en-US" sz="2000" dirty="0"/>
              <a:t>value of </a:t>
            </a:r>
            <a:r>
              <a:rPr lang="en-US" sz="2000" dirty="0" smtClean="0"/>
              <a:t>k – Elbow method</a:t>
            </a:r>
          </a:p>
          <a:p>
            <a:endParaRPr lang="en-US" sz="2000" dirty="0"/>
          </a:p>
          <a:p>
            <a:r>
              <a:rPr lang="en-US" sz="2000" dirty="0" smtClean="0"/>
              <a:t>It is a plot </a:t>
            </a:r>
            <a:r>
              <a:rPr lang="en-US" sz="2000" dirty="0"/>
              <a:t>of explained </a:t>
            </a:r>
            <a:r>
              <a:rPr lang="en-US" sz="2000" dirty="0" smtClean="0"/>
              <a:t>variation for a range of number of clusters</a:t>
            </a:r>
            <a:endParaRPr lang="en-US" sz="2000" dirty="0"/>
          </a:p>
          <a:p>
            <a:r>
              <a:rPr lang="en-US" sz="2000" dirty="0"/>
              <a:t>Using the "elbow" </a:t>
            </a:r>
            <a:r>
              <a:rPr lang="en-US" sz="2000" dirty="0" smtClean="0"/>
              <a:t>as </a:t>
            </a:r>
            <a:r>
              <a:rPr lang="en-US" sz="2000" dirty="0"/>
              <a:t>a cutoff point </a:t>
            </a:r>
            <a:r>
              <a:rPr lang="en-US" sz="2000" dirty="0" smtClean="0"/>
              <a:t>for number </a:t>
            </a:r>
            <a:r>
              <a:rPr lang="en-US" sz="2000" dirty="0"/>
              <a:t>of clusters so that adding another cluster doesn't give much better </a:t>
            </a:r>
            <a:r>
              <a:rPr lang="en-US" sz="2000" dirty="0" smtClean="0"/>
              <a:t>modeling</a:t>
            </a:r>
            <a:endParaRPr lang="en-US" sz="2000" dirty="0" smtClean="0"/>
          </a:p>
          <a:p>
            <a:pPr lvl="1"/>
            <a:endParaRPr lang="en-US" sz="1800" dirty="0"/>
          </a:p>
          <a:p>
            <a:r>
              <a:rPr lang="en-US" sz="2000" dirty="0" smtClean="0"/>
              <a:t>Elbow method to find optimal K indicates </a:t>
            </a:r>
            <a:r>
              <a:rPr lang="en-US" sz="2000" dirty="0" smtClean="0"/>
              <a:t>5 clusters</a:t>
            </a:r>
            <a:endParaRPr lang="en-US" sz="1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6308" y="462747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Elbow </a:t>
            </a:r>
            <a:r>
              <a:rPr lang="en-US" sz="1400" dirty="0" smtClean="0"/>
              <a:t>method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89" y="762577"/>
            <a:ext cx="6176211" cy="59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1150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Office Theme</vt:lpstr>
      <vt:lpstr>Online Retailer  Customer Segmentation</vt:lpstr>
      <vt:lpstr>Online Retailer: Business Objective </vt:lpstr>
      <vt:lpstr>Data Acquisition</vt:lpstr>
      <vt:lpstr>Online Retailer: Data Cleaning </vt:lpstr>
      <vt:lpstr>Online Retailer: Exploratory Data Analysis</vt:lpstr>
      <vt:lpstr>Online Retailer: Exploratory Data Analysis</vt:lpstr>
      <vt:lpstr>Online Retailer: Baseline</vt:lpstr>
      <vt:lpstr>Online Retailer: RFM Model</vt:lpstr>
      <vt:lpstr>Online Retailer: Elbow Method</vt:lpstr>
      <vt:lpstr>Online Retailer: Silhouette Score</vt:lpstr>
      <vt:lpstr>Online Retailer: Final model</vt:lpstr>
      <vt:lpstr>Online Retailer: K Means</vt:lpstr>
      <vt:lpstr>Online Retailer: RFM Segment vs. K Means Clusters</vt:lpstr>
      <vt:lpstr>Online Retailer: Conclusion</vt:lpstr>
      <vt:lpstr>Online Retailer: Next Steps</vt:lpstr>
      <vt:lpstr>Online Retailer: Model Profiling</vt:lpstr>
      <vt:lpstr>Next Steps: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  Customer Segmentation</dc:title>
  <dc:creator>Rayanoothala, Vidya [IEC-IO]</dc:creator>
  <cp:lastModifiedBy>Rayanoothala, Vidya [IEC-IO]</cp:lastModifiedBy>
  <cp:revision>77</cp:revision>
  <dcterms:created xsi:type="dcterms:W3CDTF">2022-05-10T07:28:49Z</dcterms:created>
  <dcterms:modified xsi:type="dcterms:W3CDTF">2022-06-08T10:54:07Z</dcterms:modified>
</cp:coreProperties>
</file>