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337" r:id="rId3"/>
    <p:sldId id="338" r:id="rId4"/>
    <p:sldId id="305" r:id="rId5"/>
    <p:sldId id="329" r:id="rId6"/>
    <p:sldId id="304" r:id="rId7"/>
    <p:sldId id="332" r:id="rId8"/>
    <p:sldId id="333" r:id="rId9"/>
    <p:sldId id="334" r:id="rId10"/>
    <p:sldId id="335" r:id="rId11"/>
    <p:sldId id="336" r:id="rId12"/>
    <p:sldId id="331" r:id="rId13"/>
    <p:sldId id="330" r:id="rId14"/>
    <p:sldId id="328" r:id="rId15"/>
  </p:sldIdLst>
  <p:sldSz cx="9144000" cy="5143500" type="screen16x9"/>
  <p:notesSz cx="6858000" cy="9144000"/>
  <p:embeddedFontLst>
    <p:embeddedFont>
      <p:font typeface="Bebas Neue" panose="020B0604020202020204" charset="0"/>
      <p:regular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EA6567-0484-44A2-B87B-D12946E0CCD2}">
  <a:tblStyle styleId="{01EA6567-0484-44A2-B87B-D12946E0CC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04" d="100"/>
          <a:sy n="104" d="100"/>
        </p:scale>
        <p:origin x="869" y="82"/>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22534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1414574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68689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75051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8" r:id="rId3"/>
    <p:sldLayoutId id="214748366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sz="4000" dirty="0">
                <a:solidFill>
                  <a:schemeClr val="dk2"/>
                </a:solidFill>
                <a:latin typeface="Roboto" panose="02000000000000000000" pitchFamily="2" charset="0"/>
                <a:ea typeface="Roboto" panose="02000000000000000000" pitchFamily="2" charset="0"/>
              </a:rPr>
              <a:t>Java</a:t>
            </a:r>
            <a:endParaRPr sz="4000" dirty="0">
              <a:solidFill>
                <a:schemeClr val="dk2"/>
              </a:solidFill>
              <a:latin typeface="Roboto" panose="02000000000000000000" pitchFamily="2" charset="0"/>
              <a:ea typeface="Roboto" panose="02000000000000000000" pitchFamily="2" charset="0"/>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El bucle for</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buClr>
                <a:schemeClr val="bg2"/>
              </a:buClr>
              <a:buFont typeface="Wingdings" panose="05000000000000000000" pitchFamily="2" charset="2"/>
              <a:buChar char="Ø"/>
            </a:pPr>
            <a:r>
              <a:rPr lang="es-ES" dirty="0">
                <a:solidFill>
                  <a:schemeClr val="tx1"/>
                </a:solidFill>
              </a:rPr>
              <a:t>Cuando sepa exactamente cuántas veces desea recorrer un bloque de código, use el bucle for en lugar de un bucle while</a:t>
            </a:r>
          </a:p>
          <a:p>
            <a:pPr marL="285750" indent="-285750">
              <a:buClr>
                <a:schemeClr val="bg2"/>
              </a:buClr>
              <a:buFont typeface="Wingdings" panose="05000000000000000000" pitchFamily="2" charset="2"/>
              <a:buChar char="Ø"/>
            </a:pPr>
            <a:r>
              <a:rPr lang="es-ES" dirty="0">
                <a:solidFill>
                  <a:schemeClr val="tx1"/>
                </a:solidFill>
              </a:rPr>
              <a:t>El siguiente ejemplo imprimirá los números del 0 al 4:</a:t>
            </a:r>
          </a:p>
          <a:p>
            <a:pPr marL="285750" indent="-285750">
              <a:buClr>
                <a:schemeClr val="bg2"/>
              </a:buClr>
              <a:buFont typeface="Wingdings" panose="05000000000000000000" pitchFamily="2" charset="2"/>
              <a:buChar char="Ø"/>
            </a:pPr>
            <a:endParaRPr lang="es-ES" dirty="0">
              <a:solidFill>
                <a:schemeClr val="tx1"/>
              </a:solidFill>
            </a:endParaRPr>
          </a:p>
        </p:txBody>
      </p:sp>
      <p:pic>
        <p:nvPicPr>
          <p:cNvPr id="4" name="Imagen 3">
            <a:extLst>
              <a:ext uri="{FF2B5EF4-FFF2-40B4-BE49-F238E27FC236}">
                <a16:creationId xmlns:a16="http://schemas.microsoft.com/office/drawing/2014/main" id="{B4E3D3CB-6C09-461B-9D27-041A987A5FDE}"/>
              </a:ext>
            </a:extLst>
          </p:cNvPr>
          <p:cNvPicPr>
            <a:picLocks noChangeAspect="1"/>
          </p:cNvPicPr>
          <p:nvPr/>
        </p:nvPicPr>
        <p:blipFill rotWithShape="1">
          <a:blip r:embed="rId2"/>
          <a:srcRect l="17177" t="50062" r="63871" b="40358"/>
          <a:stretch/>
        </p:blipFill>
        <p:spPr>
          <a:xfrm>
            <a:off x="2902137" y="2362010"/>
            <a:ext cx="3159446" cy="898282"/>
          </a:xfrm>
          <a:prstGeom prst="rect">
            <a:avLst/>
          </a:prstGeom>
        </p:spPr>
      </p:pic>
      <p:sp>
        <p:nvSpPr>
          <p:cNvPr id="8" name="CuadroTexto 7">
            <a:extLst>
              <a:ext uri="{FF2B5EF4-FFF2-40B4-BE49-F238E27FC236}">
                <a16:creationId xmlns:a16="http://schemas.microsoft.com/office/drawing/2014/main" id="{8FBB1A89-3C84-464F-8FEC-7E48FCAC5FA3}"/>
              </a:ext>
            </a:extLst>
          </p:cNvPr>
          <p:cNvSpPr txBox="1"/>
          <p:nvPr/>
        </p:nvSpPr>
        <p:spPr>
          <a:xfrm>
            <a:off x="940522" y="3549305"/>
            <a:ext cx="7523721" cy="523220"/>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Define la condición para que se ejecute el ciclo </a:t>
            </a:r>
            <a:r>
              <a:rPr lang="es-ES" b="1" dirty="0">
                <a:solidFill>
                  <a:schemeClr val="tx1"/>
                </a:solidFill>
              </a:rPr>
              <a:t>(i debe ser menor que 5), </a:t>
            </a:r>
            <a:r>
              <a:rPr lang="es-ES" dirty="0">
                <a:solidFill>
                  <a:schemeClr val="tx1"/>
                </a:solidFill>
              </a:rPr>
              <a:t>si la condición es </a:t>
            </a:r>
            <a:r>
              <a:rPr lang="es-ES" u="sng" dirty="0">
                <a:solidFill>
                  <a:schemeClr val="tx1"/>
                </a:solidFill>
              </a:rPr>
              <a:t>verdadera</a:t>
            </a:r>
            <a:r>
              <a:rPr lang="es-ES" dirty="0">
                <a:solidFill>
                  <a:schemeClr val="tx1"/>
                </a:solidFill>
              </a:rPr>
              <a:t> el ciclo comenzará de nuevo, si es </a:t>
            </a:r>
            <a:r>
              <a:rPr lang="es-ES" u="sng" dirty="0">
                <a:solidFill>
                  <a:schemeClr val="tx1"/>
                </a:solidFill>
              </a:rPr>
              <a:t>falsa</a:t>
            </a:r>
            <a:r>
              <a:rPr lang="es-ES" dirty="0">
                <a:solidFill>
                  <a:schemeClr val="tx1"/>
                </a:solidFill>
              </a:rPr>
              <a:t> el ciclo terminará. </a:t>
            </a:r>
            <a:endParaRPr lang="es-CL" dirty="0">
              <a:solidFill>
                <a:schemeClr val="tx1"/>
              </a:solidFill>
            </a:endParaRPr>
          </a:p>
        </p:txBody>
      </p:sp>
      <p:cxnSp>
        <p:nvCxnSpPr>
          <p:cNvPr id="10" name="Conector recto 9">
            <a:extLst>
              <a:ext uri="{FF2B5EF4-FFF2-40B4-BE49-F238E27FC236}">
                <a16:creationId xmlns:a16="http://schemas.microsoft.com/office/drawing/2014/main" id="{B75377C5-4826-4F0D-B243-94CB453E1218}"/>
              </a:ext>
            </a:extLst>
          </p:cNvPr>
          <p:cNvCxnSpPr>
            <a:cxnSpLocks/>
          </p:cNvCxnSpPr>
          <p:nvPr/>
        </p:nvCxnSpPr>
        <p:spPr>
          <a:xfrm>
            <a:off x="4321593" y="2636274"/>
            <a:ext cx="59731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9021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El bucle for</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buClr>
                <a:schemeClr val="bg2"/>
              </a:buClr>
              <a:buFont typeface="Wingdings" panose="05000000000000000000" pitchFamily="2" charset="2"/>
              <a:buChar char="Ø"/>
            </a:pPr>
            <a:r>
              <a:rPr lang="es-ES" dirty="0">
                <a:solidFill>
                  <a:schemeClr val="tx1"/>
                </a:solidFill>
              </a:rPr>
              <a:t>Cuando sepa exactamente cuántas veces desea recorrer un bloque de código, use el bucle for en lugar de un bucle while</a:t>
            </a:r>
          </a:p>
          <a:p>
            <a:pPr marL="285750" indent="-285750">
              <a:buClr>
                <a:schemeClr val="bg2"/>
              </a:buClr>
              <a:buFont typeface="Wingdings" panose="05000000000000000000" pitchFamily="2" charset="2"/>
              <a:buChar char="Ø"/>
            </a:pPr>
            <a:r>
              <a:rPr lang="es-ES" dirty="0">
                <a:solidFill>
                  <a:schemeClr val="tx1"/>
                </a:solidFill>
              </a:rPr>
              <a:t>El siguiente ejemplo imprimirá los números del 0 al 4:</a:t>
            </a:r>
          </a:p>
          <a:p>
            <a:pPr marL="285750" indent="-285750">
              <a:buClr>
                <a:schemeClr val="bg2"/>
              </a:buClr>
              <a:buFont typeface="Wingdings" panose="05000000000000000000" pitchFamily="2" charset="2"/>
              <a:buChar char="Ø"/>
            </a:pPr>
            <a:endParaRPr lang="es-ES" dirty="0">
              <a:solidFill>
                <a:schemeClr val="tx1"/>
              </a:solidFill>
            </a:endParaRPr>
          </a:p>
        </p:txBody>
      </p:sp>
      <p:pic>
        <p:nvPicPr>
          <p:cNvPr id="4" name="Imagen 3">
            <a:extLst>
              <a:ext uri="{FF2B5EF4-FFF2-40B4-BE49-F238E27FC236}">
                <a16:creationId xmlns:a16="http://schemas.microsoft.com/office/drawing/2014/main" id="{B4E3D3CB-6C09-461B-9D27-041A987A5FDE}"/>
              </a:ext>
            </a:extLst>
          </p:cNvPr>
          <p:cNvPicPr>
            <a:picLocks noChangeAspect="1"/>
          </p:cNvPicPr>
          <p:nvPr/>
        </p:nvPicPr>
        <p:blipFill rotWithShape="1">
          <a:blip r:embed="rId2"/>
          <a:srcRect l="17177" t="50062" r="63871" b="40358"/>
          <a:stretch/>
        </p:blipFill>
        <p:spPr>
          <a:xfrm>
            <a:off x="2992277" y="2341266"/>
            <a:ext cx="3159446" cy="898282"/>
          </a:xfrm>
          <a:prstGeom prst="rect">
            <a:avLst/>
          </a:prstGeom>
        </p:spPr>
      </p:pic>
      <p:sp>
        <p:nvSpPr>
          <p:cNvPr id="9" name="CuadroTexto 8">
            <a:extLst>
              <a:ext uri="{FF2B5EF4-FFF2-40B4-BE49-F238E27FC236}">
                <a16:creationId xmlns:a16="http://schemas.microsoft.com/office/drawing/2014/main" id="{B125C1B3-13F4-4FB1-BCD7-C02DCEF2A9AA}"/>
              </a:ext>
            </a:extLst>
          </p:cNvPr>
          <p:cNvSpPr txBox="1"/>
          <p:nvPr/>
        </p:nvSpPr>
        <p:spPr>
          <a:xfrm>
            <a:off x="1061882" y="3509824"/>
            <a:ext cx="7512270" cy="307777"/>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Aumenta un valor </a:t>
            </a:r>
            <a:r>
              <a:rPr lang="es-ES" b="1" dirty="0">
                <a:solidFill>
                  <a:schemeClr val="tx1"/>
                </a:solidFill>
              </a:rPr>
              <a:t>(i ++) </a:t>
            </a:r>
            <a:r>
              <a:rPr lang="es-ES" dirty="0">
                <a:solidFill>
                  <a:schemeClr val="tx1"/>
                </a:solidFill>
              </a:rPr>
              <a:t>cada vez que se ejecuta el bloque de código en el bucle.</a:t>
            </a:r>
            <a:endParaRPr lang="es-CL" dirty="0">
              <a:solidFill>
                <a:schemeClr val="tx1"/>
              </a:solidFill>
            </a:endParaRPr>
          </a:p>
        </p:txBody>
      </p:sp>
      <p:cxnSp>
        <p:nvCxnSpPr>
          <p:cNvPr id="10" name="Conector recto 9">
            <a:extLst>
              <a:ext uri="{FF2B5EF4-FFF2-40B4-BE49-F238E27FC236}">
                <a16:creationId xmlns:a16="http://schemas.microsoft.com/office/drawing/2014/main" id="{675278C6-E157-4169-B753-497E50941D11}"/>
              </a:ext>
            </a:extLst>
          </p:cNvPr>
          <p:cNvCxnSpPr>
            <a:cxnSpLocks/>
          </p:cNvCxnSpPr>
          <p:nvPr/>
        </p:nvCxnSpPr>
        <p:spPr>
          <a:xfrm>
            <a:off x="5058697" y="2623370"/>
            <a:ext cx="39083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8304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Entrada de usuario de Java</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305231" y="1304734"/>
            <a:ext cx="7059774" cy="1169551"/>
          </a:xfrm>
          <a:prstGeom prst="rect">
            <a:avLst/>
          </a:prstGeom>
          <a:noFill/>
          <a:ln>
            <a:noFill/>
          </a:ln>
        </p:spPr>
        <p:txBody>
          <a:bodyPr wrap="square" rtlCol="0">
            <a:spAutoFit/>
          </a:bodyPr>
          <a:lstStyle/>
          <a:p>
            <a:pPr marL="285750" indent="-285750" algn="just">
              <a:buClr>
                <a:schemeClr val="bg2"/>
              </a:buClr>
              <a:buFont typeface="Wingdings" panose="05000000000000000000" pitchFamily="2" charset="2"/>
              <a:buChar char="Ø"/>
            </a:pPr>
            <a:r>
              <a:rPr lang="es-ES" dirty="0">
                <a:solidFill>
                  <a:schemeClr val="tx1"/>
                </a:solidFill>
              </a:rPr>
              <a:t>La clase </a:t>
            </a:r>
            <a:r>
              <a:rPr lang="es-ES" b="1" dirty="0">
                <a:solidFill>
                  <a:schemeClr val="tx1"/>
                </a:solidFill>
              </a:rPr>
              <a:t>Scanner</a:t>
            </a:r>
            <a:r>
              <a:rPr lang="es-ES" dirty="0">
                <a:solidFill>
                  <a:schemeClr val="tx1"/>
                </a:solidFill>
              </a:rPr>
              <a:t> se usa para obtener la entrada del usuario y se encuentra en el </a:t>
            </a:r>
            <a:r>
              <a:rPr lang="es-ES" b="1" dirty="0">
                <a:solidFill>
                  <a:schemeClr val="tx1"/>
                </a:solidFill>
              </a:rPr>
              <a:t>java.util </a:t>
            </a:r>
            <a:r>
              <a:rPr lang="es-ES" dirty="0">
                <a:solidFill>
                  <a:schemeClr val="tx1"/>
                </a:solidFill>
              </a:rPr>
              <a:t>paquete.</a:t>
            </a:r>
          </a:p>
          <a:p>
            <a:pPr marL="285750" indent="-285750" algn="just">
              <a:buClr>
                <a:schemeClr val="bg2"/>
              </a:buClr>
              <a:buFont typeface="Wingdings" panose="05000000000000000000" pitchFamily="2" charset="2"/>
              <a:buChar char="Ø"/>
            </a:pPr>
            <a:endParaRPr lang="es-ES" dirty="0">
              <a:solidFill>
                <a:schemeClr val="tx1"/>
              </a:solidFill>
            </a:endParaRPr>
          </a:p>
          <a:p>
            <a:pPr marL="285750" indent="-285750" algn="just">
              <a:buClr>
                <a:schemeClr val="bg2"/>
              </a:buClr>
              <a:buFont typeface="Wingdings" panose="05000000000000000000" pitchFamily="2" charset="2"/>
              <a:buChar char="Ø"/>
            </a:pPr>
            <a:r>
              <a:rPr lang="es-ES" dirty="0">
                <a:solidFill>
                  <a:schemeClr val="tx1"/>
                </a:solidFill>
              </a:rPr>
              <a:t>Para usar la clase </a:t>
            </a:r>
            <a:r>
              <a:rPr lang="es-ES" b="1" dirty="0">
                <a:solidFill>
                  <a:schemeClr val="tx1"/>
                </a:solidFill>
              </a:rPr>
              <a:t>Scanner</a:t>
            </a:r>
            <a:r>
              <a:rPr lang="es-ES" dirty="0">
                <a:solidFill>
                  <a:schemeClr val="tx1"/>
                </a:solidFill>
              </a:rPr>
              <a:t>, cree un objeto de la clase y use cualquiera de los métodos disponibles que se encuentran en la </a:t>
            </a:r>
            <a:r>
              <a:rPr lang="es-ES" b="1" dirty="0">
                <a:solidFill>
                  <a:schemeClr val="tx1"/>
                </a:solidFill>
              </a:rPr>
              <a:t>Scanner</a:t>
            </a:r>
            <a:r>
              <a:rPr lang="es-ES" dirty="0">
                <a:solidFill>
                  <a:schemeClr val="tx1"/>
                </a:solidFill>
              </a:rPr>
              <a:t> documentación de la clase. </a:t>
            </a:r>
          </a:p>
        </p:txBody>
      </p:sp>
      <p:pic>
        <p:nvPicPr>
          <p:cNvPr id="4" name="Imagen 3">
            <a:extLst>
              <a:ext uri="{FF2B5EF4-FFF2-40B4-BE49-F238E27FC236}">
                <a16:creationId xmlns:a16="http://schemas.microsoft.com/office/drawing/2014/main" id="{4DCAF0E6-3D47-4A5A-8CA4-1C57230AD89F}"/>
              </a:ext>
            </a:extLst>
          </p:cNvPr>
          <p:cNvPicPr>
            <a:picLocks noChangeAspect="1"/>
          </p:cNvPicPr>
          <p:nvPr/>
        </p:nvPicPr>
        <p:blipFill rotWithShape="1">
          <a:blip r:embed="rId2"/>
          <a:srcRect l="806" t="31971" r="69194" b="53979"/>
          <a:stretch/>
        </p:blipFill>
        <p:spPr>
          <a:xfrm>
            <a:off x="2212257" y="2828744"/>
            <a:ext cx="4870587" cy="1283110"/>
          </a:xfrm>
          <a:prstGeom prst="rect">
            <a:avLst/>
          </a:prstGeom>
        </p:spPr>
      </p:pic>
      <p:cxnSp>
        <p:nvCxnSpPr>
          <p:cNvPr id="7" name="Conector recto 6">
            <a:extLst>
              <a:ext uri="{FF2B5EF4-FFF2-40B4-BE49-F238E27FC236}">
                <a16:creationId xmlns:a16="http://schemas.microsoft.com/office/drawing/2014/main" id="{89732242-1F9D-4952-83FE-32792EC04211}"/>
              </a:ext>
            </a:extLst>
          </p:cNvPr>
          <p:cNvCxnSpPr>
            <a:cxnSpLocks/>
          </p:cNvCxnSpPr>
          <p:nvPr/>
        </p:nvCxnSpPr>
        <p:spPr>
          <a:xfrm>
            <a:off x="3377381" y="4026309"/>
            <a:ext cx="471947" cy="0"/>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9" name="Conector recto 8">
            <a:extLst>
              <a:ext uri="{FF2B5EF4-FFF2-40B4-BE49-F238E27FC236}">
                <a16:creationId xmlns:a16="http://schemas.microsoft.com/office/drawing/2014/main" id="{BF4A531F-02D7-492B-A6A2-766EA1852146}"/>
              </a:ext>
            </a:extLst>
          </p:cNvPr>
          <p:cNvCxnSpPr>
            <a:cxnSpLocks/>
          </p:cNvCxnSpPr>
          <p:nvPr/>
        </p:nvCxnSpPr>
        <p:spPr>
          <a:xfrm>
            <a:off x="2304436" y="3082413"/>
            <a:ext cx="2145890" cy="0"/>
          </a:xfrm>
          <a:prstGeom prst="line">
            <a:avLst/>
          </a:prstGeom>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1274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719971"/>
            <a:ext cx="7704000" cy="488400"/>
          </a:xfrm>
        </p:spPr>
        <p:txBody>
          <a:bodyPr/>
          <a:lstStyle/>
          <a:p>
            <a:r>
              <a:rPr lang="es-CL" dirty="0">
                <a:latin typeface="Roboto" panose="02000000000000000000" pitchFamily="2" charset="0"/>
                <a:ea typeface="Roboto" panose="02000000000000000000" pitchFamily="2" charset="0"/>
              </a:rPr>
              <a:t>Tipos de entrada</a:t>
            </a:r>
          </a:p>
        </p:txBody>
      </p:sp>
      <p:graphicFrame>
        <p:nvGraphicFramePr>
          <p:cNvPr id="3" name="Tabla 3">
            <a:extLst>
              <a:ext uri="{FF2B5EF4-FFF2-40B4-BE49-F238E27FC236}">
                <a16:creationId xmlns:a16="http://schemas.microsoft.com/office/drawing/2014/main" id="{5BF19A50-0AC7-4F21-9185-5996D4EA721C}"/>
              </a:ext>
            </a:extLst>
          </p:cNvPr>
          <p:cNvGraphicFramePr>
            <a:graphicFrameLocks noGrp="1"/>
          </p:cNvGraphicFramePr>
          <p:nvPr>
            <p:extLst>
              <p:ext uri="{D42A27DB-BD31-4B8C-83A1-F6EECF244321}">
                <p14:modId xmlns:p14="http://schemas.microsoft.com/office/powerpoint/2010/main" val="248794366"/>
              </p:ext>
            </p:extLst>
          </p:nvPr>
        </p:nvGraphicFramePr>
        <p:xfrm>
          <a:off x="1575620" y="1825809"/>
          <a:ext cx="6096000" cy="18542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126589190"/>
                    </a:ext>
                  </a:extLst>
                </a:gridCol>
                <a:gridCol w="3048000">
                  <a:extLst>
                    <a:ext uri="{9D8B030D-6E8A-4147-A177-3AD203B41FA5}">
                      <a16:colId xmlns:a16="http://schemas.microsoft.com/office/drawing/2014/main" val="52842833"/>
                    </a:ext>
                  </a:extLst>
                </a:gridCol>
              </a:tblGrid>
              <a:tr h="370840">
                <a:tc>
                  <a:txBody>
                    <a:bodyPr/>
                    <a:lstStyle/>
                    <a:p>
                      <a:pPr algn="ctr"/>
                      <a:r>
                        <a:rPr lang="es-CL" dirty="0">
                          <a:solidFill>
                            <a:schemeClr val="tx1"/>
                          </a:solidFill>
                        </a:rPr>
                        <a:t>Método</a:t>
                      </a:r>
                    </a:p>
                  </a:txBody>
                  <a:tcPr/>
                </a:tc>
                <a:tc>
                  <a:txBody>
                    <a:bodyPr/>
                    <a:lstStyle/>
                    <a:p>
                      <a:pPr algn="ctr"/>
                      <a:r>
                        <a:rPr lang="es-CL" dirty="0">
                          <a:solidFill>
                            <a:schemeClr val="tx1"/>
                          </a:solidFill>
                        </a:rPr>
                        <a:t>Descripción</a:t>
                      </a:r>
                    </a:p>
                  </a:txBody>
                  <a:tcPr/>
                </a:tc>
                <a:extLst>
                  <a:ext uri="{0D108BD9-81ED-4DB2-BD59-A6C34878D82A}">
                    <a16:rowId xmlns:a16="http://schemas.microsoft.com/office/drawing/2014/main" val="2836121993"/>
                  </a:ext>
                </a:extLst>
              </a:tr>
              <a:tr h="370840">
                <a:tc>
                  <a:txBody>
                    <a:bodyPr/>
                    <a:lstStyle/>
                    <a:p>
                      <a:pPr algn="ctr"/>
                      <a:r>
                        <a:rPr lang="es-CL" sz="1400" b="1" i="0" u="none" strike="noStrike" cap="none" dirty="0">
                          <a:solidFill>
                            <a:schemeClr val="bg1"/>
                          </a:solidFill>
                          <a:effectLst/>
                          <a:latin typeface="+mn-lt"/>
                          <a:ea typeface="+mn-ea"/>
                          <a:cs typeface="+mn-cs"/>
                          <a:sym typeface="Arial"/>
                        </a:rPr>
                        <a:t>nextBoolean()</a:t>
                      </a:r>
                      <a:endParaRPr lang="es-CL" b="1" dirty="0">
                        <a:solidFill>
                          <a:schemeClr val="bg1"/>
                        </a:solidFill>
                      </a:endParaRPr>
                    </a:p>
                  </a:txBody>
                  <a:tcPr>
                    <a:solidFill>
                      <a:schemeClr val="tx1"/>
                    </a:solidFill>
                  </a:tcPr>
                </a:tc>
                <a:tc>
                  <a:txBody>
                    <a:bodyPr/>
                    <a:lstStyle/>
                    <a:p>
                      <a:pPr algn="ctr"/>
                      <a:r>
                        <a:rPr lang="es-ES" dirty="0">
                          <a:solidFill>
                            <a:schemeClr val="bg1"/>
                          </a:solidFill>
                        </a:rPr>
                        <a:t>Lee un valor booleano del usuario</a:t>
                      </a:r>
                      <a:endParaRPr lang="es-CL" dirty="0">
                        <a:solidFill>
                          <a:schemeClr val="bg1"/>
                        </a:solidFill>
                      </a:endParaRPr>
                    </a:p>
                  </a:txBody>
                  <a:tcPr>
                    <a:solidFill>
                      <a:schemeClr val="tx1"/>
                    </a:solidFill>
                  </a:tcPr>
                </a:tc>
                <a:extLst>
                  <a:ext uri="{0D108BD9-81ED-4DB2-BD59-A6C34878D82A}">
                    <a16:rowId xmlns:a16="http://schemas.microsoft.com/office/drawing/2014/main" val="2723732883"/>
                  </a:ext>
                </a:extLst>
              </a:tr>
              <a:tr h="370840">
                <a:tc>
                  <a:txBody>
                    <a:bodyPr/>
                    <a:lstStyle/>
                    <a:p>
                      <a:pPr algn="ctr"/>
                      <a:r>
                        <a:rPr lang="es-CL" b="1" dirty="0">
                          <a:solidFill>
                            <a:schemeClr val="bg1"/>
                          </a:solidFill>
                        </a:rPr>
                        <a:t>nextByte()</a:t>
                      </a:r>
                    </a:p>
                  </a:txBody>
                  <a:tcPr>
                    <a:solidFill>
                      <a:schemeClr val="tx1"/>
                    </a:solidFill>
                  </a:tcPr>
                </a:tc>
                <a:tc>
                  <a:txBody>
                    <a:bodyPr/>
                    <a:lstStyle/>
                    <a:p>
                      <a:pPr algn="ctr"/>
                      <a:r>
                        <a:rPr lang="es-ES" dirty="0">
                          <a:solidFill>
                            <a:schemeClr val="bg1"/>
                          </a:solidFill>
                        </a:rPr>
                        <a:t>Lee un valor de byte del usuario</a:t>
                      </a:r>
                      <a:endParaRPr lang="es-CL" dirty="0">
                        <a:solidFill>
                          <a:schemeClr val="bg1"/>
                        </a:solidFill>
                      </a:endParaRPr>
                    </a:p>
                  </a:txBody>
                  <a:tcPr>
                    <a:solidFill>
                      <a:schemeClr val="tx1"/>
                    </a:solidFill>
                  </a:tcPr>
                </a:tc>
                <a:extLst>
                  <a:ext uri="{0D108BD9-81ED-4DB2-BD59-A6C34878D82A}">
                    <a16:rowId xmlns:a16="http://schemas.microsoft.com/office/drawing/2014/main" val="622466000"/>
                  </a:ext>
                </a:extLst>
              </a:tr>
              <a:tr h="370840">
                <a:tc>
                  <a:txBody>
                    <a:bodyPr/>
                    <a:lstStyle/>
                    <a:p>
                      <a:pPr algn="ctr"/>
                      <a:r>
                        <a:rPr lang="es-CL" b="1" dirty="0">
                          <a:solidFill>
                            <a:schemeClr val="bg1"/>
                          </a:solidFill>
                        </a:rPr>
                        <a:t>nextDouble()</a:t>
                      </a:r>
                    </a:p>
                  </a:txBody>
                  <a:tcPr>
                    <a:solidFill>
                      <a:schemeClr val="tx1"/>
                    </a:solidFill>
                  </a:tcPr>
                </a:tc>
                <a:tc>
                  <a:txBody>
                    <a:bodyPr/>
                    <a:lstStyle/>
                    <a:p>
                      <a:pPr algn="ctr"/>
                      <a:r>
                        <a:rPr lang="es-ES" dirty="0">
                          <a:solidFill>
                            <a:schemeClr val="bg1"/>
                          </a:solidFill>
                        </a:rPr>
                        <a:t>Lee un valor doble del usuario</a:t>
                      </a:r>
                      <a:endParaRPr lang="es-CL" dirty="0">
                        <a:solidFill>
                          <a:schemeClr val="bg1"/>
                        </a:solidFill>
                      </a:endParaRPr>
                    </a:p>
                  </a:txBody>
                  <a:tcPr>
                    <a:solidFill>
                      <a:schemeClr val="tx1"/>
                    </a:solidFill>
                  </a:tcPr>
                </a:tc>
                <a:extLst>
                  <a:ext uri="{0D108BD9-81ED-4DB2-BD59-A6C34878D82A}">
                    <a16:rowId xmlns:a16="http://schemas.microsoft.com/office/drawing/2014/main" val="574163633"/>
                  </a:ext>
                </a:extLst>
              </a:tr>
              <a:tr h="370840">
                <a:tc>
                  <a:txBody>
                    <a:bodyPr/>
                    <a:lstStyle/>
                    <a:p>
                      <a:pPr algn="ctr"/>
                      <a:r>
                        <a:rPr lang="es-CL" b="1" dirty="0">
                          <a:solidFill>
                            <a:schemeClr val="bg1"/>
                          </a:solidFill>
                        </a:rPr>
                        <a:t>nextFloat()</a:t>
                      </a:r>
                    </a:p>
                  </a:txBody>
                  <a:tcPr>
                    <a:solidFill>
                      <a:schemeClr val="tx1"/>
                    </a:solidFill>
                  </a:tcPr>
                </a:tc>
                <a:tc>
                  <a:txBody>
                    <a:bodyPr/>
                    <a:lstStyle/>
                    <a:p>
                      <a:pPr algn="ctr"/>
                      <a:r>
                        <a:rPr lang="es-ES" dirty="0">
                          <a:solidFill>
                            <a:schemeClr val="bg1"/>
                          </a:solidFill>
                        </a:rPr>
                        <a:t>Lee un valor flotante del usuario</a:t>
                      </a:r>
                      <a:endParaRPr lang="es-CL" dirty="0">
                        <a:solidFill>
                          <a:schemeClr val="bg1"/>
                        </a:solidFill>
                      </a:endParaRPr>
                    </a:p>
                  </a:txBody>
                  <a:tcPr>
                    <a:solidFill>
                      <a:schemeClr val="tx1"/>
                    </a:solidFill>
                  </a:tcPr>
                </a:tc>
                <a:extLst>
                  <a:ext uri="{0D108BD9-81ED-4DB2-BD59-A6C34878D82A}">
                    <a16:rowId xmlns:a16="http://schemas.microsoft.com/office/drawing/2014/main" val="1555309772"/>
                  </a:ext>
                </a:extLst>
              </a:tr>
            </a:tbl>
          </a:graphicData>
        </a:graphic>
      </p:graphicFrame>
    </p:spTree>
    <p:extLst>
      <p:ext uri="{BB962C8B-B14F-4D97-AF65-F5344CB8AC3E}">
        <p14:creationId xmlns:p14="http://schemas.microsoft.com/office/powerpoint/2010/main" val="248653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653603"/>
            <a:ext cx="7704000" cy="488400"/>
          </a:xfrm>
        </p:spPr>
        <p:txBody>
          <a:bodyPr/>
          <a:lstStyle/>
          <a:p>
            <a:r>
              <a:rPr lang="es-CL" dirty="0">
                <a:latin typeface="Roboto" panose="02000000000000000000" pitchFamily="2" charset="0"/>
                <a:ea typeface="Roboto" panose="02000000000000000000" pitchFamily="2" charset="0"/>
              </a:rPr>
              <a:t>Tipos de entrada</a:t>
            </a:r>
          </a:p>
        </p:txBody>
      </p:sp>
      <p:graphicFrame>
        <p:nvGraphicFramePr>
          <p:cNvPr id="3" name="Tabla 3">
            <a:extLst>
              <a:ext uri="{FF2B5EF4-FFF2-40B4-BE49-F238E27FC236}">
                <a16:creationId xmlns:a16="http://schemas.microsoft.com/office/drawing/2014/main" id="{5BF19A50-0AC7-4F21-9185-5996D4EA721C}"/>
              </a:ext>
            </a:extLst>
          </p:cNvPr>
          <p:cNvGraphicFramePr>
            <a:graphicFrameLocks noGrp="1"/>
          </p:cNvGraphicFramePr>
          <p:nvPr>
            <p:extLst>
              <p:ext uri="{D42A27DB-BD31-4B8C-83A1-F6EECF244321}">
                <p14:modId xmlns:p14="http://schemas.microsoft.com/office/powerpoint/2010/main" val="702365504"/>
              </p:ext>
            </p:extLst>
          </p:nvPr>
        </p:nvGraphicFramePr>
        <p:xfrm>
          <a:off x="1737852" y="1766816"/>
          <a:ext cx="6096000" cy="18542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126589190"/>
                    </a:ext>
                  </a:extLst>
                </a:gridCol>
                <a:gridCol w="3048000">
                  <a:extLst>
                    <a:ext uri="{9D8B030D-6E8A-4147-A177-3AD203B41FA5}">
                      <a16:colId xmlns:a16="http://schemas.microsoft.com/office/drawing/2014/main" val="52842833"/>
                    </a:ext>
                  </a:extLst>
                </a:gridCol>
              </a:tblGrid>
              <a:tr h="370840">
                <a:tc>
                  <a:txBody>
                    <a:bodyPr/>
                    <a:lstStyle/>
                    <a:p>
                      <a:pPr algn="ctr"/>
                      <a:r>
                        <a:rPr lang="es-CL" dirty="0">
                          <a:solidFill>
                            <a:schemeClr val="tx1"/>
                          </a:solidFill>
                        </a:rPr>
                        <a:t>Método</a:t>
                      </a:r>
                    </a:p>
                  </a:txBody>
                  <a:tcPr/>
                </a:tc>
                <a:tc>
                  <a:txBody>
                    <a:bodyPr/>
                    <a:lstStyle/>
                    <a:p>
                      <a:pPr algn="ctr"/>
                      <a:r>
                        <a:rPr lang="es-CL" dirty="0">
                          <a:solidFill>
                            <a:schemeClr val="tx1"/>
                          </a:solidFill>
                        </a:rPr>
                        <a:t>Descripción</a:t>
                      </a:r>
                    </a:p>
                  </a:txBody>
                  <a:tcPr/>
                </a:tc>
                <a:extLst>
                  <a:ext uri="{0D108BD9-81ED-4DB2-BD59-A6C34878D82A}">
                    <a16:rowId xmlns:a16="http://schemas.microsoft.com/office/drawing/2014/main" val="2836121993"/>
                  </a:ext>
                </a:extLst>
              </a:tr>
              <a:tr h="370840">
                <a:tc>
                  <a:txBody>
                    <a:bodyPr/>
                    <a:lstStyle/>
                    <a:p>
                      <a:pPr algn="ctr"/>
                      <a:r>
                        <a:rPr lang="es-CL" b="1" dirty="0">
                          <a:solidFill>
                            <a:schemeClr val="bg1"/>
                          </a:solidFill>
                        </a:rPr>
                        <a:t>nextInt()</a:t>
                      </a:r>
                    </a:p>
                  </a:txBody>
                  <a:tcPr>
                    <a:solidFill>
                      <a:schemeClr val="tx1"/>
                    </a:solidFill>
                  </a:tcPr>
                </a:tc>
                <a:tc>
                  <a:txBody>
                    <a:bodyPr/>
                    <a:lstStyle/>
                    <a:p>
                      <a:pPr algn="ctr"/>
                      <a:r>
                        <a:rPr lang="es-ES" dirty="0">
                          <a:solidFill>
                            <a:schemeClr val="bg1"/>
                          </a:solidFill>
                        </a:rPr>
                        <a:t>Lee un valor int del usuario</a:t>
                      </a:r>
                      <a:endParaRPr lang="es-CL" dirty="0">
                        <a:solidFill>
                          <a:schemeClr val="bg1"/>
                        </a:solidFill>
                      </a:endParaRPr>
                    </a:p>
                  </a:txBody>
                  <a:tcPr>
                    <a:solidFill>
                      <a:schemeClr val="tx1"/>
                    </a:solidFill>
                  </a:tcPr>
                </a:tc>
                <a:extLst>
                  <a:ext uri="{0D108BD9-81ED-4DB2-BD59-A6C34878D82A}">
                    <a16:rowId xmlns:a16="http://schemas.microsoft.com/office/drawing/2014/main" val="2316345059"/>
                  </a:ext>
                </a:extLst>
              </a:tr>
              <a:tr h="370840">
                <a:tc>
                  <a:txBody>
                    <a:bodyPr/>
                    <a:lstStyle/>
                    <a:p>
                      <a:pPr algn="ctr"/>
                      <a:r>
                        <a:rPr lang="es-CL" b="1" dirty="0">
                          <a:solidFill>
                            <a:schemeClr val="bg1"/>
                          </a:solidFill>
                        </a:rPr>
                        <a:t>nextLine()</a:t>
                      </a:r>
                    </a:p>
                  </a:txBody>
                  <a:tcPr>
                    <a:solidFill>
                      <a:schemeClr val="tx1"/>
                    </a:solidFill>
                  </a:tcPr>
                </a:tc>
                <a:tc>
                  <a:txBody>
                    <a:bodyPr/>
                    <a:lstStyle/>
                    <a:p>
                      <a:pPr algn="ctr"/>
                      <a:r>
                        <a:rPr lang="es-ES" dirty="0">
                          <a:solidFill>
                            <a:schemeClr val="bg1"/>
                          </a:solidFill>
                        </a:rPr>
                        <a:t>Lee un valor de cadena del usuario</a:t>
                      </a:r>
                      <a:endParaRPr lang="es-CL" dirty="0">
                        <a:solidFill>
                          <a:schemeClr val="bg1"/>
                        </a:solidFill>
                      </a:endParaRPr>
                    </a:p>
                  </a:txBody>
                  <a:tcPr>
                    <a:solidFill>
                      <a:schemeClr val="tx1"/>
                    </a:solidFill>
                  </a:tcPr>
                </a:tc>
                <a:extLst>
                  <a:ext uri="{0D108BD9-81ED-4DB2-BD59-A6C34878D82A}">
                    <a16:rowId xmlns:a16="http://schemas.microsoft.com/office/drawing/2014/main" val="653300746"/>
                  </a:ext>
                </a:extLst>
              </a:tr>
              <a:tr h="370840">
                <a:tc>
                  <a:txBody>
                    <a:bodyPr/>
                    <a:lstStyle/>
                    <a:p>
                      <a:pPr algn="ctr"/>
                      <a:r>
                        <a:rPr lang="es-CL" b="1" dirty="0">
                          <a:solidFill>
                            <a:schemeClr val="bg1"/>
                          </a:solidFill>
                        </a:rPr>
                        <a:t>nextLong()</a:t>
                      </a:r>
                    </a:p>
                  </a:txBody>
                  <a:tcPr>
                    <a:solidFill>
                      <a:schemeClr val="tx1"/>
                    </a:solidFill>
                  </a:tcPr>
                </a:tc>
                <a:tc>
                  <a:txBody>
                    <a:bodyPr/>
                    <a:lstStyle/>
                    <a:p>
                      <a:pPr algn="ctr"/>
                      <a:r>
                        <a:rPr lang="es-ES" dirty="0">
                          <a:solidFill>
                            <a:schemeClr val="bg1"/>
                          </a:solidFill>
                        </a:rPr>
                        <a:t>Lee un valor largo del usuario</a:t>
                      </a:r>
                      <a:endParaRPr lang="es-CL" dirty="0">
                        <a:solidFill>
                          <a:schemeClr val="bg1"/>
                        </a:solidFill>
                      </a:endParaRPr>
                    </a:p>
                  </a:txBody>
                  <a:tcPr>
                    <a:solidFill>
                      <a:schemeClr val="tx1"/>
                    </a:solidFill>
                  </a:tcPr>
                </a:tc>
                <a:extLst>
                  <a:ext uri="{0D108BD9-81ED-4DB2-BD59-A6C34878D82A}">
                    <a16:rowId xmlns:a16="http://schemas.microsoft.com/office/drawing/2014/main" val="3186931298"/>
                  </a:ext>
                </a:extLst>
              </a:tr>
              <a:tr h="370840">
                <a:tc>
                  <a:txBody>
                    <a:bodyPr/>
                    <a:lstStyle/>
                    <a:p>
                      <a:pPr algn="ctr"/>
                      <a:r>
                        <a:rPr lang="es-CL" b="1" dirty="0">
                          <a:solidFill>
                            <a:schemeClr val="bg1"/>
                          </a:solidFill>
                        </a:rPr>
                        <a:t>nextShort()</a:t>
                      </a:r>
                    </a:p>
                  </a:txBody>
                  <a:tcPr>
                    <a:solidFill>
                      <a:schemeClr val="tx1"/>
                    </a:solidFill>
                  </a:tcPr>
                </a:tc>
                <a:tc>
                  <a:txBody>
                    <a:bodyPr/>
                    <a:lstStyle/>
                    <a:p>
                      <a:pPr algn="ctr"/>
                      <a:r>
                        <a:rPr lang="es-ES" dirty="0">
                          <a:solidFill>
                            <a:schemeClr val="bg1"/>
                          </a:solidFill>
                        </a:rPr>
                        <a:t>Lee un valor corto del usuario</a:t>
                      </a:r>
                      <a:endParaRPr lang="es-CL" dirty="0">
                        <a:solidFill>
                          <a:schemeClr val="bg1"/>
                        </a:solidFill>
                      </a:endParaRPr>
                    </a:p>
                  </a:txBody>
                  <a:tcPr>
                    <a:solidFill>
                      <a:schemeClr val="tx1"/>
                    </a:solidFill>
                  </a:tcPr>
                </a:tc>
                <a:extLst>
                  <a:ext uri="{0D108BD9-81ED-4DB2-BD59-A6C34878D82A}">
                    <a16:rowId xmlns:a16="http://schemas.microsoft.com/office/drawing/2014/main" val="159343898"/>
                  </a:ext>
                </a:extLst>
              </a:tr>
            </a:tbl>
          </a:graphicData>
        </a:graphic>
      </p:graphicFrame>
    </p:spTree>
    <p:extLst>
      <p:ext uri="{BB962C8B-B14F-4D97-AF65-F5344CB8AC3E}">
        <p14:creationId xmlns:p14="http://schemas.microsoft.com/office/powerpoint/2010/main" val="76382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719971"/>
            <a:ext cx="7704000" cy="488400"/>
          </a:xfrm>
        </p:spPr>
        <p:txBody>
          <a:bodyPr/>
          <a:lstStyle/>
          <a:p>
            <a:r>
              <a:rPr lang="es-CL" dirty="0">
                <a:latin typeface="Roboto" panose="02000000000000000000" pitchFamily="2" charset="0"/>
                <a:ea typeface="Roboto" panose="02000000000000000000" pitchFamily="2" charset="0"/>
              </a:rPr>
              <a:t>Operadores aritméticos</a:t>
            </a:r>
          </a:p>
        </p:txBody>
      </p:sp>
      <p:graphicFrame>
        <p:nvGraphicFramePr>
          <p:cNvPr id="3" name="Tabla 3">
            <a:extLst>
              <a:ext uri="{FF2B5EF4-FFF2-40B4-BE49-F238E27FC236}">
                <a16:creationId xmlns:a16="http://schemas.microsoft.com/office/drawing/2014/main" id="{5BF19A50-0AC7-4F21-9185-5996D4EA721C}"/>
              </a:ext>
            </a:extLst>
          </p:cNvPr>
          <p:cNvGraphicFramePr>
            <a:graphicFrameLocks noGrp="1"/>
          </p:cNvGraphicFramePr>
          <p:nvPr>
            <p:extLst>
              <p:ext uri="{D42A27DB-BD31-4B8C-83A1-F6EECF244321}">
                <p14:modId xmlns:p14="http://schemas.microsoft.com/office/powerpoint/2010/main" val="2778287303"/>
              </p:ext>
            </p:extLst>
          </p:nvPr>
        </p:nvGraphicFramePr>
        <p:xfrm>
          <a:off x="1575620" y="1825809"/>
          <a:ext cx="6096000" cy="18542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126589190"/>
                    </a:ext>
                  </a:extLst>
                </a:gridCol>
                <a:gridCol w="3048000">
                  <a:extLst>
                    <a:ext uri="{9D8B030D-6E8A-4147-A177-3AD203B41FA5}">
                      <a16:colId xmlns:a16="http://schemas.microsoft.com/office/drawing/2014/main" val="52842833"/>
                    </a:ext>
                  </a:extLst>
                </a:gridCol>
              </a:tblGrid>
              <a:tr h="370840">
                <a:tc>
                  <a:txBody>
                    <a:bodyPr/>
                    <a:lstStyle/>
                    <a:p>
                      <a:pPr algn="ctr"/>
                      <a:r>
                        <a:rPr lang="es-ES" dirty="0">
                          <a:solidFill>
                            <a:schemeClr val="tx1"/>
                          </a:solidFill>
                        </a:rPr>
                        <a:t>O</a:t>
                      </a:r>
                      <a:r>
                        <a:rPr lang="es-CL" dirty="0">
                          <a:solidFill>
                            <a:schemeClr val="tx1"/>
                          </a:solidFill>
                        </a:rPr>
                        <a:t>perador</a:t>
                      </a:r>
                    </a:p>
                  </a:txBody>
                  <a:tcPr/>
                </a:tc>
                <a:tc>
                  <a:txBody>
                    <a:bodyPr/>
                    <a:lstStyle/>
                    <a:p>
                      <a:pPr algn="ctr"/>
                      <a:r>
                        <a:rPr lang="es-ES" dirty="0" err="1">
                          <a:solidFill>
                            <a:schemeClr val="tx1"/>
                          </a:solidFill>
                        </a:rPr>
                        <a:t>Descrípción</a:t>
                      </a:r>
                      <a:endParaRPr lang="es-CL" dirty="0">
                        <a:solidFill>
                          <a:schemeClr val="tx1"/>
                        </a:solidFill>
                      </a:endParaRPr>
                    </a:p>
                  </a:txBody>
                  <a:tcPr/>
                </a:tc>
                <a:extLst>
                  <a:ext uri="{0D108BD9-81ED-4DB2-BD59-A6C34878D82A}">
                    <a16:rowId xmlns:a16="http://schemas.microsoft.com/office/drawing/2014/main" val="2836121993"/>
                  </a:ext>
                </a:extLst>
              </a:tr>
              <a:tr h="370840">
                <a:tc>
                  <a:txBody>
                    <a:bodyPr/>
                    <a:lstStyle/>
                    <a:p>
                      <a:pPr algn="ctr"/>
                      <a:r>
                        <a:rPr lang="es-ES" sz="1400" b="1" i="0" u="none" strike="noStrike" cap="none" dirty="0">
                          <a:solidFill>
                            <a:schemeClr val="bg1"/>
                          </a:solidFill>
                          <a:effectLst/>
                          <a:latin typeface="+mn-lt"/>
                          <a:ea typeface="+mn-ea"/>
                          <a:cs typeface="+mn-cs"/>
                          <a:sym typeface="Aria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Suma dos valores </a:t>
                      </a:r>
                      <a:r>
                        <a:rPr lang="es-ES" b="1" dirty="0">
                          <a:solidFill>
                            <a:schemeClr val="bg1"/>
                          </a:solidFill>
                        </a:rPr>
                        <a:t>x + y</a:t>
                      </a:r>
                      <a:endParaRPr lang="es-CL" b="1" dirty="0">
                        <a:solidFill>
                          <a:schemeClr val="bg1"/>
                        </a:solidFill>
                      </a:endParaRPr>
                    </a:p>
                  </a:txBody>
                  <a:tcPr>
                    <a:solidFill>
                      <a:schemeClr val="tx1"/>
                    </a:solidFill>
                  </a:tcPr>
                </a:tc>
                <a:extLst>
                  <a:ext uri="{0D108BD9-81ED-4DB2-BD59-A6C34878D82A}">
                    <a16:rowId xmlns:a16="http://schemas.microsoft.com/office/drawing/2014/main" val="2723732883"/>
                  </a:ext>
                </a:extLst>
              </a:tr>
              <a:tr h="370840">
                <a:tc>
                  <a:txBody>
                    <a:bodyPr/>
                    <a:lstStyle/>
                    <a:p>
                      <a:pPr algn="ctr"/>
                      <a:r>
                        <a:rPr lang="es-ES" b="1" dirty="0">
                          <a:solidFill>
                            <a:schemeClr val="bg1"/>
                          </a:solidFil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Resta un valor de otro </a:t>
                      </a:r>
                      <a:r>
                        <a:rPr lang="es-ES" b="1" dirty="0">
                          <a:solidFill>
                            <a:schemeClr val="bg1"/>
                          </a:solidFill>
                        </a:rPr>
                        <a:t>x - y</a:t>
                      </a:r>
                      <a:endParaRPr lang="es-CL" b="1" dirty="0">
                        <a:solidFill>
                          <a:schemeClr val="bg1"/>
                        </a:solidFill>
                      </a:endParaRPr>
                    </a:p>
                  </a:txBody>
                  <a:tcPr>
                    <a:solidFill>
                      <a:schemeClr val="tx1"/>
                    </a:solidFill>
                  </a:tcPr>
                </a:tc>
                <a:extLst>
                  <a:ext uri="{0D108BD9-81ED-4DB2-BD59-A6C34878D82A}">
                    <a16:rowId xmlns:a16="http://schemas.microsoft.com/office/drawing/2014/main" val="622466000"/>
                  </a:ext>
                </a:extLst>
              </a:tr>
              <a:tr h="370840">
                <a:tc>
                  <a:txBody>
                    <a:bodyPr/>
                    <a:lstStyle/>
                    <a:p>
                      <a:pPr algn="ctr"/>
                      <a:r>
                        <a:rPr lang="es-ES" b="1" dirty="0">
                          <a:solidFill>
                            <a:schemeClr val="bg1"/>
                          </a:solidFil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Multiplicación de dos valores </a:t>
                      </a:r>
                      <a:r>
                        <a:rPr lang="es-ES" b="1" dirty="0">
                          <a:solidFill>
                            <a:schemeClr val="bg1"/>
                          </a:solidFill>
                        </a:rPr>
                        <a:t>x * y</a:t>
                      </a:r>
                      <a:endParaRPr lang="es-CL" b="1" dirty="0">
                        <a:solidFill>
                          <a:schemeClr val="bg1"/>
                        </a:solidFill>
                      </a:endParaRPr>
                    </a:p>
                  </a:txBody>
                  <a:tcPr>
                    <a:solidFill>
                      <a:schemeClr val="tx1"/>
                    </a:solidFill>
                  </a:tcPr>
                </a:tc>
                <a:extLst>
                  <a:ext uri="{0D108BD9-81ED-4DB2-BD59-A6C34878D82A}">
                    <a16:rowId xmlns:a16="http://schemas.microsoft.com/office/drawing/2014/main" val="574163633"/>
                  </a:ext>
                </a:extLst>
              </a:tr>
              <a:tr h="370840">
                <a:tc>
                  <a:txBody>
                    <a:bodyPr/>
                    <a:lstStyle/>
                    <a:p>
                      <a:pPr algn="ctr"/>
                      <a:r>
                        <a:rPr lang="es-ES" b="1" dirty="0">
                          <a:solidFill>
                            <a:schemeClr val="bg1"/>
                          </a:solidFil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División de un valor por otro </a:t>
                      </a:r>
                      <a:r>
                        <a:rPr lang="es-ES" b="1" dirty="0">
                          <a:solidFill>
                            <a:schemeClr val="bg1"/>
                          </a:solidFill>
                        </a:rPr>
                        <a:t>x / y</a:t>
                      </a:r>
                    </a:p>
                  </a:txBody>
                  <a:tcPr>
                    <a:solidFill>
                      <a:schemeClr val="tx1"/>
                    </a:solidFill>
                  </a:tcPr>
                </a:tc>
                <a:extLst>
                  <a:ext uri="{0D108BD9-81ED-4DB2-BD59-A6C34878D82A}">
                    <a16:rowId xmlns:a16="http://schemas.microsoft.com/office/drawing/2014/main" val="1555309772"/>
                  </a:ext>
                </a:extLst>
              </a:tr>
            </a:tbl>
          </a:graphicData>
        </a:graphic>
      </p:graphicFrame>
    </p:spTree>
    <p:extLst>
      <p:ext uri="{BB962C8B-B14F-4D97-AF65-F5344CB8AC3E}">
        <p14:creationId xmlns:p14="http://schemas.microsoft.com/office/powerpoint/2010/main" val="209326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719971"/>
            <a:ext cx="7704000" cy="488400"/>
          </a:xfrm>
        </p:spPr>
        <p:txBody>
          <a:bodyPr/>
          <a:lstStyle/>
          <a:p>
            <a:r>
              <a:rPr lang="es-CL" dirty="0">
                <a:latin typeface="Roboto" panose="02000000000000000000" pitchFamily="2" charset="0"/>
                <a:ea typeface="Roboto" panose="02000000000000000000" pitchFamily="2" charset="0"/>
              </a:rPr>
              <a:t>Operadores aritméticos</a:t>
            </a:r>
          </a:p>
        </p:txBody>
      </p:sp>
      <p:graphicFrame>
        <p:nvGraphicFramePr>
          <p:cNvPr id="3" name="Tabla 3">
            <a:extLst>
              <a:ext uri="{FF2B5EF4-FFF2-40B4-BE49-F238E27FC236}">
                <a16:creationId xmlns:a16="http://schemas.microsoft.com/office/drawing/2014/main" id="{5BF19A50-0AC7-4F21-9185-5996D4EA721C}"/>
              </a:ext>
            </a:extLst>
          </p:cNvPr>
          <p:cNvGraphicFramePr>
            <a:graphicFrameLocks noGrp="1"/>
          </p:cNvGraphicFramePr>
          <p:nvPr>
            <p:extLst>
              <p:ext uri="{D42A27DB-BD31-4B8C-83A1-F6EECF244321}">
                <p14:modId xmlns:p14="http://schemas.microsoft.com/office/powerpoint/2010/main" val="1012980330"/>
              </p:ext>
            </p:extLst>
          </p:nvPr>
        </p:nvGraphicFramePr>
        <p:xfrm>
          <a:off x="1575618" y="1825809"/>
          <a:ext cx="6580240" cy="1925320"/>
        </p:xfrm>
        <a:graphic>
          <a:graphicData uri="http://schemas.openxmlformats.org/drawingml/2006/table">
            <a:tbl>
              <a:tblPr firstRow="1" bandRow="1">
                <a:tableStyleId>{B301B821-A1FF-4177-AEE7-76D212191A09}</a:tableStyleId>
              </a:tblPr>
              <a:tblGrid>
                <a:gridCol w="3290120">
                  <a:extLst>
                    <a:ext uri="{9D8B030D-6E8A-4147-A177-3AD203B41FA5}">
                      <a16:colId xmlns:a16="http://schemas.microsoft.com/office/drawing/2014/main" val="126589190"/>
                    </a:ext>
                  </a:extLst>
                </a:gridCol>
                <a:gridCol w="3290120">
                  <a:extLst>
                    <a:ext uri="{9D8B030D-6E8A-4147-A177-3AD203B41FA5}">
                      <a16:colId xmlns:a16="http://schemas.microsoft.com/office/drawing/2014/main" val="52842833"/>
                    </a:ext>
                  </a:extLst>
                </a:gridCol>
              </a:tblGrid>
              <a:tr h="370840">
                <a:tc>
                  <a:txBody>
                    <a:bodyPr/>
                    <a:lstStyle/>
                    <a:p>
                      <a:pPr algn="ctr"/>
                      <a:r>
                        <a:rPr lang="es-ES" dirty="0">
                          <a:solidFill>
                            <a:schemeClr val="tx1"/>
                          </a:solidFill>
                        </a:rPr>
                        <a:t>O</a:t>
                      </a:r>
                      <a:r>
                        <a:rPr lang="es-CL" dirty="0">
                          <a:solidFill>
                            <a:schemeClr val="tx1"/>
                          </a:solidFill>
                        </a:rPr>
                        <a:t>perador</a:t>
                      </a:r>
                    </a:p>
                  </a:txBody>
                  <a:tcPr/>
                </a:tc>
                <a:tc>
                  <a:txBody>
                    <a:bodyPr/>
                    <a:lstStyle/>
                    <a:p>
                      <a:pPr algn="ctr"/>
                      <a:r>
                        <a:rPr lang="es-ES" dirty="0">
                          <a:solidFill>
                            <a:schemeClr val="tx1"/>
                          </a:solidFill>
                        </a:rPr>
                        <a:t>Descripción</a:t>
                      </a:r>
                      <a:endParaRPr lang="es-CL" dirty="0">
                        <a:solidFill>
                          <a:schemeClr val="tx1"/>
                        </a:solidFill>
                      </a:endParaRPr>
                    </a:p>
                  </a:txBody>
                  <a:tcPr/>
                </a:tc>
                <a:extLst>
                  <a:ext uri="{0D108BD9-81ED-4DB2-BD59-A6C34878D82A}">
                    <a16:rowId xmlns:a16="http://schemas.microsoft.com/office/drawing/2014/main" val="2836121993"/>
                  </a:ext>
                </a:extLst>
              </a:tr>
              <a:tr h="370840">
                <a:tc>
                  <a:txBody>
                    <a:bodyPr/>
                    <a:lstStyle/>
                    <a:p>
                      <a:pPr algn="ctr"/>
                      <a:r>
                        <a:rPr lang="es-ES" sz="1400" b="1" i="0" u="none" strike="noStrike" cap="none" dirty="0">
                          <a:solidFill>
                            <a:schemeClr val="bg1"/>
                          </a:solidFill>
                          <a:effectLst/>
                          <a:latin typeface="+mn-lt"/>
                          <a:ea typeface="+mn-ea"/>
                          <a:cs typeface="+mn-cs"/>
                          <a:sym typeface="Aria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El Módulo Devuelve el resto de la división </a:t>
                      </a:r>
                      <a:r>
                        <a:rPr lang="es-ES" b="1" dirty="0">
                          <a:solidFill>
                            <a:schemeClr val="bg1"/>
                          </a:solidFill>
                        </a:rPr>
                        <a:t>x % y</a:t>
                      </a:r>
                      <a:endParaRPr lang="es-CL" b="1" dirty="0">
                        <a:solidFill>
                          <a:schemeClr val="bg1"/>
                        </a:solidFill>
                      </a:endParaRPr>
                    </a:p>
                  </a:txBody>
                  <a:tcPr>
                    <a:solidFill>
                      <a:schemeClr val="tx1"/>
                    </a:solidFill>
                  </a:tcPr>
                </a:tc>
                <a:extLst>
                  <a:ext uri="{0D108BD9-81ED-4DB2-BD59-A6C34878D82A}">
                    <a16:rowId xmlns:a16="http://schemas.microsoft.com/office/drawing/2014/main" val="2723732883"/>
                  </a:ext>
                </a:extLst>
              </a:tr>
              <a:tr h="370840">
                <a:tc>
                  <a:txBody>
                    <a:bodyPr/>
                    <a:lstStyle/>
                    <a:p>
                      <a:pPr algn="ctr"/>
                      <a:r>
                        <a:rPr lang="es-ES" b="1" dirty="0">
                          <a:solidFill>
                            <a:schemeClr val="bg1"/>
                          </a:solidFill>
                        </a:rPr>
                        <a:t>+</a:t>
                      </a:r>
                      <a:r>
                        <a:rPr lang="es-CL" b="1" dirty="0">
                          <a:solidFill>
                            <a:schemeClr val="bg1"/>
                          </a:solidFill>
                        </a:rPr>
                        <a:t>+</a:t>
                      </a:r>
                    </a:p>
                  </a:txBody>
                  <a:tcPr>
                    <a:solidFill>
                      <a:schemeClr val="tx1"/>
                    </a:solidFill>
                  </a:tcPr>
                </a:tc>
                <a:tc>
                  <a:txBody>
                    <a:bodyPr/>
                    <a:lstStyle/>
                    <a:p>
                      <a:pPr algn="ctr"/>
                      <a:r>
                        <a:rPr lang="es-ES" dirty="0">
                          <a:solidFill>
                            <a:schemeClr val="bg1"/>
                          </a:solidFill>
                        </a:rPr>
                        <a:t>Aumenta el valor de una variable en 1 </a:t>
                      </a:r>
                      <a:r>
                        <a:rPr lang="es-ES" b="1" dirty="0">
                          <a:solidFill>
                            <a:schemeClr val="bg1"/>
                          </a:solidFill>
                        </a:rPr>
                        <a:t>++ x</a:t>
                      </a:r>
                      <a:endParaRPr lang="es-CL" b="1" dirty="0">
                        <a:solidFill>
                          <a:schemeClr val="bg1"/>
                        </a:solidFill>
                      </a:endParaRPr>
                    </a:p>
                  </a:txBody>
                  <a:tcPr>
                    <a:solidFill>
                      <a:schemeClr val="tx1"/>
                    </a:solidFill>
                  </a:tcPr>
                </a:tc>
                <a:extLst>
                  <a:ext uri="{0D108BD9-81ED-4DB2-BD59-A6C34878D82A}">
                    <a16:rowId xmlns:a16="http://schemas.microsoft.com/office/drawing/2014/main" val="622466000"/>
                  </a:ext>
                </a:extLst>
              </a:tr>
              <a:tr h="370840">
                <a:tc>
                  <a:txBody>
                    <a:bodyPr/>
                    <a:lstStyle/>
                    <a:p>
                      <a:pPr algn="ctr"/>
                      <a:r>
                        <a:rPr lang="es-ES" b="1" dirty="0">
                          <a:solidFill>
                            <a:schemeClr val="bg1"/>
                          </a:solidFill>
                        </a:rPr>
                        <a:t>-</a:t>
                      </a:r>
                      <a:r>
                        <a:rPr lang="es-CL" b="1" dirty="0">
                          <a:solidFill>
                            <a:schemeClr val="bg1"/>
                          </a:solidFill>
                        </a:rPr>
                        <a:t>-</a:t>
                      </a:r>
                    </a:p>
                  </a:txBody>
                  <a:tcPr>
                    <a:solidFill>
                      <a:schemeClr val="tx1"/>
                    </a:solidFill>
                  </a:tcPr>
                </a:tc>
                <a:tc>
                  <a:txBody>
                    <a:bodyPr/>
                    <a:lstStyle/>
                    <a:p>
                      <a:pPr algn="ctr"/>
                      <a:r>
                        <a:rPr lang="es-ES" dirty="0">
                          <a:solidFill>
                            <a:schemeClr val="bg1"/>
                          </a:solidFill>
                        </a:rPr>
                        <a:t>Disminuye el valor de una variable en 1 </a:t>
                      </a:r>
                      <a:r>
                        <a:rPr lang="es-ES" b="1" dirty="0">
                          <a:solidFill>
                            <a:schemeClr val="bg1"/>
                          </a:solidFill>
                        </a:rPr>
                        <a:t>--x</a:t>
                      </a:r>
                      <a:endParaRPr lang="es-CL" b="1" dirty="0">
                        <a:solidFill>
                          <a:schemeClr val="bg1"/>
                        </a:solidFill>
                      </a:endParaRPr>
                    </a:p>
                  </a:txBody>
                  <a:tcPr>
                    <a:solidFill>
                      <a:schemeClr val="tx1"/>
                    </a:solidFill>
                  </a:tcPr>
                </a:tc>
                <a:extLst>
                  <a:ext uri="{0D108BD9-81ED-4DB2-BD59-A6C34878D82A}">
                    <a16:rowId xmlns:a16="http://schemas.microsoft.com/office/drawing/2014/main" val="574163633"/>
                  </a:ext>
                </a:extLst>
              </a:tr>
            </a:tbl>
          </a:graphicData>
        </a:graphic>
      </p:graphicFrame>
    </p:spTree>
    <p:extLst>
      <p:ext uri="{BB962C8B-B14F-4D97-AF65-F5344CB8AC3E}">
        <p14:creationId xmlns:p14="http://schemas.microsoft.com/office/powerpoint/2010/main" val="152909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418052"/>
            <a:ext cx="7704000" cy="488400"/>
          </a:xfrm>
        </p:spPr>
        <p:txBody>
          <a:bodyPr/>
          <a:lstStyle/>
          <a:p>
            <a:r>
              <a:rPr lang="es-CL" dirty="0">
                <a:latin typeface="Roboto" panose="02000000000000000000" pitchFamily="2" charset="0"/>
                <a:ea typeface="Roboto" panose="02000000000000000000" pitchFamily="2" charset="0"/>
              </a:rPr>
              <a:t>Condiciones de Java</a:t>
            </a:r>
          </a:p>
        </p:txBody>
      </p:sp>
      <p:sp>
        <p:nvSpPr>
          <p:cNvPr id="11" name="CuadroTexto 10">
            <a:extLst>
              <a:ext uri="{FF2B5EF4-FFF2-40B4-BE49-F238E27FC236}">
                <a16:creationId xmlns:a16="http://schemas.microsoft.com/office/drawing/2014/main" id="{042B0357-7F65-475E-AE0A-A703B7B0D354}"/>
              </a:ext>
            </a:extLst>
          </p:cNvPr>
          <p:cNvSpPr txBox="1"/>
          <p:nvPr/>
        </p:nvSpPr>
        <p:spPr>
          <a:xfrm>
            <a:off x="1463925" y="1829480"/>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Menor que </a:t>
            </a:r>
            <a:r>
              <a:rPr lang="es-ES" b="1" dirty="0">
                <a:solidFill>
                  <a:srgbClr val="007406"/>
                </a:solidFill>
              </a:rPr>
              <a:t>⇨</a:t>
            </a:r>
            <a:r>
              <a:rPr lang="es-ES" b="1" dirty="0">
                <a:solidFill>
                  <a:schemeClr val="tx1"/>
                </a:solidFill>
              </a:rPr>
              <a:t> a &lt; b </a:t>
            </a:r>
            <a:endParaRPr lang="es-CL" dirty="0">
              <a:solidFill>
                <a:schemeClr val="tx1"/>
              </a:solidFill>
            </a:endParaRPr>
          </a:p>
        </p:txBody>
      </p:sp>
      <p:sp>
        <p:nvSpPr>
          <p:cNvPr id="12" name="CuadroTexto 11">
            <a:extLst>
              <a:ext uri="{FF2B5EF4-FFF2-40B4-BE49-F238E27FC236}">
                <a16:creationId xmlns:a16="http://schemas.microsoft.com/office/drawing/2014/main" id="{8C73E86F-EEA5-49DA-B704-582E171DC3D4}"/>
              </a:ext>
            </a:extLst>
          </p:cNvPr>
          <p:cNvSpPr txBox="1"/>
          <p:nvPr/>
        </p:nvSpPr>
        <p:spPr>
          <a:xfrm>
            <a:off x="1463925" y="2426201"/>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rgbClr val="FFFFFF"/>
                </a:solidFill>
              </a:rPr>
              <a:t>Menor o igual a </a:t>
            </a:r>
            <a:r>
              <a:rPr lang="es-ES" b="1" dirty="0">
                <a:solidFill>
                  <a:srgbClr val="007406"/>
                </a:solidFill>
              </a:rPr>
              <a:t>⇨</a:t>
            </a:r>
            <a:r>
              <a:rPr lang="es-ES" b="1" dirty="0">
                <a:solidFill>
                  <a:srgbClr val="FFFFFF"/>
                </a:solidFill>
              </a:rPr>
              <a:t> a &lt;= b</a:t>
            </a:r>
            <a:endParaRPr lang="es-CL" dirty="0">
              <a:solidFill>
                <a:schemeClr val="tx1"/>
              </a:solidFill>
            </a:endParaRPr>
          </a:p>
        </p:txBody>
      </p:sp>
      <p:sp>
        <p:nvSpPr>
          <p:cNvPr id="14" name="CuadroTexto 13">
            <a:extLst>
              <a:ext uri="{FF2B5EF4-FFF2-40B4-BE49-F238E27FC236}">
                <a16:creationId xmlns:a16="http://schemas.microsoft.com/office/drawing/2014/main" id="{834C9834-8A48-49B9-9C84-ADEF2535D034}"/>
              </a:ext>
            </a:extLst>
          </p:cNvPr>
          <p:cNvSpPr txBox="1"/>
          <p:nvPr/>
        </p:nvSpPr>
        <p:spPr>
          <a:xfrm>
            <a:off x="1463925" y="3225135"/>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Mayor que </a:t>
            </a:r>
            <a:r>
              <a:rPr lang="es-ES" b="1" dirty="0">
                <a:solidFill>
                  <a:srgbClr val="007406"/>
                </a:solidFill>
              </a:rPr>
              <a:t>⇨</a:t>
            </a:r>
            <a:r>
              <a:rPr lang="es-ES" b="1" dirty="0">
                <a:solidFill>
                  <a:schemeClr val="tx1"/>
                </a:solidFill>
              </a:rPr>
              <a:t> a &gt; b</a:t>
            </a:r>
            <a:endParaRPr lang="es-CL" dirty="0">
              <a:solidFill>
                <a:schemeClr val="tx1"/>
              </a:solidFill>
            </a:endParaRPr>
          </a:p>
        </p:txBody>
      </p:sp>
      <p:sp>
        <p:nvSpPr>
          <p:cNvPr id="17" name="Título 1">
            <a:extLst>
              <a:ext uri="{FF2B5EF4-FFF2-40B4-BE49-F238E27FC236}">
                <a16:creationId xmlns:a16="http://schemas.microsoft.com/office/drawing/2014/main" id="{97D75E32-B358-48AE-B84A-827019EF0A0C}"/>
              </a:ext>
            </a:extLst>
          </p:cNvPr>
          <p:cNvSpPr txBox="1">
            <a:spLocks/>
          </p:cNvSpPr>
          <p:nvPr/>
        </p:nvSpPr>
        <p:spPr>
          <a:xfrm>
            <a:off x="1463925" y="1127772"/>
            <a:ext cx="6543110" cy="30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just"/>
            <a:r>
              <a:rPr lang="es-ES" sz="1600" dirty="0">
                <a:latin typeface="Roboto" panose="02000000000000000000" pitchFamily="2" charset="0"/>
                <a:ea typeface="Roboto" panose="02000000000000000000" pitchFamily="2" charset="0"/>
              </a:rPr>
              <a:t>Java admite las condiciones lógicas habituales de las matemáticas:</a:t>
            </a:r>
            <a:endParaRPr lang="es-CL"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3166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406668"/>
            <a:ext cx="7704000" cy="488400"/>
          </a:xfrm>
        </p:spPr>
        <p:txBody>
          <a:bodyPr/>
          <a:lstStyle/>
          <a:p>
            <a:r>
              <a:rPr lang="es-CL" dirty="0">
                <a:latin typeface="Roboto" panose="02000000000000000000" pitchFamily="2" charset="0"/>
                <a:ea typeface="Roboto" panose="02000000000000000000" pitchFamily="2" charset="0"/>
              </a:rPr>
              <a:t>Condiciones de Java</a:t>
            </a:r>
          </a:p>
        </p:txBody>
      </p:sp>
      <p:sp>
        <p:nvSpPr>
          <p:cNvPr id="13" name="CuadroTexto 12">
            <a:extLst>
              <a:ext uri="{FF2B5EF4-FFF2-40B4-BE49-F238E27FC236}">
                <a16:creationId xmlns:a16="http://schemas.microsoft.com/office/drawing/2014/main" id="{0DE47F8E-1FF5-4526-A75A-1BB0216BEFB6}"/>
              </a:ext>
            </a:extLst>
          </p:cNvPr>
          <p:cNvSpPr txBox="1"/>
          <p:nvPr/>
        </p:nvSpPr>
        <p:spPr>
          <a:xfrm>
            <a:off x="1560890" y="1707266"/>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Mayor o igual a </a:t>
            </a:r>
            <a:r>
              <a:rPr lang="es-ES" b="1" dirty="0">
                <a:solidFill>
                  <a:srgbClr val="007406"/>
                </a:solidFill>
              </a:rPr>
              <a:t>⇨</a:t>
            </a:r>
            <a:r>
              <a:rPr lang="es-ES" b="1" dirty="0">
                <a:solidFill>
                  <a:schemeClr val="tx1"/>
                </a:solidFill>
              </a:rPr>
              <a:t> a &gt;= b</a:t>
            </a:r>
            <a:endParaRPr lang="es-CL" dirty="0">
              <a:solidFill>
                <a:schemeClr val="tx1"/>
              </a:solidFill>
            </a:endParaRPr>
          </a:p>
        </p:txBody>
      </p:sp>
      <p:sp>
        <p:nvSpPr>
          <p:cNvPr id="15" name="CuadroTexto 14">
            <a:extLst>
              <a:ext uri="{FF2B5EF4-FFF2-40B4-BE49-F238E27FC236}">
                <a16:creationId xmlns:a16="http://schemas.microsoft.com/office/drawing/2014/main" id="{47140494-1F43-4207-AB9E-2C9E8F457FD4}"/>
              </a:ext>
            </a:extLst>
          </p:cNvPr>
          <p:cNvSpPr txBox="1"/>
          <p:nvPr/>
        </p:nvSpPr>
        <p:spPr>
          <a:xfrm>
            <a:off x="1560890" y="2408366"/>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Igual a </a:t>
            </a:r>
            <a:r>
              <a:rPr lang="es-ES" b="1" dirty="0">
                <a:solidFill>
                  <a:srgbClr val="007406"/>
                </a:solidFill>
              </a:rPr>
              <a:t>⇨</a:t>
            </a:r>
            <a:r>
              <a:rPr lang="es-ES" b="1" dirty="0">
                <a:solidFill>
                  <a:schemeClr val="tx1"/>
                </a:solidFill>
              </a:rPr>
              <a:t> a == b</a:t>
            </a:r>
            <a:endParaRPr lang="es-CL" dirty="0">
              <a:solidFill>
                <a:schemeClr val="tx1"/>
              </a:solidFill>
            </a:endParaRPr>
          </a:p>
        </p:txBody>
      </p:sp>
      <p:sp>
        <p:nvSpPr>
          <p:cNvPr id="16" name="CuadroTexto 15">
            <a:extLst>
              <a:ext uri="{FF2B5EF4-FFF2-40B4-BE49-F238E27FC236}">
                <a16:creationId xmlns:a16="http://schemas.microsoft.com/office/drawing/2014/main" id="{56877F8A-C4A8-4514-84DA-0CC6BCCD3418}"/>
              </a:ext>
            </a:extLst>
          </p:cNvPr>
          <p:cNvSpPr txBox="1"/>
          <p:nvPr/>
        </p:nvSpPr>
        <p:spPr>
          <a:xfrm>
            <a:off x="1560890" y="3128458"/>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No es igual a </a:t>
            </a:r>
            <a:r>
              <a:rPr lang="es-ES" b="1" dirty="0">
                <a:solidFill>
                  <a:srgbClr val="007406"/>
                </a:solidFill>
              </a:rPr>
              <a:t>⇨</a:t>
            </a:r>
            <a:r>
              <a:rPr lang="es-ES" b="1" dirty="0">
                <a:solidFill>
                  <a:schemeClr val="tx1"/>
                </a:solidFill>
              </a:rPr>
              <a:t> a != b</a:t>
            </a:r>
            <a:endParaRPr lang="es-CL" dirty="0">
              <a:solidFill>
                <a:schemeClr val="tx1"/>
              </a:solidFill>
            </a:endParaRPr>
          </a:p>
        </p:txBody>
      </p:sp>
      <p:sp>
        <p:nvSpPr>
          <p:cNvPr id="17" name="Título 1">
            <a:extLst>
              <a:ext uri="{FF2B5EF4-FFF2-40B4-BE49-F238E27FC236}">
                <a16:creationId xmlns:a16="http://schemas.microsoft.com/office/drawing/2014/main" id="{97D75E32-B358-48AE-B84A-827019EF0A0C}"/>
              </a:ext>
            </a:extLst>
          </p:cNvPr>
          <p:cNvSpPr txBox="1">
            <a:spLocks/>
          </p:cNvSpPr>
          <p:nvPr/>
        </p:nvSpPr>
        <p:spPr>
          <a:xfrm>
            <a:off x="1560890" y="1147278"/>
            <a:ext cx="6543110" cy="30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just"/>
            <a:r>
              <a:rPr lang="es-ES" sz="1600" dirty="0">
                <a:latin typeface="Roboto" panose="02000000000000000000" pitchFamily="2" charset="0"/>
                <a:ea typeface="Roboto" panose="02000000000000000000" pitchFamily="2" charset="0"/>
              </a:rPr>
              <a:t>Java admite las condiciones lógicas habituales de las matemáticas:</a:t>
            </a:r>
            <a:endParaRPr lang="es-CL"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408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Declaraciones If</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231489" y="1022904"/>
            <a:ext cx="7059774" cy="1923604"/>
          </a:xfrm>
          <a:prstGeom prst="rect">
            <a:avLst/>
          </a:prstGeom>
          <a:noFill/>
          <a:ln>
            <a:noFill/>
          </a:ln>
        </p:spPr>
        <p:txBody>
          <a:bodyPr wrap="square" rtlCol="0">
            <a:spAutoFit/>
          </a:bodyPr>
          <a:lstStyle/>
          <a:p>
            <a:pPr>
              <a:lnSpc>
                <a:spcPct val="250000"/>
              </a:lnSpc>
              <a:buClr>
                <a:schemeClr val="bg2"/>
              </a:buClr>
            </a:pPr>
            <a:r>
              <a:rPr lang="es-ES" b="1" dirty="0">
                <a:solidFill>
                  <a:schemeClr val="tx1"/>
                </a:solidFill>
              </a:rPr>
              <a:t>Java tiene las siguientes declaraciones condicionales:</a:t>
            </a:r>
          </a:p>
          <a:p>
            <a:pPr marL="285750" indent="-285750">
              <a:buClr>
                <a:schemeClr val="bg2"/>
              </a:buClr>
              <a:buFont typeface="Wingdings" panose="05000000000000000000" pitchFamily="2" charset="2"/>
              <a:buChar char="Ø"/>
            </a:pPr>
            <a:r>
              <a:rPr lang="es-ES" b="1" dirty="0">
                <a:solidFill>
                  <a:schemeClr val="tx1"/>
                </a:solidFill>
              </a:rPr>
              <a:t>If</a:t>
            </a:r>
            <a:r>
              <a:rPr lang="es-ES" dirty="0">
                <a:solidFill>
                  <a:schemeClr val="bg2"/>
                </a:solidFill>
              </a:rPr>
              <a:t> para especificar un bloque de código que se ejecutará, si una condición especificada es verdadera</a:t>
            </a:r>
          </a:p>
          <a:p>
            <a:pPr marL="285750" indent="-285750">
              <a:buClr>
                <a:schemeClr val="bg2"/>
              </a:buClr>
              <a:buFont typeface="Wingdings" panose="05000000000000000000" pitchFamily="2" charset="2"/>
              <a:buChar char="Ø"/>
            </a:pPr>
            <a:r>
              <a:rPr lang="es-ES" b="1" dirty="0">
                <a:solidFill>
                  <a:schemeClr val="tx1"/>
                </a:solidFill>
              </a:rPr>
              <a:t>else</a:t>
            </a:r>
            <a:r>
              <a:rPr lang="es-ES" dirty="0">
                <a:solidFill>
                  <a:schemeClr val="bg2"/>
                </a:solidFill>
              </a:rPr>
              <a:t> para especificar un bloque de código que se ejecutará, si la misma condición es falsa</a:t>
            </a:r>
          </a:p>
          <a:p>
            <a:pPr marL="285750" indent="-285750">
              <a:buClr>
                <a:schemeClr val="bg2"/>
              </a:buClr>
              <a:buFont typeface="Wingdings" panose="05000000000000000000" pitchFamily="2" charset="2"/>
              <a:buChar char="Ø"/>
            </a:pPr>
            <a:r>
              <a:rPr lang="es-ES" b="1" dirty="0">
                <a:solidFill>
                  <a:schemeClr val="tx1"/>
                </a:solidFill>
              </a:rPr>
              <a:t>else if </a:t>
            </a:r>
            <a:r>
              <a:rPr lang="es-ES" dirty="0">
                <a:solidFill>
                  <a:schemeClr val="bg2"/>
                </a:solidFill>
              </a:rPr>
              <a:t>para especificar una nueva condición para probar, si la primera condición es falsa</a:t>
            </a:r>
          </a:p>
        </p:txBody>
      </p:sp>
      <p:pic>
        <p:nvPicPr>
          <p:cNvPr id="4" name="Imagen 3">
            <a:extLst>
              <a:ext uri="{FF2B5EF4-FFF2-40B4-BE49-F238E27FC236}">
                <a16:creationId xmlns:a16="http://schemas.microsoft.com/office/drawing/2014/main" id="{F3B5DADF-E2D9-4073-850E-AFFB3B13C0CF}"/>
              </a:ext>
            </a:extLst>
          </p:cNvPr>
          <p:cNvPicPr>
            <a:picLocks noChangeAspect="1"/>
          </p:cNvPicPr>
          <p:nvPr/>
        </p:nvPicPr>
        <p:blipFill rotWithShape="1">
          <a:blip r:embed="rId2"/>
          <a:srcRect l="17177" t="45018" r="57097" b="44229"/>
          <a:stretch/>
        </p:blipFill>
        <p:spPr>
          <a:xfrm>
            <a:off x="2570368" y="3161951"/>
            <a:ext cx="4003263" cy="941205"/>
          </a:xfrm>
          <a:prstGeom prst="rect">
            <a:avLst/>
          </a:prstGeom>
        </p:spPr>
      </p:pic>
      <p:sp>
        <p:nvSpPr>
          <p:cNvPr id="7" name="CuadroTexto 6">
            <a:extLst>
              <a:ext uri="{FF2B5EF4-FFF2-40B4-BE49-F238E27FC236}">
                <a16:creationId xmlns:a16="http://schemas.microsoft.com/office/drawing/2014/main" id="{1BE055FA-F94B-48DB-96B0-757C21FED2E4}"/>
              </a:ext>
            </a:extLst>
          </p:cNvPr>
          <p:cNvSpPr txBox="1"/>
          <p:nvPr/>
        </p:nvSpPr>
        <p:spPr>
          <a:xfrm>
            <a:off x="1586786" y="4288233"/>
            <a:ext cx="6349180" cy="523220"/>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En el siguiente ejemplo, probamos dos valores para averiguar si </a:t>
            </a:r>
            <a:r>
              <a:rPr lang="es-ES" b="1" dirty="0">
                <a:solidFill>
                  <a:schemeClr val="tx1"/>
                </a:solidFill>
              </a:rPr>
              <a:t>20 es mayor que 18</a:t>
            </a:r>
            <a:r>
              <a:rPr lang="es-ES" dirty="0">
                <a:solidFill>
                  <a:schemeClr val="tx1"/>
                </a:solidFill>
              </a:rPr>
              <a:t>. Si la condición es verdadera, imprima el texto</a:t>
            </a:r>
            <a:endParaRPr lang="es-ES" b="1" dirty="0">
              <a:solidFill>
                <a:schemeClr val="tx1"/>
              </a:solidFill>
            </a:endParaRPr>
          </a:p>
        </p:txBody>
      </p:sp>
      <p:cxnSp>
        <p:nvCxnSpPr>
          <p:cNvPr id="8" name="Conector recto 7">
            <a:extLst>
              <a:ext uri="{FF2B5EF4-FFF2-40B4-BE49-F238E27FC236}">
                <a16:creationId xmlns:a16="http://schemas.microsoft.com/office/drawing/2014/main" id="{1A4E1342-E977-4B24-9EA5-52788C1D06E8}"/>
              </a:ext>
            </a:extLst>
          </p:cNvPr>
          <p:cNvCxnSpPr>
            <a:cxnSpLocks/>
          </p:cNvCxnSpPr>
          <p:nvPr/>
        </p:nvCxnSpPr>
        <p:spPr>
          <a:xfrm>
            <a:off x="2861188" y="3478776"/>
            <a:ext cx="80378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9381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Bucle while</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buClr>
                <a:schemeClr val="bg2"/>
              </a:buClr>
              <a:buFont typeface="Wingdings" panose="05000000000000000000" pitchFamily="2" charset="2"/>
              <a:buChar char="Ø"/>
            </a:pPr>
            <a:r>
              <a:rPr lang="es-ES" dirty="0">
                <a:solidFill>
                  <a:schemeClr val="tx1"/>
                </a:solidFill>
              </a:rPr>
              <a:t>El bucle </a:t>
            </a:r>
            <a:r>
              <a:rPr lang="es-ES" b="1" dirty="0">
                <a:solidFill>
                  <a:schemeClr val="tx1"/>
                </a:solidFill>
              </a:rPr>
              <a:t>while</a:t>
            </a:r>
            <a:r>
              <a:rPr lang="es-ES" dirty="0">
                <a:solidFill>
                  <a:schemeClr val="tx1"/>
                </a:solidFill>
              </a:rPr>
              <a:t> recorre un bloque de código siempre que una condición especificada sea verdadera</a:t>
            </a:r>
          </a:p>
          <a:p>
            <a:pPr>
              <a:buClr>
                <a:schemeClr val="bg2"/>
              </a:buClr>
            </a:pPr>
            <a:endParaRPr lang="es-ES" b="1" dirty="0">
              <a:solidFill>
                <a:schemeClr val="tx1"/>
              </a:solidFill>
            </a:endParaRPr>
          </a:p>
          <a:p>
            <a:pPr>
              <a:buClr>
                <a:schemeClr val="bg2"/>
              </a:buClr>
            </a:pPr>
            <a:endParaRPr lang="es-CL" dirty="0">
              <a:solidFill>
                <a:schemeClr val="bg2"/>
              </a:solidFill>
            </a:endParaRPr>
          </a:p>
        </p:txBody>
      </p:sp>
      <p:pic>
        <p:nvPicPr>
          <p:cNvPr id="8" name="Imagen 7">
            <a:extLst>
              <a:ext uri="{FF2B5EF4-FFF2-40B4-BE49-F238E27FC236}">
                <a16:creationId xmlns:a16="http://schemas.microsoft.com/office/drawing/2014/main" id="{4AD1D9E6-C39F-4558-97DF-E8204A78AB1B}"/>
              </a:ext>
            </a:extLst>
          </p:cNvPr>
          <p:cNvPicPr>
            <a:picLocks noChangeAspect="1"/>
          </p:cNvPicPr>
          <p:nvPr/>
        </p:nvPicPr>
        <p:blipFill rotWithShape="1">
          <a:blip r:embed="rId2"/>
          <a:srcRect l="17178" t="65090" r="65806" b="21491"/>
          <a:stretch/>
        </p:blipFill>
        <p:spPr>
          <a:xfrm>
            <a:off x="2861188" y="2075104"/>
            <a:ext cx="3225078" cy="1430606"/>
          </a:xfrm>
          <a:prstGeom prst="rect">
            <a:avLst/>
          </a:prstGeom>
        </p:spPr>
      </p:pic>
      <p:sp>
        <p:nvSpPr>
          <p:cNvPr id="9" name="CuadroTexto 8">
            <a:extLst>
              <a:ext uri="{FF2B5EF4-FFF2-40B4-BE49-F238E27FC236}">
                <a16:creationId xmlns:a16="http://schemas.microsoft.com/office/drawing/2014/main" id="{407A1D1E-D7C2-4F84-81AA-6890E56BDCDE}"/>
              </a:ext>
            </a:extLst>
          </p:cNvPr>
          <p:cNvSpPr txBox="1"/>
          <p:nvPr/>
        </p:nvSpPr>
        <p:spPr>
          <a:xfrm>
            <a:off x="1527793" y="3823659"/>
            <a:ext cx="6349180" cy="523220"/>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En el siguiente ejemplo, el código del ciclo se ejecutará una y otra vez, siempre que la </a:t>
            </a:r>
            <a:r>
              <a:rPr lang="es-ES" b="1" dirty="0">
                <a:solidFill>
                  <a:schemeClr val="tx1"/>
                </a:solidFill>
              </a:rPr>
              <a:t>variable (i) </a:t>
            </a:r>
            <a:r>
              <a:rPr lang="es-ES" dirty="0">
                <a:solidFill>
                  <a:schemeClr val="tx1"/>
                </a:solidFill>
              </a:rPr>
              <a:t>sea </a:t>
            </a:r>
            <a:r>
              <a:rPr lang="es-ES" b="1" dirty="0">
                <a:solidFill>
                  <a:schemeClr val="tx1"/>
                </a:solidFill>
              </a:rPr>
              <a:t>menor que 5</a:t>
            </a:r>
          </a:p>
        </p:txBody>
      </p:sp>
      <p:cxnSp>
        <p:nvCxnSpPr>
          <p:cNvPr id="10" name="Conector recto 9">
            <a:extLst>
              <a:ext uri="{FF2B5EF4-FFF2-40B4-BE49-F238E27FC236}">
                <a16:creationId xmlns:a16="http://schemas.microsoft.com/office/drawing/2014/main" id="{04289274-8232-4A3D-83DC-BE48D63C7F81}"/>
              </a:ext>
            </a:extLst>
          </p:cNvPr>
          <p:cNvCxnSpPr>
            <a:cxnSpLocks/>
          </p:cNvCxnSpPr>
          <p:nvPr/>
        </p:nvCxnSpPr>
        <p:spPr>
          <a:xfrm>
            <a:off x="3569110" y="2630744"/>
            <a:ext cx="72267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1890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El bucle do / while</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lgn="just">
              <a:buClr>
                <a:schemeClr val="bg2"/>
              </a:buClr>
              <a:buFont typeface="Wingdings" panose="05000000000000000000" pitchFamily="2" charset="2"/>
              <a:buChar char="Ø"/>
            </a:pPr>
            <a:r>
              <a:rPr lang="es-ES" dirty="0">
                <a:solidFill>
                  <a:schemeClr val="tx1"/>
                </a:solidFill>
              </a:rPr>
              <a:t>El bucle  do/while es una variante del bucle while. Este bucle ejecutará el bloque de código una vez, antes de verificar si la condición es verdadera, luego repetirá el bucle siempre que la condición sea verdadera.</a:t>
            </a:r>
            <a:endParaRPr lang="es-ES" b="1" dirty="0">
              <a:solidFill>
                <a:schemeClr val="tx1"/>
              </a:solidFill>
            </a:endParaRPr>
          </a:p>
          <a:p>
            <a:pPr marL="285750" indent="-285750">
              <a:buClr>
                <a:schemeClr val="bg2"/>
              </a:buClr>
              <a:buFont typeface="Wingdings" panose="05000000000000000000" pitchFamily="2" charset="2"/>
              <a:buChar char="Ø"/>
            </a:pPr>
            <a:endParaRPr lang="es-CL" dirty="0">
              <a:solidFill>
                <a:schemeClr val="bg2"/>
              </a:solidFill>
            </a:endParaRPr>
          </a:p>
        </p:txBody>
      </p:sp>
      <p:sp>
        <p:nvSpPr>
          <p:cNvPr id="7" name="CuadroTexto 6">
            <a:extLst>
              <a:ext uri="{FF2B5EF4-FFF2-40B4-BE49-F238E27FC236}">
                <a16:creationId xmlns:a16="http://schemas.microsoft.com/office/drawing/2014/main" id="{9669B265-7E3E-484B-9654-6761B7133BA3}"/>
              </a:ext>
            </a:extLst>
          </p:cNvPr>
          <p:cNvSpPr txBox="1"/>
          <p:nvPr/>
        </p:nvSpPr>
        <p:spPr>
          <a:xfrm>
            <a:off x="593114" y="4015389"/>
            <a:ext cx="8218538" cy="523220"/>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El siguiente ejemplo usa un bucle </a:t>
            </a:r>
            <a:r>
              <a:rPr lang="es-ES" b="1" dirty="0">
                <a:solidFill>
                  <a:schemeClr val="tx1"/>
                </a:solidFill>
              </a:rPr>
              <a:t>do/while</a:t>
            </a:r>
            <a:r>
              <a:rPr lang="es-ES" dirty="0">
                <a:solidFill>
                  <a:schemeClr val="tx1"/>
                </a:solidFill>
              </a:rPr>
              <a:t>, el bucle siempre se ejecutará al menos una vez, incluso si la condición es </a:t>
            </a:r>
            <a:r>
              <a:rPr lang="es-ES" b="1" dirty="0">
                <a:solidFill>
                  <a:schemeClr val="tx1"/>
                </a:solidFill>
              </a:rPr>
              <a:t>falsa</a:t>
            </a:r>
            <a:r>
              <a:rPr lang="es-ES" dirty="0">
                <a:solidFill>
                  <a:schemeClr val="tx1"/>
                </a:solidFill>
              </a:rPr>
              <a:t>, porque el bloque de código se ejecuta antes de que se pruebe la condición</a:t>
            </a:r>
            <a:endParaRPr lang="es-ES" b="1" dirty="0">
              <a:solidFill>
                <a:schemeClr val="tx1"/>
              </a:solidFill>
            </a:endParaRPr>
          </a:p>
        </p:txBody>
      </p:sp>
      <p:pic>
        <p:nvPicPr>
          <p:cNvPr id="10" name="Imagen 9">
            <a:extLst>
              <a:ext uri="{FF2B5EF4-FFF2-40B4-BE49-F238E27FC236}">
                <a16:creationId xmlns:a16="http://schemas.microsoft.com/office/drawing/2014/main" id="{52001A6E-F709-4B70-ADFD-AE2867E74BBB}"/>
              </a:ext>
            </a:extLst>
          </p:cNvPr>
          <p:cNvPicPr>
            <a:picLocks noChangeAspect="1"/>
          </p:cNvPicPr>
          <p:nvPr/>
        </p:nvPicPr>
        <p:blipFill rotWithShape="1">
          <a:blip r:embed="rId2"/>
          <a:srcRect l="16855" t="54472" r="63548" b="26882"/>
          <a:stretch/>
        </p:blipFill>
        <p:spPr>
          <a:xfrm>
            <a:off x="3058505" y="2221737"/>
            <a:ext cx="3026989" cy="1620032"/>
          </a:xfrm>
          <a:prstGeom prst="rect">
            <a:avLst/>
          </a:prstGeom>
        </p:spPr>
      </p:pic>
    </p:spTree>
    <p:extLst>
      <p:ext uri="{BB962C8B-B14F-4D97-AF65-F5344CB8AC3E}">
        <p14:creationId xmlns:p14="http://schemas.microsoft.com/office/powerpoint/2010/main" val="298941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El bucle for</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buClr>
                <a:schemeClr val="bg2"/>
              </a:buClr>
              <a:buFont typeface="Wingdings" panose="05000000000000000000" pitchFamily="2" charset="2"/>
              <a:buChar char="Ø"/>
            </a:pPr>
            <a:r>
              <a:rPr lang="es-ES" dirty="0">
                <a:solidFill>
                  <a:schemeClr val="tx1"/>
                </a:solidFill>
              </a:rPr>
              <a:t>Cuando sepa exactamente cuántas veces desea recorrer un bloque de código, use el bucle for en lugar de un bucle while</a:t>
            </a:r>
          </a:p>
          <a:p>
            <a:pPr marL="285750" indent="-285750">
              <a:buClr>
                <a:schemeClr val="bg2"/>
              </a:buClr>
              <a:buFont typeface="Wingdings" panose="05000000000000000000" pitchFamily="2" charset="2"/>
              <a:buChar char="Ø"/>
            </a:pPr>
            <a:r>
              <a:rPr lang="es-ES" dirty="0">
                <a:solidFill>
                  <a:schemeClr val="tx1"/>
                </a:solidFill>
              </a:rPr>
              <a:t>El siguiente ejemplo imprimirá los números del 0 al 4:</a:t>
            </a:r>
          </a:p>
          <a:p>
            <a:pPr marL="285750" indent="-285750">
              <a:buClr>
                <a:schemeClr val="bg2"/>
              </a:buClr>
              <a:buFont typeface="Wingdings" panose="05000000000000000000" pitchFamily="2" charset="2"/>
              <a:buChar char="Ø"/>
            </a:pPr>
            <a:endParaRPr lang="es-ES" dirty="0">
              <a:solidFill>
                <a:schemeClr val="tx1"/>
              </a:solidFill>
            </a:endParaRPr>
          </a:p>
        </p:txBody>
      </p:sp>
      <p:pic>
        <p:nvPicPr>
          <p:cNvPr id="4" name="Imagen 3">
            <a:extLst>
              <a:ext uri="{FF2B5EF4-FFF2-40B4-BE49-F238E27FC236}">
                <a16:creationId xmlns:a16="http://schemas.microsoft.com/office/drawing/2014/main" id="{B4E3D3CB-6C09-461B-9D27-041A987A5FDE}"/>
              </a:ext>
            </a:extLst>
          </p:cNvPr>
          <p:cNvPicPr>
            <a:picLocks noChangeAspect="1"/>
          </p:cNvPicPr>
          <p:nvPr/>
        </p:nvPicPr>
        <p:blipFill rotWithShape="1">
          <a:blip r:embed="rId2"/>
          <a:srcRect l="17177" t="50062" r="63871" b="40358"/>
          <a:stretch/>
        </p:blipFill>
        <p:spPr>
          <a:xfrm>
            <a:off x="2992277" y="2346446"/>
            <a:ext cx="3159446" cy="898282"/>
          </a:xfrm>
          <a:prstGeom prst="rect">
            <a:avLst/>
          </a:prstGeom>
        </p:spPr>
      </p:pic>
      <p:sp>
        <p:nvSpPr>
          <p:cNvPr id="7" name="CuadroTexto 6">
            <a:extLst>
              <a:ext uri="{FF2B5EF4-FFF2-40B4-BE49-F238E27FC236}">
                <a16:creationId xmlns:a16="http://schemas.microsoft.com/office/drawing/2014/main" id="{A1B97485-74E5-4EAD-876C-92F276679702}"/>
              </a:ext>
            </a:extLst>
          </p:cNvPr>
          <p:cNvSpPr txBox="1"/>
          <p:nvPr/>
        </p:nvSpPr>
        <p:spPr>
          <a:xfrm>
            <a:off x="1397410" y="3407803"/>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Establece una variable antes de que comience el ciclo (int i = 0)</a:t>
            </a:r>
            <a:endParaRPr lang="es-CL" dirty="0">
              <a:solidFill>
                <a:schemeClr val="tx1"/>
              </a:solidFill>
            </a:endParaRPr>
          </a:p>
        </p:txBody>
      </p:sp>
      <p:cxnSp>
        <p:nvCxnSpPr>
          <p:cNvPr id="15" name="Conector recto 14">
            <a:extLst>
              <a:ext uri="{FF2B5EF4-FFF2-40B4-BE49-F238E27FC236}">
                <a16:creationId xmlns:a16="http://schemas.microsoft.com/office/drawing/2014/main" id="{B760A70E-FE9B-4638-95D3-EF2B79066AD1}"/>
              </a:ext>
            </a:extLst>
          </p:cNvPr>
          <p:cNvCxnSpPr>
            <a:cxnSpLocks/>
          </p:cNvCxnSpPr>
          <p:nvPr/>
        </p:nvCxnSpPr>
        <p:spPr>
          <a:xfrm>
            <a:off x="3465872" y="2623370"/>
            <a:ext cx="87752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0940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Computer Science Proposal by Slidesgo">
  <a:themeElements>
    <a:clrScheme name="Personalizado 1">
      <a:dk1>
        <a:srgbClr val="FFFFFF"/>
      </a:dk1>
      <a:lt1>
        <a:srgbClr val="0F3570"/>
      </a:lt1>
      <a:dk2>
        <a:srgbClr val="9FC5E8"/>
      </a:dk2>
      <a:lt2>
        <a:srgbClr val="0F3570"/>
      </a:lt2>
      <a:accent1>
        <a:srgbClr val="285293"/>
      </a:accent1>
      <a:accent2>
        <a:srgbClr val="9FC5E8"/>
      </a:accent2>
      <a:accent3>
        <a:srgbClr val="434343"/>
      </a:accent3>
      <a:accent4>
        <a:srgbClr val="9FC5E8"/>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TotalTime>
  <Words>675</Words>
  <Application>Microsoft Office PowerPoint</Application>
  <PresentationFormat>Presentación en pantalla (16:9)</PresentationFormat>
  <Paragraphs>81</Paragraphs>
  <Slides>14</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Bebas Neue</vt:lpstr>
      <vt:lpstr>Wingdings</vt:lpstr>
      <vt:lpstr>Roboto</vt:lpstr>
      <vt:lpstr>Computer Science Proposal by Slidesgo</vt:lpstr>
      <vt:lpstr>Java</vt:lpstr>
      <vt:lpstr>Operadores aritméticos</vt:lpstr>
      <vt:lpstr>Operadores aritméticos</vt:lpstr>
      <vt:lpstr>Condiciones de Java</vt:lpstr>
      <vt:lpstr>Condiciones de Java</vt:lpstr>
      <vt:lpstr>Declaraciones If</vt:lpstr>
      <vt:lpstr>Bucle while</vt:lpstr>
      <vt:lpstr>El bucle do / while</vt:lpstr>
      <vt:lpstr>El bucle for</vt:lpstr>
      <vt:lpstr>El bucle for</vt:lpstr>
      <vt:lpstr>El bucle for</vt:lpstr>
      <vt:lpstr>Entrada de usuario de Java</vt:lpstr>
      <vt:lpstr>Tipos de entrada</vt:lpstr>
      <vt:lpstr>Tipos de entrada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Instalación NetBeans – HTML5</dc:title>
  <dc:creator>usuario</dc:creator>
  <cp:lastModifiedBy>VALERY EMY BELEN RODRIGUEZ CASTILLO</cp:lastModifiedBy>
  <cp:revision>33</cp:revision>
  <dcterms:modified xsi:type="dcterms:W3CDTF">2021-07-09T16:30:03Z</dcterms:modified>
</cp:coreProperties>
</file>