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4"/>
  </p:notesMasterIdLst>
  <p:sldIdLst>
    <p:sldId id="256" r:id="rId2"/>
    <p:sldId id="260" r:id="rId3"/>
    <p:sldId id="303" r:id="rId4"/>
    <p:sldId id="264" r:id="rId5"/>
    <p:sldId id="304" r:id="rId6"/>
    <p:sldId id="305" r:id="rId7"/>
    <p:sldId id="306" r:id="rId8"/>
    <p:sldId id="307" r:id="rId9"/>
    <p:sldId id="308" r:id="rId10"/>
    <p:sldId id="309" r:id="rId11"/>
    <p:sldId id="318" r:id="rId12"/>
    <p:sldId id="320" r:id="rId13"/>
    <p:sldId id="321" r:id="rId14"/>
    <p:sldId id="326" r:id="rId15"/>
    <p:sldId id="322" r:id="rId16"/>
    <p:sldId id="317" r:id="rId17"/>
    <p:sldId id="323" r:id="rId18"/>
    <p:sldId id="310" r:id="rId19"/>
    <p:sldId id="324" r:id="rId20"/>
    <p:sldId id="311" r:id="rId21"/>
    <p:sldId id="325" r:id="rId22"/>
    <p:sldId id="315" r:id="rId23"/>
  </p:sldIdLst>
  <p:sldSz cx="9144000" cy="5143500" type="screen16x9"/>
  <p:notesSz cx="6858000" cy="9144000"/>
  <p:embeddedFontLst>
    <p:embeddedFont>
      <p:font typeface="Bebas Neue" panose="020B0604020202020204" charset="0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EA6567-0484-44A2-B87B-D12946E0CCD2}">
  <a:tblStyle styleId="{01EA6567-0484-44A2-B87B-D12946E0CC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3" y="82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764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CUSTOM_4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63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 NetBeans – Java</a:t>
            </a:r>
            <a:endParaRPr sz="4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E0A4-2167-4A38-876C-887909DE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Tipos de datos primitivos</a:t>
            </a:r>
            <a:br>
              <a:rPr lang="es-ES" dirty="0"/>
            </a:br>
            <a:endParaRPr lang="es-CL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633BC8D-C12D-4B86-BC59-7CD7C2F7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06790"/>
              </p:ext>
            </p:extLst>
          </p:nvPr>
        </p:nvGraphicFramePr>
        <p:xfrm>
          <a:off x="1524000" y="1425213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656163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180916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Enteros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7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short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1024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5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byte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1L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81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32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E0A4-2167-4A38-876C-887909DE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Tipos de datos primitivos</a:t>
            </a:r>
            <a:br>
              <a:rPr lang="es-ES" dirty="0"/>
            </a:br>
            <a:endParaRPr lang="es-CL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633BC8D-C12D-4B86-BC59-7CD7C2F7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02114"/>
              </p:ext>
            </p:extLst>
          </p:nvPr>
        </p:nvGraphicFramePr>
        <p:xfrm>
          <a:off x="1524000" y="1425213"/>
          <a:ext cx="6096000" cy="1407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656163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180916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Reales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float</a:t>
                      </a:r>
                    </a:p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7 dígitos decimales de precisión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1.0, -3.14159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39115"/>
                  </a:ext>
                </a:extLst>
              </a:tr>
              <a:tr h="255367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double</a:t>
                      </a:r>
                    </a:p>
                    <a:p>
                      <a:pPr algn="ctr"/>
                      <a:r>
                        <a:rPr lang="es-ES" i="1" dirty="0">
                          <a:solidFill>
                            <a:schemeClr val="bg1"/>
                          </a:solidFill>
                        </a:rPr>
                        <a:t>15 dígitos decimales de precisión</a:t>
                      </a:r>
                      <a:endParaRPr lang="es-CL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1.5e10 , 1.5e15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76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60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E0A4-2167-4A38-876C-887909DE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Tipos de datos primitivos</a:t>
            </a:r>
            <a:br>
              <a:rPr lang="es-ES" dirty="0"/>
            </a:br>
            <a:endParaRPr lang="es-CL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633BC8D-C12D-4B86-BC59-7CD7C2F7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41453"/>
              </p:ext>
            </p:extLst>
          </p:nvPr>
        </p:nvGraphicFramePr>
        <p:xfrm>
          <a:off x="1524000" y="1425212"/>
          <a:ext cx="6096000" cy="11465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656163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18091652"/>
                    </a:ext>
                  </a:extLst>
                </a:gridCol>
              </a:tblGrid>
              <a:tr h="573269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Caracteres 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82563"/>
                  </a:ext>
                </a:extLst>
              </a:tr>
              <a:tr h="57326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“a” – “A” – “@” </a:t>
                      </a:r>
                    </a:p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–  “z” – “Z”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3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41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E0A4-2167-4A38-876C-887909DE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Tipos de datos primitivos</a:t>
            </a:r>
            <a:br>
              <a:rPr lang="es-ES" dirty="0"/>
            </a:br>
            <a:endParaRPr lang="es-CL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633BC8D-C12D-4B86-BC59-7CD7C2F7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542998"/>
              </p:ext>
            </p:extLst>
          </p:nvPr>
        </p:nvGraphicFramePr>
        <p:xfrm>
          <a:off x="1524000" y="1425212"/>
          <a:ext cx="6096000" cy="11465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656163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18091652"/>
                    </a:ext>
                  </a:extLst>
                </a:gridCol>
              </a:tblGrid>
              <a:tr h="573269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Lógico 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82563"/>
                  </a:ext>
                </a:extLst>
              </a:tr>
              <a:tr h="57326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boolean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true –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3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67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E0A4-2167-4A38-876C-887909DE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Valores por defecto de los tipos de datos primitivos</a:t>
            </a:r>
            <a:br>
              <a:rPr lang="es-ES" dirty="0"/>
            </a:b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DBD5D5-6E40-4B17-9840-5C413CBE8075}"/>
              </a:ext>
            </a:extLst>
          </p:cNvPr>
          <p:cNvSpPr txBox="1"/>
          <p:nvPr/>
        </p:nvSpPr>
        <p:spPr>
          <a:xfrm>
            <a:off x="1128251" y="1986974"/>
            <a:ext cx="6622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Hay un tipo de dato </a:t>
            </a:r>
            <a:r>
              <a:rPr lang="es-ES" b="1" dirty="0">
                <a:solidFill>
                  <a:schemeClr val="tx1"/>
                </a:solidFill>
              </a:rPr>
              <a:t>String</a:t>
            </a:r>
            <a:r>
              <a:rPr lang="es-ES" dirty="0">
                <a:solidFill>
                  <a:schemeClr val="tx1"/>
                </a:solidFill>
              </a:rPr>
              <a:t> para el manejo de cadenas que no es en sí un tipo de dato primitivo.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El elemento </a:t>
            </a:r>
            <a:r>
              <a:rPr lang="es-ES" b="1" dirty="0">
                <a:solidFill>
                  <a:schemeClr val="tx1"/>
                </a:solidFill>
              </a:rPr>
              <a:t>String</a:t>
            </a:r>
            <a:r>
              <a:rPr lang="es-ES" dirty="0">
                <a:solidFill>
                  <a:schemeClr val="tx1"/>
                </a:solidFill>
              </a:rPr>
              <a:t> es un tipo de dato inmutable. Es decir, que una vez creado, su valor no puede ser cambiado. El </a:t>
            </a:r>
            <a:r>
              <a:rPr lang="es-ES" b="1" dirty="0">
                <a:solidFill>
                  <a:schemeClr val="tx1"/>
                </a:solidFill>
              </a:rPr>
              <a:t>String</a:t>
            </a:r>
            <a:r>
              <a:rPr lang="es-ES" dirty="0">
                <a:solidFill>
                  <a:schemeClr val="tx1"/>
                </a:solidFill>
              </a:rPr>
              <a:t> no es un tipo de dato primitivo del lenguaje Java.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E0A4-2167-4A38-876C-887909DE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Declaraciones</a:t>
            </a:r>
            <a:br>
              <a:rPr lang="es-ES" dirty="0"/>
            </a:b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47BD31-46E5-43F7-B912-D693990562A7}"/>
              </a:ext>
            </a:extLst>
          </p:cNvPr>
          <p:cNvSpPr txBox="1"/>
          <p:nvPr/>
        </p:nvSpPr>
        <p:spPr>
          <a:xfrm>
            <a:off x="821803" y="1516284"/>
            <a:ext cx="7396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2"/>
                </a:solidFill>
              </a:rPr>
              <a:t>char </a:t>
            </a:r>
            <a:r>
              <a:rPr lang="es-ES" sz="2400" b="1" dirty="0">
                <a:solidFill>
                  <a:schemeClr val="bg2"/>
                </a:solidFill>
              </a:rPr>
              <a:t>c</a:t>
            </a:r>
            <a:r>
              <a:rPr lang="es-ES" sz="2400" dirty="0">
                <a:solidFill>
                  <a:schemeClr val="bg2"/>
                </a:solidFill>
              </a:rPr>
              <a:t> = “a”;</a:t>
            </a:r>
          </a:p>
          <a:p>
            <a:r>
              <a:rPr lang="es-ES" sz="2400" dirty="0">
                <a:solidFill>
                  <a:schemeClr val="bg2"/>
                </a:solidFill>
              </a:rPr>
              <a:t>int </a:t>
            </a:r>
            <a:r>
              <a:rPr lang="es-ES" sz="2400" b="1" dirty="0">
                <a:solidFill>
                  <a:schemeClr val="bg2"/>
                </a:solidFill>
              </a:rPr>
              <a:t>i</a:t>
            </a:r>
            <a:r>
              <a:rPr lang="es-ES" sz="2400" dirty="0">
                <a:solidFill>
                  <a:schemeClr val="bg2"/>
                </a:solidFill>
              </a:rPr>
              <a:t> = 1;</a:t>
            </a:r>
          </a:p>
          <a:p>
            <a:r>
              <a:rPr lang="es-ES" sz="2400" dirty="0">
                <a:solidFill>
                  <a:schemeClr val="bg2"/>
                </a:solidFill>
              </a:rPr>
              <a:t>double </a:t>
            </a:r>
            <a:r>
              <a:rPr lang="es-ES" sz="2400" b="1" dirty="0">
                <a:solidFill>
                  <a:schemeClr val="bg2"/>
                </a:solidFill>
              </a:rPr>
              <a:t>pi</a:t>
            </a:r>
            <a:r>
              <a:rPr lang="es-ES" sz="2400" dirty="0">
                <a:solidFill>
                  <a:schemeClr val="bg2"/>
                </a:solidFill>
              </a:rPr>
              <a:t> = 3,14159;</a:t>
            </a:r>
          </a:p>
          <a:p>
            <a:r>
              <a:rPr lang="es-ES" sz="2400" dirty="0">
                <a:solidFill>
                  <a:schemeClr val="bg2"/>
                </a:solidFill>
              </a:rPr>
              <a:t>boolean </a:t>
            </a:r>
            <a:r>
              <a:rPr lang="es-ES" sz="2400" b="1" dirty="0">
                <a:solidFill>
                  <a:schemeClr val="bg2"/>
                </a:solidFill>
              </a:rPr>
              <a:t>var</a:t>
            </a:r>
            <a:r>
              <a:rPr lang="es-ES" sz="2400" dirty="0">
                <a:solidFill>
                  <a:schemeClr val="bg2"/>
                </a:solidFill>
              </a:rPr>
              <a:t> = true;</a:t>
            </a:r>
          </a:p>
          <a:p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76146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E0A4-2167-4A38-876C-887909DE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Ejercicio 1:</a:t>
            </a:r>
            <a:br>
              <a:rPr lang="es-ES" dirty="0"/>
            </a:b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1ABE10-E011-4E68-B616-B55DEE93A8D8}"/>
              </a:ext>
            </a:extLst>
          </p:cNvPr>
          <p:cNvSpPr txBox="1"/>
          <p:nvPr/>
        </p:nvSpPr>
        <p:spPr>
          <a:xfrm>
            <a:off x="1179095" y="1237478"/>
            <a:ext cx="69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Cree una variable con nombre </a:t>
            </a:r>
            <a:r>
              <a:rPr lang="es-ES" sz="1800" b="1" u="sng" dirty="0">
                <a:solidFill>
                  <a:schemeClr val="accent2"/>
                </a:solidFill>
              </a:rPr>
              <a:t>carName</a:t>
            </a:r>
            <a:r>
              <a:rPr lang="es-ES" sz="1800" dirty="0">
                <a:solidFill>
                  <a:schemeClr val="accent2"/>
                </a:solidFill>
              </a:rPr>
              <a:t> y asígnele el valor </a:t>
            </a:r>
            <a:r>
              <a:rPr lang="es-ES" sz="1800" b="1" u="sng" dirty="0">
                <a:solidFill>
                  <a:schemeClr val="accent2"/>
                </a:solidFill>
              </a:rPr>
              <a:t>Volvo</a:t>
            </a:r>
            <a:r>
              <a:rPr lang="es-ES" sz="1800" dirty="0">
                <a:solidFill>
                  <a:schemeClr val="accent2"/>
                </a:solidFill>
              </a:rPr>
              <a:t>.</a:t>
            </a:r>
            <a:endParaRPr lang="es-CL" sz="1800" dirty="0">
              <a:solidFill>
                <a:schemeClr val="accent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211AA7-31A4-401B-AFE7-B0C9352A7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37" t="41004" r="61006" b="49763"/>
          <a:stretch/>
        </p:blipFill>
        <p:spPr>
          <a:xfrm>
            <a:off x="2875935" y="2189823"/>
            <a:ext cx="3008671" cy="7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9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E0A4-2167-4A38-876C-887909DE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Ejercicio 1:</a:t>
            </a:r>
            <a:br>
              <a:rPr lang="es-ES" dirty="0"/>
            </a:b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1ABE10-E011-4E68-B616-B55DEE93A8D8}"/>
              </a:ext>
            </a:extLst>
          </p:cNvPr>
          <p:cNvSpPr txBox="1"/>
          <p:nvPr/>
        </p:nvSpPr>
        <p:spPr>
          <a:xfrm>
            <a:off x="1179095" y="1237478"/>
            <a:ext cx="69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Cree una variable con nombre </a:t>
            </a:r>
            <a:r>
              <a:rPr lang="es-ES" sz="1800" b="1" u="sng" dirty="0">
                <a:solidFill>
                  <a:schemeClr val="accent2"/>
                </a:solidFill>
              </a:rPr>
              <a:t>carName</a:t>
            </a:r>
            <a:r>
              <a:rPr lang="es-ES" sz="1800" dirty="0">
                <a:solidFill>
                  <a:schemeClr val="accent2"/>
                </a:solidFill>
              </a:rPr>
              <a:t> y asígnele el valor </a:t>
            </a:r>
            <a:r>
              <a:rPr lang="es-ES" sz="1800" b="1" u="sng" dirty="0">
                <a:solidFill>
                  <a:schemeClr val="accent2"/>
                </a:solidFill>
              </a:rPr>
              <a:t>Volvo</a:t>
            </a:r>
            <a:r>
              <a:rPr lang="es-ES" sz="1800" dirty="0">
                <a:solidFill>
                  <a:schemeClr val="accent2"/>
                </a:solidFill>
              </a:rPr>
              <a:t>.</a:t>
            </a:r>
            <a:endParaRPr lang="es-CL" sz="1800" dirty="0">
              <a:solidFill>
                <a:schemeClr val="accent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B19D42-C830-4FEF-ADE1-2ECB33914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74" t="42575" r="55887" b="48674"/>
          <a:stretch/>
        </p:blipFill>
        <p:spPr>
          <a:xfrm>
            <a:off x="2468971" y="2237289"/>
            <a:ext cx="4206058" cy="8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79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E0A4-2167-4A38-876C-887909DE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Ejercicio 2:</a:t>
            </a:r>
            <a:br>
              <a:rPr lang="es-ES" dirty="0"/>
            </a:b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1ABE10-E011-4E68-B616-B55DEE93A8D8}"/>
              </a:ext>
            </a:extLst>
          </p:cNvPr>
          <p:cNvSpPr txBox="1"/>
          <p:nvPr/>
        </p:nvSpPr>
        <p:spPr>
          <a:xfrm>
            <a:off x="1179095" y="1237478"/>
            <a:ext cx="69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Cree una variable con nombre </a:t>
            </a:r>
            <a:r>
              <a:rPr lang="es-ES" sz="1800" b="1" u="sng" dirty="0">
                <a:solidFill>
                  <a:schemeClr val="accent2"/>
                </a:solidFill>
              </a:rPr>
              <a:t>maxSpeedy</a:t>
            </a:r>
            <a:r>
              <a:rPr lang="es-ES" sz="1800" dirty="0">
                <a:solidFill>
                  <a:schemeClr val="accent2"/>
                </a:solidFill>
              </a:rPr>
              <a:t> asígnele el valor </a:t>
            </a:r>
            <a:r>
              <a:rPr lang="es-ES" sz="1800" b="1" u="sng" dirty="0">
                <a:solidFill>
                  <a:schemeClr val="accent2"/>
                </a:solidFill>
              </a:rPr>
              <a:t>120</a:t>
            </a:r>
            <a:endParaRPr lang="es-CL" sz="1800" b="1" u="sng" dirty="0">
              <a:solidFill>
                <a:schemeClr val="accent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54084C-7A36-4340-9AE0-BAF79EBD5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8" t="41147" r="58387" b="47527"/>
          <a:stretch/>
        </p:blipFill>
        <p:spPr>
          <a:xfrm>
            <a:off x="3097161" y="2125611"/>
            <a:ext cx="3241566" cy="89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13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E0A4-2167-4A38-876C-887909DE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Ejercicio 2:</a:t>
            </a:r>
            <a:br>
              <a:rPr lang="es-ES" dirty="0"/>
            </a:b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1ABE10-E011-4E68-B616-B55DEE93A8D8}"/>
              </a:ext>
            </a:extLst>
          </p:cNvPr>
          <p:cNvSpPr txBox="1"/>
          <p:nvPr/>
        </p:nvSpPr>
        <p:spPr>
          <a:xfrm>
            <a:off x="1179095" y="1237478"/>
            <a:ext cx="69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Cree una variable con nombre </a:t>
            </a:r>
            <a:r>
              <a:rPr lang="es-ES" sz="1800" b="1" u="sng" dirty="0">
                <a:solidFill>
                  <a:schemeClr val="accent2"/>
                </a:solidFill>
              </a:rPr>
              <a:t>maxSpeedy</a:t>
            </a:r>
            <a:r>
              <a:rPr lang="es-ES" sz="1800" dirty="0">
                <a:solidFill>
                  <a:schemeClr val="accent2"/>
                </a:solidFill>
              </a:rPr>
              <a:t> asígnele el valor </a:t>
            </a:r>
            <a:r>
              <a:rPr lang="es-ES" sz="1800" b="1" u="sng" dirty="0">
                <a:solidFill>
                  <a:schemeClr val="accent2"/>
                </a:solidFill>
              </a:rPr>
              <a:t>120</a:t>
            </a:r>
            <a:endParaRPr lang="es-CL" sz="1800" b="1" u="sng" dirty="0">
              <a:solidFill>
                <a:schemeClr val="accent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074D3F-6990-470E-BD7A-6A5B4D54C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2" t="41578" r="58226" b="47527"/>
          <a:stretch/>
        </p:blipFill>
        <p:spPr>
          <a:xfrm>
            <a:off x="2846439" y="2145891"/>
            <a:ext cx="3611799" cy="9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9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dirty="0">
                <a:latin typeface="Roboto" panose="02000000000000000000" pitchFamily="2" charset="0"/>
                <a:ea typeface="Roboto" panose="02000000000000000000" pitchFamily="2" charset="0"/>
              </a:rPr>
              <a:t>¿Que es Java?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875864" cy="14619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Java es un lenguaje de programación popular, creado en 1995.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Es propiedad de Oracle y más de 3000 millones de dispositivos ejecutan Java.</a:t>
            </a: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E0A4-2167-4A38-876C-887909DE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Ejercicio 3:</a:t>
            </a:r>
            <a:br>
              <a:rPr lang="es-ES" dirty="0"/>
            </a:b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1ABE10-E011-4E68-B616-B55DEE93A8D8}"/>
              </a:ext>
            </a:extLst>
          </p:cNvPr>
          <p:cNvSpPr txBox="1"/>
          <p:nvPr/>
        </p:nvSpPr>
        <p:spPr>
          <a:xfrm>
            <a:off x="1304456" y="1274349"/>
            <a:ext cx="69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Muestre la suma de </a:t>
            </a:r>
            <a:r>
              <a:rPr lang="es-ES" sz="1800" b="1" u="sng" dirty="0">
                <a:solidFill>
                  <a:schemeClr val="accent2"/>
                </a:solidFill>
              </a:rPr>
              <a:t>5 + 10</a:t>
            </a:r>
            <a:r>
              <a:rPr lang="es-ES" sz="1800" dirty="0">
                <a:solidFill>
                  <a:schemeClr val="accent2"/>
                </a:solidFill>
              </a:rPr>
              <a:t>, usando dos variables: </a:t>
            </a:r>
            <a:r>
              <a:rPr lang="es-ES" sz="1800" b="1" u="sng" dirty="0">
                <a:solidFill>
                  <a:schemeClr val="accent2"/>
                </a:solidFill>
              </a:rPr>
              <a:t>x e y</a:t>
            </a:r>
            <a:endParaRPr lang="es-CL" sz="1800" b="1" u="sng" dirty="0">
              <a:solidFill>
                <a:schemeClr val="accent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176E4A-FB7A-41A0-988D-9DA79BB8A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7" t="41290" r="42500" b="40932"/>
          <a:stretch/>
        </p:blipFill>
        <p:spPr>
          <a:xfrm>
            <a:off x="2396619" y="2155752"/>
            <a:ext cx="4350762" cy="11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47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E0A4-2167-4A38-876C-887909DE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Ejercicio 3:</a:t>
            </a:r>
            <a:br>
              <a:rPr lang="es-ES" dirty="0"/>
            </a:b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1ABE10-E011-4E68-B616-B55DEE93A8D8}"/>
              </a:ext>
            </a:extLst>
          </p:cNvPr>
          <p:cNvSpPr txBox="1"/>
          <p:nvPr/>
        </p:nvSpPr>
        <p:spPr>
          <a:xfrm>
            <a:off x="1304456" y="1274349"/>
            <a:ext cx="69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Muestre la suma de </a:t>
            </a:r>
            <a:r>
              <a:rPr lang="es-ES" sz="1800" b="1" u="sng" dirty="0">
                <a:solidFill>
                  <a:schemeClr val="accent2"/>
                </a:solidFill>
              </a:rPr>
              <a:t>5 + 10</a:t>
            </a:r>
            <a:r>
              <a:rPr lang="es-ES" sz="1800" dirty="0">
                <a:solidFill>
                  <a:schemeClr val="accent2"/>
                </a:solidFill>
              </a:rPr>
              <a:t>, usando dos variables: </a:t>
            </a:r>
            <a:r>
              <a:rPr lang="es-ES" sz="1800" b="1" u="sng" dirty="0">
                <a:solidFill>
                  <a:schemeClr val="accent2"/>
                </a:solidFill>
              </a:rPr>
              <a:t>x e y</a:t>
            </a:r>
            <a:endParaRPr lang="es-CL" sz="1800" b="1" u="sng" dirty="0">
              <a:solidFill>
                <a:schemeClr val="accent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EE4AA0-AE98-4341-816D-0F23EB5DD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2" t="41912" r="42177" b="39498"/>
          <a:stretch/>
        </p:blipFill>
        <p:spPr>
          <a:xfrm>
            <a:off x="2263878" y="2155752"/>
            <a:ext cx="4985987" cy="13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3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E0A4-2167-4A38-876C-887909DE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Ejercicio 4:</a:t>
            </a:r>
            <a:br>
              <a:rPr lang="es-ES" dirty="0"/>
            </a:b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1ABE10-E011-4E68-B616-B55DEE93A8D8}"/>
              </a:ext>
            </a:extLst>
          </p:cNvPr>
          <p:cNvSpPr txBox="1"/>
          <p:nvPr/>
        </p:nvSpPr>
        <p:spPr>
          <a:xfrm>
            <a:off x="1179095" y="1237478"/>
            <a:ext cx="734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accent2"/>
                </a:solidFill>
              </a:rPr>
              <a:t>byte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u="sng" dirty="0">
                <a:solidFill>
                  <a:schemeClr val="accent2"/>
                </a:solidFill>
              </a:rPr>
              <a:t>short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u="sng" dirty="0">
                <a:solidFill>
                  <a:schemeClr val="accent2"/>
                </a:solidFill>
              </a:rPr>
              <a:t>int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u="sng" dirty="0">
                <a:solidFill>
                  <a:schemeClr val="accent2"/>
                </a:solidFill>
              </a:rPr>
              <a:t>long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u="sng" dirty="0">
                <a:solidFill>
                  <a:schemeClr val="accent2"/>
                </a:solidFill>
              </a:rPr>
              <a:t>float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u="sng" dirty="0">
                <a:solidFill>
                  <a:schemeClr val="accent2"/>
                </a:solidFill>
              </a:rPr>
              <a:t>double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u="sng" dirty="0">
                <a:solidFill>
                  <a:schemeClr val="accent2"/>
                </a:solidFill>
              </a:rPr>
              <a:t>Boolean</a:t>
            </a:r>
            <a:r>
              <a:rPr lang="en-US" sz="1800" dirty="0">
                <a:solidFill>
                  <a:schemeClr val="accent2"/>
                </a:solidFill>
              </a:rPr>
              <a:t> y </a:t>
            </a:r>
            <a:r>
              <a:rPr lang="en-US" sz="1800" b="1" u="sng" dirty="0">
                <a:solidFill>
                  <a:schemeClr val="accent2"/>
                </a:solidFill>
              </a:rPr>
              <a:t>char</a:t>
            </a:r>
            <a:r>
              <a:rPr lang="en-US" sz="1800" dirty="0">
                <a:solidFill>
                  <a:schemeClr val="accent2"/>
                </a:solidFill>
              </a:rPr>
              <a:t> son llamados:</a:t>
            </a:r>
            <a:endParaRPr lang="es-ES" sz="1800" dirty="0">
              <a:solidFill>
                <a:schemeClr val="accent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E6F0AF-B4B1-4CC6-8E28-9D6246927E2B}"/>
              </a:ext>
            </a:extLst>
          </p:cNvPr>
          <p:cNvSpPr txBox="1"/>
          <p:nvPr/>
        </p:nvSpPr>
        <p:spPr>
          <a:xfrm>
            <a:off x="1331042" y="2008852"/>
            <a:ext cx="68985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Tipos de datos primitivos </a:t>
            </a:r>
            <a:endParaRPr lang="es-E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0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dirty="0">
                <a:latin typeface="Roboto" panose="02000000000000000000" pitchFamily="2" charset="0"/>
                <a:ea typeface="Roboto" panose="02000000000000000000" pitchFamily="2" charset="0"/>
              </a:rPr>
              <a:t>Se utiliza para:</a:t>
            </a:r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910239" y="2164181"/>
            <a:ext cx="4111713" cy="142038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Aplicaciones móviles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Aplicaciones de escritorio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Aplicaciones web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Juegos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Conexión a base datos</a:t>
            </a:r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471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32"/>
          <p:cNvSpPr txBox="1">
            <a:spLocks noGrp="1"/>
          </p:cNvSpPr>
          <p:nvPr>
            <p:ph type="title"/>
          </p:nvPr>
        </p:nvSpPr>
        <p:spPr>
          <a:xfrm>
            <a:off x="292894" y="1639950"/>
            <a:ext cx="4693443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¿Por qué utilizar Java?</a:t>
            </a:r>
          </a:p>
        </p:txBody>
      </p:sp>
      <p:sp>
        <p:nvSpPr>
          <p:cNvPr id="2051" name="Google Shape;2051;p32"/>
          <p:cNvSpPr txBox="1">
            <a:spLocks noGrp="1"/>
          </p:cNvSpPr>
          <p:nvPr>
            <p:ph type="subTitle" idx="1"/>
          </p:nvPr>
        </p:nvSpPr>
        <p:spPr>
          <a:xfrm>
            <a:off x="507151" y="2268708"/>
            <a:ext cx="4810336" cy="18512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Java funciona en diferentes plataformas (Windows, Mac, Linux, Raspberry Pi,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Es un lenguaje orientado a objetos que proporciona una estructura clara a los programas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Es fácil de aprender y de usar.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Es de código abierto y gratuito.</a:t>
            </a:r>
            <a:endParaRPr dirty="0"/>
          </a:p>
        </p:txBody>
      </p:sp>
      <p:grpSp>
        <p:nvGrpSpPr>
          <p:cNvPr id="2052" name="Google Shape;2052;p32"/>
          <p:cNvGrpSpPr/>
          <p:nvPr/>
        </p:nvGrpSpPr>
        <p:grpSpPr>
          <a:xfrm>
            <a:off x="5223124" y="1747380"/>
            <a:ext cx="4264443" cy="2945603"/>
            <a:chOff x="5011723" y="1494466"/>
            <a:chExt cx="4267431" cy="2947666"/>
          </a:xfrm>
        </p:grpSpPr>
        <p:grpSp>
          <p:nvGrpSpPr>
            <p:cNvPr id="2053" name="Google Shape;2053;p32"/>
            <p:cNvGrpSpPr/>
            <p:nvPr/>
          </p:nvGrpSpPr>
          <p:grpSpPr>
            <a:xfrm>
              <a:off x="5011723" y="1494466"/>
              <a:ext cx="2857496" cy="2154750"/>
              <a:chOff x="3499629" y="1503696"/>
              <a:chExt cx="1163286" cy="877163"/>
            </a:xfrm>
          </p:grpSpPr>
          <p:sp>
            <p:nvSpPr>
              <p:cNvPr id="2054" name="Google Shape;2054;p32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2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2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2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2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2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2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67" name="Google Shape;2067;p32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68" name="Google Shape;2068;p32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72" name="Google Shape;2072;p32"/>
            <p:cNvCxnSpPr/>
            <p:nvPr/>
          </p:nvCxnSpPr>
          <p:spPr>
            <a:xfrm>
              <a:off x="7613647" y="2533359"/>
              <a:ext cx="1576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3" name="Google Shape;2073;p32"/>
            <p:cNvCxnSpPr/>
            <p:nvPr/>
          </p:nvCxnSpPr>
          <p:spPr>
            <a:xfrm>
              <a:off x="6419878" y="3649232"/>
              <a:ext cx="0" cy="7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4" name="Google Shape;2074;p32"/>
            <p:cNvCxnSpPr/>
            <p:nvPr/>
          </p:nvCxnSpPr>
          <p:spPr>
            <a:xfrm>
              <a:off x="6417753" y="4439338"/>
              <a:ext cx="2861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75" name="Google Shape;2075;p32"/>
            <p:cNvGrpSpPr/>
            <p:nvPr/>
          </p:nvGrpSpPr>
          <p:grpSpPr>
            <a:xfrm>
              <a:off x="6090716" y="2028530"/>
              <a:ext cx="978651" cy="1086812"/>
              <a:chOff x="6151275" y="2095925"/>
              <a:chExt cx="857113" cy="951841"/>
            </a:xfrm>
          </p:grpSpPr>
          <p:sp>
            <p:nvSpPr>
              <p:cNvPr id="2076" name="Google Shape;2076;p32"/>
              <p:cNvSpPr/>
              <p:nvPr/>
            </p:nvSpPr>
            <p:spPr>
              <a:xfrm>
                <a:off x="6271561" y="2201333"/>
                <a:ext cx="526314" cy="386352"/>
              </a:xfrm>
              <a:custGeom>
                <a:avLst/>
                <a:gdLst/>
                <a:ahLst/>
                <a:cxnLst/>
                <a:rect l="l" t="t" r="r" b="b"/>
                <a:pathLst>
                  <a:path w="8773" h="6440" extrusionOk="0">
                    <a:moveTo>
                      <a:pt x="4899" y="1"/>
                    </a:moveTo>
                    <a:cubicBezTo>
                      <a:pt x="4456" y="1"/>
                      <a:pt x="4015" y="76"/>
                      <a:pt x="3610" y="223"/>
                    </a:cubicBezTo>
                    <a:cubicBezTo>
                      <a:pt x="3535" y="249"/>
                      <a:pt x="3485" y="274"/>
                      <a:pt x="3434" y="299"/>
                    </a:cubicBezTo>
                    <a:cubicBezTo>
                      <a:pt x="3359" y="299"/>
                      <a:pt x="3284" y="274"/>
                      <a:pt x="3209" y="274"/>
                    </a:cubicBezTo>
                    <a:cubicBezTo>
                      <a:pt x="3155" y="267"/>
                      <a:pt x="3103" y="264"/>
                      <a:pt x="3052" y="264"/>
                    </a:cubicBezTo>
                    <a:cubicBezTo>
                      <a:pt x="2913" y="264"/>
                      <a:pt x="2779" y="287"/>
                      <a:pt x="2632" y="324"/>
                    </a:cubicBezTo>
                    <a:cubicBezTo>
                      <a:pt x="2181" y="424"/>
                      <a:pt x="1730" y="574"/>
                      <a:pt x="1354" y="875"/>
                    </a:cubicBezTo>
                    <a:cubicBezTo>
                      <a:pt x="978" y="1176"/>
                      <a:pt x="728" y="1652"/>
                      <a:pt x="778" y="2128"/>
                    </a:cubicBezTo>
                    <a:cubicBezTo>
                      <a:pt x="803" y="2178"/>
                      <a:pt x="803" y="2254"/>
                      <a:pt x="753" y="2329"/>
                    </a:cubicBezTo>
                    <a:cubicBezTo>
                      <a:pt x="728" y="2354"/>
                      <a:pt x="703" y="2354"/>
                      <a:pt x="677" y="2379"/>
                    </a:cubicBezTo>
                    <a:cubicBezTo>
                      <a:pt x="352" y="2554"/>
                      <a:pt x="176" y="2905"/>
                      <a:pt x="101" y="3281"/>
                    </a:cubicBezTo>
                    <a:cubicBezTo>
                      <a:pt x="1" y="3858"/>
                      <a:pt x="76" y="4459"/>
                      <a:pt x="352" y="4960"/>
                    </a:cubicBezTo>
                    <a:cubicBezTo>
                      <a:pt x="452" y="5136"/>
                      <a:pt x="552" y="5286"/>
                      <a:pt x="728" y="5411"/>
                    </a:cubicBezTo>
                    <a:cubicBezTo>
                      <a:pt x="828" y="5478"/>
                      <a:pt x="950" y="5523"/>
                      <a:pt x="1073" y="5523"/>
                    </a:cubicBezTo>
                    <a:cubicBezTo>
                      <a:pt x="1134" y="5523"/>
                      <a:pt x="1195" y="5512"/>
                      <a:pt x="1254" y="5487"/>
                    </a:cubicBezTo>
                    <a:cubicBezTo>
                      <a:pt x="1354" y="5712"/>
                      <a:pt x="1404" y="5938"/>
                      <a:pt x="1555" y="6113"/>
                    </a:cubicBezTo>
                    <a:cubicBezTo>
                      <a:pt x="1705" y="6314"/>
                      <a:pt x="1981" y="6414"/>
                      <a:pt x="2231" y="6439"/>
                    </a:cubicBezTo>
                    <a:cubicBezTo>
                      <a:pt x="2236" y="6440"/>
                      <a:pt x="2242" y="6440"/>
                      <a:pt x="2247" y="6440"/>
                    </a:cubicBezTo>
                    <a:cubicBezTo>
                      <a:pt x="2509" y="6440"/>
                      <a:pt x="3161" y="5863"/>
                      <a:pt x="3284" y="5863"/>
                    </a:cubicBezTo>
                    <a:cubicBezTo>
                      <a:pt x="3339" y="5863"/>
                      <a:pt x="3639" y="5997"/>
                      <a:pt x="3938" y="5997"/>
                    </a:cubicBezTo>
                    <a:cubicBezTo>
                      <a:pt x="4187" y="5997"/>
                      <a:pt x="4435" y="5904"/>
                      <a:pt x="4537" y="5562"/>
                    </a:cubicBezTo>
                    <a:cubicBezTo>
                      <a:pt x="4584" y="5420"/>
                      <a:pt x="4587" y="5234"/>
                      <a:pt x="4734" y="5234"/>
                    </a:cubicBezTo>
                    <a:cubicBezTo>
                      <a:pt x="4743" y="5234"/>
                      <a:pt x="4753" y="5235"/>
                      <a:pt x="4763" y="5236"/>
                    </a:cubicBezTo>
                    <a:cubicBezTo>
                      <a:pt x="4838" y="5236"/>
                      <a:pt x="4888" y="5286"/>
                      <a:pt x="4963" y="5311"/>
                    </a:cubicBezTo>
                    <a:cubicBezTo>
                      <a:pt x="5085" y="5372"/>
                      <a:pt x="5215" y="5405"/>
                      <a:pt x="5344" y="5405"/>
                    </a:cubicBezTo>
                    <a:cubicBezTo>
                      <a:pt x="5428" y="5405"/>
                      <a:pt x="5511" y="5391"/>
                      <a:pt x="5590" y="5361"/>
                    </a:cubicBezTo>
                    <a:cubicBezTo>
                      <a:pt x="5715" y="5336"/>
                      <a:pt x="5840" y="5261"/>
                      <a:pt x="5891" y="5136"/>
                    </a:cubicBezTo>
                    <a:cubicBezTo>
                      <a:pt x="5966" y="5036"/>
                      <a:pt x="5966" y="4885"/>
                      <a:pt x="5865" y="4785"/>
                    </a:cubicBezTo>
                    <a:lnTo>
                      <a:pt x="5865" y="4785"/>
                    </a:lnTo>
                    <a:cubicBezTo>
                      <a:pt x="5923" y="4816"/>
                      <a:pt x="5983" y="4830"/>
                      <a:pt x="6044" y="4830"/>
                    </a:cubicBezTo>
                    <a:cubicBezTo>
                      <a:pt x="6274" y="4830"/>
                      <a:pt x="6502" y="4627"/>
                      <a:pt x="6542" y="4409"/>
                    </a:cubicBezTo>
                    <a:cubicBezTo>
                      <a:pt x="6592" y="4259"/>
                      <a:pt x="6567" y="4083"/>
                      <a:pt x="6517" y="3933"/>
                    </a:cubicBezTo>
                    <a:cubicBezTo>
                      <a:pt x="6467" y="3807"/>
                      <a:pt x="6367" y="3707"/>
                      <a:pt x="6492" y="3607"/>
                    </a:cubicBezTo>
                    <a:cubicBezTo>
                      <a:pt x="6617" y="3557"/>
                      <a:pt x="6843" y="3557"/>
                      <a:pt x="6993" y="3532"/>
                    </a:cubicBezTo>
                    <a:cubicBezTo>
                      <a:pt x="7144" y="3507"/>
                      <a:pt x="7319" y="3457"/>
                      <a:pt x="7495" y="3432"/>
                    </a:cubicBezTo>
                    <a:cubicBezTo>
                      <a:pt x="7921" y="3331"/>
                      <a:pt x="8372" y="3156"/>
                      <a:pt x="8597" y="2780"/>
                    </a:cubicBezTo>
                    <a:cubicBezTo>
                      <a:pt x="8773" y="2479"/>
                      <a:pt x="8773" y="2103"/>
                      <a:pt x="8723" y="1752"/>
                    </a:cubicBezTo>
                    <a:cubicBezTo>
                      <a:pt x="8673" y="1527"/>
                      <a:pt x="8622" y="1301"/>
                      <a:pt x="8497" y="1151"/>
                    </a:cubicBezTo>
                    <a:cubicBezTo>
                      <a:pt x="8381" y="1016"/>
                      <a:pt x="8221" y="925"/>
                      <a:pt x="8061" y="925"/>
                    </a:cubicBezTo>
                    <a:cubicBezTo>
                      <a:pt x="8014" y="925"/>
                      <a:pt x="7967" y="933"/>
                      <a:pt x="7921" y="950"/>
                    </a:cubicBezTo>
                    <a:cubicBezTo>
                      <a:pt x="7667" y="558"/>
                      <a:pt x="7221" y="293"/>
                      <a:pt x="6741" y="293"/>
                    </a:cubicBezTo>
                    <a:cubicBezTo>
                      <a:pt x="6700" y="293"/>
                      <a:pt x="6659" y="295"/>
                      <a:pt x="6617" y="299"/>
                    </a:cubicBezTo>
                    <a:lnTo>
                      <a:pt x="6442" y="299"/>
                    </a:lnTo>
                    <a:cubicBezTo>
                      <a:pt x="6367" y="299"/>
                      <a:pt x="6317" y="274"/>
                      <a:pt x="6241" y="249"/>
                    </a:cubicBezTo>
                    <a:cubicBezTo>
                      <a:pt x="5820" y="82"/>
                      <a:pt x="5359" y="1"/>
                      <a:pt x="4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2"/>
              <p:cNvSpPr/>
              <p:nvPr/>
            </p:nvSpPr>
            <p:spPr>
              <a:xfrm>
                <a:off x="6271561" y="2196653"/>
                <a:ext cx="526314" cy="392531"/>
              </a:xfrm>
              <a:custGeom>
                <a:avLst/>
                <a:gdLst/>
                <a:ahLst/>
                <a:cxnLst/>
                <a:rect l="l" t="t" r="r" b="b"/>
                <a:pathLst>
                  <a:path w="8773" h="6543" fill="none" extrusionOk="0">
                    <a:moveTo>
                      <a:pt x="7495" y="3510"/>
                    </a:moveTo>
                    <a:cubicBezTo>
                      <a:pt x="7921" y="3409"/>
                      <a:pt x="8372" y="3234"/>
                      <a:pt x="8597" y="2858"/>
                    </a:cubicBezTo>
                    <a:cubicBezTo>
                      <a:pt x="8773" y="2557"/>
                      <a:pt x="8773" y="2181"/>
                      <a:pt x="8723" y="1830"/>
                    </a:cubicBezTo>
                    <a:cubicBezTo>
                      <a:pt x="8673" y="1605"/>
                      <a:pt x="8622" y="1379"/>
                      <a:pt x="8497" y="1229"/>
                    </a:cubicBezTo>
                    <a:cubicBezTo>
                      <a:pt x="8347" y="1053"/>
                      <a:pt x="8121" y="953"/>
                      <a:pt x="7921" y="1028"/>
                    </a:cubicBezTo>
                    <a:cubicBezTo>
                      <a:pt x="7645" y="602"/>
                      <a:pt x="7144" y="327"/>
                      <a:pt x="6617" y="377"/>
                    </a:cubicBezTo>
                    <a:cubicBezTo>
                      <a:pt x="6567" y="377"/>
                      <a:pt x="6492" y="377"/>
                      <a:pt x="6442" y="377"/>
                    </a:cubicBezTo>
                    <a:cubicBezTo>
                      <a:pt x="6367" y="377"/>
                      <a:pt x="6317" y="352"/>
                      <a:pt x="6241" y="327"/>
                    </a:cubicBezTo>
                    <a:cubicBezTo>
                      <a:pt x="5414" y="1"/>
                      <a:pt x="4437" y="1"/>
                      <a:pt x="3610" y="301"/>
                    </a:cubicBezTo>
                    <a:cubicBezTo>
                      <a:pt x="3535" y="327"/>
                      <a:pt x="3485" y="352"/>
                      <a:pt x="3434" y="377"/>
                    </a:cubicBezTo>
                    <a:cubicBezTo>
                      <a:pt x="3359" y="377"/>
                      <a:pt x="3284" y="352"/>
                      <a:pt x="3209" y="352"/>
                    </a:cubicBezTo>
                    <a:cubicBezTo>
                      <a:pt x="3008" y="327"/>
                      <a:pt x="2833" y="352"/>
                      <a:pt x="2632" y="402"/>
                    </a:cubicBezTo>
                    <a:cubicBezTo>
                      <a:pt x="2181" y="502"/>
                      <a:pt x="1730" y="652"/>
                      <a:pt x="1354" y="953"/>
                    </a:cubicBezTo>
                    <a:cubicBezTo>
                      <a:pt x="978" y="1254"/>
                      <a:pt x="728" y="1730"/>
                      <a:pt x="778" y="2206"/>
                    </a:cubicBezTo>
                    <a:cubicBezTo>
                      <a:pt x="803" y="2256"/>
                      <a:pt x="803" y="2332"/>
                      <a:pt x="753" y="2407"/>
                    </a:cubicBezTo>
                    <a:cubicBezTo>
                      <a:pt x="728" y="2432"/>
                      <a:pt x="703" y="2432"/>
                      <a:pt x="677" y="2457"/>
                    </a:cubicBezTo>
                    <a:cubicBezTo>
                      <a:pt x="352" y="2632"/>
                      <a:pt x="176" y="2983"/>
                      <a:pt x="101" y="3359"/>
                    </a:cubicBezTo>
                    <a:cubicBezTo>
                      <a:pt x="1" y="3936"/>
                      <a:pt x="76" y="4537"/>
                      <a:pt x="352" y="5038"/>
                    </a:cubicBezTo>
                    <a:cubicBezTo>
                      <a:pt x="452" y="5214"/>
                      <a:pt x="552" y="5364"/>
                      <a:pt x="728" y="5489"/>
                    </a:cubicBezTo>
                    <a:cubicBezTo>
                      <a:pt x="878" y="5590"/>
                      <a:pt x="1078" y="5640"/>
                      <a:pt x="1254" y="5565"/>
                    </a:cubicBezTo>
                    <a:cubicBezTo>
                      <a:pt x="1354" y="5790"/>
                      <a:pt x="1404" y="6016"/>
                      <a:pt x="1555" y="6191"/>
                    </a:cubicBezTo>
                    <a:cubicBezTo>
                      <a:pt x="1705" y="6392"/>
                      <a:pt x="1981" y="6492"/>
                      <a:pt x="2231" y="6517"/>
                    </a:cubicBezTo>
                    <a:cubicBezTo>
                      <a:pt x="2482" y="6542"/>
                      <a:pt x="3159" y="5941"/>
                      <a:pt x="3284" y="5941"/>
                    </a:cubicBezTo>
                    <a:cubicBezTo>
                      <a:pt x="3384" y="5941"/>
                      <a:pt x="4312" y="6392"/>
                      <a:pt x="4537" y="5640"/>
                    </a:cubicBezTo>
                    <a:cubicBezTo>
                      <a:pt x="4587" y="5489"/>
                      <a:pt x="4587" y="5289"/>
                      <a:pt x="4763" y="5314"/>
                    </a:cubicBezTo>
                    <a:cubicBezTo>
                      <a:pt x="4838" y="5314"/>
                      <a:pt x="4888" y="5364"/>
                      <a:pt x="4963" y="5389"/>
                    </a:cubicBezTo>
                    <a:cubicBezTo>
                      <a:pt x="5164" y="5489"/>
                      <a:pt x="5389" y="5515"/>
                      <a:pt x="5590" y="5439"/>
                    </a:cubicBezTo>
                    <a:cubicBezTo>
                      <a:pt x="5715" y="5414"/>
                      <a:pt x="5840" y="5339"/>
                      <a:pt x="5891" y="5214"/>
                    </a:cubicBezTo>
                    <a:cubicBezTo>
                      <a:pt x="5966" y="5114"/>
                      <a:pt x="5966" y="4963"/>
                      <a:pt x="5865" y="4863"/>
                    </a:cubicBezTo>
                    <a:cubicBezTo>
                      <a:pt x="6141" y="5013"/>
                      <a:pt x="6492" y="4763"/>
                      <a:pt x="6542" y="4487"/>
                    </a:cubicBezTo>
                    <a:cubicBezTo>
                      <a:pt x="6592" y="4337"/>
                      <a:pt x="6567" y="4161"/>
                      <a:pt x="6517" y="4011"/>
                    </a:cubicBezTo>
                    <a:cubicBezTo>
                      <a:pt x="6467" y="3885"/>
                      <a:pt x="6367" y="3785"/>
                      <a:pt x="6492" y="3685"/>
                    </a:cubicBezTo>
                    <a:cubicBezTo>
                      <a:pt x="6617" y="3635"/>
                      <a:pt x="6843" y="3635"/>
                      <a:pt x="6993" y="3610"/>
                    </a:cubicBezTo>
                    <a:cubicBezTo>
                      <a:pt x="7144" y="3585"/>
                      <a:pt x="7319" y="3535"/>
                      <a:pt x="7495" y="351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6677534" y="2258326"/>
                <a:ext cx="70731" cy="5117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853" fill="none" extrusionOk="0">
                    <a:moveTo>
                      <a:pt x="1154" y="0"/>
                    </a:moveTo>
                    <a:cubicBezTo>
                      <a:pt x="1154" y="0"/>
                      <a:pt x="1179" y="852"/>
                      <a:pt x="1" y="852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6588864" y="2205712"/>
                <a:ext cx="4061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003" fill="none" extrusionOk="0">
                    <a:moveTo>
                      <a:pt x="326" y="0"/>
                    </a:moveTo>
                    <a:cubicBezTo>
                      <a:pt x="326" y="0"/>
                      <a:pt x="0" y="652"/>
                      <a:pt x="677" y="1003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2"/>
              <p:cNvSpPr/>
              <p:nvPr/>
            </p:nvSpPr>
            <p:spPr>
              <a:xfrm>
                <a:off x="6527192" y="2309440"/>
                <a:ext cx="133903" cy="108286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1805" fill="none" extrusionOk="0">
                    <a:moveTo>
                      <a:pt x="2231" y="1805"/>
                    </a:moveTo>
                    <a:cubicBezTo>
                      <a:pt x="2231" y="1805"/>
                      <a:pt x="677" y="1579"/>
                      <a:pt x="0" y="0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2"/>
              <p:cNvSpPr/>
              <p:nvPr/>
            </p:nvSpPr>
            <p:spPr>
              <a:xfrm>
                <a:off x="6579805" y="2300441"/>
                <a:ext cx="42175" cy="7973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329" fill="none" extrusionOk="0">
                    <a:moveTo>
                      <a:pt x="402" y="0"/>
                    </a:moveTo>
                    <a:cubicBezTo>
                      <a:pt x="402" y="0"/>
                      <a:pt x="702" y="1153"/>
                      <a:pt x="1" y="1328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6405406" y="2219211"/>
                <a:ext cx="72231" cy="10834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806" fill="none" extrusionOk="0">
                    <a:moveTo>
                      <a:pt x="1203" y="1"/>
                    </a:moveTo>
                    <a:cubicBezTo>
                      <a:pt x="1203" y="1"/>
                      <a:pt x="0" y="928"/>
                      <a:pt x="627" y="1805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6324175" y="2324499"/>
                <a:ext cx="48174" cy="3911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652" fill="none" extrusionOk="0">
                    <a:moveTo>
                      <a:pt x="1" y="251"/>
                    </a:moveTo>
                    <a:cubicBezTo>
                      <a:pt x="1" y="251"/>
                      <a:pt x="703" y="0"/>
                      <a:pt x="803" y="652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6346732" y="2380112"/>
                <a:ext cx="139903" cy="150401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507" fill="none" extrusionOk="0">
                    <a:moveTo>
                      <a:pt x="1" y="2507"/>
                    </a:moveTo>
                    <a:cubicBezTo>
                      <a:pt x="126" y="2482"/>
                      <a:pt x="2332" y="1730"/>
                      <a:pt x="2031" y="0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2"/>
              <p:cNvSpPr/>
              <p:nvPr/>
            </p:nvSpPr>
            <p:spPr>
              <a:xfrm>
                <a:off x="6369290" y="2410169"/>
                <a:ext cx="48174" cy="8279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380" fill="none" extrusionOk="0">
                    <a:moveTo>
                      <a:pt x="427" y="1"/>
                    </a:moveTo>
                    <a:cubicBezTo>
                      <a:pt x="427" y="1"/>
                      <a:pt x="1" y="853"/>
                      <a:pt x="803" y="1379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2"/>
              <p:cNvSpPr/>
              <p:nvPr/>
            </p:nvSpPr>
            <p:spPr>
              <a:xfrm>
                <a:off x="6279120" y="2429726"/>
                <a:ext cx="49674" cy="28616"/>
              </a:xfrm>
              <a:custGeom>
                <a:avLst/>
                <a:gdLst/>
                <a:ahLst/>
                <a:cxnLst/>
                <a:rect l="l" t="t" r="r" b="b"/>
                <a:pathLst>
                  <a:path w="828" h="477" fill="none" extrusionOk="0">
                    <a:moveTo>
                      <a:pt x="827" y="0"/>
                    </a:moveTo>
                    <a:cubicBezTo>
                      <a:pt x="827" y="0"/>
                      <a:pt x="727" y="477"/>
                      <a:pt x="0" y="477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2"/>
              <p:cNvSpPr/>
              <p:nvPr/>
            </p:nvSpPr>
            <p:spPr>
              <a:xfrm>
                <a:off x="6518193" y="2435726"/>
                <a:ext cx="34616" cy="767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279" fill="none" extrusionOk="0">
                    <a:moveTo>
                      <a:pt x="577" y="1279"/>
                    </a:moveTo>
                    <a:cubicBezTo>
                      <a:pt x="577" y="1279"/>
                      <a:pt x="0" y="903"/>
                      <a:pt x="75" y="1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6677534" y="2363554"/>
                <a:ext cx="70731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53" fill="none" extrusionOk="0">
                    <a:moveTo>
                      <a:pt x="1179" y="577"/>
                    </a:moveTo>
                    <a:cubicBezTo>
                      <a:pt x="1179" y="577"/>
                      <a:pt x="126" y="652"/>
                      <a:pt x="1" y="1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2"/>
              <p:cNvSpPr/>
              <p:nvPr/>
            </p:nvSpPr>
            <p:spPr>
              <a:xfrm>
                <a:off x="6455020" y="2210212"/>
                <a:ext cx="85789" cy="4817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803" fill="none" extrusionOk="0">
                    <a:moveTo>
                      <a:pt x="0" y="502"/>
                    </a:moveTo>
                    <a:cubicBezTo>
                      <a:pt x="126" y="527"/>
                      <a:pt x="1053" y="0"/>
                      <a:pt x="1429" y="802"/>
                    </a:cubicBezTo>
                  </a:path>
                </a:pathLst>
              </a:custGeom>
              <a:noFill/>
              <a:ln w="43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2"/>
              <p:cNvSpPr/>
              <p:nvPr/>
            </p:nvSpPr>
            <p:spPr>
              <a:xfrm>
                <a:off x="6151275" y="2095925"/>
                <a:ext cx="857113" cy="951841"/>
              </a:xfrm>
              <a:custGeom>
                <a:avLst/>
                <a:gdLst/>
                <a:ahLst/>
                <a:cxnLst/>
                <a:rect l="l" t="t" r="r" b="b"/>
                <a:pathLst>
                  <a:path w="14287" h="15866" fill="none" extrusionOk="0">
                    <a:moveTo>
                      <a:pt x="13033" y="12331"/>
                    </a:moveTo>
                    <a:cubicBezTo>
                      <a:pt x="13033" y="12331"/>
                      <a:pt x="13459" y="12983"/>
                      <a:pt x="12683" y="13284"/>
                    </a:cubicBezTo>
                    <a:cubicBezTo>
                      <a:pt x="12532" y="13459"/>
                      <a:pt x="12482" y="13735"/>
                      <a:pt x="12582" y="13935"/>
                    </a:cubicBezTo>
                    <a:cubicBezTo>
                      <a:pt x="12632" y="14036"/>
                      <a:pt x="12657" y="14161"/>
                      <a:pt x="12657" y="14261"/>
                    </a:cubicBezTo>
                    <a:lnTo>
                      <a:pt x="12657" y="14261"/>
                    </a:lnTo>
                    <a:cubicBezTo>
                      <a:pt x="12657" y="14637"/>
                      <a:pt x="12231" y="14863"/>
                      <a:pt x="11906" y="14687"/>
                    </a:cubicBezTo>
                    <a:lnTo>
                      <a:pt x="9700" y="13509"/>
                    </a:lnTo>
                    <a:lnTo>
                      <a:pt x="9800" y="15865"/>
                    </a:lnTo>
                    <a:lnTo>
                      <a:pt x="3535" y="15840"/>
                    </a:lnTo>
                    <a:lnTo>
                      <a:pt x="3434" y="11329"/>
                    </a:lnTo>
                    <a:cubicBezTo>
                      <a:pt x="3434" y="11329"/>
                      <a:pt x="2783" y="10677"/>
                      <a:pt x="2106" y="9950"/>
                    </a:cubicBezTo>
                    <a:cubicBezTo>
                      <a:pt x="276" y="8046"/>
                      <a:pt x="1" y="5063"/>
                      <a:pt x="1429" y="2858"/>
                    </a:cubicBezTo>
                    <a:cubicBezTo>
                      <a:pt x="2758" y="828"/>
                      <a:pt x="5790" y="1"/>
                      <a:pt x="8071" y="402"/>
                    </a:cubicBezTo>
                    <a:cubicBezTo>
                      <a:pt x="9449" y="627"/>
                      <a:pt x="10753" y="1354"/>
                      <a:pt x="11655" y="2432"/>
                    </a:cubicBezTo>
                    <a:cubicBezTo>
                      <a:pt x="12733" y="3735"/>
                      <a:pt x="12958" y="5439"/>
                      <a:pt x="12958" y="7043"/>
                    </a:cubicBezTo>
                    <a:lnTo>
                      <a:pt x="12733" y="7795"/>
                    </a:lnTo>
                    <a:lnTo>
                      <a:pt x="14287" y="10878"/>
                    </a:lnTo>
                    <a:lnTo>
                      <a:pt x="12958" y="11304"/>
                    </a:lnTo>
                    <a:cubicBezTo>
                      <a:pt x="12958" y="11304"/>
                      <a:pt x="13585" y="11805"/>
                      <a:pt x="13033" y="1233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6606862" y="2709414"/>
                <a:ext cx="126404" cy="197015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3284" fill="none" extrusionOk="0">
                    <a:moveTo>
                      <a:pt x="1" y="0"/>
                    </a:moveTo>
                    <a:lnTo>
                      <a:pt x="1" y="2130"/>
                    </a:lnTo>
                    <a:lnTo>
                      <a:pt x="2106" y="3283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F4930-7241-4162-9961-EE77B602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Sintaxis de 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CDC429-D434-4344-8B1E-0750DADF2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5" t="42294" r="56613" b="42366"/>
          <a:stretch/>
        </p:blipFill>
        <p:spPr>
          <a:xfrm>
            <a:off x="2448233" y="1579920"/>
            <a:ext cx="4456510" cy="145824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DEB918B-BDF2-419F-8459-1EE5DA3043EB}"/>
              </a:ext>
            </a:extLst>
          </p:cNvPr>
          <p:cNvSpPr txBox="1"/>
          <p:nvPr/>
        </p:nvSpPr>
        <p:spPr>
          <a:xfrm>
            <a:off x="1501898" y="3205177"/>
            <a:ext cx="634918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método </a:t>
            </a:r>
            <a:r>
              <a:rPr lang="es-ES" b="1" u="sng" dirty="0">
                <a:solidFill>
                  <a:schemeClr val="tx1"/>
                </a:solidFill>
              </a:rPr>
              <a:t>main() </a:t>
            </a:r>
            <a:r>
              <a:rPr lang="es-ES" dirty="0">
                <a:solidFill>
                  <a:schemeClr val="tx1"/>
                </a:solidFill>
              </a:rPr>
              <a:t>es obligatorio y lo verá en todos los programas de Java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F48EF0-BBD7-492B-A210-3D2EEB9DE98F}"/>
              </a:ext>
            </a:extLst>
          </p:cNvPr>
          <p:cNvCxnSpPr/>
          <p:nvPr/>
        </p:nvCxnSpPr>
        <p:spPr>
          <a:xfrm>
            <a:off x="2536722" y="1895168"/>
            <a:ext cx="1836174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1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F4930-7241-4162-9961-EE77B602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Sintaxis de 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CDC429-D434-4344-8B1E-0750DADF2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5" t="42294" r="56613" b="42366"/>
          <a:stretch/>
        </p:blipFill>
        <p:spPr>
          <a:xfrm>
            <a:off x="2448233" y="1579920"/>
            <a:ext cx="4456510" cy="145824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20327DA-5658-429B-A4BB-2A5BB97B515D}"/>
              </a:ext>
            </a:extLst>
          </p:cNvPr>
          <p:cNvSpPr txBox="1"/>
          <p:nvPr/>
        </p:nvSpPr>
        <p:spPr>
          <a:xfrm>
            <a:off x="1501898" y="3348056"/>
            <a:ext cx="63491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>
                <a:solidFill>
                  <a:schemeClr val="tx1"/>
                </a:solidFill>
              </a:rPr>
              <a:t>Args</a:t>
            </a:r>
            <a:r>
              <a:rPr lang="es-ES" dirty="0">
                <a:solidFill>
                  <a:schemeClr val="tx1"/>
                </a:solidFill>
              </a:rPr>
              <a:t> en un arreglo que </a:t>
            </a:r>
            <a:r>
              <a:rPr lang="es-ES" b="1" u="sng" dirty="0">
                <a:solidFill>
                  <a:schemeClr val="tx1"/>
                </a:solidFill>
              </a:rPr>
              <a:t>Stings</a:t>
            </a:r>
            <a:r>
              <a:rPr lang="es-ES" dirty="0">
                <a:solidFill>
                  <a:schemeClr val="tx1"/>
                </a:solidFill>
              </a:rPr>
              <a:t> que contiene los parámetros con lo que fue solicitado el programa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F48EF0-BBD7-492B-A210-3D2EEB9DE98F}"/>
              </a:ext>
            </a:extLst>
          </p:cNvPr>
          <p:cNvCxnSpPr/>
          <p:nvPr/>
        </p:nvCxnSpPr>
        <p:spPr>
          <a:xfrm>
            <a:off x="4431889" y="2145890"/>
            <a:ext cx="1836174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F4930-7241-4162-9961-EE77B602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Sintaxis de 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CDC429-D434-4344-8B1E-0750DADF2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5" t="42294" r="56613" b="42366"/>
          <a:stretch/>
        </p:blipFill>
        <p:spPr>
          <a:xfrm>
            <a:off x="2448233" y="1579920"/>
            <a:ext cx="4456510" cy="145824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E784D8D-988C-4ACB-BC8D-A544EE87815D}"/>
              </a:ext>
            </a:extLst>
          </p:cNvPr>
          <p:cNvSpPr txBox="1"/>
          <p:nvPr/>
        </p:nvSpPr>
        <p:spPr>
          <a:xfrm>
            <a:off x="1575640" y="3169063"/>
            <a:ext cx="63491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Dentro del método </a:t>
            </a:r>
            <a:r>
              <a:rPr lang="es-ES" b="1" u="sng" dirty="0">
                <a:solidFill>
                  <a:schemeClr val="tx1"/>
                </a:solidFill>
              </a:rPr>
              <a:t>main()</a:t>
            </a:r>
            <a:r>
              <a:rPr lang="es-ES" dirty="0">
                <a:solidFill>
                  <a:schemeClr val="tx1"/>
                </a:solidFill>
              </a:rPr>
              <a:t>, podemos usar el método </a:t>
            </a:r>
            <a:r>
              <a:rPr lang="es-ES" b="1" u="sng" dirty="0">
                <a:solidFill>
                  <a:schemeClr val="tx1"/>
                </a:solidFill>
              </a:rPr>
              <a:t>println()</a:t>
            </a:r>
            <a:r>
              <a:rPr lang="es-ES" dirty="0">
                <a:solidFill>
                  <a:schemeClr val="tx1"/>
                </a:solidFill>
              </a:rPr>
              <a:t> para imprimir una línea de texto en la pantalla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F48EF0-BBD7-492B-A210-3D2EEB9DE98F}"/>
              </a:ext>
            </a:extLst>
          </p:cNvPr>
          <p:cNvCxnSpPr>
            <a:cxnSpLocks/>
          </p:cNvCxnSpPr>
          <p:nvPr/>
        </p:nvCxnSpPr>
        <p:spPr>
          <a:xfrm>
            <a:off x="2875935" y="2374491"/>
            <a:ext cx="2979175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8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F4930-7241-4162-9961-EE77B602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Sintaxis de 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CDC429-D434-4344-8B1E-0750DADF2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5" t="42294" r="56613" b="42366"/>
          <a:stretch/>
        </p:blipFill>
        <p:spPr>
          <a:xfrm>
            <a:off x="2448233" y="1579920"/>
            <a:ext cx="4456510" cy="145824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20327DA-5658-429B-A4BB-2A5BB97B515D}"/>
              </a:ext>
            </a:extLst>
          </p:cNvPr>
          <p:cNvSpPr txBox="1"/>
          <p:nvPr/>
        </p:nvSpPr>
        <p:spPr>
          <a:xfrm>
            <a:off x="1501898" y="3264302"/>
            <a:ext cx="63491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Nota: Las llaves </a:t>
            </a:r>
            <a:r>
              <a:rPr lang="es-ES" sz="1800" b="1" dirty="0">
                <a:solidFill>
                  <a:schemeClr val="tx1"/>
                </a:solidFill>
              </a:rPr>
              <a:t>{}</a:t>
            </a:r>
            <a:r>
              <a:rPr lang="es-ES" dirty="0">
                <a:solidFill>
                  <a:schemeClr val="tx1"/>
                </a:solidFill>
              </a:rPr>
              <a:t> marcan el comienzo y el final de un bloque de código.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F48EF0-BBD7-492B-A210-3D2EEB9DE98F}"/>
              </a:ext>
            </a:extLst>
          </p:cNvPr>
          <p:cNvCxnSpPr>
            <a:cxnSpLocks/>
          </p:cNvCxnSpPr>
          <p:nvPr/>
        </p:nvCxnSpPr>
        <p:spPr>
          <a:xfrm>
            <a:off x="4173794" y="1895168"/>
            <a:ext cx="199102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AF53EEB-E798-4F3E-A1BE-82AA1469B7A5}"/>
              </a:ext>
            </a:extLst>
          </p:cNvPr>
          <p:cNvCxnSpPr>
            <a:cxnSpLocks/>
          </p:cNvCxnSpPr>
          <p:nvPr/>
        </p:nvCxnSpPr>
        <p:spPr>
          <a:xfrm>
            <a:off x="6265607" y="2143432"/>
            <a:ext cx="199102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10812E2-6EC7-4E10-A945-A3B6A6CD8FD3}"/>
              </a:ext>
            </a:extLst>
          </p:cNvPr>
          <p:cNvCxnSpPr>
            <a:cxnSpLocks/>
          </p:cNvCxnSpPr>
          <p:nvPr/>
        </p:nvCxnSpPr>
        <p:spPr>
          <a:xfrm>
            <a:off x="2667001" y="2659626"/>
            <a:ext cx="199102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B78A30F-D983-425D-B665-C8AAE7229BF3}"/>
              </a:ext>
            </a:extLst>
          </p:cNvPr>
          <p:cNvCxnSpPr>
            <a:cxnSpLocks/>
          </p:cNvCxnSpPr>
          <p:nvPr/>
        </p:nvCxnSpPr>
        <p:spPr>
          <a:xfrm>
            <a:off x="2467899" y="2930013"/>
            <a:ext cx="199102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F4930-7241-4162-9961-EE77B602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Roboto" panose="02000000000000000000" pitchFamily="2" charset="0"/>
                <a:ea typeface="Roboto" panose="02000000000000000000" pitchFamily="2" charset="0"/>
              </a:rPr>
              <a:t>Sintaxis de 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CDC429-D434-4344-8B1E-0750DADF2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5" t="42294" r="56613" b="42366"/>
          <a:stretch/>
        </p:blipFill>
        <p:spPr>
          <a:xfrm>
            <a:off x="2448233" y="1579920"/>
            <a:ext cx="4456510" cy="145824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E784D8D-988C-4ACB-BC8D-A544EE87815D}"/>
              </a:ext>
            </a:extLst>
          </p:cNvPr>
          <p:cNvSpPr txBox="1"/>
          <p:nvPr/>
        </p:nvSpPr>
        <p:spPr>
          <a:xfrm>
            <a:off x="1501898" y="3262465"/>
            <a:ext cx="63491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Nota: Cada declaración de código debe terminar con un </a:t>
            </a:r>
            <a:r>
              <a:rPr lang="es-ES" sz="1800" b="1" dirty="0">
                <a:solidFill>
                  <a:schemeClr val="tx1"/>
                </a:solidFill>
              </a:rPr>
              <a:t>;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10812E2-6EC7-4E10-A945-A3B6A6CD8FD3}"/>
              </a:ext>
            </a:extLst>
          </p:cNvPr>
          <p:cNvCxnSpPr>
            <a:cxnSpLocks/>
          </p:cNvCxnSpPr>
          <p:nvPr/>
        </p:nvCxnSpPr>
        <p:spPr>
          <a:xfrm>
            <a:off x="5860027" y="2394155"/>
            <a:ext cx="199102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5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Computer Science Proposal by Slidesgo">
  <a:themeElements>
    <a:clrScheme name="Personalizado 1">
      <a:dk1>
        <a:srgbClr val="FFFFFF"/>
      </a:dk1>
      <a:lt1>
        <a:srgbClr val="0F3570"/>
      </a:lt1>
      <a:dk2>
        <a:srgbClr val="9FC5E8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9FC5E8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490</Words>
  <Application>Microsoft Office PowerPoint</Application>
  <PresentationFormat>Presentación en pantalla (16:9)</PresentationFormat>
  <Paragraphs>77</Paragraphs>
  <Slides>22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Bebas Neue</vt:lpstr>
      <vt:lpstr>Wingdings</vt:lpstr>
      <vt:lpstr>Roboto</vt:lpstr>
      <vt:lpstr>Arial</vt:lpstr>
      <vt:lpstr>Computer Science Proposal by Slidesgo</vt:lpstr>
      <vt:lpstr>Instalación NetBeans – Java</vt:lpstr>
      <vt:lpstr>¿Que es Java?</vt:lpstr>
      <vt:lpstr>Se utiliza para:</vt:lpstr>
      <vt:lpstr>¿Por qué utilizar Java?</vt:lpstr>
      <vt:lpstr>Sintaxis de Java</vt:lpstr>
      <vt:lpstr>Sintaxis de Java</vt:lpstr>
      <vt:lpstr>Sintaxis de Java</vt:lpstr>
      <vt:lpstr>Sintaxis de Java</vt:lpstr>
      <vt:lpstr>Sintaxis de Java</vt:lpstr>
      <vt:lpstr>Tipos de datos primitivos </vt:lpstr>
      <vt:lpstr>Tipos de datos primitivos </vt:lpstr>
      <vt:lpstr>Tipos de datos primitivos </vt:lpstr>
      <vt:lpstr>Tipos de datos primitivos </vt:lpstr>
      <vt:lpstr>Valores por defecto de los tipos de datos primitivos </vt:lpstr>
      <vt:lpstr>Declaraciones </vt:lpstr>
      <vt:lpstr>Ejercicio 1: </vt:lpstr>
      <vt:lpstr>Ejercicio 1: </vt:lpstr>
      <vt:lpstr>Ejercicio 2: </vt:lpstr>
      <vt:lpstr>Ejercicio 2: </vt:lpstr>
      <vt:lpstr>Ejercicio 3: </vt:lpstr>
      <vt:lpstr>Ejercicio 3: </vt:lpstr>
      <vt:lpstr>Ejercicio 4: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NetBeans – HTML5</dc:title>
  <cp:lastModifiedBy>VALERY EMY BELEN RODRIGUEZ CASTILLO</cp:lastModifiedBy>
  <cp:revision>13</cp:revision>
  <dcterms:modified xsi:type="dcterms:W3CDTF">2021-07-06T16:13:35Z</dcterms:modified>
</cp:coreProperties>
</file>