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6"/>
  </p:notesMasterIdLst>
  <p:sldIdLst>
    <p:sldId id="256" r:id="rId2"/>
    <p:sldId id="337" r:id="rId3"/>
    <p:sldId id="338" r:id="rId4"/>
    <p:sldId id="305" r:id="rId5"/>
    <p:sldId id="329" r:id="rId6"/>
    <p:sldId id="304" r:id="rId7"/>
    <p:sldId id="332" r:id="rId8"/>
    <p:sldId id="333" r:id="rId9"/>
    <p:sldId id="334" r:id="rId10"/>
    <p:sldId id="335" r:id="rId11"/>
    <p:sldId id="336" r:id="rId12"/>
    <p:sldId id="331" r:id="rId13"/>
    <p:sldId id="330" r:id="rId14"/>
    <p:sldId id="328" r:id="rId15"/>
  </p:sldIdLst>
  <p:sldSz cx="9144000" cy="5143500" type="screen16x9"/>
  <p:notesSz cx="6858000" cy="9144000"/>
  <p:embeddedFontLst>
    <p:embeddedFont>
      <p:font typeface="Bebas Neue" panose="020B0604020202020204" charset="0"/>
      <p:regular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0">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40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1EA6567-0484-44A2-B87B-D12946E0CCD2}">
  <a:tblStyle styleId="{01EA6567-0484-44A2-B87B-D12946E0CC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104" d="100"/>
          <a:sy n="104" d="100"/>
        </p:scale>
        <p:origin x="1090" y="82"/>
      </p:cViewPr>
      <p:guideLst>
        <p:guide orient="horz" pos="3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2225342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1414574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686892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L" dirty="0"/>
          </a:p>
        </p:txBody>
      </p:sp>
    </p:spTree>
    <p:extLst>
      <p:ext uri="{BB962C8B-B14F-4D97-AF65-F5344CB8AC3E}">
        <p14:creationId xmlns:p14="http://schemas.microsoft.com/office/powerpoint/2010/main" val="750510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2"/>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135" name="Google Shape;135;p2"/>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 name="Google Shape;145;p2"/>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
          <p:cNvSpPr txBox="1">
            <a:spLocks noGrp="1"/>
          </p:cNvSpPr>
          <p:nvPr>
            <p:ph type="ctrTitle"/>
          </p:nvPr>
        </p:nvSpPr>
        <p:spPr>
          <a:xfrm>
            <a:off x="1009200" y="1741047"/>
            <a:ext cx="7125600" cy="11472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6100">
                <a:solidFill>
                  <a:srgbClr val="FFFFFF"/>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5" name="Google Shape;165;p2"/>
          <p:cNvSpPr txBox="1">
            <a:spLocks noGrp="1"/>
          </p:cNvSpPr>
          <p:nvPr>
            <p:ph type="subTitle" idx="1"/>
          </p:nvPr>
        </p:nvSpPr>
        <p:spPr>
          <a:xfrm>
            <a:off x="1009200" y="2888246"/>
            <a:ext cx="7125600" cy="5142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1"/>
        <p:cNvGrpSpPr/>
        <p:nvPr/>
      </p:nvGrpSpPr>
      <p:grpSpPr>
        <a:xfrm>
          <a:off x="0" y="0"/>
          <a:ext cx="0" cy="0"/>
          <a:chOff x="0" y="0"/>
          <a:chExt cx="0" cy="0"/>
        </a:xfrm>
      </p:grpSpPr>
      <p:grpSp>
        <p:nvGrpSpPr>
          <p:cNvPr id="712" name="Google Shape;712;p10"/>
          <p:cNvGrpSpPr/>
          <p:nvPr/>
        </p:nvGrpSpPr>
        <p:grpSpPr>
          <a:xfrm flipH="1">
            <a:off x="1510279" y="-831315"/>
            <a:ext cx="8377976" cy="1614718"/>
            <a:chOff x="-566246" y="-831315"/>
            <a:chExt cx="8377976" cy="1614718"/>
          </a:xfrm>
        </p:grpSpPr>
        <p:sp>
          <p:nvSpPr>
            <p:cNvPr id="713" name="Google Shape;713;p10"/>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0"/>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0"/>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0"/>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0"/>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0"/>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0"/>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0"/>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0"/>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0"/>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0"/>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0"/>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0"/>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0"/>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0"/>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0"/>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0"/>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0"/>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0"/>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0"/>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0"/>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0"/>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0"/>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0"/>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0"/>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0"/>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0"/>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0"/>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0"/>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2" name="Google Shape;742;p10"/>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43" name="Google Shape;743;p10"/>
          <p:cNvGrpSpPr/>
          <p:nvPr/>
        </p:nvGrpSpPr>
        <p:grpSpPr>
          <a:xfrm rot="5400000" flipH="1">
            <a:off x="-113625" y="3210625"/>
            <a:ext cx="536425" cy="3475150"/>
            <a:chOff x="327125" y="2375600"/>
            <a:chExt cx="536425" cy="3475150"/>
          </a:xfrm>
        </p:grpSpPr>
        <p:sp>
          <p:nvSpPr>
            <p:cNvPr id="744" name="Google Shape;744;p10"/>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0"/>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0"/>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0"/>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0"/>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0"/>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0"/>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0"/>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0"/>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0"/>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0"/>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0"/>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0"/>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84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720000" y="1617575"/>
            <a:ext cx="7704000" cy="2951400"/>
          </a:xfrm>
          <a:prstGeom prst="rect">
            <a:avLst/>
          </a:prstGeom>
          <a:noFill/>
          <a:ln>
            <a:noFill/>
          </a:ln>
        </p:spPr>
        <p:txBody>
          <a:bodyPr spcFirstLastPara="1" wrap="square" lIns="0" tIns="0" rIns="0" bIns="0" anchor="t" anchorCtr="0">
            <a:noAutofit/>
          </a:bodyPr>
          <a:lstStyle>
            <a:lvl1pPr marL="457200" lvl="0" indent="-330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6" r:id="rId2"/>
    <p:sldLayoutId id="2147483658" r:id="rId3"/>
    <p:sldLayoutId id="2147483667"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54"/>
        <p:cNvGrpSpPr/>
        <p:nvPr/>
      </p:nvGrpSpPr>
      <p:grpSpPr>
        <a:xfrm>
          <a:off x="0" y="0"/>
          <a:ext cx="0" cy="0"/>
          <a:chOff x="0" y="0"/>
          <a:chExt cx="0" cy="0"/>
        </a:xfrm>
      </p:grpSpPr>
      <p:sp>
        <p:nvSpPr>
          <p:cNvPr id="1855" name="Google Shape;1855;p24"/>
          <p:cNvSpPr txBox="1">
            <a:spLocks noGrp="1"/>
          </p:cNvSpPr>
          <p:nvPr>
            <p:ph type="ctrTitle"/>
          </p:nvPr>
        </p:nvSpPr>
        <p:spPr>
          <a:xfrm>
            <a:off x="1009200" y="1893447"/>
            <a:ext cx="7125600" cy="114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CL" sz="4000" dirty="0">
                <a:solidFill>
                  <a:schemeClr val="dk2"/>
                </a:solidFill>
                <a:latin typeface="Roboto" panose="02000000000000000000" pitchFamily="2" charset="0"/>
                <a:ea typeface="Roboto" panose="02000000000000000000" pitchFamily="2" charset="0"/>
              </a:rPr>
              <a:t>Java</a:t>
            </a:r>
            <a:endParaRPr sz="4000" dirty="0">
              <a:solidFill>
                <a:schemeClr val="dk2"/>
              </a:solidFill>
              <a:latin typeface="Roboto" panose="02000000000000000000" pitchFamily="2" charset="0"/>
              <a:ea typeface="Roboto" panose="02000000000000000000" pitchFamily="2" charset="0"/>
            </a:endParaRPr>
          </a:p>
        </p:txBody>
      </p:sp>
      <p:grpSp>
        <p:nvGrpSpPr>
          <p:cNvPr id="1857" name="Google Shape;1857;p24"/>
          <p:cNvGrpSpPr/>
          <p:nvPr/>
        </p:nvGrpSpPr>
        <p:grpSpPr>
          <a:xfrm>
            <a:off x="-223784" y="-6"/>
            <a:ext cx="2284525" cy="985488"/>
            <a:chOff x="-223784" y="-6"/>
            <a:chExt cx="2284525" cy="985488"/>
          </a:xfrm>
        </p:grpSpPr>
        <p:sp>
          <p:nvSpPr>
            <p:cNvPr id="1858" name="Google Shape;1858;p24"/>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4"/>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4"/>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4"/>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4"/>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4"/>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4"/>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4"/>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6" name="Google Shape;1866;p24"/>
          <p:cNvGrpSpPr/>
          <p:nvPr/>
        </p:nvGrpSpPr>
        <p:grpSpPr>
          <a:xfrm>
            <a:off x="5876365" y="118125"/>
            <a:ext cx="3316597" cy="2830576"/>
            <a:chOff x="5876365" y="118125"/>
            <a:chExt cx="3316597" cy="2830576"/>
          </a:xfrm>
        </p:grpSpPr>
        <p:sp>
          <p:nvSpPr>
            <p:cNvPr id="1867" name="Google Shape;1867;p24"/>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4"/>
            <p:cNvSpPr/>
            <p:nvPr/>
          </p:nvSpPr>
          <p:spPr>
            <a:xfrm>
              <a:off x="6008817" y="118125"/>
              <a:ext cx="3134824" cy="182018"/>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4"/>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4"/>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4"/>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4"/>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8F4930-7241-4162-9961-EE77B602F980}"/>
              </a:ext>
            </a:extLst>
          </p:cNvPr>
          <p:cNvSpPr>
            <a:spLocks noGrp="1"/>
          </p:cNvSpPr>
          <p:nvPr>
            <p:ph type="title"/>
          </p:nvPr>
        </p:nvSpPr>
        <p:spPr/>
        <p:txBody>
          <a:bodyPr/>
          <a:lstStyle/>
          <a:p>
            <a:r>
              <a:rPr lang="es-CL" dirty="0">
                <a:latin typeface="Roboto" panose="02000000000000000000" pitchFamily="2" charset="0"/>
                <a:ea typeface="Roboto" panose="02000000000000000000" pitchFamily="2" charset="0"/>
              </a:rPr>
              <a:t>El bucle for</a:t>
            </a:r>
          </a:p>
        </p:txBody>
      </p:sp>
      <p:sp>
        <p:nvSpPr>
          <p:cNvPr id="6" name="CuadroTexto 5">
            <a:extLst>
              <a:ext uri="{FF2B5EF4-FFF2-40B4-BE49-F238E27FC236}">
                <a16:creationId xmlns:a16="http://schemas.microsoft.com/office/drawing/2014/main" id="{B398D417-3F97-490F-B1A4-20B341E76CEA}"/>
              </a:ext>
            </a:extLst>
          </p:cNvPr>
          <p:cNvSpPr txBox="1"/>
          <p:nvPr/>
        </p:nvSpPr>
        <p:spPr>
          <a:xfrm>
            <a:off x="1172496" y="1398987"/>
            <a:ext cx="7059774" cy="954107"/>
          </a:xfrm>
          <a:prstGeom prst="rect">
            <a:avLst/>
          </a:prstGeom>
          <a:noFill/>
          <a:ln>
            <a:noFill/>
          </a:ln>
        </p:spPr>
        <p:txBody>
          <a:bodyPr wrap="square" rtlCol="0">
            <a:spAutoFit/>
          </a:bodyPr>
          <a:lstStyle/>
          <a:p>
            <a:pPr marL="285750" indent="-285750">
              <a:buClr>
                <a:schemeClr val="bg2"/>
              </a:buClr>
              <a:buFont typeface="Wingdings" panose="05000000000000000000" pitchFamily="2" charset="2"/>
              <a:buChar char="Ø"/>
            </a:pPr>
            <a:r>
              <a:rPr lang="es-ES" dirty="0">
                <a:solidFill>
                  <a:schemeClr val="tx1"/>
                </a:solidFill>
              </a:rPr>
              <a:t>Cuando sepa exactamente cuántas veces desea recorrer un bloque de código, use el bucle for en lugar de un bucle while</a:t>
            </a:r>
          </a:p>
          <a:p>
            <a:pPr marL="285750" indent="-285750">
              <a:buClr>
                <a:schemeClr val="bg2"/>
              </a:buClr>
              <a:buFont typeface="Wingdings" panose="05000000000000000000" pitchFamily="2" charset="2"/>
              <a:buChar char="Ø"/>
            </a:pPr>
            <a:r>
              <a:rPr lang="es-ES" dirty="0">
                <a:solidFill>
                  <a:schemeClr val="tx1"/>
                </a:solidFill>
              </a:rPr>
              <a:t>El siguiente ejemplo imprimirá los números del 0 al 4:</a:t>
            </a:r>
          </a:p>
          <a:p>
            <a:pPr marL="285750" indent="-285750">
              <a:buClr>
                <a:schemeClr val="bg2"/>
              </a:buClr>
              <a:buFont typeface="Wingdings" panose="05000000000000000000" pitchFamily="2" charset="2"/>
              <a:buChar char="Ø"/>
            </a:pPr>
            <a:endParaRPr lang="es-ES" dirty="0">
              <a:solidFill>
                <a:schemeClr val="tx1"/>
              </a:solidFill>
            </a:endParaRPr>
          </a:p>
        </p:txBody>
      </p:sp>
      <p:pic>
        <p:nvPicPr>
          <p:cNvPr id="4" name="Imagen 3">
            <a:extLst>
              <a:ext uri="{FF2B5EF4-FFF2-40B4-BE49-F238E27FC236}">
                <a16:creationId xmlns:a16="http://schemas.microsoft.com/office/drawing/2014/main" id="{B4E3D3CB-6C09-461B-9D27-041A987A5FDE}"/>
              </a:ext>
            </a:extLst>
          </p:cNvPr>
          <p:cNvPicPr>
            <a:picLocks noChangeAspect="1"/>
          </p:cNvPicPr>
          <p:nvPr/>
        </p:nvPicPr>
        <p:blipFill rotWithShape="1">
          <a:blip r:embed="rId2"/>
          <a:srcRect l="17177" t="50062" r="63871" b="40358"/>
          <a:stretch/>
        </p:blipFill>
        <p:spPr>
          <a:xfrm>
            <a:off x="2902137" y="2362010"/>
            <a:ext cx="3159446" cy="898282"/>
          </a:xfrm>
          <a:prstGeom prst="rect">
            <a:avLst/>
          </a:prstGeom>
        </p:spPr>
      </p:pic>
      <p:sp>
        <p:nvSpPr>
          <p:cNvPr id="8" name="CuadroTexto 7">
            <a:extLst>
              <a:ext uri="{FF2B5EF4-FFF2-40B4-BE49-F238E27FC236}">
                <a16:creationId xmlns:a16="http://schemas.microsoft.com/office/drawing/2014/main" id="{8FBB1A89-3C84-464F-8FEC-7E48FCAC5FA3}"/>
              </a:ext>
            </a:extLst>
          </p:cNvPr>
          <p:cNvSpPr txBox="1"/>
          <p:nvPr/>
        </p:nvSpPr>
        <p:spPr>
          <a:xfrm>
            <a:off x="940522" y="3549305"/>
            <a:ext cx="7523721" cy="523220"/>
          </a:xfrm>
          <a:prstGeom prst="rect">
            <a:avLst/>
          </a:prstGeom>
          <a:solidFill>
            <a:schemeClr val="accent1">
              <a:lumMod val="40000"/>
              <a:lumOff val="60000"/>
            </a:schemeClr>
          </a:solidFill>
        </p:spPr>
        <p:txBody>
          <a:bodyPr wrap="square" rtlCol="0">
            <a:spAutoFit/>
          </a:bodyPr>
          <a:lstStyle/>
          <a:p>
            <a:pPr algn="ctr"/>
            <a:r>
              <a:rPr lang="es-ES" dirty="0">
                <a:solidFill>
                  <a:schemeClr val="tx1"/>
                </a:solidFill>
              </a:rPr>
              <a:t>Define la condición para que se ejecute el ciclo </a:t>
            </a:r>
            <a:r>
              <a:rPr lang="es-ES" b="1" dirty="0">
                <a:solidFill>
                  <a:schemeClr val="tx1"/>
                </a:solidFill>
              </a:rPr>
              <a:t>(i debe ser menor que 5), </a:t>
            </a:r>
            <a:r>
              <a:rPr lang="es-ES" dirty="0">
                <a:solidFill>
                  <a:schemeClr val="tx1"/>
                </a:solidFill>
              </a:rPr>
              <a:t>si la condición es </a:t>
            </a:r>
            <a:r>
              <a:rPr lang="es-ES" u="sng" dirty="0">
                <a:solidFill>
                  <a:schemeClr val="tx1"/>
                </a:solidFill>
              </a:rPr>
              <a:t>verdadera</a:t>
            </a:r>
            <a:r>
              <a:rPr lang="es-ES" dirty="0">
                <a:solidFill>
                  <a:schemeClr val="tx1"/>
                </a:solidFill>
              </a:rPr>
              <a:t> el ciclo comenzará de nuevo, si es </a:t>
            </a:r>
            <a:r>
              <a:rPr lang="es-ES" u="sng" dirty="0">
                <a:solidFill>
                  <a:schemeClr val="tx1"/>
                </a:solidFill>
              </a:rPr>
              <a:t>falsa</a:t>
            </a:r>
            <a:r>
              <a:rPr lang="es-ES" dirty="0">
                <a:solidFill>
                  <a:schemeClr val="tx1"/>
                </a:solidFill>
              </a:rPr>
              <a:t> el ciclo terminará. </a:t>
            </a:r>
            <a:endParaRPr lang="es-CL" dirty="0">
              <a:solidFill>
                <a:schemeClr val="tx1"/>
              </a:solidFill>
            </a:endParaRPr>
          </a:p>
        </p:txBody>
      </p:sp>
      <p:cxnSp>
        <p:nvCxnSpPr>
          <p:cNvPr id="10" name="Conector recto 9">
            <a:extLst>
              <a:ext uri="{FF2B5EF4-FFF2-40B4-BE49-F238E27FC236}">
                <a16:creationId xmlns:a16="http://schemas.microsoft.com/office/drawing/2014/main" id="{B75377C5-4826-4F0D-B243-94CB453E1218}"/>
              </a:ext>
            </a:extLst>
          </p:cNvPr>
          <p:cNvCxnSpPr>
            <a:cxnSpLocks/>
          </p:cNvCxnSpPr>
          <p:nvPr/>
        </p:nvCxnSpPr>
        <p:spPr>
          <a:xfrm>
            <a:off x="4321593" y="2636274"/>
            <a:ext cx="597311"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090213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8F4930-7241-4162-9961-EE77B602F980}"/>
              </a:ext>
            </a:extLst>
          </p:cNvPr>
          <p:cNvSpPr>
            <a:spLocks noGrp="1"/>
          </p:cNvSpPr>
          <p:nvPr>
            <p:ph type="title"/>
          </p:nvPr>
        </p:nvSpPr>
        <p:spPr/>
        <p:txBody>
          <a:bodyPr/>
          <a:lstStyle/>
          <a:p>
            <a:r>
              <a:rPr lang="es-CL" dirty="0">
                <a:latin typeface="Roboto" panose="02000000000000000000" pitchFamily="2" charset="0"/>
                <a:ea typeface="Roboto" panose="02000000000000000000" pitchFamily="2" charset="0"/>
              </a:rPr>
              <a:t>El bucle for</a:t>
            </a:r>
          </a:p>
        </p:txBody>
      </p:sp>
      <p:sp>
        <p:nvSpPr>
          <p:cNvPr id="6" name="CuadroTexto 5">
            <a:extLst>
              <a:ext uri="{FF2B5EF4-FFF2-40B4-BE49-F238E27FC236}">
                <a16:creationId xmlns:a16="http://schemas.microsoft.com/office/drawing/2014/main" id="{B398D417-3F97-490F-B1A4-20B341E76CEA}"/>
              </a:ext>
            </a:extLst>
          </p:cNvPr>
          <p:cNvSpPr txBox="1"/>
          <p:nvPr/>
        </p:nvSpPr>
        <p:spPr>
          <a:xfrm>
            <a:off x="1172496" y="1398987"/>
            <a:ext cx="7059774" cy="954107"/>
          </a:xfrm>
          <a:prstGeom prst="rect">
            <a:avLst/>
          </a:prstGeom>
          <a:noFill/>
          <a:ln>
            <a:noFill/>
          </a:ln>
        </p:spPr>
        <p:txBody>
          <a:bodyPr wrap="square" rtlCol="0">
            <a:spAutoFit/>
          </a:bodyPr>
          <a:lstStyle/>
          <a:p>
            <a:pPr marL="285750" indent="-285750">
              <a:buClr>
                <a:schemeClr val="bg2"/>
              </a:buClr>
              <a:buFont typeface="Wingdings" panose="05000000000000000000" pitchFamily="2" charset="2"/>
              <a:buChar char="Ø"/>
            </a:pPr>
            <a:r>
              <a:rPr lang="es-ES" dirty="0">
                <a:solidFill>
                  <a:schemeClr val="tx1"/>
                </a:solidFill>
              </a:rPr>
              <a:t>Cuando sepa exactamente cuántas veces desea recorrer un bloque de código, use el bucle for en lugar de un bucle while</a:t>
            </a:r>
          </a:p>
          <a:p>
            <a:pPr marL="285750" indent="-285750">
              <a:buClr>
                <a:schemeClr val="bg2"/>
              </a:buClr>
              <a:buFont typeface="Wingdings" panose="05000000000000000000" pitchFamily="2" charset="2"/>
              <a:buChar char="Ø"/>
            </a:pPr>
            <a:r>
              <a:rPr lang="es-ES" dirty="0">
                <a:solidFill>
                  <a:schemeClr val="tx1"/>
                </a:solidFill>
              </a:rPr>
              <a:t>El siguiente ejemplo imprimirá los números del 0 al 4:</a:t>
            </a:r>
          </a:p>
          <a:p>
            <a:pPr marL="285750" indent="-285750">
              <a:buClr>
                <a:schemeClr val="bg2"/>
              </a:buClr>
              <a:buFont typeface="Wingdings" panose="05000000000000000000" pitchFamily="2" charset="2"/>
              <a:buChar char="Ø"/>
            </a:pPr>
            <a:endParaRPr lang="es-ES" dirty="0">
              <a:solidFill>
                <a:schemeClr val="tx1"/>
              </a:solidFill>
            </a:endParaRPr>
          </a:p>
        </p:txBody>
      </p:sp>
      <p:pic>
        <p:nvPicPr>
          <p:cNvPr id="4" name="Imagen 3">
            <a:extLst>
              <a:ext uri="{FF2B5EF4-FFF2-40B4-BE49-F238E27FC236}">
                <a16:creationId xmlns:a16="http://schemas.microsoft.com/office/drawing/2014/main" id="{B4E3D3CB-6C09-461B-9D27-041A987A5FDE}"/>
              </a:ext>
            </a:extLst>
          </p:cNvPr>
          <p:cNvPicPr>
            <a:picLocks noChangeAspect="1"/>
          </p:cNvPicPr>
          <p:nvPr/>
        </p:nvPicPr>
        <p:blipFill rotWithShape="1">
          <a:blip r:embed="rId2"/>
          <a:srcRect l="17177" t="50062" r="63871" b="40358"/>
          <a:stretch/>
        </p:blipFill>
        <p:spPr>
          <a:xfrm>
            <a:off x="2992277" y="2341266"/>
            <a:ext cx="3159446" cy="898282"/>
          </a:xfrm>
          <a:prstGeom prst="rect">
            <a:avLst/>
          </a:prstGeom>
        </p:spPr>
      </p:pic>
      <p:sp>
        <p:nvSpPr>
          <p:cNvPr id="9" name="CuadroTexto 8">
            <a:extLst>
              <a:ext uri="{FF2B5EF4-FFF2-40B4-BE49-F238E27FC236}">
                <a16:creationId xmlns:a16="http://schemas.microsoft.com/office/drawing/2014/main" id="{B125C1B3-13F4-4FB1-BCD7-C02DCEF2A9AA}"/>
              </a:ext>
            </a:extLst>
          </p:cNvPr>
          <p:cNvSpPr txBox="1"/>
          <p:nvPr/>
        </p:nvSpPr>
        <p:spPr>
          <a:xfrm>
            <a:off x="1061882" y="3509824"/>
            <a:ext cx="7512270" cy="307777"/>
          </a:xfrm>
          <a:prstGeom prst="rect">
            <a:avLst/>
          </a:prstGeom>
          <a:solidFill>
            <a:schemeClr val="accent1">
              <a:lumMod val="40000"/>
              <a:lumOff val="60000"/>
            </a:schemeClr>
          </a:solidFill>
        </p:spPr>
        <p:txBody>
          <a:bodyPr wrap="square" rtlCol="0">
            <a:spAutoFit/>
          </a:bodyPr>
          <a:lstStyle/>
          <a:p>
            <a:pPr algn="ctr"/>
            <a:r>
              <a:rPr lang="es-ES" dirty="0">
                <a:solidFill>
                  <a:schemeClr val="tx1"/>
                </a:solidFill>
              </a:rPr>
              <a:t>Aumenta un valor </a:t>
            </a:r>
            <a:r>
              <a:rPr lang="es-ES" b="1" dirty="0">
                <a:solidFill>
                  <a:schemeClr val="tx1"/>
                </a:solidFill>
              </a:rPr>
              <a:t>(i ++) </a:t>
            </a:r>
            <a:r>
              <a:rPr lang="es-ES" dirty="0">
                <a:solidFill>
                  <a:schemeClr val="tx1"/>
                </a:solidFill>
              </a:rPr>
              <a:t>cada vez que se ejecuta el bloque de código en el bucle.</a:t>
            </a:r>
            <a:endParaRPr lang="es-CL" dirty="0">
              <a:solidFill>
                <a:schemeClr val="tx1"/>
              </a:solidFill>
            </a:endParaRPr>
          </a:p>
        </p:txBody>
      </p:sp>
      <p:cxnSp>
        <p:nvCxnSpPr>
          <p:cNvPr id="10" name="Conector recto 9">
            <a:extLst>
              <a:ext uri="{FF2B5EF4-FFF2-40B4-BE49-F238E27FC236}">
                <a16:creationId xmlns:a16="http://schemas.microsoft.com/office/drawing/2014/main" id="{675278C6-E157-4169-B753-497E50941D11}"/>
              </a:ext>
            </a:extLst>
          </p:cNvPr>
          <p:cNvCxnSpPr>
            <a:cxnSpLocks/>
          </p:cNvCxnSpPr>
          <p:nvPr/>
        </p:nvCxnSpPr>
        <p:spPr>
          <a:xfrm>
            <a:off x="5058697" y="2623370"/>
            <a:ext cx="390833"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783041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8F4930-7241-4162-9961-EE77B602F980}"/>
              </a:ext>
            </a:extLst>
          </p:cNvPr>
          <p:cNvSpPr>
            <a:spLocks noGrp="1"/>
          </p:cNvSpPr>
          <p:nvPr>
            <p:ph type="title"/>
          </p:nvPr>
        </p:nvSpPr>
        <p:spPr/>
        <p:txBody>
          <a:bodyPr/>
          <a:lstStyle/>
          <a:p>
            <a:r>
              <a:rPr lang="es-CL" dirty="0">
                <a:latin typeface="Roboto" panose="02000000000000000000" pitchFamily="2" charset="0"/>
                <a:ea typeface="Roboto" panose="02000000000000000000" pitchFamily="2" charset="0"/>
              </a:rPr>
              <a:t>Entrada de usuario de Java</a:t>
            </a:r>
          </a:p>
        </p:txBody>
      </p:sp>
      <p:sp>
        <p:nvSpPr>
          <p:cNvPr id="6" name="CuadroTexto 5">
            <a:extLst>
              <a:ext uri="{FF2B5EF4-FFF2-40B4-BE49-F238E27FC236}">
                <a16:creationId xmlns:a16="http://schemas.microsoft.com/office/drawing/2014/main" id="{B398D417-3F97-490F-B1A4-20B341E76CEA}"/>
              </a:ext>
            </a:extLst>
          </p:cNvPr>
          <p:cNvSpPr txBox="1"/>
          <p:nvPr/>
        </p:nvSpPr>
        <p:spPr>
          <a:xfrm>
            <a:off x="1305231" y="1304734"/>
            <a:ext cx="7059774" cy="1169551"/>
          </a:xfrm>
          <a:prstGeom prst="rect">
            <a:avLst/>
          </a:prstGeom>
          <a:noFill/>
          <a:ln>
            <a:noFill/>
          </a:ln>
        </p:spPr>
        <p:txBody>
          <a:bodyPr wrap="square" rtlCol="0">
            <a:spAutoFit/>
          </a:bodyPr>
          <a:lstStyle/>
          <a:p>
            <a:pPr marL="285750" indent="-285750" algn="just">
              <a:buClr>
                <a:schemeClr val="bg2"/>
              </a:buClr>
              <a:buFont typeface="Wingdings" panose="05000000000000000000" pitchFamily="2" charset="2"/>
              <a:buChar char="Ø"/>
            </a:pPr>
            <a:r>
              <a:rPr lang="es-ES" dirty="0">
                <a:solidFill>
                  <a:schemeClr val="tx1"/>
                </a:solidFill>
              </a:rPr>
              <a:t>La clase </a:t>
            </a:r>
            <a:r>
              <a:rPr lang="es-ES" b="1" dirty="0">
                <a:solidFill>
                  <a:schemeClr val="tx1"/>
                </a:solidFill>
              </a:rPr>
              <a:t>Scanner</a:t>
            </a:r>
            <a:r>
              <a:rPr lang="es-ES" dirty="0">
                <a:solidFill>
                  <a:schemeClr val="tx1"/>
                </a:solidFill>
              </a:rPr>
              <a:t> se usa para obtener la entrada del usuario y se encuentra en el </a:t>
            </a:r>
            <a:r>
              <a:rPr lang="es-ES" b="1" dirty="0">
                <a:solidFill>
                  <a:schemeClr val="tx1"/>
                </a:solidFill>
              </a:rPr>
              <a:t>java.util </a:t>
            </a:r>
            <a:r>
              <a:rPr lang="es-ES" dirty="0">
                <a:solidFill>
                  <a:schemeClr val="tx1"/>
                </a:solidFill>
              </a:rPr>
              <a:t>paquete.</a:t>
            </a:r>
          </a:p>
          <a:p>
            <a:pPr marL="285750" indent="-285750" algn="just">
              <a:buClr>
                <a:schemeClr val="bg2"/>
              </a:buClr>
              <a:buFont typeface="Wingdings" panose="05000000000000000000" pitchFamily="2" charset="2"/>
              <a:buChar char="Ø"/>
            </a:pPr>
            <a:endParaRPr lang="es-ES" dirty="0">
              <a:solidFill>
                <a:schemeClr val="tx1"/>
              </a:solidFill>
            </a:endParaRPr>
          </a:p>
          <a:p>
            <a:pPr marL="285750" indent="-285750" algn="just">
              <a:buClr>
                <a:schemeClr val="bg2"/>
              </a:buClr>
              <a:buFont typeface="Wingdings" panose="05000000000000000000" pitchFamily="2" charset="2"/>
              <a:buChar char="Ø"/>
            </a:pPr>
            <a:r>
              <a:rPr lang="es-ES" dirty="0">
                <a:solidFill>
                  <a:schemeClr val="tx1"/>
                </a:solidFill>
              </a:rPr>
              <a:t>Para usar la clase </a:t>
            </a:r>
            <a:r>
              <a:rPr lang="es-ES" b="1" dirty="0">
                <a:solidFill>
                  <a:schemeClr val="tx1"/>
                </a:solidFill>
              </a:rPr>
              <a:t>Scanner</a:t>
            </a:r>
            <a:r>
              <a:rPr lang="es-ES" dirty="0">
                <a:solidFill>
                  <a:schemeClr val="tx1"/>
                </a:solidFill>
              </a:rPr>
              <a:t>, cree un objeto de la clase y use cualquiera de los métodos disponibles que se encuentran en la </a:t>
            </a:r>
            <a:r>
              <a:rPr lang="es-ES" b="1" dirty="0">
                <a:solidFill>
                  <a:schemeClr val="tx1"/>
                </a:solidFill>
              </a:rPr>
              <a:t>Scanner</a:t>
            </a:r>
            <a:r>
              <a:rPr lang="es-ES" dirty="0">
                <a:solidFill>
                  <a:schemeClr val="tx1"/>
                </a:solidFill>
              </a:rPr>
              <a:t> documentación de la clase. </a:t>
            </a:r>
          </a:p>
        </p:txBody>
      </p:sp>
      <p:pic>
        <p:nvPicPr>
          <p:cNvPr id="4" name="Imagen 3">
            <a:extLst>
              <a:ext uri="{FF2B5EF4-FFF2-40B4-BE49-F238E27FC236}">
                <a16:creationId xmlns:a16="http://schemas.microsoft.com/office/drawing/2014/main" id="{4DCAF0E6-3D47-4A5A-8CA4-1C57230AD89F}"/>
              </a:ext>
            </a:extLst>
          </p:cNvPr>
          <p:cNvPicPr>
            <a:picLocks noChangeAspect="1"/>
          </p:cNvPicPr>
          <p:nvPr/>
        </p:nvPicPr>
        <p:blipFill rotWithShape="1">
          <a:blip r:embed="rId2"/>
          <a:srcRect l="806" t="31971" r="69194" b="53979"/>
          <a:stretch/>
        </p:blipFill>
        <p:spPr>
          <a:xfrm>
            <a:off x="2212257" y="2828744"/>
            <a:ext cx="4870587" cy="1283110"/>
          </a:xfrm>
          <a:prstGeom prst="rect">
            <a:avLst/>
          </a:prstGeom>
        </p:spPr>
      </p:pic>
      <p:cxnSp>
        <p:nvCxnSpPr>
          <p:cNvPr id="7" name="Conector recto 6">
            <a:extLst>
              <a:ext uri="{FF2B5EF4-FFF2-40B4-BE49-F238E27FC236}">
                <a16:creationId xmlns:a16="http://schemas.microsoft.com/office/drawing/2014/main" id="{89732242-1F9D-4952-83FE-32792EC04211}"/>
              </a:ext>
            </a:extLst>
          </p:cNvPr>
          <p:cNvCxnSpPr>
            <a:cxnSpLocks/>
          </p:cNvCxnSpPr>
          <p:nvPr/>
        </p:nvCxnSpPr>
        <p:spPr>
          <a:xfrm>
            <a:off x="3377381" y="4026309"/>
            <a:ext cx="471947" cy="0"/>
          </a:xfrm>
          <a:prstGeom prst="line">
            <a:avLst/>
          </a:prstGeom>
          <a:ln/>
        </p:spPr>
        <p:style>
          <a:lnRef idx="2">
            <a:schemeClr val="accent4"/>
          </a:lnRef>
          <a:fillRef idx="0">
            <a:schemeClr val="accent4"/>
          </a:fillRef>
          <a:effectRef idx="1">
            <a:schemeClr val="accent4"/>
          </a:effectRef>
          <a:fontRef idx="minor">
            <a:schemeClr val="tx1"/>
          </a:fontRef>
        </p:style>
      </p:cxnSp>
      <p:cxnSp>
        <p:nvCxnSpPr>
          <p:cNvPr id="9" name="Conector recto 8">
            <a:extLst>
              <a:ext uri="{FF2B5EF4-FFF2-40B4-BE49-F238E27FC236}">
                <a16:creationId xmlns:a16="http://schemas.microsoft.com/office/drawing/2014/main" id="{BF4A531F-02D7-492B-A6A2-766EA1852146}"/>
              </a:ext>
            </a:extLst>
          </p:cNvPr>
          <p:cNvCxnSpPr>
            <a:cxnSpLocks/>
          </p:cNvCxnSpPr>
          <p:nvPr/>
        </p:nvCxnSpPr>
        <p:spPr>
          <a:xfrm>
            <a:off x="2304436" y="3082413"/>
            <a:ext cx="2145890" cy="0"/>
          </a:xfrm>
          <a:prstGeom prst="line">
            <a:avLst/>
          </a:prstGeom>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127475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8F4930-7241-4162-9961-EE77B602F980}"/>
              </a:ext>
            </a:extLst>
          </p:cNvPr>
          <p:cNvSpPr>
            <a:spLocks noGrp="1"/>
          </p:cNvSpPr>
          <p:nvPr>
            <p:ph type="title"/>
          </p:nvPr>
        </p:nvSpPr>
        <p:spPr>
          <a:xfrm>
            <a:off x="720000" y="719971"/>
            <a:ext cx="7704000" cy="488400"/>
          </a:xfrm>
        </p:spPr>
        <p:txBody>
          <a:bodyPr/>
          <a:lstStyle/>
          <a:p>
            <a:r>
              <a:rPr lang="es-CL" dirty="0">
                <a:latin typeface="Roboto" panose="02000000000000000000" pitchFamily="2" charset="0"/>
                <a:ea typeface="Roboto" panose="02000000000000000000" pitchFamily="2" charset="0"/>
              </a:rPr>
              <a:t>Tipos de entrada</a:t>
            </a:r>
          </a:p>
        </p:txBody>
      </p:sp>
      <p:graphicFrame>
        <p:nvGraphicFramePr>
          <p:cNvPr id="3" name="Tabla 3">
            <a:extLst>
              <a:ext uri="{FF2B5EF4-FFF2-40B4-BE49-F238E27FC236}">
                <a16:creationId xmlns:a16="http://schemas.microsoft.com/office/drawing/2014/main" id="{5BF19A50-0AC7-4F21-9185-5996D4EA721C}"/>
              </a:ext>
            </a:extLst>
          </p:cNvPr>
          <p:cNvGraphicFramePr>
            <a:graphicFrameLocks noGrp="1"/>
          </p:cNvGraphicFramePr>
          <p:nvPr>
            <p:extLst>
              <p:ext uri="{D42A27DB-BD31-4B8C-83A1-F6EECF244321}">
                <p14:modId xmlns:p14="http://schemas.microsoft.com/office/powerpoint/2010/main" val="248794366"/>
              </p:ext>
            </p:extLst>
          </p:nvPr>
        </p:nvGraphicFramePr>
        <p:xfrm>
          <a:off x="1575620" y="1825809"/>
          <a:ext cx="6096000" cy="1854200"/>
        </p:xfrm>
        <a:graphic>
          <a:graphicData uri="http://schemas.openxmlformats.org/drawingml/2006/table">
            <a:tbl>
              <a:tblPr firstRow="1" bandRow="1">
                <a:tableStyleId>{B301B821-A1FF-4177-AEE7-76D212191A09}</a:tableStyleId>
              </a:tblPr>
              <a:tblGrid>
                <a:gridCol w="3048000">
                  <a:extLst>
                    <a:ext uri="{9D8B030D-6E8A-4147-A177-3AD203B41FA5}">
                      <a16:colId xmlns:a16="http://schemas.microsoft.com/office/drawing/2014/main" val="126589190"/>
                    </a:ext>
                  </a:extLst>
                </a:gridCol>
                <a:gridCol w="3048000">
                  <a:extLst>
                    <a:ext uri="{9D8B030D-6E8A-4147-A177-3AD203B41FA5}">
                      <a16:colId xmlns:a16="http://schemas.microsoft.com/office/drawing/2014/main" val="52842833"/>
                    </a:ext>
                  </a:extLst>
                </a:gridCol>
              </a:tblGrid>
              <a:tr h="370840">
                <a:tc>
                  <a:txBody>
                    <a:bodyPr/>
                    <a:lstStyle/>
                    <a:p>
                      <a:pPr algn="ctr"/>
                      <a:r>
                        <a:rPr lang="es-CL" dirty="0">
                          <a:solidFill>
                            <a:schemeClr val="tx1"/>
                          </a:solidFill>
                        </a:rPr>
                        <a:t>Método</a:t>
                      </a:r>
                    </a:p>
                  </a:txBody>
                  <a:tcPr/>
                </a:tc>
                <a:tc>
                  <a:txBody>
                    <a:bodyPr/>
                    <a:lstStyle/>
                    <a:p>
                      <a:pPr algn="ctr"/>
                      <a:r>
                        <a:rPr lang="es-CL" dirty="0">
                          <a:solidFill>
                            <a:schemeClr val="tx1"/>
                          </a:solidFill>
                        </a:rPr>
                        <a:t>Descripción</a:t>
                      </a:r>
                    </a:p>
                  </a:txBody>
                  <a:tcPr/>
                </a:tc>
                <a:extLst>
                  <a:ext uri="{0D108BD9-81ED-4DB2-BD59-A6C34878D82A}">
                    <a16:rowId xmlns:a16="http://schemas.microsoft.com/office/drawing/2014/main" val="2836121993"/>
                  </a:ext>
                </a:extLst>
              </a:tr>
              <a:tr h="370840">
                <a:tc>
                  <a:txBody>
                    <a:bodyPr/>
                    <a:lstStyle/>
                    <a:p>
                      <a:pPr algn="ctr"/>
                      <a:r>
                        <a:rPr lang="es-CL" sz="1400" b="1" i="0" u="none" strike="noStrike" cap="none" dirty="0">
                          <a:solidFill>
                            <a:schemeClr val="bg1"/>
                          </a:solidFill>
                          <a:effectLst/>
                          <a:latin typeface="+mn-lt"/>
                          <a:ea typeface="+mn-ea"/>
                          <a:cs typeface="+mn-cs"/>
                          <a:sym typeface="Arial"/>
                        </a:rPr>
                        <a:t>nextBoolean()</a:t>
                      </a:r>
                      <a:endParaRPr lang="es-CL" b="1" dirty="0">
                        <a:solidFill>
                          <a:schemeClr val="bg1"/>
                        </a:solidFill>
                      </a:endParaRPr>
                    </a:p>
                  </a:txBody>
                  <a:tcPr>
                    <a:solidFill>
                      <a:schemeClr val="tx1"/>
                    </a:solidFill>
                  </a:tcPr>
                </a:tc>
                <a:tc>
                  <a:txBody>
                    <a:bodyPr/>
                    <a:lstStyle/>
                    <a:p>
                      <a:pPr algn="ctr"/>
                      <a:r>
                        <a:rPr lang="es-ES" dirty="0">
                          <a:solidFill>
                            <a:schemeClr val="bg1"/>
                          </a:solidFill>
                        </a:rPr>
                        <a:t>Lee un valor booleano del usuario</a:t>
                      </a:r>
                      <a:endParaRPr lang="es-CL" dirty="0">
                        <a:solidFill>
                          <a:schemeClr val="bg1"/>
                        </a:solidFill>
                      </a:endParaRPr>
                    </a:p>
                  </a:txBody>
                  <a:tcPr>
                    <a:solidFill>
                      <a:schemeClr val="tx1"/>
                    </a:solidFill>
                  </a:tcPr>
                </a:tc>
                <a:extLst>
                  <a:ext uri="{0D108BD9-81ED-4DB2-BD59-A6C34878D82A}">
                    <a16:rowId xmlns:a16="http://schemas.microsoft.com/office/drawing/2014/main" val="2723732883"/>
                  </a:ext>
                </a:extLst>
              </a:tr>
              <a:tr h="370840">
                <a:tc>
                  <a:txBody>
                    <a:bodyPr/>
                    <a:lstStyle/>
                    <a:p>
                      <a:pPr algn="ctr"/>
                      <a:r>
                        <a:rPr lang="es-CL" b="1" dirty="0">
                          <a:solidFill>
                            <a:schemeClr val="bg1"/>
                          </a:solidFill>
                        </a:rPr>
                        <a:t>nextByte()</a:t>
                      </a:r>
                    </a:p>
                  </a:txBody>
                  <a:tcPr>
                    <a:solidFill>
                      <a:schemeClr val="tx1"/>
                    </a:solidFill>
                  </a:tcPr>
                </a:tc>
                <a:tc>
                  <a:txBody>
                    <a:bodyPr/>
                    <a:lstStyle/>
                    <a:p>
                      <a:pPr algn="ctr"/>
                      <a:r>
                        <a:rPr lang="es-ES" dirty="0">
                          <a:solidFill>
                            <a:schemeClr val="bg1"/>
                          </a:solidFill>
                        </a:rPr>
                        <a:t>Lee un valor de byte del usuario</a:t>
                      </a:r>
                      <a:endParaRPr lang="es-CL" dirty="0">
                        <a:solidFill>
                          <a:schemeClr val="bg1"/>
                        </a:solidFill>
                      </a:endParaRPr>
                    </a:p>
                  </a:txBody>
                  <a:tcPr>
                    <a:solidFill>
                      <a:schemeClr val="tx1"/>
                    </a:solidFill>
                  </a:tcPr>
                </a:tc>
                <a:extLst>
                  <a:ext uri="{0D108BD9-81ED-4DB2-BD59-A6C34878D82A}">
                    <a16:rowId xmlns:a16="http://schemas.microsoft.com/office/drawing/2014/main" val="622466000"/>
                  </a:ext>
                </a:extLst>
              </a:tr>
              <a:tr h="370840">
                <a:tc>
                  <a:txBody>
                    <a:bodyPr/>
                    <a:lstStyle/>
                    <a:p>
                      <a:pPr algn="ctr"/>
                      <a:r>
                        <a:rPr lang="es-CL" b="1" dirty="0">
                          <a:solidFill>
                            <a:schemeClr val="bg1"/>
                          </a:solidFill>
                        </a:rPr>
                        <a:t>nextDouble()</a:t>
                      </a:r>
                    </a:p>
                  </a:txBody>
                  <a:tcPr>
                    <a:solidFill>
                      <a:schemeClr val="tx1"/>
                    </a:solidFill>
                  </a:tcPr>
                </a:tc>
                <a:tc>
                  <a:txBody>
                    <a:bodyPr/>
                    <a:lstStyle/>
                    <a:p>
                      <a:pPr algn="ctr"/>
                      <a:r>
                        <a:rPr lang="es-ES" dirty="0">
                          <a:solidFill>
                            <a:schemeClr val="bg1"/>
                          </a:solidFill>
                        </a:rPr>
                        <a:t>Lee un valor doble del usuario</a:t>
                      </a:r>
                      <a:endParaRPr lang="es-CL" dirty="0">
                        <a:solidFill>
                          <a:schemeClr val="bg1"/>
                        </a:solidFill>
                      </a:endParaRPr>
                    </a:p>
                  </a:txBody>
                  <a:tcPr>
                    <a:solidFill>
                      <a:schemeClr val="tx1"/>
                    </a:solidFill>
                  </a:tcPr>
                </a:tc>
                <a:extLst>
                  <a:ext uri="{0D108BD9-81ED-4DB2-BD59-A6C34878D82A}">
                    <a16:rowId xmlns:a16="http://schemas.microsoft.com/office/drawing/2014/main" val="574163633"/>
                  </a:ext>
                </a:extLst>
              </a:tr>
              <a:tr h="370840">
                <a:tc>
                  <a:txBody>
                    <a:bodyPr/>
                    <a:lstStyle/>
                    <a:p>
                      <a:pPr algn="ctr"/>
                      <a:r>
                        <a:rPr lang="es-CL" b="1" dirty="0">
                          <a:solidFill>
                            <a:schemeClr val="bg1"/>
                          </a:solidFill>
                        </a:rPr>
                        <a:t>nextFloat()</a:t>
                      </a:r>
                    </a:p>
                  </a:txBody>
                  <a:tcPr>
                    <a:solidFill>
                      <a:schemeClr val="tx1"/>
                    </a:solidFill>
                  </a:tcPr>
                </a:tc>
                <a:tc>
                  <a:txBody>
                    <a:bodyPr/>
                    <a:lstStyle/>
                    <a:p>
                      <a:pPr algn="ctr"/>
                      <a:r>
                        <a:rPr lang="es-ES" dirty="0">
                          <a:solidFill>
                            <a:schemeClr val="bg1"/>
                          </a:solidFill>
                        </a:rPr>
                        <a:t>Lee un valor flotante del usuario</a:t>
                      </a:r>
                      <a:endParaRPr lang="es-CL" dirty="0">
                        <a:solidFill>
                          <a:schemeClr val="bg1"/>
                        </a:solidFill>
                      </a:endParaRPr>
                    </a:p>
                  </a:txBody>
                  <a:tcPr>
                    <a:solidFill>
                      <a:schemeClr val="tx1"/>
                    </a:solidFill>
                  </a:tcPr>
                </a:tc>
                <a:extLst>
                  <a:ext uri="{0D108BD9-81ED-4DB2-BD59-A6C34878D82A}">
                    <a16:rowId xmlns:a16="http://schemas.microsoft.com/office/drawing/2014/main" val="1555309772"/>
                  </a:ext>
                </a:extLst>
              </a:tr>
            </a:tbl>
          </a:graphicData>
        </a:graphic>
      </p:graphicFrame>
    </p:spTree>
    <p:extLst>
      <p:ext uri="{BB962C8B-B14F-4D97-AF65-F5344CB8AC3E}">
        <p14:creationId xmlns:p14="http://schemas.microsoft.com/office/powerpoint/2010/main" val="2486534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8F4930-7241-4162-9961-EE77B602F980}"/>
              </a:ext>
            </a:extLst>
          </p:cNvPr>
          <p:cNvSpPr>
            <a:spLocks noGrp="1"/>
          </p:cNvSpPr>
          <p:nvPr>
            <p:ph type="title"/>
          </p:nvPr>
        </p:nvSpPr>
        <p:spPr>
          <a:xfrm>
            <a:off x="720000" y="653603"/>
            <a:ext cx="7704000" cy="488400"/>
          </a:xfrm>
        </p:spPr>
        <p:txBody>
          <a:bodyPr/>
          <a:lstStyle/>
          <a:p>
            <a:r>
              <a:rPr lang="es-CL" dirty="0">
                <a:latin typeface="Roboto" panose="02000000000000000000" pitchFamily="2" charset="0"/>
                <a:ea typeface="Roboto" panose="02000000000000000000" pitchFamily="2" charset="0"/>
              </a:rPr>
              <a:t>Tipos de entrada</a:t>
            </a:r>
          </a:p>
        </p:txBody>
      </p:sp>
      <p:graphicFrame>
        <p:nvGraphicFramePr>
          <p:cNvPr id="3" name="Tabla 3">
            <a:extLst>
              <a:ext uri="{FF2B5EF4-FFF2-40B4-BE49-F238E27FC236}">
                <a16:creationId xmlns:a16="http://schemas.microsoft.com/office/drawing/2014/main" id="{5BF19A50-0AC7-4F21-9185-5996D4EA721C}"/>
              </a:ext>
            </a:extLst>
          </p:cNvPr>
          <p:cNvGraphicFramePr>
            <a:graphicFrameLocks noGrp="1"/>
          </p:cNvGraphicFramePr>
          <p:nvPr>
            <p:extLst>
              <p:ext uri="{D42A27DB-BD31-4B8C-83A1-F6EECF244321}">
                <p14:modId xmlns:p14="http://schemas.microsoft.com/office/powerpoint/2010/main" val="702365504"/>
              </p:ext>
            </p:extLst>
          </p:nvPr>
        </p:nvGraphicFramePr>
        <p:xfrm>
          <a:off x="1737852" y="1766816"/>
          <a:ext cx="6096000" cy="1854200"/>
        </p:xfrm>
        <a:graphic>
          <a:graphicData uri="http://schemas.openxmlformats.org/drawingml/2006/table">
            <a:tbl>
              <a:tblPr firstRow="1" bandRow="1">
                <a:tableStyleId>{B301B821-A1FF-4177-AEE7-76D212191A09}</a:tableStyleId>
              </a:tblPr>
              <a:tblGrid>
                <a:gridCol w="3048000">
                  <a:extLst>
                    <a:ext uri="{9D8B030D-6E8A-4147-A177-3AD203B41FA5}">
                      <a16:colId xmlns:a16="http://schemas.microsoft.com/office/drawing/2014/main" val="126589190"/>
                    </a:ext>
                  </a:extLst>
                </a:gridCol>
                <a:gridCol w="3048000">
                  <a:extLst>
                    <a:ext uri="{9D8B030D-6E8A-4147-A177-3AD203B41FA5}">
                      <a16:colId xmlns:a16="http://schemas.microsoft.com/office/drawing/2014/main" val="52842833"/>
                    </a:ext>
                  </a:extLst>
                </a:gridCol>
              </a:tblGrid>
              <a:tr h="370840">
                <a:tc>
                  <a:txBody>
                    <a:bodyPr/>
                    <a:lstStyle/>
                    <a:p>
                      <a:pPr algn="ctr"/>
                      <a:r>
                        <a:rPr lang="es-CL" dirty="0">
                          <a:solidFill>
                            <a:schemeClr val="tx1"/>
                          </a:solidFill>
                        </a:rPr>
                        <a:t>Método</a:t>
                      </a:r>
                    </a:p>
                  </a:txBody>
                  <a:tcPr/>
                </a:tc>
                <a:tc>
                  <a:txBody>
                    <a:bodyPr/>
                    <a:lstStyle/>
                    <a:p>
                      <a:pPr algn="ctr"/>
                      <a:r>
                        <a:rPr lang="es-CL" dirty="0">
                          <a:solidFill>
                            <a:schemeClr val="tx1"/>
                          </a:solidFill>
                        </a:rPr>
                        <a:t>Descripción</a:t>
                      </a:r>
                    </a:p>
                  </a:txBody>
                  <a:tcPr/>
                </a:tc>
                <a:extLst>
                  <a:ext uri="{0D108BD9-81ED-4DB2-BD59-A6C34878D82A}">
                    <a16:rowId xmlns:a16="http://schemas.microsoft.com/office/drawing/2014/main" val="2836121993"/>
                  </a:ext>
                </a:extLst>
              </a:tr>
              <a:tr h="370840">
                <a:tc>
                  <a:txBody>
                    <a:bodyPr/>
                    <a:lstStyle/>
                    <a:p>
                      <a:pPr algn="ctr"/>
                      <a:r>
                        <a:rPr lang="es-CL" b="1" dirty="0">
                          <a:solidFill>
                            <a:schemeClr val="bg1"/>
                          </a:solidFill>
                        </a:rPr>
                        <a:t>nextInt()</a:t>
                      </a:r>
                    </a:p>
                  </a:txBody>
                  <a:tcPr>
                    <a:solidFill>
                      <a:schemeClr val="tx1"/>
                    </a:solidFill>
                  </a:tcPr>
                </a:tc>
                <a:tc>
                  <a:txBody>
                    <a:bodyPr/>
                    <a:lstStyle/>
                    <a:p>
                      <a:pPr algn="ctr"/>
                      <a:r>
                        <a:rPr lang="es-ES" dirty="0">
                          <a:solidFill>
                            <a:schemeClr val="bg1"/>
                          </a:solidFill>
                        </a:rPr>
                        <a:t>Lee un valor int del usuario</a:t>
                      </a:r>
                      <a:endParaRPr lang="es-CL" dirty="0">
                        <a:solidFill>
                          <a:schemeClr val="bg1"/>
                        </a:solidFill>
                      </a:endParaRPr>
                    </a:p>
                  </a:txBody>
                  <a:tcPr>
                    <a:solidFill>
                      <a:schemeClr val="tx1"/>
                    </a:solidFill>
                  </a:tcPr>
                </a:tc>
                <a:extLst>
                  <a:ext uri="{0D108BD9-81ED-4DB2-BD59-A6C34878D82A}">
                    <a16:rowId xmlns:a16="http://schemas.microsoft.com/office/drawing/2014/main" val="2316345059"/>
                  </a:ext>
                </a:extLst>
              </a:tr>
              <a:tr h="370840">
                <a:tc>
                  <a:txBody>
                    <a:bodyPr/>
                    <a:lstStyle/>
                    <a:p>
                      <a:pPr algn="ctr"/>
                      <a:r>
                        <a:rPr lang="es-CL" b="1" dirty="0">
                          <a:solidFill>
                            <a:schemeClr val="bg1"/>
                          </a:solidFill>
                        </a:rPr>
                        <a:t>nextLine()</a:t>
                      </a:r>
                    </a:p>
                  </a:txBody>
                  <a:tcPr>
                    <a:solidFill>
                      <a:schemeClr val="tx1"/>
                    </a:solidFill>
                  </a:tcPr>
                </a:tc>
                <a:tc>
                  <a:txBody>
                    <a:bodyPr/>
                    <a:lstStyle/>
                    <a:p>
                      <a:pPr algn="ctr"/>
                      <a:r>
                        <a:rPr lang="es-ES" dirty="0">
                          <a:solidFill>
                            <a:schemeClr val="bg1"/>
                          </a:solidFill>
                        </a:rPr>
                        <a:t>Lee un valor de cadena del usuario</a:t>
                      </a:r>
                      <a:endParaRPr lang="es-CL" dirty="0">
                        <a:solidFill>
                          <a:schemeClr val="bg1"/>
                        </a:solidFill>
                      </a:endParaRPr>
                    </a:p>
                  </a:txBody>
                  <a:tcPr>
                    <a:solidFill>
                      <a:schemeClr val="tx1"/>
                    </a:solidFill>
                  </a:tcPr>
                </a:tc>
                <a:extLst>
                  <a:ext uri="{0D108BD9-81ED-4DB2-BD59-A6C34878D82A}">
                    <a16:rowId xmlns:a16="http://schemas.microsoft.com/office/drawing/2014/main" val="653300746"/>
                  </a:ext>
                </a:extLst>
              </a:tr>
              <a:tr h="370840">
                <a:tc>
                  <a:txBody>
                    <a:bodyPr/>
                    <a:lstStyle/>
                    <a:p>
                      <a:pPr algn="ctr"/>
                      <a:r>
                        <a:rPr lang="es-CL" b="1" dirty="0">
                          <a:solidFill>
                            <a:schemeClr val="bg1"/>
                          </a:solidFill>
                        </a:rPr>
                        <a:t>nextLong()</a:t>
                      </a:r>
                    </a:p>
                  </a:txBody>
                  <a:tcPr>
                    <a:solidFill>
                      <a:schemeClr val="tx1"/>
                    </a:solidFill>
                  </a:tcPr>
                </a:tc>
                <a:tc>
                  <a:txBody>
                    <a:bodyPr/>
                    <a:lstStyle/>
                    <a:p>
                      <a:pPr algn="ctr"/>
                      <a:r>
                        <a:rPr lang="es-ES" dirty="0">
                          <a:solidFill>
                            <a:schemeClr val="bg1"/>
                          </a:solidFill>
                        </a:rPr>
                        <a:t>Lee un valor largo del usuario</a:t>
                      </a:r>
                      <a:endParaRPr lang="es-CL" dirty="0">
                        <a:solidFill>
                          <a:schemeClr val="bg1"/>
                        </a:solidFill>
                      </a:endParaRPr>
                    </a:p>
                  </a:txBody>
                  <a:tcPr>
                    <a:solidFill>
                      <a:schemeClr val="tx1"/>
                    </a:solidFill>
                  </a:tcPr>
                </a:tc>
                <a:extLst>
                  <a:ext uri="{0D108BD9-81ED-4DB2-BD59-A6C34878D82A}">
                    <a16:rowId xmlns:a16="http://schemas.microsoft.com/office/drawing/2014/main" val="3186931298"/>
                  </a:ext>
                </a:extLst>
              </a:tr>
              <a:tr h="370840">
                <a:tc>
                  <a:txBody>
                    <a:bodyPr/>
                    <a:lstStyle/>
                    <a:p>
                      <a:pPr algn="ctr"/>
                      <a:r>
                        <a:rPr lang="es-CL" b="1" dirty="0">
                          <a:solidFill>
                            <a:schemeClr val="bg1"/>
                          </a:solidFill>
                        </a:rPr>
                        <a:t>nextShort()</a:t>
                      </a:r>
                    </a:p>
                  </a:txBody>
                  <a:tcPr>
                    <a:solidFill>
                      <a:schemeClr val="tx1"/>
                    </a:solidFill>
                  </a:tcPr>
                </a:tc>
                <a:tc>
                  <a:txBody>
                    <a:bodyPr/>
                    <a:lstStyle/>
                    <a:p>
                      <a:pPr algn="ctr"/>
                      <a:r>
                        <a:rPr lang="es-ES" dirty="0">
                          <a:solidFill>
                            <a:schemeClr val="bg1"/>
                          </a:solidFill>
                        </a:rPr>
                        <a:t>Lee un valor corto del usuario</a:t>
                      </a:r>
                      <a:endParaRPr lang="es-CL" dirty="0">
                        <a:solidFill>
                          <a:schemeClr val="bg1"/>
                        </a:solidFill>
                      </a:endParaRPr>
                    </a:p>
                  </a:txBody>
                  <a:tcPr>
                    <a:solidFill>
                      <a:schemeClr val="tx1"/>
                    </a:solidFill>
                  </a:tcPr>
                </a:tc>
                <a:extLst>
                  <a:ext uri="{0D108BD9-81ED-4DB2-BD59-A6C34878D82A}">
                    <a16:rowId xmlns:a16="http://schemas.microsoft.com/office/drawing/2014/main" val="159343898"/>
                  </a:ext>
                </a:extLst>
              </a:tr>
            </a:tbl>
          </a:graphicData>
        </a:graphic>
      </p:graphicFrame>
    </p:spTree>
    <p:extLst>
      <p:ext uri="{BB962C8B-B14F-4D97-AF65-F5344CB8AC3E}">
        <p14:creationId xmlns:p14="http://schemas.microsoft.com/office/powerpoint/2010/main" val="763825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8F4930-7241-4162-9961-EE77B602F980}"/>
              </a:ext>
            </a:extLst>
          </p:cNvPr>
          <p:cNvSpPr>
            <a:spLocks noGrp="1"/>
          </p:cNvSpPr>
          <p:nvPr>
            <p:ph type="title"/>
          </p:nvPr>
        </p:nvSpPr>
        <p:spPr>
          <a:xfrm>
            <a:off x="720000" y="719971"/>
            <a:ext cx="7704000" cy="488400"/>
          </a:xfrm>
        </p:spPr>
        <p:txBody>
          <a:bodyPr/>
          <a:lstStyle/>
          <a:p>
            <a:r>
              <a:rPr lang="es-CL" dirty="0">
                <a:latin typeface="Roboto" panose="02000000000000000000" pitchFamily="2" charset="0"/>
                <a:ea typeface="Roboto" panose="02000000000000000000" pitchFamily="2" charset="0"/>
              </a:rPr>
              <a:t>Operadores aritméticos</a:t>
            </a:r>
          </a:p>
        </p:txBody>
      </p:sp>
      <p:graphicFrame>
        <p:nvGraphicFramePr>
          <p:cNvPr id="3" name="Tabla 3">
            <a:extLst>
              <a:ext uri="{FF2B5EF4-FFF2-40B4-BE49-F238E27FC236}">
                <a16:creationId xmlns:a16="http://schemas.microsoft.com/office/drawing/2014/main" id="{5BF19A50-0AC7-4F21-9185-5996D4EA721C}"/>
              </a:ext>
            </a:extLst>
          </p:cNvPr>
          <p:cNvGraphicFramePr>
            <a:graphicFrameLocks noGrp="1"/>
          </p:cNvGraphicFramePr>
          <p:nvPr>
            <p:extLst>
              <p:ext uri="{D42A27DB-BD31-4B8C-83A1-F6EECF244321}">
                <p14:modId xmlns:p14="http://schemas.microsoft.com/office/powerpoint/2010/main" val="3028121834"/>
              </p:ext>
            </p:extLst>
          </p:nvPr>
        </p:nvGraphicFramePr>
        <p:xfrm>
          <a:off x="1575620" y="1825809"/>
          <a:ext cx="6096000" cy="1854200"/>
        </p:xfrm>
        <a:graphic>
          <a:graphicData uri="http://schemas.openxmlformats.org/drawingml/2006/table">
            <a:tbl>
              <a:tblPr firstRow="1" bandRow="1">
                <a:tableStyleId>{B301B821-A1FF-4177-AEE7-76D212191A09}</a:tableStyleId>
              </a:tblPr>
              <a:tblGrid>
                <a:gridCol w="3048000">
                  <a:extLst>
                    <a:ext uri="{9D8B030D-6E8A-4147-A177-3AD203B41FA5}">
                      <a16:colId xmlns:a16="http://schemas.microsoft.com/office/drawing/2014/main" val="126589190"/>
                    </a:ext>
                  </a:extLst>
                </a:gridCol>
                <a:gridCol w="3048000">
                  <a:extLst>
                    <a:ext uri="{9D8B030D-6E8A-4147-A177-3AD203B41FA5}">
                      <a16:colId xmlns:a16="http://schemas.microsoft.com/office/drawing/2014/main" val="52842833"/>
                    </a:ext>
                  </a:extLst>
                </a:gridCol>
              </a:tblGrid>
              <a:tr h="370840">
                <a:tc>
                  <a:txBody>
                    <a:bodyPr/>
                    <a:lstStyle/>
                    <a:p>
                      <a:pPr algn="ctr"/>
                      <a:r>
                        <a:rPr lang="es-ES" dirty="0">
                          <a:solidFill>
                            <a:schemeClr val="tx1"/>
                          </a:solidFill>
                        </a:rPr>
                        <a:t>O</a:t>
                      </a:r>
                      <a:r>
                        <a:rPr lang="es-CL" dirty="0">
                          <a:solidFill>
                            <a:schemeClr val="tx1"/>
                          </a:solidFill>
                        </a:rPr>
                        <a:t>perador</a:t>
                      </a:r>
                    </a:p>
                  </a:txBody>
                  <a:tcPr/>
                </a:tc>
                <a:tc>
                  <a:txBody>
                    <a:bodyPr/>
                    <a:lstStyle/>
                    <a:p>
                      <a:pPr algn="ctr"/>
                      <a:r>
                        <a:rPr lang="es-ES" dirty="0">
                          <a:solidFill>
                            <a:schemeClr val="tx1"/>
                          </a:solidFill>
                        </a:rPr>
                        <a:t>Descripción</a:t>
                      </a:r>
                      <a:endParaRPr lang="es-CL" dirty="0">
                        <a:solidFill>
                          <a:schemeClr val="tx1"/>
                        </a:solidFill>
                      </a:endParaRPr>
                    </a:p>
                  </a:txBody>
                  <a:tcPr/>
                </a:tc>
                <a:extLst>
                  <a:ext uri="{0D108BD9-81ED-4DB2-BD59-A6C34878D82A}">
                    <a16:rowId xmlns:a16="http://schemas.microsoft.com/office/drawing/2014/main" val="2836121993"/>
                  </a:ext>
                </a:extLst>
              </a:tr>
              <a:tr h="370840">
                <a:tc>
                  <a:txBody>
                    <a:bodyPr/>
                    <a:lstStyle/>
                    <a:p>
                      <a:pPr algn="ctr"/>
                      <a:r>
                        <a:rPr lang="es-ES" sz="1400" b="1" i="0" u="none" strike="noStrike" cap="none" dirty="0">
                          <a:solidFill>
                            <a:schemeClr val="bg1"/>
                          </a:solidFill>
                          <a:effectLst/>
                          <a:latin typeface="+mn-lt"/>
                          <a:ea typeface="+mn-ea"/>
                          <a:cs typeface="+mn-cs"/>
                          <a:sym typeface="Arial"/>
                        </a:rPr>
                        <a:t>+</a:t>
                      </a:r>
                      <a:endParaRPr lang="es-CL" b="1" dirty="0">
                        <a:solidFill>
                          <a:schemeClr val="bg1"/>
                        </a:solidFill>
                      </a:endParaRPr>
                    </a:p>
                  </a:txBody>
                  <a:tcPr>
                    <a:solidFill>
                      <a:schemeClr val="tx1"/>
                    </a:solidFill>
                  </a:tcPr>
                </a:tc>
                <a:tc>
                  <a:txBody>
                    <a:bodyPr/>
                    <a:lstStyle/>
                    <a:p>
                      <a:pPr algn="ctr"/>
                      <a:r>
                        <a:rPr lang="es-ES" dirty="0">
                          <a:solidFill>
                            <a:schemeClr val="bg1"/>
                          </a:solidFill>
                        </a:rPr>
                        <a:t>Suma dos valores </a:t>
                      </a:r>
                      <a:r>
                        <a:rPr lang="es-ES" b="1" dirty="0">
                          <a:solidFill>
                            <a:schemeClr val="bg1"/>
                          </a:solidFill>
                        </a:rPr>
                        <a:t>x + y</a:t>
                      </a:r>
                      <a:endParaRPr lang="es-CL" b="1" dirty="0">
                        <a:solidFill>
                          <a:schemeClr val="bg1"/>
                        </a:solidFill>
                      </a:endParaRPr>
                    </a:p>
                  </a:txBody>
                  <a:tcPr>
                    <a:solidFill>
                      <a:schemeClr val="tx1"/>
                    </a:solidFill>
                  </a:tcPr>
                </a:tc>
                <a:extLst>
                  <a:ext uri="{0D108BD9-81ED-4DB2-BD59-A6C34878D82A}">
                    <a16:rowId xmlns:a16="http://schemas.microsoft.com/office/drawing/2014/main" val="2723732883"/>
                  </a:ext>
                </a:extLst>
              </a:tr>
              <a:tr h="370840">
                <a:tc>
                  <a:txBody>
                    <a:bodyPr/>
                    <a:lstStyle/>
                    <a:p>
                      <a:pPr algn="ctr"/>
                      <a:r>
                        <a:rPr lang="es-ES" b="1" dirty="0">
                          <a:solidFill>
                            <a:schemeClr val="bg1"/>
                          </a:solidFill>
                        </a:rPr>
                        <a:t>-</a:t>
                      </a:r>
                      <a:endParaRPr lang="es-CL" b="1" dirty="0">
                        <a:solidFill>
                          <a:schemeClr val="bg1"/>
                        </a:solidFill>
                      </a:endParaRPr>
                    </a:p>
                  </a:txBody>
                  <a:tcPr>
                    <a:solidFill>
                      <a:schemeClr val="tx1"/>
                    </a:solidFill>
                  </a:tcPr>
                </a:tc>
                <a:tc>
                  <a:txBody>
                    <a:bodyPr/>
                    <a:lstStyle/>
                    <a:p>
                      <a:pPr algn="ctr"/>
                      <a:r>
                        <a:rPr lang="es-ES" dirty="0">
                          <a:solidFill>
                            <a:schemeClr val="bg1"/>
                          </a:solidFill>
                        </a:rPr>
                        <a:t>Resta un valor de otro </a:t>
                      </a:r>
                      <a:r>
                        <a:rPr lang="es-ES" b="1" dirty="0">
                          <a:solidFill>
                            <a:schemeClr val="bg1"/>
                          </a:solidFill>
                        </a:rPr>
                        <a:t>x - y</a:t>
                      </a:r>
                      <a:endParaRPr lang="es-CL" b="1" dirty="0">
                        <a:solidFill>
                          <a:schemeClr val="bg1"/>
                        </a:solidFill>
                      </a:endParaRPr>
                    </a:p>
                  </a:txBody>
                  <a:tcPr>
                    <a:solidFill>
                      <a:schemeClr val="tx1"/>
                    </a:solidFill>
                  </a:tcPr>
                </a:tc>
                <a:extLst>
                  <a:ext uri="{0D108BD9-81ED-4DB2-BD59-A6C34878D82A}">
                    <a16:rowId xmlns:a16="http://schemas.microsoft.com/office/drawing/2014/main" val="622466000"/>
                  </a:ext>
                </a:extLst>
              </a:tr>
              <a:tr h="370840">
                <a:tc>
                  <a:txBody>
                    <a:bodyPr/>
                    <a:lstStyle/>
                    <a:p>
                      <a:pPr algn="ctr"/>
                      <a:r>
                        <a:rPr lang="es-ES" b="1" dirty="0">
                          <a:solidFill>
                            <a:schemeClr val="bg1"/>
                          </a:solidFill>
                        </a:rPr>
                        <a:t>*</a:t>
                      </a:r>
                      <a:endParaRPr lang="es-CL" b="1" dirty="0">
                        <a:solidFill>
                          <a:schemeClr val="bg1"/>
                        </a:solidFill>
                      </a:endParaRPr>
                    </a:p>
                  </a:txBody>
                  <a:tcPr>
                    <a:solidFill>
                      <a:schemeClr val="tx1"/>
                    </a:solidFill>
                  </a:tcPr>
                </a:tc>
                <a:tc>
                  <a:txBody>
                    <a:bodyPr/>
                    <a:lstStyle/>
                    <a:p>
                      <a:pPr algn="ctr"/>
                      <a:r>
                        <a:rPr lang="es-ES" dirty="0">
                          <a:solidFill>
                            <a:schemeClr val="bg1"/>
                          </a:solidFill>
                        </a:rPr>
                        <a:t>Multiplicación de dos valores </a:t>
                      </a:r>
                      <a:r>
                        <a:rPr lang="es-ES" b="1" dirty="0">
                          <a:solidFill>
                            <a:schemeClr val="bg1"/>
                          </a:solidFill>
                        </a:rPr>
                        <a:t>x * y</a:t>
                      </a:r>
                      <a:endParaRPr lang="es-CL" b="1" dirty="0">
                        <a:solidFill>
                          <a:schemeClr val="bg1"/>
                        </a:solidFill>
                      </a:endParaRPr>
                    </a:p>
                  </a:txBody>
                  <a:tcPr>
                    <a:solidFill>
                      <a:schemeClr val="tx1"/>
                    </a:solidFill>
                  </a:tcPr>
                </a:tc>
                <a:extLst>
                  <a:ext uri="{0D108BD9-81ED-4DB2-BD59-A6C34878D82A}">
                    <a16:rowId xmlns:a16="http://schemas.microsoft.com/office/drawing/2014/main" val="574163633"/>
                  </a:ext>
                </a:extLst>
              </a:tr>
              <a:tr h="370840">
                <a:tc>
                  <a:txBody>
                    <a:bodyPr/>
                    <a:lstStyle/>
                    <a:p>
                      <a:pPr algn="ctr"/>
                      <a:r>
                        <a:rPr lang="es-ES" b="1" dirty="0">
                          <a:solidFill>
                            <a:schemeClr val="bg1"/>
                          </a:solidFill>
                        </a:rPr>
                        <a:t>/</a:t>
                      </a:r>
                      <a:endParaRPr lang="es-CL" b="1" dirty="0">
                        <a:solidFill>
                          <a:schemeClr val="bg1"/>
                        </a:solidFill>
                      </a:endParaRPr>
                    </a:p>
                  </a:txBody>
                  <a:tcPr>
                    <a:solidFill>
                      <a:schemeClr val="tx1"/>
                    </a:solidFill>
                  </a:tcPr>
                </a:tc>
                <a:tc>
                  <a:txBody>
                    <a:bodyPr/>
                    <a:lstStyle/>
                    <a:p>
                      <a:pPr algn="ctr"/>
                      <a:r>
                        <a:rPr lang="es-ES" dirty="0">
                          <a:solidFill>
                            <a:schemeClr val="bg1"/>
                          </a:solidFill>
                        </a:rPr>
                        <a:t>División de un valor por otro </a:t>
                      </a:r>
                      <a:r>
                        <a:rPr lang="es-ES" b="1" dirty="0">
                          <a:solidFill>
                            <a:schemeClr val="bg1"/>
                          </a:solidFill>
                        </a:rPr>
                        <a:t>x / y</a:t>
                      </a:r>
                    </a:p>
                  </a:txBody>
                  <a:tcPr>
                    <a:solidFill>
                      <a:schemeClr val="tx1"/>
                    </a:solidFill>
                  </a:tcPr>
                </a:tc>
                <a:extLst>
                  <a:ext uri="{0D108BD9-81ED-4DB2-BD59-A6C34878D82A}">
                    <a16:rowId xmlns:a16="http://schemas.microsoft.com/office/drawing/2014/main" val="1555309772"/>
                  </a:ext>
                </a:extLst>
              </a:tr>
            </a:tbl>
          </a:graphicData>
        </a:graphic>
      </p:graphicFrame>
    </p:spTree>
    <p:extLst>
      <p:ext uri="{BB962C8B-B14F-4D97-AF65-F5344CB8AC3E}">
        <p14:creationId xmlns:p14="http://schemas.microsoft.com/office/powerpoint/2010/main" val="2093265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8F4930-7241-4162-9961-EE77B602F980}"/>
              </a:ext>
            </a:extLst>
          </p:cNvPr>
          <p:cNvSpPr>
            <a:spLocks noGrp="1"/>
          </p:cNvSpPr>
          <p:nvPr>
            <p:ph type="title"/>
          </p:nvPr>
        </p:nvSpPr>
        <p:spPr>
          <a:xfrm>
            <a:off x="720000" y="719971"/>
            <a:ext cx="7704000" cy="488400"/>
          </a:xfrm>
        </p:spPr>
        <p:txBody>
          <a:bodyPr/>
          <a:lstStyle/>
          <a:p>
            <a:r>
              <a:rPr lang="es-CL" dirty="0">
                <a:latin typeface="Roboto" panose="02000000000000000000" pitchFamily="2" charset="0"/>
                <a:ea typeface="Roboto" panose="02000000000000000000" pitchFamily="2" charset="0"/>
              </a:rPr>
              <a:t>Operadores aritméticos</a:t>
            </a:r>
          </a:p>
        </p:txBody>
      </p:sp>
      <p:graphicFrame>
        <p:nvGraphicFramePr>
          <p:cNvPr id="3" name="Tabla 3">
            <a:extLst>
              <a:ext uri="{FF2B5EF4-FFF2-40B4-BE49-F238E27FC236}">
                <a16:creationId xmlns:a16="http://schemas.microsoft.com/office/drawing/2014/main" id="{5BF19A50-0AC7-4F21-9185-5996D4EA721C}"/>
              </a:ext>
            </a:extLst>
          </p:cNvPr>
          <p:cNvGraphicFramePr>
            <a:graphicFrameLocks noGrp="1"/>
          </p:cNvGraphicFramePr>
          <p:nvPr>
            <p:extLst>
              <p:ext uri="{D42A27DB-BD31-4B8C-83A1-F6EECF244321}">
                <p14:modId xmlns:p14="http://schemas.microsoft.com/office/powerpoint/2010/main" val="1012980330"/>
              </p:ext>
            </p:extLst>
          </p:nvPr>
        </p:nvGraphicFramePr>
        <p:xfrm>
          <a:off x="1575618" y="1825809"/>
          <a:ext cx="6580240" cy="1925320"/>
        </p:xfrm>
        <a:graphic>
          <a:graphicData uri="http://schemas.openxmlformats.org/drawingml/2006/table">
            <a:tbl>
              <a:tblPr firstRow="1" bandRow="1">
                <a:tableStyleId>{B301B821-A1FF-4177-AEE7-76D212191A09}</a:tableStyleId>
              </a:tblPr>
              <a:tblGrid>
                <a:gridCol w="3290120">
                  <a:extLst>
                    <a:ext uri="{9D8B030D-6E8A-4147-A177-3AD203B41FA5}">
                      <a16:colId xmlns:a16="http://schemas.microsoft.com/office/drawing/2014/main" val="126589190"/>
                    </a:ext>
                  </a:extLst>
                </a:gridCol>
                <a:gridCol w="3290120">
                  <a:extLst>
                    <a:ext uri="{9D8B030D-6E8A-4147-A177-3AD203B41FA5}">
                      <a16:colId xmlns:a16="http://schemas.microsoft.com/office/drawing/2014/main" val="52842833"/>
                    </a:ext>
                  </a:extLst>
                </a:gridCol>
              </a:tblGrid>
              <a:tr h="370840">
                <a:tc>
                  <a:txBody>
                    <a:bodyPr/>
                    <a:lstStyle/>
                    <a:p>
                      <a:pPr algn="ctr"/>
                      <a:r>
                        <a:rPr lang="es-ES" dirty="0">
                          <a:solidFill>
                            <a:schemeClr val="tx1"/>
                          </a:solidFill>
                        </a:rPr>
                        <a:t>O</a:t>
                      </a:r>
                      <a:r>
                        <a:rPr lang="es-CL" dirty="0">
                          <a:solidFill>
                            <a:schemeClr val="tx1"/>
                          </a:solidFill>
                        </a:rPr>
                        <a:t>perador</a:t>
                      </a:r>
                    </a:p>
                  </a:txBody>
                  <a:tcPr/>
                </a:tc>
                <a:tc>
                  <a:txBody>
                    <a:bodyPr/>
                    <a:lstStyle/>
                    <a:p>
                      <a:pPr algn="ctr"/>
                      <a:r>
                        <a:rPr lang="es-ES" dirty="0">
                          <a:solidFill>
                            <a:schemeClr val="tx1"/>
                          </a:solidFill>
                        </a:rPr>
                        <a:t>Descripción</a:t>
                      </a:r>
                      <a:endParaRPr lang="es-CL" dirty="0">
                        <a:solidFill>
                          <a:schemeClr val="tx1"/>
                        </a:solidFill>
                      </a:endParaRPr>
                    </a:p>
                  </a:txBody>
                  <a:tcPr/>
                </a:tc>
                <a:extLst>
                  <a:ext uri="{0D108BD9-81ED-4DB2-BD59-A6C34878D82A}">
                    <a16:rowId xmlns:a16="http://schemas.microsoft.com/office/drawing/2014/main" val="2836121993"/>
                  </a:ext>
                </a:extLst>
              </a:tr>
              <a:tr h="370840">
                <a:tc>
                  <a:txBody>
                    <a:bodyPr/>
                    <a:lstStyle/>
                    <a:p>
                      <a:pPr algn="ctr"/>
                      <a:r>
                        <a:rPr lang="es-ES" sz="1400" b="1" i="0" u="none" strike="noStrike" cap="none" dirty="0">
                          <a:solidFill>
                            <a:schemeClr val="bg1"/>
                          </a:solidFill>
                          <a:effectLst/>
                          <a:latin typeface="+mn-lt"/>
                          <a:ea typeface="+mn-ea"/>
                          <a:cs typeface="+mn-cs"/>
                          <a:sym typeface="Arial"/>
                        </a:rPr>
                        <a:t>%</a:t>
                      </a:r>
                      <a:endParaRPr lang="es-CL" b="1" dirty="0">
                        <a:solidFill>
                          <a:schemeClr val="bg1"/>
                        </a:solidFill>
                      </a:endParaRPr>
                    </a:p>
                  </a:txBody>
                  <a:tcPr>
                    <a:solidFill>
                      <a:schemeClr val="tx1"/>
                    </a:solidFill>
                  </a:tcPr>
                </a:tc>
                <a:tc>
                  <a:txBody>
                    <a:bodyPr/>
                    <a:lstStyle/>
                    <a:p>
                      <a:pPr algn="ctr"/>
                      <a:r>
                        <a:rPr lang="es-ES" dirty="0">
                          <a:solidFill>
                            <a:schemeClr val="bg1"/>
                          </a:solidFill>
                        </a:rPr>
                        <a:t>El Módulo Devuelve el resto de la división </a:t>
                      </a:r>
                      <a:r>
                        <a:rPr lang="es-ES" b="1" dirty="0">
                          <a:solidFill>
                            <a:schemeClr val="bg1"/>
                          </a:solidFill>
                        </a:rPr>
                        <a:t>x % y</a:t>
                      </a:r>
                      <a:endParaRPr lang="es-CL" b="1" dirty="0">
                        <a:solidFill>
                          <a:schemeClr val="bg1"/>
                        </a:solidFill>
                      </a:endParaRPr>
                    </a:p>
                  </a:txBody>
                  <a:tcPr>
                    <a:solidFill>
                      <a:schemeClr val="tx1"/>
                    </a:solidFill>
                  </a:tcPr>
                </a:tc>
                <a:extLst>
                  <a:ext uri="{0D108BD9-81ED-4DB2-BD59-A6C34878D82A}">
                    <a16:rowId xmlns:a16="http://schemas.microsoft.com/office/drawing/2014/main" val="2723732883"/>
                  </a:ext>
                </a:extLst>
              </a:tr>
              <a:tr h="370840">
                <a:tc>
                  <a:txBody>
                    <a:bodyPr/>
                    <a:lstStyle/>
                    <a:p>
                      <a:pPr algn="ctr"/>
                      <a:r>
                        <a:rPr lang="es-ES" b="1" dirty="0">
                          <a:solidFill>
                            <a:schemeClr val="bg1"/>
                          </a:solidFill>
                        </a:rPr>
                        <a:t>+</a:t>
                      </a:r>
                      <a:r>
                        <a:rPr lang="es-CL" b="1" dirty="0">
                          <a:solidFill>
                            <a:schemeClr val="bg1"/>
                          </a:solidFill>
                        </a:rPr>
                        <a:t>+</a:t>
                      </a:r>
                    </a:p>
                  </a:txBody>
                  <a:tcPr>
                    <a:solidFill>
                      <a:schemeClr val="tx1"/>
                    </a:solidFill>
                  </a:tcPr>
                </a:tc>
                <a:tc>
                  <a:txBody>
                    <a:bodyPr/>
                    <a:lstStyle/>
                    <a:p>
                      <a:pPr algn="ctr"/>
                      <a:r>
                        <a:rPr lang="es-ES" dirty="0">
                          <a:solidFill>
                            <a:schemeClr val="bg1"/>
                          </a:solidFill>
                        </a:rPr>
                        <a:t>Aumenta el valor de una variable en 1 </a:t>
                      </a:r>
                      <a:r>
                        <a:rPr lang="es-ES" b="1" dirty="0">
                          <a:solidFill>
                            <a:schemeClr val="bg1"/>
                          </a:solidFill>
                        </a:rPr>
                        <a:t>++ x</a:t>
                      </a:r>
                      <a:endParaRPr lang="es-CL" b="1" dirty="0">
                        <a:solidFill>
                          <a:schemeClr val="bg1"/>
                        </a:solidFill>
                      </a:endParaRPr>
                    </a:p>
                  </a:txBody>
                  <a:tcPr>
                    <a:solidFill>
                      <a:schemeClr val="tx1"/>
                    </a:solidFill>
                  </a:tcPr>
                </a:tc>
                <a:extLst>
                  <a:ext uri="{0D108BD9-81ED-4DB2-BD59-A6C34878D82A}">
                    <a16:rowId xmlns:a16="http://schemas.microsoft.com/office/drawing/2014/main" val="622466000"/>
                  </a:ext>
                </a:extLst>
              </a:tr>
              <a:tr h="370840">
                <a:tc>
                  <a:txBody>
                    <a:bodyPr/>
                    <a:lstStyle/>
                    <a:p>
                      <a:pPr algn="ctr"/>
                      <a:r>
                        <a:rPr lang="es-ES" b="1" dirty="0">
                          <a:solidFill>
                            <a:schemeClr val="bg1"/>
                          </a:solidFill>
                        </a:rPr>
                        <a:t>-</a:t>
                      </a:r>
                      <a:r>
                        <a:rPr lang="es-CL" b="1" dirty="0">
                          <a:solidFill>
                            <a:schemeClr val="bg1"/>
                          </a:solidFill>
                        </a:rPr>
                        <a:t>-</a:t>
                      </a:r>
                    </a:p>
                  </a:txBody>
                  <a:tcPr>
                    <a:solidFill>
                      <a:schemeClr val="tx1"/>
                    </a:solidFill>
                  </a:tcPr>
                </a:tc>
                <a:tc>
                  <a:txBody>
                    <a:bodyPr/>
                    <a:lstStyle/>
                    <a:p>
                      <a:pPr algn="ctr"/>
                      <a:r>
                        <a:rPr lang="es-ES" dirty="0">
                          <a:solidFill>
                            <a:schemeClr val="bg1"/>
                          </a:solidFill>
                        </a:rPr>
                        <a:t>Disminuye el valor de una variable en 1 </a:t>
                      </a:r>
                      <a:r>
                        <a:rPr lang="es-ES" b="1" dirty="0">
                          <a:solidFill>
                            <a:schemeClr val="bg1"/>
                          </a:solidFill>
                        </a:rPr>
                        <a:t>--x</a:t>
                      </a:r>
                      <a:endParaRPr lang="es-CL" b="1" dirty="0">
                        <a:solidFill>
                          <a:schemeClr val="bg1"/>
                        </a:solidFill>
                      </a:endParaRPr>
                    </a:p>
                  </a:txBody>
                  <a:tcPr>
                    <a:solidFill>
                      <a:schemeClr val="tx1"/>
                    </a:solidFill>
                  </a:tcPr>
                </a:tc>
                <a:extLst>
                  <a:ext uri="{0D108BD9-81ED-4DB2-BD59-A6C34878D82A}">
                    <a16:rowId xmlns:a16="http://schemas.microsoft.com/office/drawing/2014/main" val="574163633"/>
                  </a:ext>
                </a:extLst>
              </a:tr>
            </a:tbl>
          </a:graphicData>
        </a:graphic>
      </p:graphicFrame>
    </p:spTree>
    <p:extLst>
      <p:ext uri="{BB962C8B-B14F-4D97-AF65-F5344CB8AC3E}">
        <p14:creationId xmlns:p14="http://schemas.microsoft.com/office/powerpoint/2010/main" val="1529098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8F4930-7241-4162-9961-EE77B602F980}"/>
              </a:ext>
            </a:extLst>
          </p:cNvPr>
          <p:cNvSpPr>
            <a:spLocks noGrp="1"/>
          </p:cNvSpPr>
          <p:nvPr>
            <p:ph type="title"/>
          </p:nvPr>
        </p:nvSpPr>
        <p:spPr>
          <a:xfrm>
            <a:off x="720000" y="418052"/>
            <a:ext cx="7704000" cy="488400"/>
          </a:xfrm>
        </p:spPr>
        <p:txBody>
          <a:bodyPr/>
          <a:lstStyle/>
          <a:p>
            <a:r>
              <a:rPr lang="es-CL" dirty="0">
                <a:latin typeface="Roboto" panose="02000000000000000000" pitchFamily="2" charset="0"/>
                <a:ea typeface="Roboto" panose="02000000000000000000" pitchFamily="2" charset="0"/>
              </a:rPr>
              <a:t>Condiciones de Java</a:t>
            </a:r>
          </a:p>
        </p:txBody>
      </p:sp>
      <p:sp>
        <p:nvSpPr>
          <p:cNvPr id="11" name="CuadroTexto 10">
            <a:extLst>
              <a:ext uri="{FF2B5EF4-FFF2-40B4-BE49-F238E27FC236}">
                <a16:creationId xmlns:a16="http://schemas.microsoft.com/office/drawing/2014/main" id="{042B0357-7F65-475E-AE0A-A703B7B0D354}"/>
              </a:ext>
            </a:extLst>
          </p:cNvPr>
          <p:cNvSpPr txBox="1"/>
          <p:nvPr/>
        </p:nvSpPr>
        <p:spPr>
          <a:xfrm>
            <a:off x="1463925" y="1829480"/>
            <a:ext cx="6349180" cy="307777"/>
          </a:xfrm>
          <a:prstGeom prst="rect">
            <a:avLst/>
          </a:prstGeom>
          <a:solidFill>
            <a:schemeClr val="accent1">
              <a:lumMod val="40000"/>
              <a:lumOff val="60000"/>
            </a:schemeClr>
          </a:solidFill>
        </p:spPr>
        <p:txBody>
          <a:bodyPr wrap="square" rtlCol="0">
            <a:spAutoFit/>
          </a:bodyPr>
          <a:lstStyle/>
          <a:p>
            <a:pPr algn="ctr"/>
            <a:r>
              <a:rPr lang="es-ES" b="1" dirty="0">
                <a:solidFill>
                  <a:schemeClr val="tx1"/>
                </a:solidFill>
              </a:rPr>
              <a:t>Menor que </a:t>
            </a:r>
            <a:r>
              <a:rPr lang="es-ES" b="1" dirty="0">
                <a:solidFill>
                  <a:srgbClr val="007406"/>
                </a:solidFill>
              </a:rPr>
              <a:t>⇨</a:t>
            </a:r>
            <a:r>
              <a:rPr lang="es-ES" b="1" dirty="0">
                <a:solidFill>
                  <a:schemeClr val="tx1"/>
                </a:solidFill>
              </a:rPr>
              <a:t> a &lt; b </a:t>
            </a:r>
            <a:endParaRPr lang="es-CL" dirty="0">
              <a:solidFill>
                <a:schemeClr val="tx1"/>
              </a:solidFill>
            </a:endParaRPr>
          </a:p>
        </p:txBody>
      </p:sp>
      <p:sp>
        <p:nvSpPr>
          <p:cNvPr id="12" name="CuadroTexto 11">
            <a:extLst>
              <a:ext uri="{FF2B5EF4-FFF2-40B4-BE49-F238E27FC236}">
                <a16:creationId xmlns:a16="http://schemas.microsoft.com/office/drawing/2014/main" id="{8C73E86F-EEA5-49DA-B704-582E171DC3D4}"/>
              </a:ext>
            </a:extLst>
          </p:cNvPr>
          <p:cNvSpPr txBox="1"/>
          <p:nvPr/>
        </p:nvSpPr>
        <p:spPr>
          <a:xfrm>
            <a:off x="1463925" y="2426201"/>
            <a:ext cx="6349180" cy="307777"/>
          </a:xfrm>
          <a:prstGeom prst="rect">
            <a:avLst/>
          </a:prstGeom>
          <a:solidFill>
            <a:schemeClr val="accent1">
              <a:lumMod val="40000"/>
              <a:lumOff val="60000"/>
            </a:schemeClr>
          </a:solidFill>
        </p:spPr>
        <p:txBody>
          <a:bodyPr wrap="square" rtlCol="0">
            <a:spAutoFit/>
          </a:bodyPr>
          <a:lstStyle/>
          <a:p>
            <a:pPr algn="ctr"/>
            <a:r>
              <a:rPr lang="es-ES" b="1" dirty="0">
                <a:solidFill>
                  <a:srgbClr val="FFFFFF"/>
                </a:solidFill>
              </a:rPr>
              <a:t>Menor o igual a </a:t>
            </a:r>
            <a:r>
              <a:rPr lang="es-ES" b="1" dirty="0">
                <a:solidFill>
                  <a:srgbClr val="007406"/>
                </a:solidFill>
              </a:rPr>
              <a:t>⇨</a:t>
            </a:r>
            <a:r>
              <a:rPr lang="es-ES" b="1" dirty="0">
                <a:solidFill>
                  <a:srgbClr val="FFFFFF"/>
                </a:solidFill>
              </a:rPr>
              <a:t> a &lt;= b</a:t>
            </a:r>
            <a:endParaRPr lang="es-CL" dirty="0">
              <a:solidFill>
                <a:schemeClr val="tx1"/>
              </a:solidFill>
            </a:endParaRPr>
          </a:p>
        </p:txBody>
      </p:sp>
      <p:sp>
        <p:nvSpPr>
          <p:cNvPr id="14" name="CuadroTexto 13">
            <a:extLst>
              <a:ext uri="{FF2B5EF4-FFF2-40B4-BE49-F238E27FC236}">
                <a16:creationId xmlns:a16="http://schemas.microsoft.com/office/drawing/2014/main" id="{834C9834-8A48-49B9-9C84-ADEF2535D034}"/>
              </a:ext>
            </a:extLst>
          </p:cNvPr>
          <p:cNvSpPr txBox="1"/>
          <p:nvPr/>
        </p:nvSpPr>
        <p:spPr>
          <a:xfrm>
            <a:off x="1463925" y="3225135"/>
            <a:ext cx="6349180" cy="307777"/>
          </a:xfrm>
          <a:prstGeom prst="rect">
            <a:avLst/>
          </a:prstGeom>
          <a:solidFill>
            <a:schemeClr val="accent1">
              <a:lumMod val="40000"/>
              <a:lumOff val="60000"/>
            </a:schemeClr>
          </a:solidFill>
        </p:spPr>
        <p:txBody>
          <a:bodyPr wrap="square" rtlCol="0">
            <a:spAutoFit/>
          </a:bodyPr>
          <a:lstStyle/>
          <a:p>
            <a:pPr algn="ctr"/>
            <a:r>
              <a:rPr lang="es-ES" b="1" dirty="0">
                <a:solidFill>
                  <a:schemeClr val="tx1"/>
                </a:solidFill>
              </a:rPr>
              <a:t>Mayor que </a:t>
            </a:r>
            <a:r>
              <a:rPr lang="es-ES" b="1" dirty="0">
                <a:solidFill>
                  <a:srgbClr val="007406"/>
                </a:solidFill>
              </a:rPr>
              <a:t>⇨</a:t>
            </a:r>
            <a:r>
              <a:rPr lang="es-ES" b="1" dirty="0">
                <a:solidFill>
                  <a:schemeClr val="tx1"/>
                </a:solidFill>
              </a:rPr>
              <a:t> a &gt; b</a:t>
            </a:r>
            <a:endParaRPr lang="es-CL" dirty="0">
              <a:solidFill>
                <a:schemeClr val="tx1"/>
              </a:solidFill>
            </a:endParaRPr>
          </a:p>
        </p:txBody>
      </p:sp>
      <p:sp>
        <p:nvSpPr>
          <p:cNvPr id="17" name="Título 1">
            <a:extLst>
              <a:ext uri="{FF2B5EF4-FFF2-40B4-BE49-F238E27FC236}">
                <a16:creationId xmlns:a16="http://schemas.microsoft.com/office/drawing/2014/main" id="{97D75E32-B358-48AE-B84A-827019EF0A0C}"/>
              </a:ext>
            </a:extLst>
          </p:cNvPr>
          <p:cNvSpPr txBox="1">
            <a:spLocks/>
          </p:cNvSpPr>
          <p:nvPr/>
        </p:nvSpPr>
        <p:spPr>
          <a:xfrm>
            <a:off x="1463925" y="1127772"/>
            <a:ext cx="6543110" cy="30777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just"/>
            <a:r>
              <a:rPr lang="es-ES" sz="1600" dirty="0">
                <a:latin typeface="Roboto" panose="02000000000000000000" pitchFamily="2" charset="0"/>
                <a:ea typeface="Roboto" panose="02000000000000000000" pitchFamily="2" charset="0"/>
              </a:rPr>
              <a:t>Java admite las condiciones lógicas habituales de las matemáticas:</a:t>
            </a:r>
            <a:endParaRPr lang="es-CL" sz="16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03166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8F4930-7241-4162-9961-EE77B602F980}"/>
              </a:ext>
            </a:extLst>
          </p:cNvPr>
          <p:cNvSpPr>
            <a:spLocks noGrp="1"/>
          </p:cNvSpPr>
          <p:nvPr>
            <p:ph type="title"/>
          </p:nvPr>
        </p:nvSpPr>
        <p:spPr>
          <a:xfrm>
            <a:off x="720000" y="406668"/>
            <a:ext cx="7704000" cy="488400"/>
          </a:xfrm>
        </p:spPr>
        <p:txBody>
          <a:bodyPr/>
          <a:lstStyle/>
          <a:p>
            <a:r>
              <a:rPr lang="es-CL" dirty="0">
                <a:latin typeface="Roboto" panose="02000000000000000000" pitchFamily="2" charset="0"/>
                <a:ea typeface="Roboto" panose="02000000000000000000" pitchFamily="2" charset="0"/>
              </a:rPr>
              <a:t>Condiciones de Java</a:t>
            </a:r>
          </a:p>
        </p:txBody>
      </p:sp>
      <p:sp>
        <p:nvSpPr>
          <p:cNvPr id="13" name="CuadroTexto 12">
            <a:extLst>
              <a:ext uri="{FF2B5EF4-FFF2-40B4-BE49-F238E27FC236}">
                <a16:creationId xmlns:a16="http://schemas.microsoft.com/office/drawing/2014/main" id="{0DE47F8E-1FF5-4526-A75A-1BB0216BEFB6}"/>
              </a:ext>
            </a:extLst>
          </p:cNvPr>
          <p:cNvSpPr txBox="1"/>
          <p:nvPr/>
        </p:nvSpPr>
        <p:spPr>
          <a:xfrm>
            <a:off x="1560890" y="1707266"/>
            <a:ext cx="6349180" cy="307777"/>
          </a:xfrm>
          <a:prstGeom prst="rect">
            <a:avLst/>
          </a:prstGeom>
          <a:solidFill>
            <a:schemeClr val="accent1">
              <a:lumMod val="40000"/>
              <a:lumOff val="60000"/>
            </a:schemeClr>
          </a:solidFill>
        </p:spPr>
        <p:txBody>
          <a:bodyPr wrap="square" rtlCol="0">
            <a:spAutoFit/>
          </a:bodyPr>
          <a:lstStyle/>
          <a:p>
            <a:pPr algn="ctr"/>
            <a:r>
              <a:rPr lang="es-ES" b="1" dirty="0">
                <a:solidFill>
                  <a:schemeClr val="tx1"/>
                </a:solidFill>
              </a:rPr>
              <a:t>Mayor o igual a </a:t>
            </a:r>
            <a:r>
              <a:rPr lang="es-ES" b="1" dirty="0">
                <a:solidFill>
                  <a:srgbClr val="007406"/>
                </a:solidFill>
              </a:rPr>
              <a:t>⇨</a:t>
            </a:r>
            <a:r>
              <a:rPr lang="es-ES" b="1" dirty="0">
                <a:solidFill>
                  <a:schemeClr val="tx1"/>
                </a:solidFill>
              </a:rPr>
              <a:t> a &gt;= b</a:t>
            </a:r>
            <a:endParaRPr lang="es-CL" dirty="0">
              <a:solidFill>
                <a:schemeClr val="tx1"/>
              </a:solidFill>
            </a:endParaRPr>
          </a:p>
        </p:txBody>
      </p:sp>
      <p:sp>
        <p:nvSpPr>
          <p:cNvPr id="15" name="CuadroTexto 14">
            <a:extLst>
              <a:ext uri="{FF2B5EF4-FFF2-40B4-BE49-F238E27FC236}">
                <a16:creationId xmlns:a16="http://schemas.microsoft.com/office/drawing/2014/main" id="{47140494-1F43-4207-AB9E-2C9E8F457FD4}"/>
              </a:ext>
            </a:extLst>
          </p:cNvPr>
          <p:cNvSpPr txBox="1"/>
          <p:nvPr/>
        </p:nvSpPr>
        <p:spPr>
          <a:xfrm>
            <a:off x="1560890" y="2408366"/>
            <a:ext cx="6349180" cy="307777"/>
          </a:xfrm>
          <a:prstGeom prst="rect">
            <a:avLst/>
          </a:prstGeom>
          <a:solidFill>
            <a:schemeClr val="accent1">
              <a:lumMod val="40000"/>
              <a:lumOff val="60000"/>
            </a:schemeClr>
          </a:solidFill>
        </p:spPr>
        <p:txBody>
          <a:bodyPr wrap="square" rtlCol="0">
            <a:spAutoFit/>
          </a:bodyPr>
          <a:lstStyle/>
          <a:p>
            <a:pPr algn="ctr"/>
            <a:r>
              <a:rPr lang="es-ES" b="1" dirty="0">
                <a:solidFill>
                  <a:schemeClr val="tx1"/>
                </a:solidFill>
              </a:rPr>
              <a:t>Igual a </a:t>
            </a:r>
            <a:r>
              <a:rPr lang="es-ES" b="1" dirty="0">
                <a:solidFill>
                  <a:srgbClr val="007406"/>
                </a:solidFill>
              </a:rPr>
              <a:t>⇨</a:t>
            </a:r>
            <a:r>
              <a:rPr lang="es-ES" b="1" dirty="0">
                <a:solidFill>
                  <a:schemeClr val="tx1"/>
                </a:solidFill>
              </a:rPr>
              <a:t> a == b</a:t>
            </a:r>
            <a:endParaRPr lang="es-CL" dirty="0">
              <a:solidFill>
                <a:schemeClr val="tx1"/>
              </a:solidFill>
            </a:endParaRPr>
          </a:p>
        </p:txBody>
      </p:sp>
      <p:sp>
        <p:nvSpPr>
          <p:cNvPr id="16" name="CuadroTexto 15">
            <a:extLst>
              <a:ext uri="{FF2B5EF4-FFF2-40B4-BE49-F238E27FC236}">
                <a16:creationId xmlns:a16="http://schemas.microsoft.com/office/drawing/2014/main" id="{56877F8A-C4A8-4514-84DA-0CC6BCCD3418}"/>
              </a:ext>
            </a:extLst>
          </p:cNvPr>
          <p:cNvSpPr txBox="1"/>
          <p:nvPr/>
        </p:nvSpPr>
        <p:spPr>
          <a:xfrm>
            <a:off x="1560890" y="3128458"/>
            <a:ext cx="6349180" cy="307777"/>
          </a:xfrm>
          <a:prstGeom prst="rect">
            <a:avLst/>
          </a:prstGeom>
          <a:solidFill>
            <a:schemeClr val="accent1">
              <a:lumMod val="40000"/>
              <a:lumOff val="60000"/>
            </a:schemeClr>
          </a:solidFill>
        </p:spPr>
        <p:txBody>
          <a:bodyPr wrap="square" rtlCol="0">
            <a:spAutoFit/>
          </a:bodyPr>
          <a:lstStyle/>
          <a:p>
            <a:pPr algn="ctr"/>
            <a:r>
              <a:rPr lang="es-ES" b="1" dirty="0">
                <a:solidFill>
                  <a:schemeClr val="tx1"/>
                </a:solidFill>
              </a:rPr>
              <a:t>No es igual a </a:t>
            </a:r>
            <a:r>
              <a:rPr lang="es-ES" b="1" dirty="0">
                <a:solidFill>
                  <a:srgbClr val="007406"/>
                </a:solidFill>
              </a:rPr>
              <a:t>⇨</a:t>
            </a:r>
            <a:r>
              <a:rPr lang="es-ES" b="1" dirty="0">
                <a:solidFill>
                  <a:schemeClr val="tx1"/>
                </a:solidFill>
              </a:rPr>
              <a:t> a != b</a:t>
            </a:r>
            <a:endParaRPr lang="es-CL" dirty="0">
              <a:solidFill>
                <a:schemeClr val="tx1"/>
              </a:solidFill>
            </a:endParaRPr>
          </a:p>
        </p:txBody>
      </p:sp>
      <p:sp>
        <p:nvSpPr>
          <p:cNvPr id="17" name="Título 1">
            <a:extLst>
              <a:ext uri="{FF2B5EF4-FFF2-40B4-BE49-F238E27FC236}">
                <a16:creationId xmlns:a16="http://schemas.microsoft.com/office/drawing/2014/main" id="{97D75E32-B358-48AE-B84A-827019EF0A0C}"/>
              </a:ext>
            </a:extLst>
          </p:cNvPr>
          <p:cNvSpPr txBox="1">
            <a:spLocks/>
          </p:cNvSpPr>
          <p:nvPr/>
        </p:nvSpPr>
        <p:spPr>
          <a:xfrm>
            <a:off x="1560890" y="1147278"/>
            <a:ext cx="6543110" cy="30777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just"/>
            <a:r>
              <a:rPr lang="es-ES" sz="1600" dirty="0">
                <a:latin typeface="Roboto" panose="02000000000000000000" pitchFamily="2" charset="0"/>
                <a:ea typeface="Roboto" panose="02000000000000000000" pitchFamily="2" charset="0"/>
              </a:rPr>
              <a:t>Java admite las condiciones lógicas habituales de las matemáticas:</a:t>
            </a:r>
            <a:endParaRPr lang="es-CL" sz="16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84088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8F4930-7241-4162-9961-EE77B602F980}"/>
              </a:ext>
            </a:extLst>
          </p:cNvPr>
          <p:cNvSpPr>
            <a:spLocks noGrp="1"/>
          </p:cNvSpPr>
          <p:nvPr>
            <p:ph type="title"/>
          </p:nvPr>
        </p:nvSpPr>
        <p:spPr/>
        <p:txBody>
          <a:bodyPr/>
          <a:lstStyle/>
          <a:p>
            <a:r>
              <a:rPr lang="es-CL" dirty="0">
                <a:latin typeface="Roboto" panose="02000000000000000000" pitchFamily="2" charset="0"/>
                <a:ea typeface="Roboto" panose="02000000000000000000" pitchFamily="2" charset="0"/>
              </a:rPr>
              <a:t>Declaraciones If</a:t>
            </a:r>
          </a:p>
        </p:txBody>
      </p:sp>
      <p:sp>
        <p:nvSpPr>
          <p:cNvPr id="6" name="CuadroTexto 5">
            <a:extLst>
              <a:ext uri="{FF2B5EF4-FFF2-40B4-BE49-F238E27FC236}">
                <a16:creationId xmlns:a16="http://schemas.microsoft.com/office/drawing/2014/main" id="{B398D417-3F97-490F-B1A4-20B341E76CEA}"/>
              </a:ext>
            </a:extLst>
          </p:cNvPr>
          <p:cNvSpPr txBox="1"/>
          <p:nvPr/>
        </p:nvSpPr>
        <p:spPr>
          <a:xfrm>
            <a:off x="1231489" y="1022904"/>
            <a:ext cx="7059774" cy="1923604"/>
          </a:xfrm>
          <a:prstGeom prst="rect">
            <a:avLst/>
          </a:prstGeom>
          <a:noFill/>
          <a:ln>
            <a:noFill/>
          </a:ln>
        </p:spPr>
        <p:txBody>
          <a:bodyPr wrap="square" rtlCol="0">
            <a:spAutoFit/>
          </a:bodyPr>
          <a:lstStyle/>
          <a:p>
            <a:pPr>
              <a:lnSpc>
                <a:spcPct val="250000"/>
              </a:lnSpc>
              <a:buClr>
                <a:schemeClr val="bg2"/>
              </a:buClr>
            </a:pPr>
            <a:r>
              <a:rPr lang="es-ES" b="1" dirty="0">
                <a:solidFill>
                  <a:schemeClr val="tx1"/>
                </a:solidFill>
              </a:rPr>
              <a:t>Java tiene las siguientes declaraciones condicionales:</a:t>
            </a:r>
          </a:p>
          <a:p>
            <a:pPr marL="285750" indent="-285750">
              <a:buClr>
                <a:schemeClr val="bg2"/>
              </a:buClr>
              <a:buFont typeface="Wingdings" panose="05000000000000000000" pitchFamily="2" charset="2"/>
              <a:buChar char="Ø"/>
            </a:pPr>
            <a:r>
              <a:rPr lang="es-ES" b="1" dirty="0">
                <a:solidFill>
                  <a:schemeClr val="tx1"/>
                </a:solidFill>
              </a:rPr>
              <a:t>If</a:t>
            </a:r>
            <a:r>
              <a:rPr lang="es-ES" dirty="0">
                <a:solidFill>
                  <a:schemeClr val="bg2"/>
                </a:solidFill>
              </a:rPr>
              <a:t> para especificar un bloque de código que se ejecutará, si una condición especificada es verdadera</a:t>
            </a:r>
          </a:p>
          <a:p>
            <a:pPr marL="285750" indent="-285750">
              <a:buClr>
                <a:schemeClr val="bg2"/>
              </a:buClr>
              <a:buFont typeface="Wingdings" panose="05000000000000000000" pitchFamily="2" charset="2"/>
              <a:buChar char="Ø"/>
            </a:pPr>
            <a:r>
              <a:rPr lang="es-ES" b="1" dirty="0">
                <a:solidFill>
                  <a:schemeClr val="tx1"/>
                </a:solidFill>
              </a:rPr>
              <a:t>else</a:t>
            </a:r>
            <a:r>
              <a:rPr lang="es-ES" dirty="0">
                <a:solidFill>
                  <a:schemeClr val="bg2"/>
                </a:solidFill>
              </a:rPr>
              <a:t> para especificar un bloque de código que se ejecutará, si la misma condición es falsa</a:t>
            </a:r>
          </a:p>
          <a:p>
            <a:pPr marL="285750" indent="-285750">
              <a:buClr>
                <a:schemeClr val="bg2"/>
              </a:buClr>
              <a:buFont typeface="Wingdings" panose="05000000000000000000" pitchFamily="2" charset="2"/>
              <a:buChar char="Ø"/>
            </a:pPr>
            <a:r>
              <a:rPr lang="es-ES" b="1" dirty="0">
                <a:solidFill>
                  <a:schemeClr val="tx1"/>
                </a:solidFill>
              </a:rPr>
              <a:t>else if </a:t>
            </a:r>
            <a:r>
              <a:rPr lang="es-ES" dirty="0">
                <a:solidFill>
                  <a:schemeClr val="bg2"/>
                </a:solidFill>
              </a:rPr>
              <a:t>para especificar una nueva condición para probar, si la primera condición es falsa</a:t>
            </a:r>
          </a:p>
        </p:txBody>
      </p:sp>
      <p:pic>
        <p:nvPicPr>
          <p:cNvPr id="4" name="Imagen 3">
            <a:extLst>
              <a:ext uri="{FF2B5EF4-FFF2-40B4-BE49-F238E27FC236}">
                <a16:creationId xmlns:a16="http://schemas.microsoft.com/office/drawing/2014/main" id="{F3B5DADF-E2D9-4073-850E-AFFB3B13C0CF}"/>
              </a:ext>
            </a:extLst>
          </p:cNvPr>
          <p:cNvPicPr>
            <a:picLocks noChangeAspect="1"/>
          </p:cNvPicPr>
          <p:nvPr/>
        </p:nvPicPr>
        <p:blipFill rotWithShape="1">
          <a:blip r:embed="rId2"/>
          <a:srcRect l="17177" t="45018" r="57097" b="44229"/>
          <a:stretch/>
        </p:blipFill>
        <p:spPr>
          <a:xfrm>
            <a:off x="2570368" y="3161951"/>
            <a:ext cx="4003263" cy="941205"/>
          </a:xfrm>
          <a:prstGeom prst="rect">
            <a:avLst/>
          </a:prstGeom>
        </p:spPr>
      </p:pic>
      <p:sp>
        <p:nvSpPr>
          <p:cNvPr id="7" name="CuadroTexto 6">
            <a:extLst>
              <a:ext uri="{FF2B5EF4-FFF2-40B4-BE49-F238E27FC236}">
                <a16:creationId xmlns:a16="http://schemas.microsoft.com/office/drawing/2014/main" id="{1BE055FA-F94B-48DB-96B0-757C21FED2E4}"/>
              </a:ext>
            </a:extLst>
          </p:cNvPr>
          <p:cNvSpPr txBox="1"/>
          <p:nvPr/>
        </p:nvSpPr>
        <p:spPr>
          <a:xfrm>
            <a:off x="1586786" y="4288233"/>
            <a:ext cx="6349180" cy="523220"/>
          </a:xfrm>
          <a:prstGeom prst="rect">
            <a:avLst/>
          </a:prstGeom>
          <a:solidFill>
            <a:schemeClr val="accent1">
              <a:lumMod val="40000"/>
              <a:lumOff val="60000"/>
            </a:schemeClr>
          </a:solidFill>
        </p:spPr>
        <p:txBody>
          <a:bodyPr wrap="square" rtlCol="0">
            <a:spAutoFit/>
          </a:bodyPr>
          <a:lstStyle/>
          <a:p>
            <a:pPr algn="ctr"/>
            <a:r>
              <a:rPr lang="es-ES" dirty="0">
                <a:solidFill>
                  <a:schemeClr val="tx1"/>
                </a:solidFill>
              </a:rPr>
              <a:t>En el siguiente ejemplo, probamos dos valores para averiguar si </a:t>
            </a:r>
            <a:r>
              <a:rPr lang="es-ES" b="1" dirty="0">
                <a:solidFill>
                  <a:schemeClr val="tx1"/>
                </a:solidFill>
              </a:rPr>
              <a:t>20 es mayor que 18</a:t>
            </a:r>
            <a:r>
              <a:rPr lang="es-ES" dirty="0">
                <a:solidFill>
                  <a:schemeClr val="tx1"/>
                </a:solidFill>
              </a:rPr>
              <a:t>. Si la condición es verdadera, imprima el texto</a:t>
            </a:r>
            <a:endParaRPr lang="es-ES" b="1" dirty="0">
              <a:solidFill>
                <a:schemeClr val="tx1"/>
              </a:solidFill>
            </a:endParaRPr>
          </a:p>
        </p:txBody>
      </p:sp>
      <p:cxnSp>
        <p:nvCxnSpPr>
          <p:cNvPr id="8" name="Conector recto 7">
            <a:extLst>
              <a:ext uri="{FF2B5EF4-FFF2-40B4-BE49-F238E27FC236}">
                <a16:creationId xmlns:a16="http://schemas.microsoft.com/office/drawing/2014/main" id="{1A4E1342-E977-4B24-9EA5-52788C1D06E8}"/>
              </a:ext>
            </a:extLst>
          </p:cNvPr>
          <p:cNvCxnSpPr>
            <a:cxnSpLocks/>
          </p:cNvCxnSpPr>
          <p:nvPr/>
        </p:nvCxnSpPr>
        <p:spPr>
          <a:xfrm>
            <a:off x="2861188" y="3478776"/>
            <a:ext cx="803786"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49381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8F4930-7241-4162-9961-EE77B602F980}"/>
              </a:ext>
            </a:extLst>
          </p:cNvPr>
          <p:cNvSpPr>
            <a:spLocks noGrp="1"/>
          </p:cNvSpPr>
          <p:nvPr>
            <p:ph type="title"/>
          </p:nvPr>
        </p:nvSpPr>
        <p:spPr/>
        <p:txBody>
          <a:bodyPr/>
          <a:lstStyle/>
          <a:p>
            <a:r>
              <a:rPr lang="es-CL" dirty="0">
                <a:latin typeface="Roboto" panose="02000000000000000000" pitchFamily="2" charset="0"/>
                <a:ea typeface="Roboto" panose="02000000000000000000" pitchFamily="2" charset="0"/>
              </a:rPr>
              <a:t>Bucle while</a:t>
            </a:r>
          </a:p>
        </p:txBody>
      </p:sp>
      <p:sp>
        <p:nvSpPr>
          <p:cNvPr id="6" name="CuadroTexto 5">
            <a:extLst>
              <a:ext uri="{FF2B5EF4-FFF2-40B4-BE49-F238E27FC236}">
                <a16:creationId xmlns:a16="http://schemas.microsoft.com/office/drawing/2014/main" id="{B398D417-3F97-490F-B1A4-20B341E76CEA}"/>
              </a:ext>
            </a:extLst>
          </p:cNvPr>
          <p:cNvSpPr txBox="1"/>
          <p:nvPr/>
        </p:nvSpPr>
        <p:spPr>
          <a:xfrm>
            <a:off x="1172496" y="1398987"/>
            <a:ext cx="7059774" cy="954107"/>
          </a:xfrm>
          <a:prstGeom prst="rect">
            <a:avLst/>
          </a:prstGeom>
          <a:noFill/>
          <a:ln>
            <a:noFill/>
          </a:ln>
        </p:spPr>
        <p:txBody>
          <a:bodyPr wrap="square" rtlCol="0">
            <a:spAutoFit/>
          </a:bodyPr>
          <a:lstStyle/>
          <a:p>
            <a:pPr marL="285750" indent="-285750">
              <a:buClr>
                <a:schemeClr val="bg2"/>
              </a:buClr>
              <a:buFont typeface="Wingdings" panose="05000000000000000000" pitchFamily="2" charset="2"/>
              <a:buChar char="Ø"/>
            </a:pPr>
            <a:r>
              <a:rPr lang="es-ES" dirty="0">
                <a:solidFill>
                  <a:schemeClr val="tx1"/>
                </a:solidFill>
              </a:rPr>
              <a:t>El bucle </a:t>
            </a:r>
            <a:r>
              <a:rPr lang="es-ES" b="1" dirty="0">
                <a:solidFill>
                  <a:schemeClr val="tx1"/>
                </a:solidFill>
              </a:rPr>
              <a:t>while</a:t>
            </a:r>
            <a:r>
              <a:rPr lang="es-ES" dirty="0">
                <a:solidFill>
                  <a:schemeClr val="tx1"/>
                </a:solidFill>
              </a:rPr>
              <a:t> recorre un bloque de código siempre que una condición especificada sea verdadera</a:t>
            </a:r>
          </a:p>
          <a:p>
            <a:pPr>
              <a:buClr>
                <a:schemeClr val="bg2"/>
              </a:buClr>
            </a:pPr>
            <a:endParaRPr lang="es-ES" b="1" dirty="0">
              <a:solidFill>
                <a:schemeClr val="tx1"/>
              </a:solidFill>
            </a:endParaRPr>
          </a:p>
          <a:p>
            <a:pPr>
              <a:buClr>
                <a:schemeClr val="bg2"/>
              </a:buClr>
            </a:pPr>
            <a:endParaRPr lang="es-CL" dirty="0">
              <a:solidFill>
                <a:schemeClr val="bg2"/>
              </a:solidFill>
            </a:endParaRPr>
          </a:p>
        </p:txBody>
      </p:sp>
      <p:pic>
        <p:nvPicPr>
          <p:cNvPr id="8" name="Imagen 7">
            <a:extLst>
              <a:ext uri="{FF2B5EF4-FFF2-40B4-BE49-F238E27FC236}">
                <a16:creationId xmlns:a16="http://schemas.microsoft.com/office/drawing/2014/main" id="{4AD1D9E6-C39F-4558-97DF-E8204A78AB1B}"/>
              </a:ext>
            </a:extLst>
          </p:cNvPr>
          <p:cNvPicPr>
            <a:picLocks noChangeAspect="1"/>
          </p:cNvPicPr>
          <p:nvPr/>
        </p:nvPicPr>
        <p:blipFill rotWithShape="1">
          <a:blip r:embed="rId2"/>
          <a:srcRect l="17178" t="65090" r="65806" b="21491"/>
          <a:stretch/>
        </p:blipFill>
        <p:spPr>
          <a:xfrm>
            <a:off x="2861188" y="2075104"/>
            <a:ext cx="3225078" cy="1430606"/>
          </a:xfrm>
          <a:prstGeom prst="rect">
            <a:avLst/>
          </a:prstGeom>
        </p:spPr>
      </p:pic>
      <p:sp>
        <p:nvSpPr>
          <p:cNvPr id="9" name="CuadroTexto 8">
            <a:extLst>
              <a:ext uri="{FF2B5EF4-FFF2-40B4-BE49-F238E27FC236}">
                <a16:creationId xmlns:a16="http://schemas.microsoft.com/office/drawing/2014/main" id="{407A1D1E-D7C2-4F84-81AA-6890E56BDCDE}"/>
              </a:ext>
            </a:extLst>
          </p:cNvPr>
          <p:cNvSpPr txBox="1"/>
          <p:nvPr/>
        </p:nvSpPr>
        <p:spPr>
          <a:xfrm>
            <a:off x="1527793" y="3823659"/>
            <a:ext cx="6349180" cy="523220"/>
          </a:xfrm>
          <a:prstGeom prst="rect">
            <a:avLst/>
          </a:prstGeom>
          <a:solidFill>
            <a:schemeClr val="accent1">
              <a:lumMod val="40000"/>
              <a:lumOff val="60000"/>
            </a:schemeClr>
          </a:solidFill>
        </p:spPr>
        <p:txBody>
          <a:bodyPr wrap="square" rtlCol="0">
            <a:spAutoFit/>
          </a:bodyPr>
          <a:lstStyle/>
          <a:p>
            <a:pPr algn="ctr"/>
            <a:r>
              <a:rPr lang="es-ES" dirty="0">
                <a:solidFill>
                  <a:schemeClr val="tx1"/>
                </a:solidFill>
              </a:rPr>
              <a:t>En el siguiente ejemplo, el código del ciclo se ejecutará una y otra vez, siempre que la </a:t>
            </a:r>
            <a:r>
              <a:rPr lang="es-ES" b="1" dirty="0">
                <a:solidFill>
                  <a:schemeClr val="tx1"/>
                </a:solidFill>
              </a:rPr>
              <a:t>variable (i) </a:t>
            </a:r>
            <a:r>
              <a:rPr lang="es-ES" dirty="0">
                <a:solidFill>
                  <a:schemeClr val="tx1"/>
                </a:solidFill>
              </a:rPr>
              <a:t>sea </a:t>
            </a:r>
            <a:r>
              <a:rPr lang="es-ES" b="1" dirty="0">
                <a:solidFill>
                  <a:schemeClr val="tx1"/>
                </a:solidFill>
              </a:rPr>
              <a:t>menor que 5</a:t>
            </a:r>
          </a:p>
        </p:txBody>
      </p:sp>
      <p:cxnSp>
        <p:nvCxnSpPr>
          <p:cNvPr id="10" name="Conector recto 9">
            <a:extLst>
              <a:ext uri="{FF2B5EF4-FFF2-40B4-BE49-F238E27FC236}">
                <a16:creationId xmlns:a16="http://schemas.microsoft.com/office/drawing/2014/main" id="{04289274-8232-4A3D-83DC-BE48D63C7F81}"/>
              </a:ext>
            </a:extLst>
          </p:cNvPr>
          <p:cNvCxnSpPr>
            <a:cxnSpLocks/>
          </p:cNvCxnSpPr>
          <p:nvPr/>
        </p:nvCxnSpPr>
        <p:spPr>
          <a:xfrm>
            <a:off x="3569110" y="2630744"/>
            <a:ext cx="722672"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18905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8F4930-7241-4162-9961-EE77B602F980}"/>
              </a:ext>
            </a:extLst>
          </p:cNvPr>
          <p:cNvSpPr>
            <a:spLocks noGrp="1"/>
          </p:cNvSpPr>
          <p:nvPr>
            <p:ph type="title"/>
          </p:nvPr>
        </p:nvSpPr>
        <p:spPr/>
        <p:txBody>
          <a:bodyPr/>
          <a:lstStyle/>
          <a:p>
            <a:r>
              <a:rPr lang="es-CL" dirty="0">
                <a:latin typeface="Roboto" panose="02000000000000000000" pitchFamily="2" charset="0"/>
                <a:ea typeface="Roboto" panose="02000000000000000000" pitchFamily="2" charset="0"/>
              </a:rPr>
              <a:t>El bucle do / while</a:t>
            </a:r>
          </a:p>
        </p:txBody>
      </p:sp>
      <p:sp>
        <p:nvSpPr>
          <p:cNvPr id="6" name="CuadroTexto 5">
            <a:extLst>
              <a:ext uri="{FF2B5EF4-FFF2-40B4-BE49-F238E27FC236}">
                <a16:creationId xmlns:a16="http://schemas.microsoft.com/office/drawing/2014/main" id="{B398D417-3F97-490F-B1A4-20B341E76CEA}"/>
              </a:ext>
            </a:extLst>
          </p:cNvPr>
          <p:cNvSpPr txBox="1"/>
          <p:nvPr/>
        </p:nvSpPr>
        <p:spPr>
          <a:xfrm>
            <a:off x="1172496" y="1398987"/>
            <a:ext cx="7059774" cy="954107"/>
          </a:xfrm>
          <a:prstGeom prst="rect">
            <a:avLst/>
          </a:prstGeom>
          <a:noFill/>
          <a:ln>
            <a:noFill/>
          </a:ln>
        </p:spPr>
        <p:txBody>
          <a:bodyPr wrap="square" rtlCol="0">
            <a:spAutoFit/>
          </a:bodyPr>
          <a:lstStyle/>
          <a:p>
            <a:pPr marL="285750" indent="-285750" algn="just">
              <a:buClr>
                <a:schemeClr val="bg2"/>
              </a:buClr>
              <a:buFont typeface="Wingdings" panose="05000000000000000000" pitchFamily="2" charset="2"/>
              <a:buChar char="Ø"/>
            </a:pPr>
            <a:r>
              <a:rPr lang="es-ES" dirty="0">
                <a:solidFill>
                  <a:schemeClr val="tx1"/>
                </a:solidFill>
              </a:rPr>
              <a:t>El bucle  do/while es una variante del bucle while. Este bucle ejecutará el bloque de código una vez, antes de verificar si la condición es verdadera, luego repetirá el bucle siempre que la condición sea verdadera.</a:t>
            </a:r>
            <a:endParaRPr lang="es-ES" b="1" dirty="0">
              <a:solidFill>
                <a:schemeClr val="tx1"/>
              </a:solidFill>
            </a:endParaRPr>
          </a:p>
          <a:p>
            <a:pPr marL="285750" indent="-285750">
              <a:buClr>
                <a:schemeClr val="bg2"/>
              </a:buClr>
              <a:buFont typeface="Wingdings" panose="05000000000000000000" pitchFamily="2" charset="2"/>
              <a:buChar char="Ø"/>
            </a:pPr>
            <a:endParaRPr lang="es-CL" dirty="0">
              <a:solidFill>
                <a:schemeClr val="bg2"/>
              </a:solidFill>
            </a:endParaRPr>
          </a:p>
        </p:txBody>
      </p:sp>
      <p:sp>
        <p:nvSpPr>
          <p:cNvPr id="7" name="CuadroTexto 6">
            <a:extLst>
              <a:ext uri="{FF2B5EF4-FFF2-40B4-BE49-F238E27FC236}">
                <a16:creationId xmlns:a16="http://schemas.microsoft.com/office/drawing/2014/main" id="{9669B265-7E3E-484B-9654-6761B7133BA3}"/>
              </a:ext>
            </a:extLst>
          </p:cNvPr>
          <p:cNvSpPr txBox="1"/>
          <p:nvPr/>
        </p:nvSpPr>
        <p:spPr>
          <a:xfrm>
            <a:off x="593114" y="4015389"/>
            <a:ext cx="8218538" cy="523220"/>
          </a:xfrm>
          <a:prstGeom prst="rect">
            <a:avLst/>
          </a:prstGeom>
          <a:solidFill>
            <a:schemeClr val="accent1">
              <a:lumMod val="40000"/>
              <a:lumOff val="60000"/>
            </a:schemeClr>
          </a:solidFill>
        </p:spPr>
        <p:txBody>
          <a:bodyPr wrap="square" rtlCol="0">
            <a:spAutoFit/>
          </a:bodyPr>
          <a:lstStyle/>
          <a:p>
            <a:pPr algn="ctr"/>
            <a:r>
              <a:rPr lang="es-ES" dirty="0">
                <a:solidFill>
                  <a:schemeClr val="tx1"/>
                </a:solidFill>
              </a:rPr>
              <a:t>El siguiente ejemplo usa un bucle </a:t>
            </a:r>
            <a:r>
              <a:rPr lang="es-ES" b="1" dirty="0">
                <a:solidFill>
                  <a:schemeClr val="tx1"/>
                </a:solidFill>
              </a:rPr>
              <a:t>do/while</a:t>
            </a:r>
            <a:r>
              <a:rPr lang="es-ES" dirty="0">
                <a:solidFill>
                  <a:schemeClr val="tx1"/>
                </a:solidFill>
              </a:rPr>
              <a:t>, el bucle siempre se ejecutará al menos una vez, incluso si la condición es </a:t>
            </a:r>
            <a:r>
              <a:rPr lang="es-ES" b="1" dirty="0">
                <a:solidFill>
                  <a:schemeClr val="tx1"/>
                </a:solidFill>
              </a:rPr>
              <a:t>falsa</a:t>
            </a:r>
            <a:r>
              <a:rPr lang="es-ES" dirty="0">
                <a:solidFill>
                  <a:schemeClr val="tx1"/>
                </a:solidFill>
              </a:rPr>
              <a:t>, porque el bloque de código se ejecuta antes de que se pruebe la condición</a:t>
            </a:r>
            <a:endParaRPr lang="es-ES" b="1" dirty="0">
              <a:solidFill>
                <a:schemeClr val="tx1"/>
              </a:solidFill>
            </a:endParaRPr>
          </a:p>
        </p:txBody>
      </p:sp>
      <p:pic>
        <p:nvPicPr>
          <p:cNvPr id="10" name="Imagen 9">
            <a:extLst>
              <a:ext uri="{FF2B5EF4-FFF2-40B4-BE49-F238E27FC236}">
                <a16:creationId xmlns:a16="http://schemas.microsoft.com/office/drawing/2014/main" id="{52001A6E-F709-4B70-ADFD-AE2867E74BBB}"/>
              </a:ext>
            </a:extLst>
          </p:cNvPr>
          <p:cNvPicPr>
            <a:picLocks noChangeAspect="1"/>
          </p:cNvPicPr>
          <p:nvPr/>
        </p:nvPicPr>
        <p:blipFill rotWithShape="1">
          <a:blip r:embed="rId2"/>
          <a:srcRect l="16855" t="54472" r="63548" b="26882"/>
          <a:stretch/>
        </p:blipFill>
        <p:spPr>
          <a:xfrm>
            <a:off x="3058505" y="2221737"/>
            <a:ext cx="3026989" cy="1620032"/>
          </a:xfrm>
          <a:prstGeom prst="rect">
            <a:avLst/>
          </a:prstGeom>
        </p:spPr>
      </p:pic>
    </p:spTree>
    <p:extLst>
      <p:ext uri="{BB962C8B-B14F-4D97-AF65-F5344CB8AC3E}">
        <p14:creationId xmlns:p14="http://schemas.microsoft.com/office/powerpoint/2010/main" val="298941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8F4930-7241-4162-9961-EE77B602F980}"/>
              </a:ext>
            </a:extLst>
          </p:cNvPr>
          <p:cNvSpPr>
            <a:spLocks noGrp="1"/>
          </p:cNvSpPr>
          <p:nvPr>
            <p:ph type="title"/>
          </p:nvPr>
        </p:nvSpPr>
        <p:spPr/>
        <p:txBody>
          <a:bodyPr/>
          <a:lstStyle/>
          <a:p>
            <a:r>
              <a:rPr lang="es-CL" dirty="0">
                <a:latin typeface="Roboto" panose="02000000000000000000" pitchFamily="2" charset="0"/>
                <a:ea typeface="Roboto" panose="02000000000000000000" pitchFamily="2" charset="0"/>
              </a:rPr>
              <a:t>El bucle for</a:t>
            </a:r>
          </a:p>
        </p:txBody>
      </p:sp>
      <p:sp>
        <p:nvSpPr>
          <p:cNvPr id="6" name="CuadroTexto 5">
            <a:extLst>
              <a:ext uri="{FF2B5EF4-FFF2-40B4-BE49-F238E27FC236}">
                <a16:creationId xmlns:a16="http://schemas.microsoft.com/office/drawing/2014/main" id="{B398D417-3F97-490F-B1A4-20B341E76CEA}"/>
              </a:ext>
            </a:extLst>
          </p:cNvPr>
          <p:cNvSpPr txBox="1"/>
          <p:nvPr/>
        </p:nvSpPr>
        <p:spPr>
          <a:xfrm>
            <a:off x="1172496" y="1398987"/>
            <a:ext cx="7059774" cy="954107"/>
          </a:xfrm>
          <a:prstGeom prst="rect">
            <a:avLst/>
          </a:prstGeom>
          <a:noFill/>
          <a:ln>
            <a:noFill/>
          </a:ln>
        </p:spPr>
        <p:txBody>
          <a:bodyPr wrap="square" rtlCol="0">
            <a:spAutoFit/>
          </a:bodyPr>
          <a:lstStyle/>
          <a:p>
            <a:pPr marL="285750" indent="-285750">
              <a:buClr>
                <a:schemeClr val="bg2"/>
              </a:buClr>
              <a:buFont typeface="Wingdings" panose="05000000000000000000" pitchFamily="2" charset="2"/>
              <a:buChar char="Ø"/>
            </a:pPr>
            <a:r>
              <a:rPr lang="es-ES" dirty="0">
                <a:solidFill>
                  <a:schemeClr val="tx1"/>
                </a:solidFill>
              </a:rPr>
              <a:t>Cuando sepa exactamente cuántas veces desea recorrer un bloque de código, use el bucle for en lugar de un bucle while</a:t>
            </a:r>
          </a:p>
          <a:p>
            <a:pPr marL="285750" indent="-285750">
              <a:buClr>
                <a:schemeClr val="bg2"/>
              </a:buClr>
              <a:buFont typeface="Wingdings" panose="05000000000000000000" pitchFamily="2" charset="2"/>
              <a:buChar char="Ø"/>
            </a:pPr>
            <a:r>
              <a:rPr lang="es-ES" dirty="0">
                <a:solidFill>
                  <a:schemeClr val="tx1"/>
                </a:solidFill>
              </a:rPr>
              <a:t>El siguiente ejemplo imprimirá los números del 0 al 4:</a:t>
            </a:r>
          </a:p>
          <a:p>
            <a:pPr marL="285750" indent="-285750">
              <a:buClr>
                <a:schemeClr val="bg2"/>
              </a:buClr>
              <a:buFont typeface="Wingdings" panose="05000000000000000000" pitchFamily="2" charset="2"/>
              <a:buChar char="Ø"/>
            </a:pPr>
            <a:endParaRPr lang="es-ES" dirty="0">
              <a:solidFill>
                <a:schemeClr val="tx1"/>
              </a:solidFill>
            </a:endParaRPr>
          </a:p>
        </p:txBody>
      </p:sp>
      <p:pic>
        <p:nvPicPr>
          <p:cNvPr id="4" name="Imagen 3">
            <a:extLst>
              <a:ext uri="{FF2B5EF4-FFF2-40B4-BE49-F238E27FC236}">
                <a16:creationId xmlns:a16="http://schemas.microsoft.com/office/drawing/2014/main" id="{B4E3D3CB-6C09-461B-9D27-041A987A5FDE}"/>
              </a:ext>
            </a:extLst>
          </p:cNvPr>
          <p:cNvPicPr>
            <a:picLocks noChangeAspect="1"/>
          </p:cNvPicPr>
          <p:nvPr/>
        </p:nvPicPr>
        <p:blipFill rotWithShape="1">
          <a:blip r:embed="rId2"/>
          <a:srcRect l="17177" t="50062" r="63871" b="40358"/>
          <a:stretch/>
        </p:blipFill>
        <p:spPr>
          <a:xfrm>
            <a:off x="2992277" y="2346446"/>
            <a:ext cx="3159446" cy="898282"/>
          </a:xfrm>
          <a:prstGeom prst="rect">
            <a:avLst/>
          </a:prstGeom>
        </p:spPr>
      </p:pic>
      <p:sp>
        <p:nvSpPr>
          <p:cNvPr id="7" name="CuadroTexto 6">
            <a:extLst>
              <a:ext uri="{FF2B5EF4-FFF2-40B4-BE49-F238E27FC236}">
                <a16:creationId xmlns:a16="http://schemas.microsoft.com/office/drawing/2014/main" id="{A1B97485-74E5-4EAD-876C-92F276679702}"/>
              </a:ext>
            </a:extLst>
          </p:cNvPr>
          <p:cNvSpPr txBox="1"/>
          <p:nvPr/>
        </p:nvSpPr>
        <p:spPr>
          <a:xfrm>
            <a:off x="1397410" y="3407803"/>
            <a:ext cx="6349180" cy="307777"/>
          </a:xfrm>
          <a:prstGeom prst="rect">
            <a:avLst/>
          </a:prstGeom>
          <a:solidFill>
            <a:schemeClr val="accent1">
              <a:lumMod val="40000"/>
              <a:lumOff val="60000"/>
            </a:schemeClr>
          </a:solidFill>
        </p:spPr>
        <p:txBody>
          <a:bodyPr wrap="square" rtlCol="0">
            <a:spAutoFit/>
          </a:bodyPr>
          <a:lstStyle/>
          <a:p>
            <a:pPr algn="ctr"/>
            <a:r>
              <a:rPr lang="es-ES" b="1" dirty="0">
                <a:solidFill>
                  <a:schemeClr val="tx1"/>
                </a:solidFill>
              </a:rPr>
              <a:t>Establece una variable antes de que comience el ciclo (int i = 0)</a:t>
            </a:r>
            <a:endParaRPr lang="es-CL" dirty="0">
              <a:solidFill>
                <a:schemeClr val="tx1"/>
              </a:solidFill>
            </a:endParaRPr>
          </a:p>
        </p:txBody>
      </p:sp>
      <p:cxnSp>
        <p:nvCxnSpPr>
          <p:cNvPr id="15" name="Conector recto 14">
            <a:extLst>
              <a:ext uri="{FF2B5EF4-FFF2-40B4-BE49-F238E27FC236}">
                <a16:creationId xmlns:a16="http://schemas.microsoft.com/office/drawing/2014/main" id="{B760A70E-FE9B-4638-95D3-EF2B79066AD1}"/>
              </a:ext>
            </a:extLst>
          </p:cNvPr>
          <p:cNvCxnSpPr>
            <a:cxnSpLocks/>
          </p:cNvCxnSpPr>
          <p:nvPr/>
        </p:nvCxnSpPr>
        <p:spPr>
          <a:xfrm>
            <a:off x="3465872" y="2623370"/>
            <a:ext cx="87752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509400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Computer Science Proposal by Slidesgo">
  <a:themeElements>
    <a:clrScheme name="Personalizado 1">
      <a:dk1>
        <a:srgbClr val="FFFFFF"/>
      </a:dk1>
      <a:lt1>
        <a:srgbClr val="0F3570"/>
      </a:lt1>
      <a:dk2>
        <a:srgbClr val="9FC5E8"/>
      </a:dk2>
      <a:lt2>
        <a:srgbClr val="0F3570"/>
      </a:lt2>
      <a:accent1>
        <a:srgbClr val="285293"/>
      </a:accent1>
      <a:accent2>
        <a:srgbClr val="9FC5E8"/>
      </a:accent2>
      <a:accent3>
        <a:srgbClr val="434343"/>
      </a:accent3>
      <a:accent4>
        <a:srgbClr val="9FC5E8"/>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452</TotalTime>
  <Words>675</Words>
  <Application>Microsoft Office PowerPoint</Application>
  <PresentationFormat>Presentación en pantalla (16:9)</PresentationFormat>
  <Paragraphs>81</Paragraphs>
  <Slides>14</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Wingdings</vt:lpstr>
      <vt:lpstr>Bebas Neue</vt:lpstr>
      <vt:lpstr>Roboto</vt:lpstr>
      <vt:lpstr>Computer Science Proposal by Slidesgo</vt:lpstr>
      <vt:lpstr>Java</vt:lpstr>
      <vt:lpstr>Operadores aritméticos</vt:lpstr>
      <vt:lpstr>Operadores aritméticos</vt:lpstr>
      <vt:lpstr>Condiciones de Java</vt:lpstr>
      <vt:lpstr>Condiciones de Java</vt:lpstr>
      <vt:lpstr>Declaraciones If</vt:lpstr>
      <vt:lpstr>Bucle while</vt:lpstr>
      <vt:lpstr>El bucle do / while</vt:lpstr>
      <vt:lpstr>El bucle for</vt:lpstr>
      <vt:lpstr>El bucle for</vt:lpstr>
      <vt:lpstr>El bucle for</vt:lpstr>
      <vt:lpstr>Entrada de usuario de Java</vt:lpstr>
      <vt:lpstr>Tipos de entrada</vt:lpstr>
      <vt:lpstr>Tipos de entrada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Instalación NetBeans – HTML5</dc:title>
  <dc:creator>usuario</dc:creator>
  <cp:lastModifiedBy>VALERY EMY BELEN RODRIGUEZ CASTILLO</cp:lastModifiedBy>
  <cp:revision>34</cp:revision>
  <dcterms:modified xsi:type="dcterms:W3CDTF">2021-08-03T17:32:40Z</dcterms:modified>
</cp:coreProperties>
</file>