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1" r:id="rId3"/>
    <p:sldId id="272" r:id="rId4"/>
    <p:sldId id="273" r:id="rId5"/>
  </p:sldIdLst>
  <p:sldSz cx="18288000" cy="10287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Frank Ruhl Libre Medium" panose="00000600000000000000" pitchFamily="2" charset="-79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10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grepper.com/code-examples/java/%5C033%5B31m+JAVA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-33338"/>
            <a:ext cx="18487301" cy="10287000"/>
          </a:xfrm>
          <a:prstGeom prst="rect">
            <a:avLst/>
          </a:prstGeom>
          <a:solidFill>
            <a:srgbClr val="082150"/>
          </a:solidFill>
        </p:spPr>
      </p:sp>
      <p:sp>
        <p:nvSpPr>
          <p:cNvPr id="5" name="TextBox 5"/>
          <p:cNvSpPr txBox="1"/>
          <p:nvPr/>
        </p:nvSpPr>
        <p:spPr>
          <a:xfrm>
            <a:off x="518750" y="3695700"/>
            <a:ext cx="17449800" cy="31944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39"/>
              </a:lnSpc>
            </a:pPr>
            <a:r>
              <a:rPr lang="es-CL" sz="6949" dirty="0">
                <a:solidFill>
                  <a:schemeClr val="accent5">
                    <a:lumMod val="60000"/>
                    <a:lumOff val="40000"/>
                  </a:schemeClr>
                </a:solidFill>
                <a:latin typeface="Frank Ruhl Libre Medium"/>
              </a:rPr>
              <a:t>Conceptos para realizar un menú con el bucle </a:t>
            </a:r>
            <a:r>
              <a:rPr lang="es-CL" sz="6949" b="1" u="sng" dirty="0">
                <a:solidFill>
                  <a:schemeClr val="accent5">
                    <a:lumMod val="40000"/>
                    <a:lumOff val="60000"/>
                  </a:schemeClr>
                </a:solidFill>
                <a:latin typeface="Frank Ruhl Libre Medium"/>
              </a:rPr>
              <a:t>while</a:t>
            </a:r>
            <a:r>
              <a:rPr lang="es-CL" sz="6949" dirty="0">
                <a:solidFill>
                  <a:schemeClr val="accent5">
                    <a:lumMod val="60000"/>
                    <a:lumOff val="40000"/>
                  </a:schemeClr>
                </a:solidFill>
                <a:latin typeface="Frank Ruhl Libre Medium"/>
              </a:rPr>
              <a:t> y declaración</a:t>
            </a:r>
          </a:p>
          <a:p>
            <a:pPr algn="ctr">
              <a:lnSpc>
                <a:spcPts val="8339"/>
              </a:lnSpc>
            </a:pPr>
            <a:r>
              <a:rPr lang="es-CL" sz="6949" dirty="0">
                <a:solidFill>
                  <a:schemeClr val="accent5">
                    <a:lumMod val="60000"/>
                    <a:lumOff val="40000"/>
                  </a:schemeClr>
                </a:solidFill>
                <a:latin typeface="Frank Ruhl Libre Medium"/>
              </a:rPr>
              <a:t>    </a:t>
            </a:r>
            <a:r>
              <a:rPr lang="es-CL" sz="6949" b="1" u="sng" dirty="0">
                <a:solidFill>
                  <a:schemeClr val="accent5">
                    <a:lumMod val="40000"/>
                    <a:lumOff val="60000"/>
                  </a:schemeClr>
                </a:solidFill>
                <a:latin typeface="Frank Ruhl Libre Medium"/>
              </a:rPr>
              <a:t>switch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7239001" cy="10287000"/>
          </a:xfrm>
          <a:prstGeom prst="rect">
            <a:avLst/>
          </a:prstGeom>
          <a:solidFill>
            <a:srgbClr val="082150"/>
          </a:solidFill>
        </p:spPr>
      </p:sp>
      <p:pic>
        <p:nvPicPr>
          <p:cNvPr id="4" name="Imagen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E81C9D9E-E71E-4F9F-A01D-DB4B7884EB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50" t="27776" r="55832" b="41854"/>
          <a:stretch/>
        </p:blipFill>
        <p:spPr>
          <a:xfrm>
            <a:off x="8200959" y="1795227"/>
            <a:ext cx="9963798" cy="669654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75C6614-D9C2-4B17-9D36-6C9F453D8FDD}"/>
              </a:ext>
            </a:extLst>
          </p:cNvPr>
          <p:cNvSpPr txBox="1"/>
          <p:nvPr/>
        </p:nvSpPr>
        <p:spPr>
          <a:xfrm>
            <a:off x="457200" y="3467100"/>
            <a:ext cx="6066843" cy="57974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</a:pPr>
            <a:r>
              <a:rPr lang="es-CL" sz="3000" b="1" dirty="0">
                <a:solidFill>
                  <a:schemeClr val="bg1"/>
                </a:solidFill>
              </a:rPr>
              <a:t>Definición y uso:</a:t>
            </a:r>
          </a:p>
          <a:p>
            <a:pPr marL="571500" indent="-457200">
              <a:lnSpc>
                <a:spcPct val="9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s-CL" sz="3000" dirty="0">
                <a:solidFill>
                  <a:schemeClr val="bg1"/>
                </a:solidFill>
              </a:rPr>
              <a:t> La expresión </a:t>
            </a:r>
            <a:r>
              <a:rPr lang="es-CL" sz="3000" b="1" dirty="0">
                <a:solidFill>
                  <a:schemeClr val="bg1"/>
                </a:solidFill>
              </a:rPr>
              <a:t>switch</a:t>
            </a:r>
            <a:r>
              <a:rPr lang="es-CL" sz="3000" dirty="0">
                <a:solidFill>
                  <a:schemeClr val="bg1"/>
                </a:solidFill>
              </a:rPr>
              <a:t> se evalúa una vez.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</a:pPr>
            <a:endParaRPr lang="es-CL" sz="3000" dirty="0">
              <a:solidFill>
                <a:schemeClr val="bg1"/>
              </a:solidFill>
            </a:endParaRPr>
          </a:p>
          <a:p>
            <a:pPr marL="571500" indent="-457200">
              <a:lnSpc>
                <a:spcPct val="9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s-CL" sz="3000" dirty="0">
                <a:solidFill>
                  <a:schemeClr val="bg1"/>
                </a:solidFill>
              </a:rPr>
              <a:t>El valor de la expresión se compara con los valores de cada un </a:t>
            </a:r>
            <a:r>
              <a:rPr lang="es-CL" sz="3000" b="1" dirty="0">
                <a:solidFill>
                  <a:schemeClr val="bg1"/>
                </a:solidFill>
              </a:rPr>
              <a:t>case</a:t>
            </a:r>
            <a:r>
              <a:rPr lang="es-CL" sz="3000" dirty="0">
                <a:solidFill>
                  <a:schemeClr val="bg1"/>
                </a:solidFill>
              </a:rPr>
              <a:t>.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</a:pPr>
            <a:endParaRPr lang="es-CL" sz="3000" dirty="0">
              <a:solidFill>
                <a:schemeClr val="bg1"/>
              </a:solidFill>
            </a:endParaRPr>
          </a:p>
          <a:p>
            <a:pPr marL="571500" indent="-457200">
              <a:lnSpc>
                <a:spcPct val="9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s-CL" sz="3000" dirty="0">
                <a:solidFill>
                  <a:schemeClr val="bg1"/>
                </a:solidFill>
              </a:rPr>
              <a:t>Si hay una coincidencia, se ejecuta el bloque de código asociado.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63DBF8CA-271A-42AA-A7D5-BAFEC04758E3}"/>
              </a:ext>
            </a:extLst>
          </p:cNvPr>
          <p:cNvCxnSpPr>
            <a:cxnSpLocks/>
          </p:cNvCxnSpPr>
          <p:nvPr/>
        </p:nvCxnSpPr>
        <p:spPr>
          <a:xfrm>
            <a:off x="8458200" y="2556203"/>
            <a:ext cx="1371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57606B4D-8770-4BB5-BAF7-81D3AB94B49B}"/>
              </a:ext>
            </a:extLst>
          </p:cNvPr>
          <p:cNvCxnSpPr/>
          <p:nvPr/>
        </p:nvCxnSpPr>
        <p:spPr>
          <a:xfrm>
            <a:off x="8915400" y="3162300"/>
            <a:ext cx="9144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B657839-7BAA-4324-8040-19A044FFC111}"/>
              </a:ext>
            </a:extLst>
          </p:cNvPr>
          <p:cNvCxnSpPr/>
          <p:nvPr/>
        </p:nvCxnSpPr>
        <p:spPr>
          <a:xfrm>
            <a:off x="8924925" y="4991100"/>
            <a:ext cx="9144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5">
            <a:extLst>
              <a:ext uri="{FF2B5EF4-FFF2-40B4-BE49-F238E27FC236}">
                <a16:creationId xmlns:a16="http://schemas.microsoft.com/office/drawing/2014/main" id="{7AE5BE3D-933D-4D9B-B069-54F297700955}"/>
              </a:ext>
            </a:extLst>
          </p:cNvPr>
          <p:cNvSpPr txBox="1"/>
          <p:nvPr/>
        </p:nvSpPr>
        <p:spPr>
          <a:xfrm>
            <a:off x="166007" y="1634797"/>
            <a:ext cx="6400800" cy="9214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339"/>
              </a:lnSpc>
            </a:pPr>
            <a:r>
              <a:rPr lang="es-CL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Frank Ruhl Libre Medium"/>
              </a:rPr>
              <a:t>Declaración switch</a:t>
            </a:r>
          </a:p>
        </p:txBody>
      </p:sp>
    </p:spTree>
    <p:extLst>
      <p:ext uri="{BB962C8B-B14F-4D97-AF65-F5344CB8AC3E}">
        <p14:creationId xmlns:p14="http://schemas.microsoft.com/office/powerpoint/2010/main" val="1396806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7239001" cy="10287000"/>
          </a:xfrm>
          <a:prstGeom prst="rect">
            <a:avLst/>
          </a:prstGeom>
          <a:solidFill>
            <a:srgbClr val="082150"/>
          </a:solidFill>
        </p:spPr>
      </p:sp>
      <p:sp>
        <p:nvSpPr>
          <p:cNvPr id="5" name="TextBox 5"/>
          <p:cNvSpPr txBox="1"/>
          <p:nvPr/>
        </p:nvSpPr>
        <p:spPr>
          <a:xfrm>
            <a:off x="123243" y="1634797"/>
            <a:ext cx="6400800" cy="9214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339"/>
              </a:lnSpc>
            </a:pPr>
            <a:r>
              <a:rPr lang="es-CL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Frank Ruhl Libre Medium"/>
              </a:rPr>
              <a:t>Declaración switch</a:t>
            </a:r>
          </a:p>
        </p:txBody>
      </p:sp>
      <p:pic>
        <p:nvPicPr>
          <p:cNvPr id="4" name="Imagen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E81C9D9E-E71E-4F9F-A01D-DB4B7884EB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50" t="27776" r="55832" b="41854"/>
          <a:stretch/>
        </p:blipFill>
        <p:spPr>
          <a:xfrm>
            <a:off x="8200959" y="1795227"/>
            <a:ext cx="9963798" cy="669654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75C6614-D9C2-4B17-9D36-6C9F453D8FDD}"/>
              </a:ext>
            </a:extLst>
          </p:cNvPr>
          <p:cNvSpPr txBox="1"/>
          <p:nvPr/>
        </p:nvSpPr>
        <p:spPr>
          <a:xfrm>
            <a:off x="457200" y="3467100"/>
            <a:ext cx="6066843" cy="57974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</a:pPr>
            <a:r>
              <a:rPr lang="es-CL" sz="3000" b="1" dirty="0">
                <a:solidFill>
                  <a:schemeClr val="bg1"/>
                </a:solidFill>
              </a:rPr>
              <a:t>Definición y uso:</a:t>
            </a:r>
          </a:p>
          <a:p>
            <a:pPr marL="571500" indent="-457200" algn="just">
              <a:lnSpc>
                <a:spcPct val="9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s-ES" sz="3000" dirty="0">
                <a:solidFill>
                  <a:schemeClr val="bg1"/>
                </a:solidFill>
              </a:rPr>
              <a:t>Cuando Java llega a una </a:t>
            </a:r>
            <a:r>
              <a:rPr lang="es-ES" sz="3000" b="1" dirty="0">
                <a:solidFill>
                  <a:schemeClr val="bg1"/>
                </a:solidFill>
              </a:rPr>
              <a:t>break</a:t>
            </a:r>
            <a:r>
              <a:rPr lang="es-ES" sz="3000" dirty="0">
                <a:solidFill>
                  <a:schemeClr val="bg1"/>
                </a:solidFill>
              </a:rPr>
              <a:t> palabra clave, sale del bloque de cambio. Esto detendrá la ejecución de más pruebas de código y casos dentro del bloque.</a:t>
            </a:r>
          </a:p>
          <a:p>
            <a:pPr marL="114300" algn="just">
              <a:lnSpc>
                <a:spcPct val="9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</a:pPr>
            <a:endParaRPr lang="es-ES" sz="3000" dirty="0">
              <a:solidFill>
                <a:schemeClr val="bg1"/>
              </a:solidFill>
            </a:endParaRPr>
          </a:p>
          <a:p>
            <a:pPr marL="571500" indent="-457200" algn="just">
              <a:lnSpc>
                <a:spcPct val="9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s-ES" sz="3000" dirty="0">
                <a:solidFill>
                  <a:schemeClr val="bg1"/>
                </a:solidFill>
              </a:rPr>
              <a:t>La palabra </a:t>
            </a:r>
            <a:r>
              <a:rPr lang="es-ES" sz="3000" b="1" dirty="0">
                <a:solidFill>
                  <a:schemeClr val="bg1"/>
                </a:solidFill>
              </a:rPr>
              <a:t>default</a:t>
            </a:r>
            <a:r>
              <a:rPr lang="es-ES" sz="3000" dirty="0">
                <a:solidFill>
                  <a:schemeClr val="bg1"/>
                </a:solidFill>
              </a:rPr>
              <a:t> clave especifica algún código para ejecutar si no hay una coincidencia de mayúsculas y minúsculas.</a:t>
            </a:r>
            <a:endParaRPr lang="es-CL" sz="3000" dirty="0">
              <a:solidFill>
                <a:schemeClr val="bg1"/>
              </a:solidFill>
            </a:endParaRP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57606B4D-8770-4BB5-BAF7-81D3AB94B49B}"/>
              </a:ext>
            </a:extLst>
          </p:cNvPr>
          <p:cNvCxnSpPr>
            <a:cxnSpLocks/>
          </p:cNvCxnSpPr>
          <p:nvPr/>
        </p:nvCxnSpPr>
        <p:spPr>
          <a:xfrm>
            <a:off x="9382125" y="4457700"/>
            <a:ext cx="1143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B657839-7BAA-4324-8040-19A044FFC111}"/>
              </a:ext>
            </a:extLst>
          </p:cNvPr>
          <p:cNvCxnSpPr>
            <a:cxnSpLocks/>
          </p:cNvCxnSpPr>
          <p:nvPr/>
        </p:nvCxnSpPr>
        <p:spPr>
          <a:xfrm>
            <a:off x="9382125" y="6286500"/>
            <a:ext cx="1143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A97D5A18-0AFB-4A09-87AB-7C3D27A7D39B}"/>
              </a:ext>
            </a:extLst>
          </p:cNvPr>
          <p:cNvCxnSpPr>
            <a:cxnSpLocks/>
          </p:cNvCxnSpPr>
          <p:nvPr/>
        </p:nvCxnSpPr>
        <p:spPr>
          <a:xfrm>
            <a:off x="8915400" y="6896100"/>
            <a:ext cx="1752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521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0" y="1257300"/>
            <a:ext cx="18288000" cy="930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738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681" b="0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60000"/>
                    <a:lumOff val="40000"/>
                  </a:srgbClr>
                </a:solidFill>
                <a:effectLst/>
                <a:uLnTx/>
                <a:uFillTx/>
                <a:latin typeface="Frank Ruhl Libre Medium"/>
                <a:ea typeface="+mn-ea"/>
                <a:cs typeface="+mn-cs"/>
              </a:rPr>
              <a:t>Secuencias de escape válidas en Java</a:t>
            </a:r>
            <a:endParaRPr kumimoji="0" lang="en-US" sz="5681" b="0" i="0" u="none" strike="noStrike" kern="1200" cap="none" spc="0" normalizeH="0" baseline="0" noProof="0" dirty="0">
              <a:ln>
                <a:noFill/>
              </a:ln>
              <a:solidFill>
                <a:srgbClr val="4BACC6">
                  <a:lumMod val="60000"/>
                  <a:lumOff val="40000"/>
                </a:srgbClr>
              </a:solidFill>
              <a:effectLst/>
              <a:uLnTx/>
              <a:uFillTx/>
              <a:latin typeface="Frank Ruhl Libre Medium"/>
              <a:ea typeface="+mn-ea"/>
              <a:cs typeface="+mn-cs"/>
            </a:endParaRPr>
          </a:p>
        </p:txBody>
      </p:sp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70CA7881-D4F2-4D5C-A1AD-012711FEDA75}"/>
              </a:ext>
            </a:extLst>
          </p:cNvPr>
          <p:cNvGraphicFramePr>
            <a:graphicFrameLocks noGrp="1"/>
          </p:cNvGraphicFramePr>
          <p:nvPr/>
        </p:nvGraphicFramePr>
        <p:xfrm>
          <a:off x="3200400" y="3238500"/>
          <a:ext cx="12192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12199325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872732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3600" dirty="0"/>
                        <a:t>Código</a:t>
                      </a:r>
                      <a:endParaRPr lang="es-C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dirty="0"/>
                        <a:t>Definición</a:t>
                      </a:r>
                      <a:endParaRPr lang="es-C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985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3600" b="1" dirty="0">
                          <a:solidFill>
                            <a:srgbClr val="002060"/>
                          </a:solidFill>
                        </a:rPr>
                        <a:t>\n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600" dirty="0">
                          <a:solidFill>
                            <a:srgbClr val="002060"/>
                          </a:solidFill>
                        </a:rPr>
                        <a:t>Crea una nueva línea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957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3600" b="1" dirty="0">
                          <a:solidFill>
                            <a:srgbClr val="002060"/>
                          </a:solidFill>
                        </a:rPr>
                        <a:t>\033[0;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dirty="0">
                          <a:solidFill>
                            <a:srgbClr val="002060"/>
                          </a:solidFill>
                        </a:rPr>
                        <a:t>Restablecer Texto</a:t>
                      </a:r>
                      <a:endParaRPr lang="es-CL" sz="36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745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3600" b="1" dirty="0">
                          <a:solidFill>
                            <a:srgbClr val="002060"/>
                          </a:solidFill>
                        </a:rPr>
                        <a:t>\033[0;35m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dirty="0">
                          <a:solidFill>
                            <a:srgbClr val="002060"/>
                          </a:solidFill>
                        </a:rPr>
                        <a:t>Color Rojo</a:t>
                      </a:r>
                      <a:endParaRPr lang="es-CL" sz="36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079610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D0EAD5C6-A7C4-444C-8EBC-4900B39EBB8E}"/>
              </a:ext>
            </a:extLst>
          </p:cNvPr>
          <p:cNvSpPr txBox="1"/>
          <p:nvPr/>
        </p:nvSpPr>
        <p:spPr>
          <a:xfrm>
            <a:off x="3200400" y="6667500"/>
            <a:ext cx="12192000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Más colores en el siguiente link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https://www.codegrepper.com/code-examples/java/%5C033%5B31m+JAVA</a:t>
            </a:r>
            <a:endParaRPr kumimoji="0" lang="es-ES" sz="2800" b="1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5125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155</Words>
  <Application>Microsoft Office PowerPoint</Application>
  <PresentationFormat>Personalizado</PresentationFormat>
  <Paragraphs>25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Calibri</vt:lpstr>
      <vt:lpstr>Wingdings</vt:lpstr>
      <vt:lpstr>Arial</vt:lpstr>
      <vt:lpstr>Frank Ruhl Libre Medium</vt:lpstr>
      <vt:lpstr>Office Theme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Animada Vídeo Empresa Azul y Blanco</dc:title>
  <cp:lastModifiedBy>VALERY EMY BELEN RODRIGUEZ CASTILLO</cp:lastModifiedBy>
  <cp:revision>4</cp:revision>
  <dcterms:created xsi:type="dcterms:W3CDTF">2006-08-16T00:00:00Z</dcterms:created>
  <dcterms:modified xsi:type="dcterms:W3CDTF">2021-08-25T17:31:53Z</dcterms:modified>
  <dc:identifier>DAEneOYr9A0</dc:identifier>
</cp:coreProperties>
</file>