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7" r:id="rId6"/>
    <p:sldId id="268" r:id="rId7"/>
    <p:sldId id="269" r:id="rId8"/>
    <p:sldId id="270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uce" panose="020B0604020202020204" charset="0"/>
      <p:regular r:id="rId14"/>
    </p:embeddedFont>
    <p:embeddedFont>
      <p:font typeface="Open Sauce Bold" panose="020B0604020202020204" charset="0"/>
      <p:regular r:id="rId15"/>
    </p:embeddedFont>
    <p:embeddedFont>
      <p:font typeface="Schoolbell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3716" y="751104"/>
            <a:ext cx="17460568" cy="878479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07782" y="4288450"/>
            <a:ext cx="89916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6600" dirty="0">
                <a:solidFill>
                  <a:srgbClr val="020066"/>
                </a:solidFill>
                <a:latin typeface="Schoolbell"/>
              </a:rPr>
              <a:t>Protección de sus datos y su privacidad</a:t>
            </a:r>
            <a:endParaRPr lang="en-US" sz="6600" dirty="0">
              <a:solidFill>
                <a:srgbClr val="020066"/>
              </a:solidFill>
              <a:latin typeface="Schoolbell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3639303" y="7927835"/>
            <a:ext cx="8497013" cy="0"/>
          </a:xfrm>
          <a:prstGeom prst="line">
            <a:avLst/>
          </a:prstGeom>
          <a:ln w="28575" cap="rnd">
            <a:solidFill>
              <a:srgbClr val="1A2127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6151685" y="8372705"/>
            <a:ext cx="5984631" cy="53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097">
                <a:solidFill>
                  <a:srgbClr val="EDEAE7"/>
                </a:solidFill>
                <a:latin typeface="Schoolbell"/>
              </a:rPr>
              <a:t>Presentación del Grupo 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17832" y="2444379"/>
            <a:ext cx="7713273" cy="37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sz="2222">
                <a:solidFill>
                  <a:srgbClr val="EDEAE7"/>
                </a:solidFill>
                <a:latin typeface="Open Sauce Bold"/>
              </a:rPr>
              <a:t>Escuela Primaria Venustiano Carranza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0C5F5E-A542-4C6E-B6E9-A22FF3932A63}"/>
              </a:ext>
            </a:extLst>
          </p:cNvPr>
          <p:cNvSpPr txBox="1"/>
          <p:nvPr/>
        </p:nvSpPr>
        <p:spPr>
          <a:xfrm>
            <a:off x="228600" y="2019300"/>
            <a:ext cx="3200400" cy="7315192"/>
          </a:xfrm>
          <a:prstGeom prst="rect">
            <a:avLst/>
          </a:prstGeom>
          <a:solidFill>
            <a:srgbClr val="02006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2C29A4-7627-4F15-AAC4-0011D98DF172}"/>
              </a:ext>
            </a:extLst>
          </p:cNvPr>
          <p:cNvSpPr txBox="1"/>
          <p:nvPr/>
        </p:nvSpPr>
        <p:spPr>
          <a:xfrm>
            <a:off x="14887816" y="2211633"/>
            <a:ext cx="3200400" cy="7315192"/>
          </a:xfrm>
          <a:prstGeom prst="rect">
            <a:avLst/>
          </a:prstGeom>
          <a:solidFill>
            <a:srgbClr val="02006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000125"/>
            <a:ext cx="12670756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EDEAE7"/>
                </a:solidFill>
                <a:latin typeface="Schoolbell"/>
              </a:rPr>
              <a:t>Objetivos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206715" y="3390900"/>
            <a:ext cx="14935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Schoolbell"/>
              </a:rPr>
              <a:t>Dar a conocer la protección datos y privacidad</a:t>
            </a:r>
            <a:endParaRPr lang="en-US" sz="4000" dirty="0">
              <a:solidFill>
                <a:schemeClr val="bg1"/>
              </a:solidFill>
              <a:latin typeface="Schoolb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4399"/>
            <a:ext cx="17106900" cy="2739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s-CL" sz="8000" dirty="0">
                <a:solidFill>
                  <a:srgbClr val="FFFFFF"/>
                </a:solidFill>
                <a:latin typeface="Schoolbell"/>
              </a:rPr>
              <a:t>Proteja</a:t>
            </a:r>
            <a:r>
              <a:rPr lang="en-US" sz="8000" dirty="0">
                <a:solidFill>
                  <a:srgbClr val="FFFFFF"/>
                </a:solidFill>
                <a:latin typeface="Schoolbell"/>
              </a:rPr>
              <a:t> sus </a:t>
            </a:r>
            <a:r>
              <a:rPr lang="en-US" sz="8000" dirty="0" err="1">
                <a:solidFill>
                  <a:srgbClr val="FFFFFF"/>
                </a:solidFill>
                <a:latin typeface="Schoolbell"/>
              </a:rPr>
              <a:t>dispositivos</a:t>
            </a:r>
            <a:r>
              <a:rPr lang="en-US" sz="8000" dirty="0">
                <a:solidFill>
                  <a:srgbClr val="FFFFFF"/>
                </a:solidFill>
                <a:latin typeface="Schoolbell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Schoolbell"/>
              </a:rPr>
              <a:t>informáticos</a:t>
            </a:r>
            <a:endParaRPr lang="en-US" sz="8000" dirty="0">
              <a:solidFill>
                <a:srgbClr val="FFFFFF"/>
              </a:solidFill>
              <a:latin typeface="Schoolbell"/>
            </a:endParaRPr>
          </a:p>
          <a:p>
            <a:r>
              <a:rPr lang="en-US" sz="4400" dirty="0">
                <a:solidFill>
                  <a:srgbClr val="FFFFFF"/>
                </a:solidFill>
                <a:latin typeface="Schoolbell"/>
              </a:rPr>
              <a:t>Pasos a </a:t>
            </a:r>
            <a:r>
              <a:rPr lang="en-US" sz="4400" dirty="0" err="1">
                <a:solidFill>
                  <a:srgbClr val="FFFFFF"/>
                </a:solidFill>
                <a:latin typeface="Schoolbell"/>
              </a:rPr>
              <a:t>seguir</a:t>
            </a:r>
            <a:r>
              <a:rPr lang="en-US" sz="4400" dirty="0">
                <a:solidFill>
                  <a:srgbClr val="FFFFFF"/>
                </a:solidFill>
                <a:latin typeface="Schoolbell"/>
              </a:rPr>
              <a:t> para </a:t>
            </a:r>
            <a:r>
              <a:rPr lang="en-US" sz="4400" dirty="0" err="1">
                <a:solidFill>
                  <a:srgbClr val="FFFFFF"/>
                </a:solidFill>
                <a:latin typeface="Schoolbell"/>
              </a:rPr>
              <a:t>proteger</a:t>
            </a:r>
            <a:r>
              <a:rPr lang="en-US" sz="4400" dirty="0">
                <a:solidFill>
                  <a:srgbClr val="FFFFFF"/>
                </a:solidFill>
                <a:latin typeface="Schoolbell"/>
              </a:rPr>
              <a:t> sus </a:t>
            </a:r>
            <a:r>
              <a:rPr lang="en-US" sz="4400" dirty="0" err="1">
                <a:solidFill>
                  <a:srgbClr val="FFFFFF"/>
                </a:solidFill>
                <a:latin typeface="Schoolbell"/>
              </a:rPr>
              <a:t>dispositivos</a:t>
            </a:r>
            <a:r>
              <a:rPr lang="en-US" sz="4400" dirty="0">
                <a:solidFill>
                  <a:srgbClr val="FFFFFF"/>
                </a:solidFill>
                <a:latin typeface="Schoolbell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Schoolbell"/>
              </a:rPr>
              <a:t>informáticos</a:t>
            </a:r>
            <a:r>
              <a:rPr lang="en-US" sz="4400" dirty="0">
                <a:solidFill>
                  <a:srgbClr val="FFFFFF"/>
                </a:solidFill>
                <a:latin typeface="Schoolbell"/>
              </a:rPr>
              <a:t> contra </a:t>
            </a:r>
            <a:r>
              <a:rPr lang="en-US" sz="4400" dirty="0" err="1">
                <a:solidFill>
                  <a:srgbClr val="FFFFFF"/>
                </a:solidFill>
                <a:latin typeface="Schoolbell"/>
              </a:rPr>
              <a:t>intrusos</a:t>
            </a:r>
            <a:r>
              <a:rPr lang="en-US" sz="4400" dirty="0">
                <a:solidFill>
                  <a:srgbClr val="FFFFFF"/>
                </a:solidFill>
                <a:latin typeface="Schoolbell"/>
              </a:rPr>
              <a:t>:</a:t>
            </a:r>
          </a:p>
        </p:txBody>
      </p:sp>
      <p:sp>
        <p:nvSpPr>
          <p:cNvPr id="4" name="AutoShape 4"/>
          <p:cNvSpPr/>
          <p:nvPr/>
        </p:nvSpPr>
        <p:spPr>
          <a:xfrm>
            <a:off x="-564365" y="8896805"/>
            <a:ext cx="19416731" cy="0"/>
          </a:xfrm>
          <a:prstGeom prst="line">
            <a:avLst/>
          </a:prstGeom>
          <a:ln w="38100" cap="rnd">
            <a:solidFill>
              <a:srgbClr val="EDEAE7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478210" y="3810918"/>
            <a:ext cx="10217848" cy="884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s-ES" sz="2300" dirty="0">
                <a:solidFill>
                  <a:srgbClr val="FFFFFF"/>
                </a:solidFill>
                <a:latin typeface="Open Sauce"/>
              </a:rPr>
              <a:t>El </a:t>
            </a:r>
            <a:r>
              <a:rPr lang="es-ES" sz="2300" b="1" i="1" dirty="0">
                <a:solidFill>
                  <a:srgbClr val="FFFFFF"/>
                </a:solidFill>
                <a:latin typeface="Open Sauce"/>
              </a:rPr>
              <a:t>firewall </a:t>
            </a:r>
            <a:r>
              <a:rPr lang="es-ES" sz="2300" dirty="0">
                <a:solidFill>
                  <a:srgbClr val="FFFFFF"/>
                </a:solidFill>
                <a:latin typeface="Open Sauce"/>
              </a:rPr>
              <a:t>debe estar activado y actualizado para evitar que los hackers accedan a sus datos personales o empresariales. </a:t>
            </a:r>
            <a:endParaRPr lang="en-US" sz="23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2724" y="5393536"/>
            <a:ext cx="10217848" cy="11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s-ES" sz="2300" dirty="0">
                <a:solidFill>
                  <a:srgbClr val="FFFFFF"/>
                </a:solidFill>
                <a:latin typeface="Open Sauce"/>
              </a:rPr>
              <a:t>Descargar software de sitios web confiables para evitar obtener spyware. Software antivirus para analizar su computadora y correo electrónico entrante para detectar virus y eliminarlos. </a:t>
            </a:r>
            <a:endParaRPr lang="en-US" sz="23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06123" y="7050905"/>
            <a:ext cx="10289935" cy="1337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s-ES" sz="2300" dirty="0">
                <a:solidFill>
                  <a:srgbClr val="FFFFFF"/>
                </a:solidFill>
                <a:latin typeface="Open Sauce"/>
              </a:rPr>
              <a:t>Para proteger su computadora y sus datos descargue e instale periódicamente parches y actualizaciones de seguridad del software del sistema operativo.</a:t>
            </a:r>
            <a:endParaRPr lang="en-US" sz="2300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50866" y="3841261"/>
            <a:ext cx="4581056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2"/>
              </a:lnSpc>
            </a:pP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Mantener</a:t>
            </a:r>
            <a:r>
              <a:rPr lang="en-US" sz="3000" dirty="0">
                <a:solidFill>
                  <a:srgbClr val="FFFFFF"/>
                </a:solidFill>
                <a:latin typeface="Schoolbell"/>
              </a:rPr>
              <a:t> el firewall </a:t>
            </a: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encendido</a:t>
            </a:r>
            <a:endParaRPr lang="en-US" sz="3000" dirty="0">
              <a:solidFill>
                <a:srgbClr val="FFFFFF"/>
              </a:solidFill>
              <a:latin typeface="Schoolbel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50865" y="5477523"/>
            <a:ext cx="4955258" cy="605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02"/>
              </a:lnSpc>
            </a:pP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Utilizar</a:t>
            </a:r>
            <a:r>
              <a:rPr lang="en-US" sz="3000" dirty="0">
                <a:solidFill>
                  <a:srgbClr val="FFFFFF"/>
                </a:solidFill>
                <a:latin typeface="Schoolbell"/>
              </a:rPr>
              <a:t> antivirus y antispyware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50866" y="7296901"/>
            <a:ext cx="4581056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2"/>
              </a:lnSpc>
            </a:pP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Administrar</a:t>
            </a:r>
            <a:r>
              <a:rPr lang="en-US" sz="3000" dirty="0">
                <a:solidFill>
                  <a:srgbClr val="FFFFFF"/>
                </a:solidFill>
                <a:latin typeface="Schoolbel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su</a:t>
            </a:r>
            <a:r>
              <a:rPr lang="en-US" sz="3000" dirty="0">
                <a:solidFill>
                  <a:srgbClr val="FFFFFF"/>
                </a:solidFill>
                <a:latin typeface="Schoolbell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Schoolbell"/>
              </a:rPr>
              <a:t>sistema</a:t>
            </a:r>
            <a:r>
              <a:rPr lang="en-US" sz="3000" dirty="0">
                <a:solidFill>
                  <a:srgbClr val="FFFFFF"/>
                </a:solidFill>
                <a:latin typeface="Schoolbell"/>
              </a:rPr>
              <a:t> operativo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3743378"/>
            <a:ext cx="956394" cy="946830"/>
            <a:chOff x="0" y="0"/>
            <a:chExt cx="1275191" cy="1262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75191" cy="1262439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318798" y="259110"/>
              <a:ext cx="637596" cy="7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0"/>
                </a:lnSpc>
              </a:pPr>
              <a:r>
                <a:rPr lang="en-US" sz="3300">
                  <a:solidFill>
                    <a:srgbClr val="EDEAE7"/>
                  </a:solidFill>
                  <a:latin typeface="Schoolbell Bold"/>
                </a:rPr>
                <a:t>01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5390773"/>
            <a:ext cx="956394" cy="946830"/>
            <a:chOff x="0" y="0"/>
            <a:chExt cx="1275191" cy="1262439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75191" cy="1262439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318798" y="259110"/>
              <a:ext cx="637596" cy="7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0"/>
                </a:lnSpc>
              </a:pPr>
              <a:r>
                <a:rPr lang="en-US" sz="3300">
                  <a:solidFill>
                    <a:srgbClr val="EDEAE7"/>
                  </a:solidFill>
                  <a:latin typeface="Schoolbell Bold"/>
                </a:rPr>
                <a:t>02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7174323"/>
            <a:ext cx="956394" cy="946830"/>
            <a:chOff x="0" y="0"/>
            <a:chExt cx="1275191" cy="1262439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75191" cy="1262439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318798" y="259110"/>
              <a:ext cx="637596" cy="70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0"/>
                </a:lnSpc>
              </a:pPr>
              <a:r>
                <a:rPr lang="en-US" sz="3300">
                  <a:solidFill>
                    <a:srgbClr val="EDEAE7"/>
                  </a:solidFill>
                  <a:latin typeface="Schoolbell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564365" y="9203232"/>
            <a:ext cx="19416731" cy="0"/>
          </a:xfrm>
          <a:prstGeom prst="line">
            <a:avLst/>
          </a:prstGeom>
          <a:ln w="38100" cap="rnd">
            <a:solidFill>
              <a:srgbClr val="EDEAE7">
                <a:alpha val="24706"/>
              </a:srgbClr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19200" y="952502"/>
            <a:ext cx="16459200" cy="6950022"/>
            <a:chOff x="0" y="114300"/>
            <a:chExt cx="9357945" cy="6680234"/>
          </a:xfrm>
        </p:grpSpPr>
        <p:sp>
          <p:nvSpPr>
            <p:cNvPr id="7" name="TextBox 7"/>
            <p:cNvSpPr txBox="1"/>
            <p:nvPr/>
          </p:nvSpPr>
          <p:spPr>
            <a:xfrm>
              <a:off x="0" y="114300"/>
              <a:ext cx="9119664" cy="114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70"/>
                </a:lnSpc>
              </a:pPr>
              <a:r>
                <a:rPr lang="en-US" sz="7725" dirty="0">
                  <a:solidFill>
                    <a:srgbClr val="EDEAE7"/>
                  </a:solidFill>
                  <a:latin typeface="Schoolbell"/>
                </a:rPr>
                <a:t>¿Qué es la </a:t>
              </a:r>
              <a:r>
                <a:rPr lang="es-CL" sz="7725" dirty="0">
                  <a:solidFill>
                    <a:srgbClr val="EDEAE7"/>
                  </a:solidFill>
                  <a:latin typeface="Schoolbell"/>
                </a:rPr>
                <a:t>encriptación</a:t>
              </a:r>
              <a:r>
                <a:rPr lang="en-US" sz="7725" dirty="0">
                  <a:solidFill>
                    <a:srgbClr val="EDEAE7"/>
                  </a:solidFill>
                  <a:latin typeface="Schoolbell"/>
                </a:rPr>
                <a:t>?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9971" y="2091836"/>
              <a:ext cx="9227974" cy="4702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s-ES" sz="2400" dirty="0">
                  <a:solidFill>
                    <a:srgbClr val="EDEAE7"/>
                  </a:solidFill>
                  <a:latin typeface="Open Sauce"/>
                </a:rPr>
                <a:t>Proceso de conversión de la información a un formato que una parte no autorizada vea o acceda al contenido. </a:t>
              </a: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endParaRPr lang="es-ES" sz="2400" dirty="0">
                <a:solidFill>
                  <a:srgbClr val="EDEAE7"/>
                </a:solidFill>
                <a:latin typeface="Open Sauce"/>
              </a:endParaRP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s-ES" sz="2400" dirty="0">
                  <a:solidFill>
                    <a:srgbClr val="EDEAE7"/>
                  </a:solidFill>
                  <a:latin typeface="Open Sauce"/>
                </a:rPr>
                <a:t>Solo una persona de confianza autorizada con la contraseña o clave secreta puede descifrar los datos y acceder a ellos en su formato original. </a:t>
              </a: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endParaRPr lang="es-ES" sz="2400" dirty="0">
                <a:solidFill>
                  <a:srgbClr val="EDEAE7"/>
                </a:solidFill>
                <a:latin typeface="Open Sauce"/>
              </a:endParaRP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s-ES" sz="2400" dirty="0">
                  <a:solidFill>
                    <a:srgbClr val="EDEAE7"/>
                  </a:solidFill>
                  <a:latin typeface="Open Sauce"/>
                </a:rPr>
                <a:t>Existe el sistema de encriptación de archivos (EFS, </a:t>
              </a:r>
              <a:r>
                <a:rPr lang="es-ES" sz="2400" dirty="0" err="1">
                  <a:solidFill>
                    <a:srgbClr val="EDEAE7"/>
                  </a:solidFill>
                  <a:latin typeface="Open Sauce"/>
                </a:rPr>
                <a:t>Encrypting</a:t>
              </a:r>
              <a:r>
                <a:rPr lang="es-ES" sz="2400" dirty="0">
                  <a:solidFill>
                    <a:srgbClr val="EDEAE7"/>
                  </a:solidFill>
                  <a:latin typeface="Open Sauce"/>
                </a:rPr>
                <a:t> File System) es una característica de Windows que permite encriptar datos. </a:t>
              </a: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endParaRPr lang="es-ES" sz="2400" dirty="0">
                <a:solidFill>
                  <a:srgbClr val="EDEAE7"/>
                </a:solidFill>
                <a:latin typeface="Open Sauce"/>
              </a:endParaRPr>
            </a:p>
            <a:p>
              <a:pPr marL="342900" indent="-342900" algn="just">
                <a:lnSpc>
                  <a:spcPts val="3220"/>
                </a:lnSpc>
                <a:buClr>
                  <a:srgbClr val="0070C0"/>
                </a:buClr>
                <a:buFont typeface="Wingdings" panose="05000000000000000000" pitchFamily="2" charset="2"/>
                <a:buChar char="q"/>
              </a:pPr>
              <a:r>
                <a:rPr lang="es-ES" sz="2400" dirty="0">
                  <a:solidFill>
                    <a:srgbClr val="EDEAE7"/>
                  </a:solidFill>
                  <a:latin typeface="Open Sauce"/>
                </a:rPr>
                <a:t>El EFS está directamente vinculado a una cuenta de usuario determinada. Solo el usuario que cifró los datos puede acceder a estos una vez encriptados con el EFS. Para encriptar datos con EFS en todas las versiones de Windows, siga estos pasos:</a:t>
              </a:r>
              <a:endParaRPr lang="en-US" sz="2400" dirty="0">
                <a:solidFill>
                  <a:srgbClr val="EDEAE7"/>
                </a:solidFill>
                <a:latin typeface="Open Sauc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4400" y="355450"/>
            <a:ext cx="1604010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4800" dirty="0">
                <a:solidFill>
                  <a:srgbClr val="EDEAE7"/>
                </a:solidFill>
                <a:latin typeface="Schoolbell"/>
              </a:rPr>
              <a:t>Para encriptar datos con EFS en todas las versiones de Windows, siga estos pasos:</a:t>
            </a: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90D33C1-CDE8-45CE-B15D-2BDA8F2F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41503"/>
            <a:ext cx="8305800" cy="813968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207FF35D-942D-407F-B22A-B56893101211}"/>
              </a:ext>
            </a:extLst>
          </p:cNvPr>
          <p:cNvSpPr txBox="1"/>
          <p:nvPr/>
        </p:nvSpPr>
        <p:spPr>
          <a:xfrm>
            <a:off x="457200" y="3543300"/>
            <a:ext cx="7391401" cy="2840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s-ES" sz="2800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rgbClr val="EDEAE7"/>
                </a:solidFill>
                <a:latin typeface="Open Sauce"/>
              </a:rPr>
              <a:t>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Paso 1: </a:t>
            </a:r>
            <a:r>
              <a:rPr lang="es-ES" sz="2800" dirty="0">
                <a:solidFill>
                  <a:srgbClr val="EDEAE7"/>
                </a:solidFill>
                <a:latin typeface="Open Sauce"/>
              </a:rPr>
              <a:t>Seleccione uno o más archivos o carpetas.</a:t>
            </a: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s-ES" sz="2800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rgbClr val="EDEAE7"/>
                </a:solidFill>
                <a:latin typeface="Open Sauce"/>
              </a:rPr>
              <a:t>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Paso 2: </a:t>
            </a:r>
            <a:r>
              <a:rPr lang="es-ES" sz="2800" dirty="0">
                <a:solidFill>
                  <a:srgbClr val="EDEAE7"/>
                </a:solidFill>
                <a:latin typeface="Open Sauce"/>
              </a:rPr>
              <a:t>Haga clic derecho en los datos y seleccione en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Propiedades.</a:t>
            </a:r>
            <a:endParaRPr lang="es-ES" sz="2800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EDEAE7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24645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4400" y="355450"/>
            <a:ext cx="1604010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4800" dirty="0">
                <a:solidFill>
                  <a:srgbClr val="EDEAE7"/>
                </a:solidFill>
                <a:latin typeface="Schoolbell"/>
              </a:rPr>
              <a:t>Para encriptar datos con EFS en todas las versiones de Windows, siga estos pasos: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07FF35D-942D-407F-B22A-B56893101211}"/>
              </a:ext>
            </a:extLst>
          </p:cNvPr>
          <p:cNvSpPr txBox="1"/>
          <p:nvPr/>
        </p:nvSpPr>
        <p:spPr>
          <a:xfrm>
            <a:off x="609600" y="4420977"/>
            <a:ext cx="8198108" cy="1199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s-ES" sz="2800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rgbClr val="EDEAE7"/>
                </a:solidFill>
                <a:latin typeface="Open Sauce"/>
              </a:rPr>
              <a:t>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Paso 3: </a:t>
            </a:r>
            <a:r>
              <a:rPr lang="es-ES" sz="2800" dirty="0">
                <a:solidFill>
                  <a:srgbClr val="EDEAE7"/>
                </a:solidFill>
                <a:latin typeface="Open Sauce"/>
              </a:rPr>
              <a:t>Haga clic en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Opciones avanzadas.</a:t>
            </a:r>
            <a:endParaRPr lang="es-ES" sz="2800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EDEAE7"/>
              </a:solidFill>
              <a:latin typeface="Open Sauce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746398-79F8-445A-98FA-1D0B578E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14" y="1897404"/>
            <a:ext cx="8198108" cy="8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4400" y="355450"/>
            <a:ext cx="1604010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4800" dirty="0">
                <a:solidFill>
                  <a:srgbClr val="EDEAE7"/>
                </a:solidFill>
                <a:latin typeface="Schoolbell"/>
              </a:rPr>
              <a:t>Para encriptar datos con EFS en todas las versiones de Windows, siga estos pasos: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07FF35D-942D-407F-B22A-B56893101211}"/>
              </a:ext>
            </a:extLst>
          </p:cNvPr>
          <p:cNvSpPr txBox="1"/>
          <p:nvPr/>
        </p:nvSpPr>
        <p:spPr>
          <a:xfrm>
            <a:off x="609600" y="4420977"/>
            <a:ext cx="81981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s-ES" sz="2800" b="1" dirty="0">
              <a:solidFill>
                <a:srgbClr val="EDEAE7"/>
              </a:solidFill>
              <a:latin typeface="Open Sauce"/>
            </a:endParaRPr>
          </a:p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EDEAE7"/>
                </a:solidFill>
                <a:latin typeface="Open Sauce"/>
              </a:rPr>
              <a:t>Paso 4: </a:t>
            </a:r>
            <a:r>
              <a:rPr lang="es-ES" sz="2800" dirty="0">
                <a:solidFill>
                  <a:srgbClr val="EDEAE7"/>
                </a:solidFill>
                <a:latin typeface="Open Sauce"/>
              </a:rPr>
              <a:t>Seleccione la casilla de verificación </a:t>
            </a:r>
            <a:r>
              <a:rPr lang="es-ES" sz="2800" b="1" dirty="0">
                <a:solidFill>
                  <a:srgbClr val="EDEAE7"/>
                </a:solidFill>
                <a:latin typeface="Open Sauce"/>
              </a:rPr>
              <a:t>Encriptar contenido para proteger datos. </a:t>
            </a:r>
            <a:endParaRPr lang="en-US" sz="2400" b="1" dirty="0">
              <a:solidFill>
                <a:srgbClr val="EDEAE7"/>
              </a:solidFill>
              <a:latin typeface="Open Sauce"/>
            </a:endParaRP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12C9F32-883D-4107-BEED-DF07A17C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29" y="2253842"/>
            <a:ext cx="7810328" cy="76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4400" y="355450"/>
            <a:ext cx="1604010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4800" dirty="0">
                <a:solidFill>
                  <a:srgbClr val="EDEAE7"/>
                </a:solidFill>
                <a:latin typeface="Schoolbell"/>
              </a:rPr>
              <a:t>Para encriptar datos con EFS en todas las versiones de Windows, siga estos pasos: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07FF35D-942D-407F-B22A-B56893101211}"/>
              </a:ext>
            </a:extLst>
          </p:cNvPr>
          <p:cNvSpPr txBox="1"/>
          <p:nvPr/>
        </p:nvSpPr>
        <p:spPr>
          <a:xfrm>
            <a:off x="762000" y="4322762"/>
            <a:ext cx="70866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220"/>
              </a:lnSpc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rgbClr val="EDEAE7"/>
                </a:solidFill>
                <a:latin typeface="Open Sauce"/>
              </a:rPr>
              <a:t>Paso 5: </a:t>
            </a:r>
            <a:r>
              <a:rPr lang="es-ES" sz="2800" dirty="0">
                <a:solidFill>
                  <a:srgbClr val="EDEAE7"/>
                </a:solidFill>
                <a:latin typeface="Open Sauce"/>
              </a:rPr>
              <a:t>Las carpetas y los archivos encriptados con el EFS se muestran en verde, como se muestra en la ilustración.</a:t>
            </a:r>
            <a:endParaRPr lang="en-US" sz="2400" dirty="0">
              <a:solidFill>
                <a:srgbClr val="EDEAE7"/>
              </a:solidFill>
              <a:latin typeface="Open Sauc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A4B45-8DAD-4744-AA7D-1B95D8ABA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6" t="34445" r="42500" b="29259"/>
          <a:stretch/>
        </p:blipFill>
        <p:spPr>
          <a:xfrm>
            <a:off x="8229600" y="2705100"/>
            <a:ext cx="9598090" cy="54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383</Words>
  <Application>Microsoft Office PowerPoint</Application>
  <PresentationFormat>Personalizado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Open Sauce</vt:lpstr>
      <vt:lpstr>Arial</vt:lpstr>
      <vt:lpstr>Wingdings</vt:lpstr>
      <vt:lpstr>Calibri</vt:lpstr>
      <vt:lpstr>Schoolbell Bold</vt:lpstr>
      <vt:lpstr>Schoolbell</vt:lpstr>
      <vt:lpstr>Open Sauce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Protección de sus datos y su privacidad</dc:title>
  <dc:creator>valery</dc:creator>
  <cp:lastModifiedBy>VALERY EMY BELEN RODRIGUEZ CASTILLO</cp:lastModifiedBy>
  <cp:revision>6</cp:revision>
  <dcterms:created xsi:type="dcterms:W3CDTF">2006-08-16T00:00:00Z</dcterms:created>
  <dcterms:modified xsi:type="dcterms:W3CDTF">2021-11-30T11:30:56Z</dcterms:modified>
  <dc:identifier>DAExK4W3w9A</dc:identifier>
</cp:coreProperties>
</file>