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9E82A3B5-BBDB-4F1B-831E-7A432034D32F}" type="datetimeFigureOut">
              <a:rPr lang="en-US" smtClean="0"/>
              <a:t>8/4/2019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9E82A3B5-BBDB-4F1B-831E-7A432034D32F}" type="datetimeFigureOut">
              <a:rPr lang="en-US" smtClean="0"/>
              <a:t>8/4/2019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9E82A3B5-BBDB-4F1B-831E-7A432034D32F}" type="datetimeFigureOut">
              <a:rPr lang="en-US" smtClean="0"/>
              <a:t>8/4/2019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9E82A3B5-BBDB-4F1B-831E-7A432034D32F}" type="datetimeFigureOut">
              <a:rPr lang="en-US" smtClean="0"/>
              <a:t>8/4/2019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2A3B5-BBDB-4F1B-831E-7A432034D32F}" type="datetimeFigureOut">
              <a:rPr lang="en-US" smtClean="0"/>
              <a:t>8/4/2019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9E82A3B5-BBDB-4F1B-831E-7A432034D32F}" type="datetimeFigureOut">
              <a:rPr lang="en-US" smtClean="0"/>
              <a:t>8/4/2019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9E82A3B5-BBDB-4F1B-831E-7A432034D32F}" type="datetimeFigureOut">
              <a:rPr lang="en-US" smtClean="0"/>
              <a:t>8/4/2019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9E82A3B5-BBDB-4F1B-831E-7A432034D32F}" type="datetimeFigureOut">
              <a:rPr lang="en-US" smtClean="0"/>
              <a:t>8/4/2019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2A3B5-BBDB-4F1B-831E-7A432034D32F}" type="datetimeFigureOut">
              <a:rPr lang="en-US" smtClean="0"/>
              <a:t>8/4/2019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2A3B5-BBDB-4F1B-831E-7A432034D32F}" type="datetimeFigureOut">
              <a:rPr lang="en-US" smtClean="0"/>
              <a:t>8/4/2019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2A3B5-BBDB-4F1B-831E-7A432034D32F}" type="datetimeFigureOut">
              <a:rPr lang="en-US" smtClean="0"/>
              <a:t>8/4/2019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5E1A93B-00A1-4A26-B455-8DCC9F3C2CF8}" type="slidenum">
              <a:rPr lang="en-NZ" smtClean="0"/>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2A3B5-BBDB-4F1B-831E-7A432034D32F}" type="datetimeFigureOut">
              <a:rPr lang="en-US" smtClean="0"/>
              <a:t>8/4/2019</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1A93B-00A1-4A26-B455-8DCC9F3C2CF8}" type="slidenum">
              <a:rPr lang="en-NZ" smtClean="0"/>
              <a:t>‹#›</a:t>
            </a:fld>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57166"/>
            <a:ext cx="7858180" cy="369332"/>
          </a:xfrm>
          <a:prstGeom prst="rect">
            <a:avLst/>
          </a:prstGeom>
          <a:noFill/>
        </p:spPr>
        <p:txBody>
          <a:bodyPr wrap="square" rtlCol="0">
            <a:spAutoFit/>
          </a:bodyPr>
          <a:lstStyle/>
          <a:p>
            <a:r>
              <a:rPr lang="en-NZ" dirty="0" smtClean="0"/>
              <a:t>Title: VRCloudTech </a:t>
            </a:r>
            <a:endParaRPr lang="en-NZ" dirty="0"/>
          </a:p>
        </p:txBody>
      </p:sp>
      <p:sp>
        <p:nvSpPr>
          <p:cNvPr id="5" name="TextBox 4"/>
          <p:cNvSpPr txBox="1"/>
          <p:nvPr/>
        </p:nvSpPr>
        <p:spPr>
          <a:xfrm>
            <a:off x="642910" y="857232"/>
            <a:ext cx="7858180" cy="369332"/>
          </a:xfrm>
          <a:prstGeom prst="rect">
            <a:avLst/>
          </a:prstGeom>
          <a:noFill/>
        </p:spPr>
        <p:txBody>
          <a:bodyPr wrap="square" rtlCol="0">
            <a:spAutoFit/>
          </a:bodyPr>
          <a:lstStyle/>
          <a:p>
            <a:r>
              <a:rPr lang="en-NZ" dirty="0" smtClean="0"/>
              <a:t>Page: 1 - Introduction</a:t>
            </a:r>
            <a:endParaRPr lang="en-NZ" dirty="0"/>
          </a:p>
        </p:txBody>
      </p:sp>
      <p:sp>
        <p:nvSpPr>
          <p:cNvPr id="6" name="TextBox 5"/>
          <p:cNvSpPr txBox="1"/>
          <p:nvPr/>
        </p:nvSpPr>
        <p:spPr>
          <a:xfrm>
            <a:off x="642910" y="1357298"/>
            <a:ext cx="7858180" cy="369332"/>
          </a:xfrm>
          <a:prstGeom prst="rect">
            <a:avLst/>
          </a:prstGeom>
          <a:noFill/>
        </p:spPr>
        <p:txBody>
          <a:bodyPr wrap="square" rtlCol="0">
            <a:spAutoFit/>
          </a:bodyPr>
          <a:lstStyle/>
          <a:p>
            <a:r>
              <a:rPr lang="en-NZ" dirty="0" smtClean="0"/>
              <a:t>Date: 04</a:t>
            </a:r>
            <a:r>
              <a:rPr lang="en-NZ" baseline="30000" dirty="0" smtClean="0"/>
              <a:t>th</a:t>
            </a:r>
            <a:r>
              <a:rPr lang="en-NZ" dirty="0" smtClean="0"/>
              <a:t> August, 2019 </a:t>
            </a:r>
            <a:endParaRPr lang="en-NZ" dirty="0"/>
          </a:p>
        </p:txBody>
      </p:sp>
      <p:sp>
        <p:nvSpPr>
          <p:cNvPr id="7" name="TextBox 6"/>
          <p:cNvSpPr txBox="1"/>
          <p:nvPr/>
        </p:nvSpPr>
        <p:spPr>
          <a:xfrm>
            <a:off x="4857752" y="1928802"/>
            <a:ext cx="3571900" cy="144655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Script: NIL</a:t>
            </a:r>
          </a:p>
          <a:p>
            <a:endParaRPr lang="en-NZ" sz="1000" dirty="0"/>
          </a:p>
          <a:p>
            <a:endParaRPr lang="en-NZ" sz="1000" dirty="0" smtClean="0"/>
          </a:p>
          <a:p>
            <a:r>
              <a:rPr lang="en-NZ" sz="1000" dirty="0" smtClean="0"/>
              <a:t> </a:t>
            </a:r>
          </a:p>
          <a:p>
            <a:endParaRPr lang="en-NZ" sz="1000" dirty="0"/>
          </a:p>
          <a:p>
            <a:endParaRPr lang="en-NZ" sz="1000" dirty="0" smtClean="0"/>
          </a:p>
          <a:p>
            <a:endParaRPr lang="en-NZ" sz="1000" dirty="0"/>
          </a:p>
          <a:p>
            <a:endParaRPr lang="en-NZ" dirty="0" smtClean="0"/>
          </a:p>
        </p:txBody>
      </p:sp>
      <p:sp>
        <p:nvSpPr>
          <p:cNvPr id="9" name="TextBox 8"/>
          <p:cNvSpPr txBox="1"/>
          <p:nvPr/>
        </p:nvSpPr>
        <p:spPr>
          <a:xfrm>
            <a:off x="4857752" y="3500438"/>
            <a:ext cx="3571900" cy="553998"/>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NZ" sz="1000" dirty="0" smtClean="0"/>
              <a:t>Action: Opening Scene. Show RMIT University Logo Here. Show course Information also. Effect TBD. Ambient music (TBD) to start and remain for duration of video.</a:t>
            </a:r>
            <a:endParaRPr lang="en-NZ" dirty="0"/>
          </a:p>
        </p:txBody>
      </p:sp>
      <p:sp>
        <p:nvSpPr>
          <p:cNvPr id="13" name="Rectangle 12"/>
          <p:cNvSpPr/>
          <p:nvPr/>
        </p:nvSpPr>
        <p:spPr>
          <a:xfrm>
            <a:off x="285720" y="1928802"/>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p:cNvSpPr/>
          <p:nvPr/>
        </p:nvSpPr>
        <p:spPr>
          <a:xfrm>
            <a:off x="285720" y="4357694"/>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TextBox 10"/>
          <p:cNvSpPr txBox="1"/>
          <p:nvPr/>
        </p:nvSpPr>
        <p:spPr>
          <a:xfrm>
            <a:off x="1142976" y="2786058"/>
            <a:ext cx="2714644" cy="369332"/>
          </a:xfrm>
          <a:prstGeom prst="rect">
            <a:avLst/>
          </a:prstGeom>
          <a:noFill/>
        </p:spPr>
        <p:txBody>
          <a:bodyPr wrap="square" rtlCol="0">
            <a:spAutoFit/>
          </a:bodyPr>
          <a:lstStyle/>
          <a:p>
            <a:pPr algn="ctr"/>
            <a:r>
              <a:rPr lang="en-NZ" dirty="0" smtClean="0"/>
              <a:t>RMIT </a:t>
            </a:r>
            <a:r>
              <a:rPr lang="en-NZ" dirty="0" err="1" smtClean="0"/>
              <a:t>Univeristy</a:t>
            </a:r>
            <a:r>
              <a:rPr lang="en-NZ" dirty="0" smtClean="0"/>
              <a:t> Logo Here</a:t>
            </a:r>
            <a:endParaRPr lang="en-NZ" dirty="0"/>
          </a:p>
        </p:txBody>
      </p:sp>
      <p:sp>
        <p:nvSpPr>
          <p:cNvPr id="12" name="TextBox 11"/>
          <p:cNvSpPr txBox="1"/>
          <p:nvPr/>
        </p:nvSpPr>
        <p:spPr>
          <a:xfrm>
            <a:off x="1142976" y="3559734"/>
            <a:ext cx="2714644" cy="369332"/>
          </a:xfrm>
          <a:prstGeom prst="rect">
            <a:avLst/>
          </a:prstGeom>
          <a:noFill/>
        </p:spPr>
        <p:txBody>
          <a:bodyPr wrap="square" rtlCol="0">
            <a:spAutoFit/>
          </a:bodyPr>
          <a:lstStyle/>
          <a:p>
            <a:pPr algn="ctr"/>
            <a:r>
              <a:rPr lang="en-NZ" dirty="0" smtClean="0"/>
              <a:t>Course Information Here</a:t>
            </a:r>
            <a:endParaRPr lang="en-NZ" dirty="0"/>
          </a:p>
        </p:txBody>
      </p:sp>
      <p:sp>
        <p:nvSpPr>
          <p:cNvPr id="17" name="TextBox 16"/>
          <p:cNvSpPr txBox="1"/>
          <p:nvPr/>
        </p:nvSpPr>
        <p:spPr>
          <a:xfrm>
            <a:off x="1142976" y="5214950"/>
            <a:ext cx="2714644" cy="369332"/>
          </a:xfrm>
          <a:prstGeom prst="rect">
            <a:avLst/>
          </a:prstGeom>
          <a:noFill/>
        </p:spPr>
        <p:txBody>
          <a:bodyPr wrap="square" rtlCol="0">
            <a:spAutoFit/>
          </a:bodyPr>
          <a:lstStyle/>
          <a:p>
            <a:pPr algn="ctr"/>
            <a:r>
              <a:rPr lang="en-NZ" dirty="0" smtClean="0"/>
              <a:t>VRCloudTech Logo Here</a:t>
            </a:r>
            <a:endParaRPr lang="en-NZ" dirty="0"/>
          </a:p>
        </p:txBody>
      </p:sp>
      <p:sp>
        <p:nvSpPr>
          <p:cNvPr id="19" name="TextBox 18"/>
          <p:cNvSpPr txBox="1"/>
          <p:nvPr/>
        </p:nvSpPr>
        <p:spPr>
          <a:xfrm>
            <a:off x="4857752" y="4357694"/>
            <a:ext cx="3571900" cy="144655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Script: NIL until transition into Testimonial (see ‘Action’ below).</a:t>
            </a:r>
          </a:p>
          <a:p>
            <a:endParaRPr lang="en-NZ" sz="1000" dirty="0"/>
          </a:p>
          <a:p>
            <a:endParaRPr lang="en-NZ" sz="1000" dirty="0" smtClean="0"/>
          </a:p>
          <a:p>
            <a:r>
              <a:rPr lang="en-NZ" sz="1000" dirty="0" smtClean="0"/>
              <a:t> </a:t>
            </a:r>
          </a:p>
          <a:p>
            <a:endParaRPr lang="en-NZ" sz="1000" dirty="0"/>
          </a:p>
          <a:p>
            <a:endParaRPr lang="en-NZ" sz="1000" dirty="0" smtClean="0"/>
          </a:p>
          <a:p>
            <a:endParaRPr lang="en-NZ" sz="1000" dirty="0"/>
          </a:p>
          <a:p>
            <a:endParaRPr lang="en-NZ" dirty="0" smtClean="0"/>
          </a:p>
        </p:txBody>
      </p:sp>
      <p:sp>
        <p:nvSpPr>
          <p:cNvPr id="20" name="TextBox 19"/>
          <p:cNvSpPr txBox="1"/>
          <p:nvPr/>
        </p:nvSpPr>
        <p:spPr>
          <a:xfrm>
            <a:off x="4857752" y="5929330"/>
            <a:ext cx="3571900" cy="553998"/>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NZ" sz="1000" dirty="0" smtClean="0"/>
              <a:t>Action: Continuation of Opening Scene. Show VRCloudTech Logo Here. Effect TBD.  Start audio of testimonial from construction worker 1 now, 2 seconds prior to fade transition into interview.</a:t>
            </a:r>
            <a:endParaRPr lang="en-NZ"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57166"/>
            <a:ext cx="7858180" cy="369332"/>
          </a:xfrm>
          <a:prstGeom prst="rect">
            <a:avLst/>
          </a:prstGeom>
          <a:noFill/>
        </p:spPr>
        <p:txBody>
          <a:bodyPr wrap="square" rtlCol="0">
            <a:spAutoFit/>
          </a:bodyPr>
          <a:lstStyle/>
          <a:p>
            <a:r>
              <a:rPr lang="en-NZ" dirty="0" smtClean="0"/>
              <a:t>Title: VRCloudTech </a:t>
            </a:r>
            <a:endParaRPr lang="en-NZ" dirty="0"/>
          </a:p>
        </p:txBody>
      </p:sp>
      <p:sp>
        <p:nvSpPr>
          <p:cNvPr id="5" name="TextBox 4"/>
          <p:cNvSpPr txBox="1"/>
          <p:nvPr/>
        </p:nvSpPr>
        <p:spPr>
          <a:xfrm>
            <a:off x="642910" y="857232"/>
            <a:ext cx="7858180" cy="369332"/>
          </a:xfrm>
          <a:prstGeom prst="rect">
            <a:avLst/>
          </a:prstGeom>
          <a:noFill/>
        </p:spPr>
        <p:txBody>
          <a:bodyPr wrap="square" rtlCol="0">
            <a:spAutoFit/>
          </a:bodyPr>
          <a:lstStyle/>
          <a:p>
            <a:r>
              <a:rPr lang="en-NZ" dirty="0" smtClean="0"/>
              <a:t>Page: 2 – Testimonials Construction Worker 1</a:t>
            </a:r>
            <a:endParaRPr lang="en-NZ" dirty="0"/>
          </a:p>
        </p:txBody>
      </p:sp>
      <p:sp>
        <p:nvSpPr>
          <p:cNvPr id="6" name="TextBox 5"/>
          <p:cNvSpPr txBox="1"/>
          <p:nvPr/>
        </p:nvSpPr>
        <p:spPr>
          <a:xfrm>
            <a:off x="642910" y="1357298"/>
            <a:ext cx="7858180" cy="369332"/>
          </a:xfrm>
          <a:prstGeom prst="rect">
            <a:avLst/>
          </a:prstGeom>
          <a:noFill/>
        </p:spPr>
        <p:txBody>
          <a:bodyPr wrap="square" rtlCol="0">
            <a:spAutoFit/>
          </a:bodyPr>
          <a:lstStyle/>
          <a:p>
            <a:r>
              <a:rPr lang="en-NZ" dirty="0" smtClean="0"/>
              <a:t>Date: 04</a:t>
            </a:r>
            <a:r>
              <a:rPr lang="en-NZ" baseline="30000" dirty="0" smtClean="0"/>
              <a:t>th</a:t>
            </a:r>
            <a:r>
              <a:rPr lang="en-NZ" dirty="0" smtClean="0"/>
              <a:t> August, 2019 </a:t>
            </a:r>
            <a:endParaRPr lang="en-NZ" dirty="0"/>
          </a:p>
        </p:txBody>
      </p:sp>
      <p:sp>
        <p:nvSpPr>
          <p:cNvPr id="7" name="TextBox 6"/>
          <p:cNvSpPr txBox="1"/>
          <p:nvPr/>
        </p:nvSpPr>
        <p:spPr>
          <a:xfrm>
            <a:off x="4857752" y="1928802"/>
            <a:ext cx="3571900" cy="1631216"/>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Script – Construction Worker 1:</a:t>
            </a:r>
          </a:p>
          <a:p>
            <a:endParaRPr lang="en-NZ" sz="1000" dirty="0"/>
          </a:p>
          <a:p>
            <a:r>
              <a:rPr lang="en-NZ" sz="1000" dirty="0" smtClean="0"/>
              <a:t>“</a:t>
            </a:r>
            <a:r>
              <a:rPr lang="en-NZ" sz="1000" dirty="0"/>
              <a:t>Our project today is at a stage that is one of the more complex stages of the project. Subcontractors have been let, demolition has been performed, steel and concrete has been ordered, so we are at a point where we are really just putting all our services - mechanical, electrical and hydraulic - in place. Of all projects, a reutilisation of an existing building is one of the more QA intensive projects when it comes to installing services that will satisfy the end users requirements</a:t>
            </a:r>
            <a:r>
              <a:rPr lang="en-NZ" sz="1000" dirty="0" smtClean="0"/>
              <a:t>.”</a:t>
            </a:r>
            <a:endParaRPr lang="en-NZ" dirty="0" smtClean="0"/>
          </a:p>
        </p:txBody>
      </p:sp>
      <p:sp>
        <p:nvSpPr>
          <p:cNvPr id="13" name="Rectangle 12"/>
          <p:cNvSpPr/>
          <p:nvPr/>
        </p:nvSpPr>
        <p:spPr>
          <a:xfrm>
            <a:off x="285720" y="1928802"/>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TextBox 14"/>
          <p:cNvSpPr txBox="1"/>
          <p:nvPr/>
        </p:nvSpPr>
        <p:spPr>
          <a:xfrm>
            <a:off x="4857752" y="3643314"/>
            <a:ext cx="3571900" cy="553998"/>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Action: Video interview.  Fake name and job title to appear in lower corner. Close up shot. Single Interviewee. Looking at interviewer and not directly at camera. Ambient music continues.</a:t>
            </a:r>
            <a:endParaRPr lang="en-NZ" dirty="0"/>
          </a:p>
        </p:txBody>
      </p:sp>
      <p:pic>
        <p:nvPicPr>
          <p:cNvPr id="1026" name="Picture 2"/>
          <p:cNvPicPr>
            <a:picLocks noChangeAspect="1" noChangeArrowheads="1"/>
          </p:cNvPicPr>
          <p:nvPr/>
        </p:nvPicPr>
        <p:blipFill>
          <a:blip r:embed="rId2"/>
          <a:srcRect/>
          <a:stretch>
            <a:fillRect/>
          </a:stretch>
        </p:blipFill>
        <p:spPr bwMode="auto">
          <a:xfrm>
            <a:off x="357158" y="2000240"/>
            <a:ext cx="4286280" cy="2071702"/>
          </a:xfrm>
          <a:prstGeom prst="rect">
            <a:avLst/>
          </a:prstGeom>
          <a:noFill/>
          <a:ln w="9525">
            <a:noFill/>
            <a:miter lim="800000"/>
            <a:headEnd/>
            <a:tailEnd/>
          </a:ln>
          <a:effectLst/>
        </p:spPr>
      </p:pic>
      <p:sp>
        <p:nvSpPr>
          <p:cNvPr id="16" name="TextBox 15"/>
          <p:cNvSpPr txBox="1"/>
          <p:nvPr/>
        </p:nvSpPr>
        <p:spPr>
          <a:xfrm>
            <a:off x="4857752" y="4286256"/>
            <a:ext cx="3571900" cy="1631216"/>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Script 1: NIL</a:t>
            </a:r>
          </a:p>
          <a:p>
            <a:endParaRPr lang="en-NZ" sz="1000" dirty="0"/>
          </a:p>
          <a:p>
            <a:endParaRPr lang="en-NZ" sz="1000" dirty="0" smtClean="0"/>
          </a:p>
          <a:p>
            <a:endParaRPr lang="en-NZ" sz="1000" dirty="0"/>
          </a:p>
          <a:p>
            <a:endParaRPr lang="en-NZ" sz="1000" dirty="0" smtClean="0"/>
          </a:p>
          <a:p>
            <a:endParaRPr lang="en-NZ" sz="1000" dirty="0"/>
          </a:p>
          <a:p>
            <a:endParaRPr lang="en-NZ" sz="1000" dirty="0" smtClean="0"/>
          </a:p>
          <a:p>
            <a:endParaRPr lang="en-NZ" sz="1000" dirty="0"/>
          </a:p>
          <a:p>
            <a:endParaRPr lang="en-NZ" sz="1000" dirty="0" smtClean="0"/>
          </a:p>
          <a:p>
            <a:endParaRPr lang="en-NZ" sz="1000" dirty="0"/>
          </a:p>
        </p:txBody>
      </p:sp>
      <p:sp>
        <p:nvSpPr>
          <p:cNvPr id="18" name="Rectangle 17"/>
          <p:cNvSpPr/>
          <p:nvPr/>
        </p:nvSpPr>
        <p:spPr>
          <a:xfrm>
            <a:off x="285720" y="4286256"/>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TextBox 20"/>
          <p:cNvSpPr txBox="1"/>
          <p:nvPr/>
        </p:nvSpPr>
        <p:spPr>
          <a:xfrm>
            <a:off x="4857752" y="6000768"/>
            <a:ext cx="3571900" cy="40011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Action: Transition to shots of construction site. Workers performing tasks. Approximately 20 to 30secs footage.</a:t>
            </a:r>
            <a:endParaRPr lang="en-NZ" dirty="0"/>
          </a:p>
        </p:txBody>
      </p:sp>
      <p:pic>
        <p:nvPicPr>
          <p:cNvPr id="1027" name="Picture 3"/>
          <p:cNvPicPr>
            <a:picLocks noChangeAspect="1" noChangeArrowheads="1"/>
          </p:cNvPicPr>
          <p:nvPr/>
        </p:nvPicPr>
        <p:blipFill>
          <a:blip r:embed="rId3"/>
          <a:srcRect/>
          <a:stretch>
            <a:fillRect/>
          </a:stretch>
        </p:blipFill>
        <p:spPr bwMode="auto">
          <a:xfrm>
            <a:off x="357158" y="4429132"/>
            <a:ext cx="4286280" cy="1981200"/>
          </a:xfrm>
          <a:prstGeom prst="rect">
            <a:avLst/>
          </a:prstGeom>
          <a:noFill/>
          <a:ln w="9525">
            <a:noFill/>
            <a:miter lim="800000"/>
            <a:headEnd/>
            <a:tailEnd/>
          </a:ln>
          <a:effectLst/>
        </p:spPr>
      </p:pic>
      <p:sp>
        <p:nvSpPr>
          <p:cNvPr id="23" name="Down Arrow 22"/>
          <p:cNvSpPr/>
          <p:nvPr/>
        </p:nvSpPr>
        <p:spPr>
          <a:xfrm>
            <a:off x="2214546" y="3929066"/>
            <a:ext cx="71438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57166"/>
            <a:ext cx="7858180" cy="369332"/>
          </a:xfrm>
          <a:prstGeom prst="rect">
            <a:avLst/>
          </a:prstGeom>
          <a:noFill/>
        </p:spPr>
        <p:txBody>
          <a:bodyPr wrap="square" rtlCol="0">
            <a:spAutoFit/>
          </a:bodyPr>
          <a:lstStyle/>
          <a:p>
            <a:r>
              <a:rPr lang="en-NZ" dirty="0" smtClean="0"/>
              <a:t>Title: VRCloudTech </a:t>
            </a:r>
            <a:endParaRPr lang="en-NZ" dirty="0"/>
          </a:p>
        </p:txBody>
      </p:sp>
      <p:sp>
        <p:nvSpPr>
          <p:cNvPr id="5" name="TextBox 4"/>
          <p:cNvSpPr txBox="1"/>
          <p:nvPr/>
        </p:nvSpPr>
        <p:spPr>
          <a:xfrm>
            <a:off x="642910" y="857232"/>
            <a:ext cx="7858180" cy="369332"/>
          </a:xfrm>
          <a:prstGeom prst="rect">
            <a:avLst/>
          </a:prstGeom>
          <a:noFill/>
        </p:spPr>
        <p:txBody>
          <a:bodyPr wrap="square" rtlCol="0">
            <a:spAutoFit/>
          </a:bodyPr>
          <a:lstStyle/>
          <a:p>
            <a:r>
              <a:rPr lang="en-NZ" dirty="0" smtClean="0"/>
              <a:t>Page: 3 – Testimonials Construction Worker 1</a:t>
            </a:r>
            <a:endParaRPr lang="en-NZ" dirty="0"/>
          </a:p>
        </p:txBody>
      </p:sp>
      <p:sp>
        <p:nvSpPr>
          <p:cNvPr id="6" name="TextBox 5"/>
          <p:cNvSpPr txBox="1"/>
          <p:nvPr/>
        </p:nvSpPr>
        <p:spPr>
          <a:xfrm>
            <a:off x="642910" y="1357298"/>
            <a:ext cx="7858180" cy="369332"/>
          </a:xfrm>
          <a:prstGeom prst="rect">
            <a:avLst/>
          </a:prstGeom>
          <a:noFill/>
        </p:spPr>
        <p:txBody>
          <a:bodyPr wrap="square" rtlCol="0">
            <a:spAutoFit/>
          </a:bodyPr>
          <a:lstStyle/>
          <a:p>
            <a:r>
              <a:rPr lang="en-NZ" dirty="0" smtClean="0"/>
              <a:t>Date: 04</a:t>
            </a:r>
            <a:r>
              <a:rPr lang="en-NZ" baseline="30000" dirty="0" smtClean="0"/>
              <a:t>th</a:t>
            </a:r>
            <a:r>
              <a:rPr lang="en-NZ" dirty="0" smtClean="0"/>
              <a:t> August, 2019 </a:t>
            </a:r>
            <a:endParaRPr lang="en-NZ" dirty="0"/>
          </a:p>
        </p:txBody>
      </p:sp>
      <p:sp>
        <p:nvSpPr>
          <p:cNvPr id="7" name="TextBox 6"/>
          <p:cNvSpPr txBox="1"/>
          <p:nvPr/>
        </p:nvSpPr>
        <p:spPr>
          <a:xfrm>
            <a:off x="4857752" y="1928802"/>
            <a:ext cx="3571900" cy="1785104"/>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Script – Construction Worker 1:</a:t>
            </a:r>
          </a:p>
          <a:p>
            <a:endParaRPr lang="en-NZ" sz="1000" dirty="0"/>
          </a:p>
          <a:p>
            <a:r>
              <a:rPr lang="en-NZ" sz="1000" dirty="0" smtClean="0"/>
              <a:t>“So</a:t>
            </a:r>
            <a:r>
              <a:rPr lang="en-NZ" sz="1000" dirty="0"/>
              <a:t>, by utilising </a:t>
            </a:r>
            <a:r>
              <a:rPr lang="en-NZ" sz="1000" dirty="0" err="1"/>
              <a:t>VRCloudTechs</a:t>
            </a:r>
            <a:r>
              <a:rPr lang="en-NZ" sz="1000" dirty="0"/>
              <a:t> web-based VR/AR application, and immersing yourself into the project and seeing these scopes of work and seeing where all the new services were going in in comparison to existing facilities, it was really interesting to have this sense of immersion into a project and have this better understanding if design intent was on par with client requirements</a:t>
            </a:r>
            <a:r>
              <a:rPr lang="en-NZ" sz="1000" dirty="0" smtClean="0"/>
              <a:t>. </a:t>
            </a:r>
            <a:r>
              <a:rPr lang="en-NZ" sz="1000" dirty="0"/>
              <a:t>You can actually see the walls, you can walk the job site, see what is to be installed, it will change the future of building</a:t>
            </a:r>
            <a:r>
              <a:rPr lang="en-NZ" sz="1000" dirty="0" smtClean="0"/>
              <a:t>.”</a:t>
            </a:r>
            <a:endParaRPr lang="en-NZ" sz="1000" dirty="0"/>
          </a:p>
        </p:txBody>
      </p:sp>
      <p:sp>
        <p:nvSpPr>
          <p:cNvPr id="13" name="Rectangle 12"/>
          <p:cNvSpPr/>
          <p:nvPr/>
        </p:nvSpPr>
        <p:spPr>
          <a:xfrm>
            <a:off x="285720" y="1928802"/>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TextBox 14"/>
          <p:cNvSpPr txBox="1"/>
          <p:nvPr/>
        </p:nvSpPr>
        <p:spPr>
          <a:xfrm>
            <a:off x="4857752" y="3786190"/>
            <a:ext cx="3571900" cy="1169551"/>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Action: back to video interview.  Close up shot. Single Interviewee. Looking at interviewer and not directly at camera. Ambient music continues.</a:t>
            </a:r>
          </a:p>
          <a:p>
            <a:endParaRPr lang="en-NZ" sz="1000" dirty="0"/>
          </a:p>
          <a:p>
            <a:r>
              <a:rPr lang="en-NZ" sz="1000" dirty="0" smtClean="0"/>
              <a:t>Transition into on site footage throughout testimonial to fill space and keep video interesting. Use footage of working prototype. Footage of people using VR headset (</a:t>
            </a:r>
            <a:r>
              <a:rPr lang="en-NZ" sz="1000" dirty="0" err="1" smtClean="0"/>
              <a:t>samsung</a:t>
            </a:r>
            <a:r>
              <a:rPr lang="en-NZ" sz="1000" dirty="0" smtClean="0"/>
              <a:t>).</a:t>
            </a:r>
            <a:endParaRPr lang="en-NZ" dirty="0"/>
          </a:p>
        </p:txBody>
      </p:sp>
      <p:pic>
        <p:nvPicPr>
          <p:cNvPr id="1026" name="Picture 2"/>
          <p:cNvPicPr>
            <a:picLocks noChangeAspect="1" noChangeArrowheads="1"/>
          </p:cNvPicPr>
          <p:nvPr/>
        </p:nvPicPr>
        <p:blipFill>
          <a:blip r:embed="rId2"/>
          <a:srcRect/>
          <a:stretch>
            <a:fillRect/>
          </a:stretch>
        </p:blipFill>
        <p:spPr bwMode="auto">
          <a:xfrm>
            <a:off x="357158" y="2000240"/>
            <a:ext cx="4286280" cy="2071702"/>
          </a:xfrm>
          <a:prstGeom prst="rect">
            <a:avLst/>
          </a:prstGeom>
          <a:noFill/>
          <a:ln w="9525">
            <a:noFill/>
            <a:miter lim="800000"/>
            <a:headEnd/>
            <a:tailEnd/>
          </a:ln>
          <a:effectLst/>
        </p:spPr>
      </p:pic>
      <p:sp>
        <p:nvSpPr>
          <p:cNvPr id="18" name="Rectangle 17"/>
          <p:cNvSpPr/>
          <p:nvPr/>
        </p:nvSpPr>
        <p:spPr>
          <a:xfrm>
            <a:off x="285720" y="4286256"/>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050" name="Picture 2"/>
          <p:cNvPicPr>
            <a:picLocks noChangeAspect="1" noChangeArrowheads="1"/>
          </p:cNvPicPr>
          <p:nvPr/>
        </p:nvPicPr>
        <p:blipFill>
          <a:blip r:embed="rId3"/>
          <a:srcRect/>
          <a:stretch>
            <a:fillRect/>
          </a:stretch>
        </p:blipFill>
        <p:spPr bwMode="auto">
          <a:xfrm>
            <a:off x="357158" y="4357694"/>
            <a:ext cx="4286280" cy="2075122"/>
          </a:xfrm>
          <a:prstGeom prst="rect">
            <a:avLst/>
          </a:prstGeom>
          <a:noFill/>
          <a:ln w="9525">
            <a:noFill/>
            <a:miter lim="800000"/>
            <a:headEnd/>
            <a:tailEnd/>
          </a:ln>
          <a:effectLst/>
        </p:spPr>
      </p:pic>
      <p:sp>
        <p:nvSpPr>
          <p:cNvPr id="14" name="Down Arrow 13"/>
          <p:cNvSpPr/>
          <p:nvPr/>
        </p:nvSpPr>
        <p:spPr>
          <a:xfrm>
            <a:off x="2214546" y="3929066"/>
            <a:ext cx="71438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57166"/>
            <a:ext cx="7858180" cy="369332"/>
          </a:xfrm>
          <a:prstGeom prst="rect">
            <a:avLst/>
          </a:prstGeom>
          <a:noFill/>
        </p:spPr>
        <p:txBody>
          <a:bodyPr wrap="square" rtlCol="0">
            <a:spAutoFit/>
          </a:bodyPr>
          <a:lstStyle/>
          <a:p>
            <a:r>
              <a:rPr lang="en-NZ" dirty="0" smtClean="0"/>
              <a:t>Title: VRCloudTech </a:t>
            </a:r>
            <a:endParaRPr lang="en-NZ" dirty="0"/>
          </a:p>
        </p:txBody>
      </p:sp>
      <p:sp>
        <p:nvSpPr>
          <p:cNvPr id="5" name="TextBox 4"/>
          <p:cNvSpPr txBox="1"/>
          <p:nvPr/>
        </p:nvSpPr>
        <p:spPr>
          <a:xfrm>
            <a:off x="642910" y="785794"/>
            <a:ext cx="7858180" cy="553998"/>
          </a:xfrm>
          <a:prstGeom prst="rect">
            <a:avLst/>
          </a:prstGeom>
          <a:noFill/>
        </p:spPr>
        <p:txBody>
          <a:bodyPr wrap="square" rtlCol="0">
            <a:spAutoFit/>
          </a:bodyPr>
          <a:lstStyle/>
          <a:p>
            <a:r>
              <a:rPr lang="en-NZ" sz="1500" dirty="0" smtClean="0"/>
              <a:t>Page: 4 – Testimonials Worker 2 (Member who holds authority e.g. Project Manager, Contracts Administrator, Company Director)</a:t>
            </a:r>
            <a:endParaRPr lang="en-NZ" sz="1500" dirty="0"/>
          </a:p>
        </p:txBody>
      </p:sp>
      <p:sp>
        <p:nvSpPr>
          <p:cNvPr id="6" name="TextBox 5"/>
          <p:cNvSpPr txBox="1"/>
          <p:nvPr/>
        </p:nvSpPr>
        <p:spPr>
          <a:xfrm>
            <a:off x="642910" y="1357298"/>
            <a:ext cx="7858180" cy="369332"/>
          </a:xfrm>
          <a:prstGeom prst="rect">
            <a:avLst/>
          </a:prstGeom>
          <a:noFill/>
        </p:spPr>
        <p:txBody>
          <a:bodyPr wrap="square" rtlCol="0">
            <a:spAutoFit/>
          </a:bodyPr>
          <a:lstStyle/>
          <a:p>
            <a:r>
              <a:rPr lang="en-NZ" dirty="0" smtClean="0"/>
              <a:t>Date: 04</a:t>
            </a:r>
            <a:r>
              <a:rPr lang="en-NZ" baseline="30000" dirty="0" smtClean="0"/>
              <a:t>th</a:t>
            </a:r>
            <a:r>
              <a:rPr lang="en-NZ" dirty="0" smtClean="0"/>
              <a:t> August, 2019 </a:t>
            </a:r>
            <a:endParaRPr lang="en-NZ" dirty="0"/>
          </a:p>
        </p:txBody>
      </p:sp>
      <p:sp>
        <p:nvSpPr>
          <p:cNvPr id="7" name="TextBox 6"/>
          <p:cNvSpPr txBox="1"/>
          <p:nvPr/>
        </p:nvSpPr>
        <p:spPr>
          <a:xfrm>
            <a:off x="4857752" y="1928802"/>
            <a:ext cx="3571900" cy="2062103"/>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Script – Worker 2:</a:t>
            </a:r>
          </a:p>
          <a:p>
            <a:endParaRPr lang="en-NZ" sz="1000" dirty="0"/>
          </a:p>
          <a:p>
            <a:r>
              <a:rPr lang="en-NZ" sz="1000" dirty="0" smtClean="0"/>
              <a:t>“</a:t>
            </a:r>
            <a:r>
              <a:rPr lang="en-NZ" sz="1000" dirty="0"/>
              <a:t>This technology, it will change my job by making it another tool for us to communicate our efforts of modelling and coordination with other people both installing and quality assurance and quality control aspect of the job. I think it is going to help out tasks such as service coordination simply because they are going to see the collisions that may occur between services that may occur within the ceiling spaces and situations that fall within the walls, so I think this will help them immensely by getting ahead of the programme by catching these issues as the arise</a:t>
            </a:r>
            <a:r>
              <a:rPr lang="en-NZ" sz="1000" dirty="0" smtClean="0"/>
              <a:t>.”</a:t>
            </a:r>
            <a:endParaRPr lang="en-NZ" sz="1000" dirty="0"/>
          </a:p>
          <a:p>
            <a:endParaRPr lang="en-NZ" dirty="0" smtClean="0"/>
          </a:p>
        </p:txBody>
      </p:sp>
      <p:sp>
        <p:nvSpPr>
          <p:cNvPr id="13" name="Rectangle 12"/>
          <p:cNvSpPr/>
          <p:nvPr/>
        </p:nvSpPr>
        <p:spPr>
          <a:xfrm>
            <a:off x="285720" y="1928802"/>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TextBox 14"/>
          <p:cNvSpPr txBox="1"/>
          <p:nvPr/>
        </p:nvSpPr>
        <p:spPr>
          <a:xfrm>
            <a:off x="4857752" y="4071942"/>
            <a:ext cx="3571900" cy="1477328"/>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Action: Video interview.  Fake name and job title to appear in lower corner. Close up shot. Single Interviewee. Looking at interviewer and not directly at camera. Change direction of ‘over the shoulder’ shot . Ambient music continues.</a:t>
            </a:r>
          </a:p>
          <a:p>
            <a:endParaRPr lang="en-NZ" sz="1000" dirty="0" smtClean="0"/>
          </a:p>
          <a:p>
            <a:r>
              <a:rPr lang="en-NZ" sz="1000" dirty="0" smtClean="0"/>
              <a:t>Action 2:</a:t>
            </a:r>
          </a:p>
          <a:p>
            <a:r>
              <a:rPr lang="en-NZ" sz="1000" dirty="0" smtClean="0"/>
              <a:t>Transition back and forth into work site footage. Shots of the application on a laptop (prototype does not need to work). </a:t>
            </a:r>
            <a:r>
              <a:rPr lang="en-NZ" sz="1000" dirty="0">
                <a:solidFill>
                  <a:prstClr val="black"/>
                </a:solidFill>
              </a:rPr>
              <a:t>Footage of people using VR headset (</a:t>
            </a:r>
            <a:r>
              <a:rPr lang="en-NZ" sz="1000" dirty="0" err="1">
                <a:solidFill>
                  <a:prstClr val="black"/>
                </a:solidFill>
              </a:rPr>
              <a:t>samsung</a:t>
            </a:r>
            <a:r>
              <a:rPr lang="en-NZ" sz="1000" dirty="0">
                <a:solidFill>
                  <a:prstClr val="black"/>
                </a:solidFill>
              </a:rPr>
              <a:t>).</a:t>
            </a:r>
            <a:endParaRPr lang="en-NZ" dirty="0"/>
          </a:p>
        </p:txBody>
      </p:sp>
      <p:pic>
        <p:nvPicPr>
          <p:cNvPr id="1026" name="Picture 2"/>
          <p:cNvPicPr>
            <a:picLocks noChangeAspect="1" noChangeArrowheads="1"/>
          </p:cNvPicPr>
          <p:nvPr/>
        </p:nvPicPr>
        <p:blipFill>
          <a:blip r:embed="rId2"/>
          <a:srcRect/>
          <a:stretch>
            <a:fillRect/>
          </a:stretch>
        </p:blipFill>
        <p:spPr bwMode="auto">
          <a:xfrm flipH="1">
            <a:off x="357158" y="2000240"/>
            <a:ext cx="4286280" cy="2071702"/>
          </a:xfrm>
          <a:prstGeom prst="rect">
            <a:avLst/>
          </a:prstGeom>
          <a:noFill/>
          <a:ln w="9525">
            <a:noFill/>
            <a:miter lim="800000"/>
            <a:headEnd/>
            <a:tailEnd/>
          </a:ln>
          <a:effectLst/>
        </p:spPr>
      </p:pic>
      <p:sp>
        <p:nvSpPr>
          <p:cNvPr id="18" name="Rectangle 17"/>
          <p:cNvSpPr/>
          <p:nvPr/>
        </p:nvSpPr>
        <p:spPr>
          <a:xfrm>
            <a:off x="285720" y="4286256"/>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027" name="Picture 3"/>
          <p:cNvPicPr>
            <a:picLocks noChangeAspect="1" noChangeArrowheads="1"/>
          </p:cNvPicPr>
          <p:nvPr/>
        </p:nvPicPr>
        <p:blipFill>
          <a:blip r:embed="rId3"/>
          <a:srcRect/>
          <a:stretch>
            <a:fillRect/>
          </a:stretch>
        </p:blipFill>
        <p:spPr bwMode="auto">
          <a:xfrm>
            <a:off x="357158" y="4429132"/>
            <a:ext cx="4286280" cy="1981200"/>
          </a:xfrm>
          <a:prstGeom prst="rect">
            <a:avLst/>
          </a:prstGeom>
          <a:noFill/>
          <a:ln w="9525">
            <a:noFill/>
            <a:miter lim="800000"/>
            <a:headEnd/>
            <a:tailEnd/>
          </a:ln>
          <a:effectLst/>
        </p:spPr>
      </p:pic>
      <p:sp>
        <p:nvSpPr>
          <p:cNvPr id="17" name="Down Arrow 16"/>
          <p:cNvSpPr/>
          <p:nvPr/>
        </p:nvSpPr>
        <p:spPr>
          <a:xfrm>
            <a:off x="2214546" y="3929066"/>
            <a:ext cx="71438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57166"/>
            <a:ext cx="7858180" cy="369332"/>
          </a:xfrm>
          <a:prstGeom prst="rect">
            <a:avLst/>
          </a:prstGeom>
          <a:noFill/>
        </p:spPr>
        <p:txBody>
          <a:bodyPr wrap="square" rtlCol="0">
            <a:spAutoFit/>
          </a:bodyPr>
          <a:lstStyle/>
          <a:p>
            <a:r>
              <a:rPr lang="en-NZ" dirty="0" smtClean="0"/>
              <a:t>Title: VRCloudTech </a:t>
            </a:r>
            <a:endParaRPr lang="en-NZ" dirty="0"/>
          </a:p>
        </p:txBody>
      </p:sp>
      <p:sp>
        <p:nvSpPr>
          <p:cNvPr id="5" name="TextBox 4"/>
          <p:cNvSpPr txBox="1"/>
          <p:nvPr/>
        </p:nvSpPr>
        <p:spPr>
          <a:xfrm>
            <a:off x="642910" y="785794"/>
            <a:ext cx="7858180" cy="553998"/>
          </a:xfrm>
          <a:prstGeom prst="rect">
            <a:avLst/>
          </a:prstGeom>
          <a:noFill/>
        </p:spPr>
        <p:txBody>
          <a:bodyPr wrap="square" rtlCol="0">
            <a:spAutoFit/>
          </a:bodyPr>
          <a:lstStyle/>
          <a:p>
            <a:r>
              <a:rPr lang="en-NZ" sz="1500" dirty="0" smtClean="0"/>
              <a:t>Page: 5 – Testimonials Worker 2 (Member who holds authority e.g. Project Manager, Contracts Administrator, Company Director)</a:t>
            </a:r>
            <a:endParaRPr lang="en-NZ" sz="1500" dirty="0"/>
          </a:p>
        </p:txBody>
      </p:sp>
      <p:sp>
        <p:nvSpPr>
          <p:cNvPr id="6" name="TextBox 5"/>
          <p:cNvSpPr txBox="1"/>
          <p:nvPr/>
        </p:nvSpPr>
        <p:spPr>
          <a:xfrm>
            <a:off x="642910" y="1357298"/>
            <a:ext cx="7858180" cy="369332"/>
          </a:xfrm>
          <a:prstGeom prst="rect">
            <a:avLst/>
          </a:prstGeom>
          <a:noFill/>
        </p:spPr>
        <p:txBody>
          <a:bodyPr wrap="square" rtlCol="0">
            <a:spAutoFit/>
          </a:bodyPr>
          <a:lstStyle/>
          <a:p>
            <a:r>
              <a:rPr lang="en-NZ" dirty="0" smtClean="0"/>
              <a:t>Date: 04</a:t>
            </a:r>
            <a:r>
              <a:rPr lang="en-NZ" baseline="30000" dirty="0" smtClean="0"/>
              <a:t>th</a:t>
            </a:r>
            <a:r>
              <a:rPr lang="en-NZ" dirty="0" smtClean="0"/>
              <a:t> August, 2019 </a:t>
            </a:r>
            <a:endParaRPr lang="en-NZ" dirty="0"/>
          </a:p>
        </p:txBody>
      </p:sp>
      <p:sp>
        <p:nvSpPr>
          <p:cNvPr id="7" name="TextBox 6"/>
          <p:cNvSpPr txBox="1"/>
          <p:nvPr/>
        </p:nvSpPr>
        <p:spPr>
          <a:xfrm>
            <a:off x="4857752" y="1928802"/>
            <a:ext cx="3571900" cy="1477328"/>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Script – Worker 2:</a:t>
            </a:r>
          </a:p>
          <a:p>
            <a:endParaRPr lang="en-NZ" sz="1000" dirty="0"/>
          </a:p>
          <a:p>
            <a:r>
              <a:rPr lang="en-NZ" sz="1000" dirty="0" smtClean="0"/>
              <a:t>“</a:t>
            </a:r>
            <a:r>
              <a:rPr lang="en-NZ" sz="1000" dirty="0"/>
              <a:t>It has the potential to answer </a:t>
            </a:r>
            <a:r>
              <a:rPr lang="en-NZ" sz="1000" dirty="0" err="1"/>
              <a:t>alot</a:t>
            </a:r>
            <a:r>
              <a:rPr lang="en-NZ" sz="1000" dirty="0"/>
              <a:t> of the questions and issues that we have, there are applications that exist already </a:t>
            </a:r>
            <a:r>
              <a:rPr lang="en-NZ" sz="1000" dirty="0" smtClean="0"/>
              <a:t>for pre-construction phases of a build, but </a:t>
            </a:r>
            <a:r>
              <a:rPr lang="en-NZ" sz="1000" dirty="0"/>
              <a:t>what this web application does is it puts the power of design and visual immersion into the hands of the people out there in the field, and </a:t>
            </a:r>
            <a:r>
              <a:rPr lang="en-NZ" sz="1000" dirty="0" err="1"/>
              <a:t>thats</a:t>
            </a:r>
            <a:r>
              <a:rPr lang="en-NZ" sz="1000" dirty="0"/>
              <a:t> what </a:t>
            </a:r>
            <a:r>
              <a:rPr lang="en-NZ" sz="1000" dirty="0" err="1"/>
              <a:t>i</a:t>
            </a:r>
            <a:r>
              <a:rPr lang="en-NZ" sz="1000" dirty="0"/>
              <a:t> think is the most powerful benefit this application has. In the end, as a Builder, it has the potential to </a:t>
            </a:r>
            <a:r>
              <a:rPr lang="en-NZ" sz="1000" dirty="0" smtClean="0"/>
              <a:t>intercept </a:t>
            </a:r>
            <a:r>
              <a:rPr lang="en-NZ" sz="1000" dirty="0" err="1" smtClean="0"/>
              <a:t>alot</a:t>
            </a:r>
            <a:r>
              <a:rPr lang="en-NZ" sz="1000" dirty="0" smtClean="0"/>
              <a:t> </a:t>
            </a:r>
            <a:r>
              <a:rPr lang="en-NZ" sz="1000" dirty="0"/>
              <a:t>of </a:t>
            </a:r>
            <a:r>
              <a:rPr lang="en-NZ" sz="1000" dirty="0" smtClean="0"/>
              <a:t>everyday issues.”</a:t>
            </a:r>
            <a:endParaRPr lang="en-NZ" dirty="0" smtClean="0"/>
          </a:p>
        </p:txBody>
      </p:sp>
      <p:sp>
        <p:nvSpPr>
          <p:cNvPr id="13" name="Rectangle 12"/>
          <p:cNvSpPr/>
          <p:nvPr/>
        </p:nvSpPr>
        <p:spPr>
          <a:xfrm>
            <a:off x="285720" y="1928802"/>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TextBox 14"/>
          <p:cNvSpPr txBox="1"/>
          <p:nvPr/>
        </p:nvSpPr>
        <p:spPr>
          <a:xfrm>
            <a:off x="4857752" y="3500438"/>
            <a:ext cx="3571900" cy="132343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Action: Video interview.  Fake name and job title to appear in lower corner. Close up shot. Single Interviewee. Looking at interviewer and not directly at camera. Change direction of ‘over the shoulder’ shot . Ambient music continues.</a:t>
            </a:r>
          </a:p>
          <a:p>
            <a:endParaRPr lang="en-NZ" sz="1000" dirty="0" smtClean="0"/>
          </a:p>
          <a:p>
            <a:r>
              <a:rPr lang="en-NZ" sz="1000" dirty="0" smtClean="0"/>
              <a:t>Action 2:</a:t>
            </a:r>
          </a:p>
          <a:p>
            <a:r>
              <a:rPr lang="en-NZ" sz="1000" dirty="0" smtClean="0"/>
              <a:t>Transition back and forth into work site footage. Shots of the application on a laptop (prototype does not need to work)</a:t>
            </a:r>
            <a:endParaRPr lang="en-NZ" dirty="0"/>
          </a:p>
        </p:txBody>
      </p:sp>
      <p:pic>
        <p:nvPicPr>
          <p:cNvPr id="1026" name="Picture 2"/>
          <p:cNvPicPr>
            <a:picLocks noChangeAspect="1" noChangeArrowheads="1"/>
          </p:cNvPicPr>
          <p:nvPr/>
        </p:nvPicPr>
        <p:blipFill>
          <a:blip r:embed="rId2"/>
          <a:srcRect/>
          <a:stretch>
            <a:fillRect/>
          </a:stretch>
        </p:blipFill>
        <p:spPr bwMode="auto">
          <a:xfrm flipH="1">
            <a:off x="357158" y="2000240"/>
            <a:ext cx="4286280" cy="2071702"/>
          </a:xfrm>
          <a:prstGeom prst="rect">
            <a:avLst/>
          </a:prstGeom>
          <a:noFill/>
          <a:ln w="9525">
            <a:noFill/>
            <a:miter lim="800000"/>
            <a:headEnd/>
            <a:tailEnd/>
          </a:ln>
          <a:effectLst/>
        </p:spPr>
      </p:pic>
      <p:sp>
        <p:nvSpPr>
          <p:cNvPr id="18" name="Rectangle 17"/>
          <p:cNvSpPr/>
          <p:nvPr/>
        </p:nvSpPr>
        <p:spPr>
          <a:xfrm>
            <a:off x="285720" y="4286256"/>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027" name="Picture 3"/>
          <p:cNvPicPr>
            <a:picLocks noChangeAspect="1" noChangeArrowheads="1"/>
          </p:cNvPicPr>
          <p:nvPr/>
        </p:nvPicPr>
        <p:blipFill>
          <a:blip r:embed="rId3"/>
          <a:srcRect/>
          <a:stretch>
            <a:fillRect/>
          </a:stretch>
        </p:blipFill>
        <p:spPr bwMode="auto">
          <a:xfrm>
            <a:off x="357158" y="4429132"/>
            <a:ext cx="4286280" cy="1981200"/>
          </a:xfrm>
          <a:prstGeom prst="rect">
            <a:avLst/>
          </a:prstGeom>
          <a:noFill/>
          <a:ln w="9525">
            <a:noFill/>
            <a:miter lim="800000"/>
            <a:headEnd/>
            <a:tailEnd/>
          </a:ln>
          <a:effectLst/>
        </p:spPr>
      </p:pic>
      <p:sp>
        <p:nvSpPr>
          <p:cNvPr id="11" name="Down Arrow 10"/>
          <p:cNvSpPr/>
          <p:nvPr/>
        </p:nvSpPr>
        <p:spPr>
          <a:xfrm>
            <a:off x="2214546" y="3929066"/>
            <a:ext cx="71438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57166"/>
            <a:ext cx="7858180" cy="369332"/>
          </a:xfrm>
          <a:prstGeom prst="rect">
            <a:avLst/>
          </a:prstGeom>
          <a:noFill/>
        </p:spPr>
        <p:txBody>
          <a:bodyPr wrap="square" rtlCol="0">
            <a:spAutoFit/>
          </a:bodyPr>
          <a:lstStyle/>
          <a:p>
            <a:r>
              <a:rPr lang="en-NZ" dirty="0" smtClean="0"/>
              <a:t>Title: VRCloudTech </a:t>
            </a:r>
            <a:endParaRPr lang="en-NZ" dirty="0"/>
          </a:p>
        </p:txBody>
      </p:sp>
      <p:sp>
        <p:nvSpPr>
          <p:cNvPr id="5" name="TextBox 4"/>
          <p:cNvSpPr txBox="1"/>
          <p:nvPr/>
        </p:nvSpPr>
        <p:spPr>
          <a:xfrm>
            <a:off x="642910" y="845090"/>
            <a:ext cx="7858180" cy="369332"/>
          </a:xfrm>
          <a:prstGeom prst="rect">
            <a:avLst/>
          </a:prstGeom>
          <a:noFill/>
        </p:spPr>
        <p:txBody>
          <a:bodyPr wrap="square" rtlCol="0">
            <a:spAutoFit/>
          </a:bodyPr>
          <a:lstStyle/>
          <a:p>
            <a:r>
              <a:rPr lang="en-NZ" dirty="0" smtClean="0"/>
              <a:t>Page 6: VRCloudTech Application Description</a:t>
            </a:r>
            <a:endParaRPr lang="en-NZ" dirty="0"/>
          </a:p>
        </p:txBody>
      </p:sp>
      <p:sp>
        <p:nvSpPr>
          <p:cNvPr id="6" name="TextBox 5"/>
          <p:cNvSpPr txBox="1"/>
          <p:nvPr/>
        </p:nvSpPr>
        <p:spPr>
          <a:xfrm>
            <a:off x="642910" y="1357298"/>
            <a:ext cx="7858180" cy="369332"/>
          </a:xfrm>
          <a:prstGeom prst="rect">
            <a:avLst/>
          </a:prstGeom>
          <a:noFill/>
        </p:spPr>
        <p:txBody>
          <a:bodyPr wrap="square" rtlCol="0">
            <a:spAutoFit/>
          </a:bodyPr>
          <a:lstStyle/>
          <a:p>
            <a:r>
              <a:rPr lang="en-NZ" dirty="0" smtClean="0"/>
              <a:t>Date: 04</a:t>
            </a:r>
            <a:r>
              <a:rPr lang="en-NZ" baseline="30000" dirty="0" smtClean="0"/>
              <a:t>th</a:t>
            </a:r>
            <a:r>
              <a:rPr lang="en-NZ" dirty="0" smtClean="0"/>
              <a:t> August, 2019 </a:t>
            </a:r>
            <a:endParaRPr lang="en-NZ" dirty="0"/>
          </a:p>
        </p:txBody>
      </p:sp>
      <p:sp>
        <p:nvSpPr>
          <p:cNvPr id="7" name="TextBox 6"/>
          <p:cNvSpPr txBox="1"/>
          <p:nvPr/>
        </p:nvSpPr>
        <p:spPr>
          <a:xfrm>
            <a:off x="4857752" y="1928802"/>
            <a:ext cx="3571900" cy="707886"/>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Voice Over: </a:t>
            </a:r>
          </a:p>
          <a:p>
            <a:endParaRPr lang="en-NZ" sz="1000" dirty="0"/>
          </a:p>
          <a:p>
            <a:r>
              <a:rPr lang="en-NZ" sz="1000" dirty="0" smtClean="0"/>
              <a:t>Introduction to VRCloudTech</a:t>
            </a:r>
          </a:p>
          <a:p>
            <a:r>
              <a:rPr lang="en-NZ" sz="1000" dirty="0" smtClean="0"/>
              <a:t>Description of the problem VRCloudTech is trying to solve.</a:t>
            </a:r>
          </a:p>
        </p:txBody>
      </p:sp>
      <p:sp>
        <p:nvSpPr>
          <p:cNvPr id="13" name="Rectangle 12"/>
          <p:cNvSpPr/>
          <p:nvPr/>
        </p:nvSpPr>
        <p:spPr>
          <a:xfrm>
            <a:off x="285720" y="1928802"/>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TextBox 14"/>
          <p:cNvSpPr txBox="1"/>
          <p:nvPr/>
        </p:nvSpPr>
        <p:spPr>
          <a:xfrm>
            <a:off x="4857752" y="2714620"/>
            <a:ext cx="3571900" cy="246221"/>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Action: Animated  Infographics (Data to be provided by Kyle S.)</a:t>
            </a:r>
            <a:endParaRPr lang="en-NZ" dirty="0"/>
          </a:p>
        </p:txBody>
      </p:sp>
      <p:sp>
        <p:nvSpPr>
          <p:cNvPr id="18" name="Rectangle 17"/>
          <p:cNvSpPr/>
          <p:nvPr/>
        </p:nvSpPr>
        <p:spPr>
          <a:xfrm>
            <a:off x="285720" y="4286256"/>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p:cNvSpPr txBox="1"/>
          <p:nvPr/>
        </p:nvSpPr>
        <p:spPr>
          <a:xfrm>
            <a:off x="1285852" y="2857496"/>
            <a:ext cx="2714644" cy="369332"/>
          </a:xfrm>
          <a:prstGeom prst="rect">
            <a:avLst/>
          </a:prstGeom>
          <a:noFill/>
        </p:spPr>
        <p:txBody>
          <a:bodyPr wrap="square" rtlCol="0">
            <a:spAutoFit/>
          </a:bodyPr>
          <a:lstStyle/>
          <a:p>
            <a:pPr algn="ctr"/>
            <a:r>
              <a:rPr lang="en-NZ" dirty="0" smtClean="0"/>
              <a:t>VRCloudTech Logo Here</a:t>
            </a:r>
            <a:endParaRPr lang="en-NZ" dirty="0"/>
          </a:p>
        </p:txBody>
      </p:sp>
      <p:sp>
        <p:nvSpPr>
          <p:cNvPr id="14" name="TextBox 13"/>
          <p:cNvSpPr txBox="1"/>
          <p:nvPr/>
        </p:nvSpPr>
        <p:spPr>
          <a:xfrm>
            <a:off x="4857752" y="4286256"/>
            <a:ext cx="3571900" cy="1015663"/>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Voice Over: </a:t>
            </a:r>
          </a:p>
          <a:p>
            <a:endParaRPr lang="en-NZ" sz="1000" dirty="0"/>
          </a:p>
          <a:p>
            <a:r>
              <a:rPr lang="en-NZ" sz="1000" dirty="0" smtClean="0"/>
              <a:t>Objective of VRCloudTech</a:t>
            </a:r>
          </a:p>
          <a:p>
            <a:r>
              <a:rPr lang="en-NZ" sz="1000" dirty="0" smtClean="0"/>
              <a:t>Objective of the web-based VR/AR application</a:t>
            </a:r>
          </a:p>
          <a:p>
            <a:endParaRPr lang="en-NZ" sz="1000" dirty="0"/>
          </a:p>
          <a:p>
            <a:r>
              <a:rPr lang="en-NZ" sz="1000" dirty="0" smtClean="0"/>
              <a:t>Information from Assignment 2.</a:t>
            </a:r>
            <a:endParaRPr lang="en-NZ" dirty="0" smtClean="0"/>
          </a:p>
        </p:txBody>
      </p:sp>
      <p:sp>
        <p:nvSpPr>
          <p:cNvPr id="16" name="TextBox 15"/>
          <p:cNvSpPr txBox="1"/>
          <p:nvPr/>
        </p:nvSpPr>
        <p:spPr>
          <a:xfrm>
            <a:off x="4857752" y="5357826"/>
            <a:ext cx="3571900" cy="553998"/>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Action: Shots of web application. Prototype or indicative interface. Transition back and forth between stills of product.</a:t>
            </a:r>
          </a:p>
          <a:p>
            <a:r>
              <a:rPr lang="en-NZ" sz="1000" dirty="0" smtClean="0"/>
              <a:t>Animations of VR application in use.</a:t>
            </a:r>
            <a:endParaRPr lang="en-NZ" dirty="0"/>
          </a:p>
        </p:txBody>
      </p:sp>
      <p:pic>
        <p:nvPicPr>
          <p:cNvPr id="3074" name="Picture 2"/>
          <p:cNvPicPr>
            <a:picLocks noChangeAspect="1" noChangeArrowheads="1"/>
          </p:cNvPicPr>
          <p:nvPr/>
        </p:nvPicPr>
        <p:blipFill>
          <a:blip r:embed="rId2"/>
          <a:srcRect/>
          <a:stretch>
            <a:fillRect/>
          </a:stretch>
        </p:blipFill>
        <p:spPr bwMode="auto">
          <a:xfrm>
            <a:off x="357158" y="4357694"/>
            <a:ext cx="4286280" cy="2071702"/>
          </a:xfrm>
          <a:prstGeom prst="rect">
            <a:avLst/>
          </a:prstGeom>
          <a:noFill/>
          <a:ln w="9525">
            <a:noFill/>
            <a:miter lim="800000"/>
            <a:headEnd/>
            <a:tailEnd/>
          </a:ln>
          <a:effectLst/>
        </p:spPr>
      </p:pic>
      <p:sp>
        <p:nvSpPr>
          <p:cNvPr id="11" name="Down Arrow 10"/>
          <p:cNvSpPr/>
          <p:nvPr/>
        </p:nvSpPr>
        <p:spPr>
          <a:xfrm>
            <a:off x="2214546" y="3929066"/>
            <a:ext cx="71438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57166"/>
            <a:ext cx="7858180" cy="369332"/>
          </a:xfrm>
          <a:prstGeom prst="rect">
            <a:avLst/>
          </a:prstGeom>
          <a:noFill/>
        </p:spPr>
        <p:txBody>
          <a:bodyPr wrap="square" rtlCol="0">
            <a:spAutoFit/>
          </a:bodyPr>
          <a:lstStyle/>
          <a:p>
            <a:r>
              <a:rPr lang="en-NZ" dirty="0" smtClean="0"/>
              <a:t>Title: VRCloudTech </a:t>
            </a:r>
            <a:endParaRPr lang="en-NZ" dirty="0"/>
          </a:p>
        </p:txBody>
      </p:sp>
      <p:sp>
        <p:nvSpPr>
          <p:cNvPr id="5" name="TextBox 4"/>
          <p:cNvSpPr txBox="1"/>
          <p:nvPr/>
        </p:nvSpPr>
        <p:spPr>
          <a:xfrm>
            <a:off x="642910" y="845090"/>
            <a:ext cx="7858180" cy="369332"/>
          </a:xfrm>
          <a:prstGeom prst="rect">
            <a:avLst/>
          </a:prstGeom>
          <a:noFill/>
        </p:spPr>
        <p:txBody>
          <a:bodyPr wrap="square" rtlCol="0">
            <a:spAutoFit/>
          </a:bodyPr>
          <a:lstStyle/>
          <a:p>
            <a:r>
              <a:rPr lang="en-NZ" dirty="0" smtClean="0"/>
              <a:t>Page 7: VRCloudTech Closing</a:t>
            </a:r>
            <a:endParaRPr lang="en-NZ" dirty="0"/>
          </a:p>
        </p:txBody>
      </p:sp>
      <p:sp>
        <p:nvSpPr>
          <p:cNvPr id="6" name="TextBox 5"/>
          <p:cNvSpPr txBox="1"/>
          <p:nvPr/>
        </p:nvSpPr>
        <p:spPr>
          <a:xfrm>
            <a:off x="642910" y="1357298"/>
            <a:ext cx="7858180" cy="369332"/>
          </a:xfrm>
          <a:prstGeom prst="rect">
            <a:avLst/>
          </a:prstGeom>
          <a:noFill/>
        </p:spPr>
        <p:txBody>
          <a:bodyPr wrap="square" rtlCol="0">
            <a:spAutoFit/>
          </a:bodyPr>
          <a:lstStyle/>
          <a:p>
            <a:r>
              <a:rPr lang="en-NZ" dirty="0" smtClean="0"/>
              <a:t>Date: 04</a:t>
            </a:r>
            <a:r>
              <a:rPr lang="en-NZ" baseline="30000" dirty="0" smtClean="0"/>
              <a:t>th</a:t>
            </a:r>
            <a:r>
              <a:rPr lang="en-NZ" dirty="0" smtClean="0"/>
              <a:t> August, 2019 </a:t>
            </a:r>
            <a:endParaRPr lang="en-NZ" dirty="0"/>
          </a:p>
        </p:txBody>
      </p:sp>
      <p:sp>
        <p:nvSpPr>
          <p:cNvPr id="7" name="TextBox 6"/>
          <p:cNvSpPr txBox="1"/>
          <p:nvPr/>
        </p:nvSpPr>
        <p:spPr>
          <a:xfrm>
            <a:off x="4857752" y="1928802"/>
            <a:ext cx="3571900" cy="553998"/>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Voice Over: </a:t>
            </a:r>
          </a:p>
          <a:p>
            <a:endParaRPr lang="en-NZ" sz="1000" dirty="0"/>
          </a:p>
          <a:p>
            <a:r>
              <a:rPr lang="en-NZ" sz="1000" dirty="0" smtClean="0"/>
              <a:t>Closing Statement. </a:t>
            </a:r>
          </a:p>
        </p:txBody>
      </p:sp>
      <p:sp>
        <p:nvSpPr>
          <p:cNvPr id="13" name="Rectangle 12"/>
          <p:cNvSpPr/>
          <p:nvPr/>
        </p:nvSpPr>
        <p:spPr>
          <a:xfrm>
            <a:off x="285720" y="1928802"/>
            <a:ext cx="4429156" cy="2214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TextBox 14"/>
          <p:cNvSpPr txBox="1"/>
          <p:nvPr/>
        </p:nvSpPr>
        <p:spPr>
          <a:xfrm>
            <a:off x="4857752" y="2714620"/>
            <a:ext cx="3571900" cy="40011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NZ" sz="1000" dirty="0" smtClean="0"/>
              <a:t>Action: Animated Logo. Fade Out. Ensure Company colours present throughout fade out of video.</a:t>
            </a:r>
            <a:endParaRPr lang="en-NZ" dirty="0"/>
          </a:p>
        </p:txBody>
      </p:sp>
      <p:sp>
        <p:nvSpPr>
          <p:cNvPr id="12" name="TextBox 11"/>
          <p:cNvSpPr txBox="1"/>
          <p:nvPr/>
        </p:nvSpPr>
        <p:spPr>
          <a:xfrm>
            <a:off x="1285852" y="2857496"/>
            <a:ext cx="2714644" cy="369332"/>
          </a:xfrm>
          <a:prstGeom prst="rect">
            <a:avLst/>
          </a:prstGeom>
          <a:noFill/>
        </p:spPr>
        <p:txBody>
          <a:bodyPr wrap="square" rtlCol="0">
            <a:spAutoFit/>
          </a:bodyPr>
          <a:lstStyle/>
          <a:p>
            <a:pPr algn="ctr"/>
            <a:r>
              <a:rPr lang="en-NZ" dirty="0" smtClean="0"/>
              <a:t>VRCloudTech Logo Here</a:t>
            </a:r>
            <a:endParaRPr lang="en-NZ"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1018</Words>
  <Application>Microsoft Office PowerPoint</Application>
  <PresentationFormat>On-screen Show (4:3)</PresentationFormat>
  <Paragraphs>90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kyle samuels</dc:creator>
  <cp:lastModifiedBy>kyle samuels</cp:lastModifiedBy>
  <cp:revision>8</cp:revision>
  <dcterms:created xsi:type="dcterms:W3CDTF">2019-08-04T05:31:18Z</dcterms:created>
  <dcterms:modified xsi:type="dcterms:W3CDTF">2019-08-04T06:47:04Z</dcterms:modified>
</cp:coreProperties>
</file>