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312" r:id="rId3"/>
    <p:sldId id="315" r:id="rId4"/>
    <p:sldId id="313" r:id="rId5"/>
    <p:sldId id="314" r:id="rId6"/>
    <p:sldId id="322" r:id="rId7"/>
    <p:sldId id="316" r:id="rId8"/>
    <p:sldId id="323" r:id="rId9"/>
    <p:sldId id="325" r:id="rId10"/>
    <p:sldId id="318" r:id="rId11"/>
    <p:sldId id="324" r:id="rId12"/>
    <p:sldId id="317" r:id="rId13"/>
    <p:sldId id="320" r:id="rId14"/>
    <p:sldId id="319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DA3-1B83-4489-81D6-0E9E07311ED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FCA1-292D-479D-B5D7-D603A3AA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98A-CDB6-48D2-A1D7-5AD9918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62E1-37E0-43AB-A8BB-F165E19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748-8351-40B7-BB0F-49960D96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2D8-9D84-4CC8-8E6D-CFE0163DB5A8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0F0-52CA-4F20-BD9E-2F8DCC0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2283-2621-4CF1-9759-5CA3749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6B-16D2-482A-894E-4FC59C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3E6D-8E9C-4F12-B90C-47BDCF9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5CC-B1B5-4E4E-9F7B-3C3B598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06CD-5120-4308-816F-DA7DC8D81291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D93B-64ED-4B54-82E0-AE61736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1AFB-BA23-4526-97B2-A5719EF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5CDE-0450-41E0-8F0D-1728C514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4CA5-6DAD-4ECF-9EE5-58AE5F9E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F87-8901-4AA8-8396-0A1C66B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63A-0B17-428A-B5B5-52968A2BC4E6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5E8-F5D5-4049-95C7-EC760D6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45A2-6CF4-4659-AA04-FB20039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673-465C-4324-B12A-2E6B66E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6B2-A0A9-49F1-ABB5-25F1E513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2D17-FBC3-4827-9EA7-2BEC07E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6E-E1C7-409F-B8A0-9EB343F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A230-EE26-45C7-9606-6376CB6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97D-6CE6-46C8-92E8-8CB0FDC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7DF7-7701-4EBE-B07A-FE0D8A4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9-9734-4962-9957-EEBB207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8D54-26A9-4307-8459-2712556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620-F3D6-4F71-BCF5-55EF7C4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441-D909-4C7E-946A-EF5FCEB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4D7B-2F1E-47CA-924A-F38F127C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6F82-B780-4DA1-A863-72C9299B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643-865B-429C-B42D-CCBFC22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B235-7267-4B87-BE2A-500C4D2165F3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9437-B45A-4FEA-A913-D8BFFA7E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8AA-13D1-4697-84FD-AB34206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CF6-11B6-4B44-87E2-AF5D26F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CA12-E4D3-4FAE-A30E-1D85DB2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014A-6FCB-4B05-8FEB-DAA7012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2BC4-4FCA-4136-B62D-14E41DA1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ADAC-06C8-432E-B4A2-269AF9AF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8092-5EC8-4C0E-9BD9-5389CB3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E69-942E-41DC-9ED9-3E4A09364531}" type="datetime1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3C18-5ADE-457A-B940-70B8529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DF595-590A-4AEA-AB37-517009D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6B-7A5E-4E96-81BF-0F02624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1A8C-1F2B-43E8-83CC-E8EFDE4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785-A68E-46C6-9E01-AECC6E7B05AF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4083-EBB2-420F-A615-86F221C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97F7-8C0C-4AA3-B163-FB6969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1C5D-4C48-4191-916E-1917035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06A-A0C9-4F2A-8617-9567CE37B045}" type="datetime1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1846-76F2-4DF9-9E49-91A473B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82CA-232C-4AAF-9224-AF61BD0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B8B-1003-4C14-80CD-F8F1928C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E8-CF6E-434F-8DC3-D93840E9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9C96-FD10-410D-BBF8-A7E0919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B679-F136-4AF0-A2FC-D38FC55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9078-A706-49C5-A12D-F1328B09E429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AF2-38B9-490F-A50D-0CE200D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39E-039F-4BE6-ABD6-1AD3F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1039-A2D6-4D0B-BD0A-09BF308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B3FD-FE95-43EE-B13B-F0291AC4A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5DD-7C3F-48D7-9268-34B2459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7A5D-5D00-49C3-B5F8-03B6162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6E69-2CF9-4162-9B7C-C6E18246FF90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8DB4-5A32-4C44-AA44-035CD1E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F350-F9DD-4D3C-BB55-571DAA5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A376-738F-4571-A6DA-DCD28B4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7553-5048-4950-9F77-17B5AC68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9" y="1095375"/>
            <a:ext cx="11801476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0E60-7221-41DE-A803-D93D64C2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9549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1E4-020B-4CD0-96CE-E74433C617D5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4FA-214D-44CA-BFFE-E3EC2694C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7A7-4977-4505-849E-D88931E7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varad.deshmukh@colorado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.csel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FF7-AF20-4DF3-8900-49DDB1AD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6" y="1838324"/>
            <a:ext cx="9991725" cy="9021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CSCI 2270-305 Recitation 01/16: Introduction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E77E-79F8-4F0E-91CD-46E3933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99" y="3085108"/>
            <a:ext cx="11176000" cy="13154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Varad Deshmukh</a:t>
            </a:r>
          </a:p>
        </p:txBody>
      </p:sp>
      <p:pic>
        <p:nvPicPr>
          <p:cNvPr id="4" name="Picture 2" descr="Image result for cu boulder logo">
            <a:extLst>
              <a:ext uri="{FF2B5EF4-FFF2-40B4-BE49-F238E27FC236}">
                <a16:creationId xmlns:a16="http://schemas.microsoft.com/office/drawing/2014/main" id="{816C50C3-4C5A-4094-A51C-8AA9B271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5387426"/>
            <a:ext cx="989433" cy="9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36853A-A8C7-429D-AFA9-D7DA6CD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3AB-BB61-419A-AB1D-C751868AD6A6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BA76A-CE1E-49E4-9173-7068C10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9750F-89BE-4255-AE5D-1FE6913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826-E906-4665-BBAC-D8AEA8B36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6B2F-AAFD-4DBD-8784-E3FD2086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E03C-9397-44B5-AA95-1F6416A4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83BE-AF6A-4A58-9BA1-8E56E41FFBD2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B75E-2B2D-4E57-998F-18258C8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3F3C-1F1B-4592-A9B1-B2F396A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7FD01-6AE7-4BEF-A2B7-AC84E0A2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78" y="1324769"/>
            <a:ext cx="8315325" cy="3914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74DCA0-5F77-4F1F-94B9-D9785B9C9A7E}"/>
              </a:ext>
            </a:extLst>
          </p:cNvPr>
          <p:cNvSpPr/>
          <p:nvPr/>
        </p:nvSpPr>
        <p:spPr>
          <a:xfrm>
            <a:off x="8379778" y="1019175"/>
            <a:ext cx="23717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strings storing the </a:t>
            </a:r>
            <a:r>
              <a:rPr lang="en-US" dirty="0" err="1"/>
              <a:t>cmdline</a:t>
            </a:r>
            <a:r>
              <a:rPr lang="en-US" dirty="0"/>
              <a:t>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B0973B-EAF5-436A-9D51-2DE557958E60}"/>
              </a:ext>
            </a:extLst>
          </p:cNvPr>
          <p:cNvSpPr/>
          <p:nvPr/>
        </p:nvSpPr>
        <p:spPr>
          <a:xfrm>
            <a:off x="400049" y="1019175"/>
            <a:ext cx="23717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arguments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6E02F-282F-45E0-AE08-64143287BF61}"/>
              </a:ext>
            </a:extLst>
          </p:cNvPr>
          <p:cNvCxnSpPr>
            <a:cxnSpLocks/>
          </p:cNvCxnSpPr>
          <p:nvPr/>
        </p:nvCxnSpPr>
        <p:spPr>
          <a:xfrm>
            <a:off x="2771774" y="1442245"/>
            <a:ext cx="1762126" cy="72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8667B0-1347-4EC7-899F-943DAF89FC3D}"/>
              </a:ext>
            </a:extLst>
          </p:cNvPr>
          <p:cNvCxnSpPr>
            <a:cxnSpLocks/>
          </p:cNvCxnSpPr>
          <p:nvPr/>
        </p:nvCxnSpPr>
        <p:spPr>
          <a:xfrm flipH="1">
            <a:off x="6286500" y="1283097"/>
            <a:ext cx="2078991" cy="8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2AF84B-F75B-4A1D-98A4-F080AB649BB3}"/>
              </a:ext>
            </a:extLst>
          </p:cNvPr>
          <p:cNvSpPr txBox="1"/>
          <p:nvPr/>
        </p:nvSpPr>
        <p:spPr>
          <a:xfrm>
            <a:off x="3141027" y="5126187"/>
            <a:ext cx="67341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g++ -std=</a:t>
            </a:r>
            <a:r>
              <a:rPr lang="en-US" sz="2400" dirty="0" err="1"/>
              <a:t>c++</a:t>
            </a:r>
            <a:r>
              <a:rPr lang="en-US" sz="2400" dirty="0"/>
              <a:t>11 commandLine.cpp –o </a:t>
            </a:r>
            <a:r>
              <a:rPr lang="en-US" sz="2400" dirty="0" err="1"/>
              <a:t>commandLine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12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7865-D62A-4467-8486-FA06EE5C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15A5-4B0E-43F8-BA87-D1E13718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E016-A1F5-4C1F-98C9-D2D5C65A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52DF-C4CF-44E1-86B4-016605C0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71F5-EC80-4A8D-8C68-ED78D991E7D7}"/>
              </a:ext>
            </a:extLst>
          </p:cNvPr>
          <p:cNvSpPr txBox="1"/>
          <p:nvPr/>
        </p:nvSpPr>
        <p:spPr>
          <a:xfrm>
            <a:off x="3624261" y="903963"/>
            <a:ext cx="49720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./</a:t>
            </a:r>
            <a:r>
              <a:rPr lang="en-US" sz="2400" dirty="0" err="1"/>
              <a:t>cmdline</a:t>
            </a:r>
            <a:r>
              <a:rPr lang="en-US" sz="2400" dirty="0"/>
              <a:t> arg1 arg2 arg3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D12DA-68F2-4CA3-BD71-BD9B655BCA02}"/>
              </a:ext>
            </a:extLst>
          </p:cNvPr>
          <p:cNvSpPr/>
          <p:nvPr/>
        </p:nvSpPr>
        <p:spPr>
          <a:xfrm>
            <a:off x="2633664" y="2238793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B2EFB-DACC-4081-91E7-5A7B4256F0CE}"/>
              </a:ext>
            </a:extLst>
          </p:cNvPr>
          <p:cNvSpPr/>
          <p:nvPr/>
        </p:nvSpPr>
        <p:spPr>
          <a:xfrm>
            <a:off x="3433764" y="2236411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6F667-37F5-435E-A66D-FD94A3D350BE}"/>
              </a:ext>
            </a:extLst>
          </p:cNvPr>
          <p:cNvSpPr/>
          <p:nvPr/>
        </p:nvSpPr>
        <p:spPr>
          <a:xfrm>
            <a:off x="4233864" y="2238793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96D4CA-16FD-4E3A-95AF-C8411CA85A62}"/>
              </a:ext>
            </a:extLst>
          </p:cNvPr>
          <p:cNvSpPr/>
          <p:nvPr/>
        </p:nvSpPr>
        <p:spPr>
          <a:xfrm>
            <a:off x="5033964" y="2236411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68BE1-9C45-4D10-AE6B-31C0479D0364}"/>
              </a:ext>
            </a:extLst>
          </p:cNvPr>
          <p:cNvSpPr/>
          <p:nvPr/>
        </p:nvSpPr>
        <p:spPr>
          <a:xfrm>
            <a:off x="1404940" y="2219794"/>
            <a:ext cx="800100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53AED-86AF-4FCF-A08F-5DA1B1049185}"/>
              </a:ext>
            </a:extLst>
          </p:cNvPr>
          <p:cNvSpPr txBox="1"/>
          <p:nvPr/>
        </p:nvSpPr>
        <p:spPr>
          <a:xfrm>
            <a:off x="1404940" y="1470169"/>
            <a:ext cx="80010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argc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D2A2C-3556-49E1-BDED-6F9AFD9F3EBE}"/>
              </a:ext>
            </a:extLst>
          </p:cNvPr>
          <p:cNvSpPr txBox="1"/>
          <p:nvPr/>
        </p:nvSpPr>
        <p:spPr>
          <a:xfrm>
            <a:off x="2505076" y="1441729"/>
            <a:ext cx="474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argv</a:t>
            </a:r>
            <a:r>
              <a:rPr lang="en-US" sz="2800" dirty="0"/>
              <a:t> (pointer array of length 4)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AC6E95-7B73-4681-A9A1-C86512EE65B7}"/>
              </a:ext>
            </a:extLst>
          </p:cNvPr>
          <p:cNvSpPr/>
          <p:nvPr/>
        </p:nvSpPr>
        <p:spPr>
          <a:xfrm>
            <a:off x="5834064" y="3187036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“./</a:t>
            </a:r>
            <a:r>
              <a:rPr lang="en-US" sz="2400" dirty="0" err="1"/>
              <a:t>commandline</a:t>
            </a:r>
            <a:r>
              <a:rPr lang="en-US" sz="2400" dirty="0"/>
              <a:t>”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158705-F6D6-4BB9-9920-8F172787CC4E}"/>
              </a:ext>
            </a:extLst>
          </p:cNvPr>
          <p:cNvSpPr/>
          <p:nvPr/>
        </p:nvSpPr>
        <p:spPr>
          <a:xfrm>
            <a:off x="5834064" y="4041020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“arg1”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C20F72-4784-4107-A480-E2D8A74B30B2}"/>
              </a:ext>
            </a:extLst>
          </p:cNvPr>
          <p:cNvSpPr/>
          <p:nvPr/>
        </p:nvSpPr>
        <p:spPr>
          <a:xfrm>
            <a:off x="5834064" y="4895004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“arg2”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D93B408-6E02-4EAE-BD6C-D33C36B8D16F}"/>
              </a:ext>
            </a:extLst>
          </p:cNvPr>
          <p:cNvSpPr/>
          <p:nvPr/>
        </p:nvSpPr>
        <p:spPr>
          <a:xfrm>
            <a:off x="5834064" y="5753276"/>
            <a:ext cx="2447924" cy="66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“arg3”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E05C836-700B-4821-B483-073E1D73102E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4065255" y="1750177"/>
            <a:ext cx="737268" cy="2800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D0A306B-B74C-4D1C-BBB2-D5311600878C}"/>
              </a:ext>
            </a:extLst>
          </p:cNvPr>
          <p:cNvCxnSpPr>
            <a:cxnSpLocks/>
            <a:stCxn id="10" idx="2"/>
            <a:endCxn id="17" idx="1"/>
          </p:cNvCxnSpPr>
          <p:nvPr/>
        </p:nvCxnSpPr>
        <p:spPr>
          <a:xfrm rot="16200000" flipH="1">
            <a:off x="4037122" y="2576028"/>
            <a:ext cx="1593634" cy="2000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D2502B-F585-41FD-894A-1C0F6239B535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4011371" y="3404261"/>
            <a:ext cx="2445236" cy="1200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7B205A-86A3-450E-B4C2-7F6CD93A8E8D}"/>
              </a:ext>
            </a:extLst>
          </p:cNvPr>
          <p:cNvCxnSpPr>
            <a:stCxn id="12" idx="2"/>
            <a:endCxn id="20" idx="1"/>
          </p:cNvCxnSpPr>
          <p:nvPr/>
        </p:nvCxnSpPr>
        <p:spPr>
          <a:xfrm rot="16200000" flipH="1">
            <a:off x="3981094" y="4232256"/>
            <a:ext cx="3305890" cy="40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7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4F53-E312-4784-8FB8-52A5BB1E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And Multiple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4C37-E537-455A-8EA6-8A3D6003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ADA8-E219-417F-9876-D20551051491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0991-59F2-4A88-87BF-70569925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190C-5D1A-4FC4-822C-22020917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E9B68-BD8F-4614-AD0F-DA474EBD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858836"/>
            <a:ext cx="7829550" cy="9906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145F0B-8965-415E-9461-03B64260A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4445" y="1648301"/>
            <a:ext cx="7743825" cy="200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BE48B-1A6D-4C58-A457-EC10FAB14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4" y="3521074"/>
            <a:ext cx="7800975" cy="3067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41FDAA-4063-4460-BF27-90E12F54A870}"/>
              </a:ext>
            </a:extLst>
          </p:cNvPr>
          <p:cNvSpPr/>
          <p:nvPr/>
        </p:nvSpPr>
        <p:spPr>
          <a:xfrm>
            <a:off x="9267825" y="781050"/>
            <a:ext cx="237172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file: Function prototype and variable declarations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26760-0008-4EDE-AFD8-59B7ADF2A276}"/>
              </a:ext>
            </a:extLst>
          </p:cNvPr>
          <p:cNvSpPr/>
          <p:nvPr/>
        </p:nvSpPr>
        <p:spPr>
          <a:xfrm>
            <a:off x="9420224" y="2227262"/>
            <a:ext cx="23717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61454-893C-4A68-9638-042B6B647CC7}"/>
              </a:ext>
            </a:extLst>
          </p:cNvPr>
          <p:cNvSpPr/>
          <p:nvPr/>
        </p:nvSpPr>
        <p:spPr>
          <a:xfrm>
            <a:off x="88582" y="4737337"/>
            <a:ext cx="23717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call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D8C4A8-9A1C-41B1-9B43-681FE2DD88A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343775" y="1276350"/>
            <a:ext cx="1924050" cy="7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E9DCC5-E583-4DCC-9D35-3D65BFE3ADDF}"/>
              </a:ext>
            </a:extLst>
          </p:cNvPr>
          <p:cNvCxnSpPr>
            <a:cxnSpLocks/>
          </p:cNvCxnSpPr>
          <p:nvPr/>
        </p:nvCxnSpPr>
        <p:spPr>
          <a:xfrm flipH="1">
            <a:off x="7448550" y="2628900"/>
            <a:ext cx="1971674" cy="17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16BDB2-993C-47FA-B0F8-C7255A9195E9}"/>
              </a:ext>
            </a:extLst>
          </p:cNvPr>
          <p:cNvCxnSpPr>
            <a:stCxn id="12" idx="3"/>
          </p:cNvCxnSpPr>
          <p:nvPr/>
        </p:nvCxnSpPr>
        <p:spPr>
          <a:xfrm>
            <a:off x="2460307" y="5118337"/>
            <a:ext cx="2464118" cy="39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BF49AF8-F11B-4F58-8214-D77626190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036" y="5999165"/>
            <a:ext cx="6910699" cy="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8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F92B-6799-45A5-A9E9-5AD4CA84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I/O: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5FE3-6FDE-4C17-A5E5-78D1819B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0E56-FFD0-48E2-8513-2A337613BA67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CEB1-C16F-47D5-9771-7C66EDB9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F375-655A-4E78-B319-48189E2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BBCC0-EA10-4A83-A027-220FD41A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978693"/>
            <a:ext cx="7753350" cy="5076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105C63-51E2-4422-BF5D-A529B9D06848}"/>
              </a:ext>
            </a:extLst>
          </p:cNvPr>
          <p:cNvSpPr/>
          <p:nvPr/>
        </p:nvSpPr>
        <p:spPr>
          <a:xfrm>
            <a:off x="5148262" y="768397"/>
            <a:ext cx="1895476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namespace to avoid writing std:: </a:t>
            </a:r>
            <a:r>
              <a:rPr lang="en-US" dirty="0" err="1"/>
              <a:t>everytime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264514-EA80-488D-AC73-DAED8B590D2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38602" y="1373235"/>
            <a:ext cx="1109660" cy="83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B92C38-C723-4D69-B092-C796FC43C33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000250" y="3496269"/>
            <a:ext cx="1409700" cy="107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34D68-9C46-4FA9-B66D-4D56EA230CFB}"/>
              </a:ext>
            </a:extLst>
          </p:cNvPr>
          <p:cNvSpPr/>
          <p:nvPr/>
        </p:nvSpPr>
        <p:spPr>
          <a:xfrm>
            <a:off x="104774" y="2891431"/>
            <a:ext cx="1895476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Insertion operator used for file streams.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EB229-D10C-431A-90CA-8C34D31986A7}"/>
              </a:ext>
            </a:extLst>
          </p:cNvPr>
          <p:cNvSpPr/>
          <p:nvPr/>
        </p:nvSpPr>
        <p:spPr>
          <a:xfrm>
            <a:off x="7043738" y="2308224"/>
            <a:ext cx="1895476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file stream object.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F6741D-A283-434C-BBFA-A03EE931F25E}"/>
              </a:ext>
            </a:extLst>
          </p:cNvPr>
          <p:cNvCxnSpPr>
            <a:cxnSpLocks/>
          </p:cNvCxnSpPr>
          <p:nvPr/>
        </p:nvCxnSpPr>
        <p:spPr>
          <a:xfrm flipH="1">
            <a:off x="4593432" y="2866253"/>
            <a:ext cx="2450306" cy="107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3B50B57-1EA1-430A-88AF-8774989E7DED}"/>
              </a:ext>
            </a:extLst>
          </p:cNvPr>
          <p:cNvSpPr/>
          <p:nvPr/>
        </p:nvSpPr>
        <p:spPr>
          <a:xfrm>
            <a:off x="271462" y="225028"/>
            <a:ext cx="1895476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Declarations for file streaming objects.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F0555A-40D7-479D-BEBA-8944150072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166938" y="829866"/>
            <a:ext cx="1490662" cy="60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3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304C-985B-4FC2-AD32-C09F6F7C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I/O: Input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FA54-8C13-45B1-9295-5834DC2C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6287-1191-472D-AA6C-701CB359641E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67F1-C118-4C74-929D-768DDBB7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F641-3763-4DF8-82F7-DB33F6E9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9854A-5B07-4C28-9586-404688F3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847725"/>
            <a:ext cx="7791450" cy="5581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5FE38E-6D8A-4B43-A0F8-D914150A2DA2}"/>
              </a:ext>
            </a:extLst>
          </p:cNvPr>
          <p:cNvSpPr/>
          <p:nvPr/>
        </p:nvSpPr>
        <p:spPr>
          <a:xfrm>
            <a:off x="47624" y="2824162"/>
            <a:ext cx="1895476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operator (used for reading I/O)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F25D04-628E-476A-99AB-20ADB646665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43100" y="3429000"/>
            <a:ext cx="1609724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EA979-E6F6-4F64-9158-725AA3665330}"/>
              </a:ext>
            </a:extLst>
          </p:cNvPr>
          <p:cNvSpPr/>
          <p:nvPr/>
        </p:nvSpPr>
        <p:spPr>
          <a:xfrm>
            <a:off x="6872288" y="1614487"/>
            <a:ext cx="1895476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file stream object.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019D06-6C55-4DA1-9A69-A0E5C1805308}"/>
              </a:ext>
            </a:extLst>
          </p:cNvPr>
          <p:cNvCxnSpPr>
            <a:cxnSpLocks/>
          </p:cNvCxnSpPr>
          <p:nvPr/>
        </p:nvCxnSpPr>
        <p:spPr>
          <a:xfrm flipH="1">
            <a:off x="4421982" y="2162991"/>
            <a:ext cx="2450306" cy="107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60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2893-6A15-42FC-B285-5C00FB4A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Recitation </a:t>
            </a:r>
            <a:r>
              <a:rPr lang="en-US"/>
              <a:t>Exercise and </a:t>
            </a:r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6463-A87B-4208-8C4D-3026902E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“Hello World”, “Command Line Argument” and “Function” exercises in your setup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1350-4877-45E3-AC5D-23C5E80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132-1095-413D-BC34-8A2A78818D99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7442C-7E1D-46B9-97A3-E3741644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3A3F-8F13-43DA-859F-F203098D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3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7286-54A9-4C2E-9601-1B7AE40A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Introductions and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4E5B-11BD-47A6-8C6E-41E5F760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Recitation: Thursdays, 330-415 pm </a:t>
            </a:r>
          </a:p>
          <a:p>
            <a:r>
              <a:rPr lang="en-US" b="1" dirty="0"/>
              <a:t>TA:</a:t>
            </a:r>
            <a:r>
              <a:rPr lang="en-US" dirty="0"/>
              <a:t> Varad Deshmukh (</a:t>
            </a:r>
            <a:r>
              <a:rPr lang="en-US" dirty="0">
                <a:hlinkClick r:id="rId2"/>
              </a:rPr>
              <a:t>varad.deshmukh@colorado.edu</a:t>
            </a:r>
            <a:r>
              <a:rPr lang="en-US" dirty="0"/>
              <a:t>)</a:t>
            </a:r>
          </a:p>
          <a:p>
            <a:r>
              <a:rPr lang="en-US" b="1" dirty="0"/>
              <a:t>Co-TA:</a:t>
            </a:r>
            <a:r>
              <a:rPr lang="en-US" dirty="0"/>
              <a:t> Elizabeth Spaulding</a:t>
            </a:r>
          </a:p>
          <a:p>
            <a:r>
              <a:rPr lang="en-US" b="1" dirty="0"/>
              <a:t>CA: </a:t>
            </a:r>
            <a:r>
              <a:rPr lang="en-US" dirty="0" err="1"/>
              <a:t>Aazer</a:t>
            </a:r>
            <a:r>
              <a:rPr lang="en-US" dirty="0"/>
              <a:t> Rae</a:t>
            </a:r>
          </a:p>
          <a:p>
            <a:r>
              <a:rPr lang="en-US" b="1" dirty="0"/>
              <a:t>Office hours:</a:t>
            </a:r>
            <a:r>
              <a:rPr lang="en-US" dirty="0"/>
              <a:t> ECAE 190</a:t>
            </a:r>
          </a:p>
          <a:p>
            <a:pPr marL="0" indent="0">
              <a:buNone/>
            </a:pPr>
            <a:r>
              <a:rPr lang="en-US" dirty="0"/>
              <a:t>   - Thursdays 10:45-11:45 AM, 2-3 PM; </a:t>
            </a:r>
          </a:p>
          <a:p>
            <a:pPr marL="0" indent="0">
              <a:buNone/>
            </a:pPr>
            <a:r>
              <a:rPr lang="en-US" dirty="0"/>
              <a:t>   - Fridays 9-11 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1E22-009E-4C48-82C6-E4EF4F2F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B16D-EC26-4A1B-82CE-C802667AEA42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F211-E940-4903-952B-29B1714C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F231-45E8-4BD7-891C-ECC934B8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CC4E-FC8E-48FA-B554-032A0B28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C027-61E3-4619-8CFC-51FA585C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Moodle:</a:t>
            </a:r>
          </a:p>
          <a:p>
            <a:pPr lvl="1"/>
            <a:r>
              <a:rPr lang="en-US" dirty="0"/>
              <a:t>‘CSCI 2270 - </a:t>
            </a:r>
            <a:r>
              <a:rPr lang="en-US" dirty="0" err="1"/>
              <a:t>Zagrodzki</a:t>
            </a:r>
            <a:r>
              <a:rPr lang="en-US" dirty="0"/>
              <a:t>, Ashraf, Trivedi - CS2: Data Structure’</a:t>
            </a:r>
          </a:p>
          <a:p>
            <a:pPr lvl="1"/>
            <a:r>
              <a:rPr lang="en-US" dirty="0"/>
              <a:t>Enrollment key: </a:t>
            </a:r>
            <a:r>
              <a:rPr lang="en-US" dirty="0" err="1"/>
              <a:t>DataStructs</a:t>
            </a:r>
            <a:endParaRPr lang="en-US" dirty="0"/>
          </a:p>
          <a:p>
            <a:pPr lvl="1"/>
            <a:r>
              <a:rPr lang="en-US" dirty="0"/>
              <a:t>Course and recitation material, grades, assignment submissions</a:t>
            </a:r>
          </a:p>
          <a:p>
            <a:pPr lvl="1"/>
            <a:r>
              <a:rPr lang="en-US" dirty="0"/>
              <a:t>Login with the </a:t>
            </a:r>
            <a:r>
              <a:rPr lang="en-US" dirty="0" err="1"/>
              <a:t>identikey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Piazza:</a:t>
            </a:r>
          </a:p>
          <a:p>
            <a:pPr lvl="1"/>
            <a:r>
              <a:rPr lang="en-US" dirty="0"/>
              <a:t>CSCI 2270 Computer Science 2 Data Structures</a:t>
            </a:r>
          </a:p>
          <a:p>
            <a:pPr lvl="1"/>
            <a:r>
              <a:rPr lang="en-US" dirty="0"/>
              <a:t>Course announcements, discussion forum</a:t>
            </a:r>
          </a:p>
          <a:p>
            <a:pPr lvl="1"/>
            <a:r>
              <a:rPr lang="en-US" dirty="0"/>
              <a:t>Login with the Colorado.edu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105F-A1AA-4D51-9383-84CA90AB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97C0-1594-46B1-AF60-59A5F127B22F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0F61-2C08-49CF-8909-05940091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6BB0-4D8C-40D5-A477-909487E2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5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A6C8-E9FA-4455-AABE-C6C9E4E7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A693-E278-47B9-AD4C-70561478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For Windows 10 Users: </a:t>
            </a:r>
          </a:p>
          <a:p>
            <a:pPr lvl="1"/>
            <a:r>
              <a:rPr lang="en-US" dirty="0"/>
              <a:t>Install the Windows Subsystem for Linux</a:t>
            </a:r>
          </a:p>
          <a:p>
            <a:pPr lvl="1"/>
            <a:r>
              <a:rPr lang="en-US" dirty="0"/>
              <a:t>Install Ubuntu from Microsoft Store</a:t>
            </a:r>
          </a:p>
          <a:p>
            <a:pPr lvl="1"/>
            <a:r>
              <a:rPr lang="en-US" dirty="0"/>
              <a:t>Install g++</a:t>
            </a:r>
          </a:p>
          <a:p>
            <a:r>
              <a:rPr lang="en-US" dirty="0"/>
              <a:t>For MAC/Linux Users:</a:t>
            </a:r>
          </a:p>
          <a:p>
            <a:pPr lvl="1"/>
            <a:r>
              <a:rPr lang="en-US" dirty="0"/>
              <a:t>Install g++</a:t>
            </a:r>
          </a:p>
          <a:p>
            <a:r>
              <a:rPr lang="en-US" dirty="0"/>
              <a:t>If you don’t have the setup ready today: </a:t>
            </a:r>
            <a:r>
              <a:rPr lang="en-US" dirty="0">
                <a:hlinkClick r:id="rId2"/>
              </a:rPr>
              <a:t>https://coding.csel.io/</a:t>
            </a:r>
            <a:endParaRPr lang="en-US" dirty="0"/>
          </a:p>
          <a:p>
            <a:pPr lvl="1"/>
            <a:r>
              <a:rPr lang="en-US" dirty="0"/>
              <a:t>Jupyter notebook interface</a:t>
            </a:r>
          </a:p>
          <a:p>
            <a:pPr lvl="1"/>
            <a:r>
              <a:rPr lang="en-US" dirty="0"/>
              <a:t>Lot of logins may cause excessive website load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547D-BCF4-4DA0-86EE-5C2120CB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EBAD-D07C-46A0-8C71-B8B8D5AD9949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76CA-84FC-437F-AD1C-39FC636F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D919-31BE-4F99-86C3-36D98AB1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4A70-7A9E-4AEA-9DEF-F75FA8F2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Syllabus: Rough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A32F-1E7D-4E32-9D55-654017A6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  <a:p>
            <a:r>
              <a:rPr lang="en-US" dirty="0"/>
              <a:t>Arrays and Structs (Contiguous linear allocation)</a:t>
            </a:r>
          </a:p>
          <a:p>
            <a:r>
              <a:rPr lang="en-US" dirty="0"/>
              <a:t>Pointers and Dynamic Memory Allocation</a:t>
            </a:r>
          </a:p>
          <a:p>
            <a:r>
              <a:rPr lang="en-US" dirty="0"/>
              <a:t>Linked Lists</a:t>
            </a:r>
          </a:p>
          <a:p>
            <a:r>
              <a:rPr lang="en-US" dirty="0"/>
              <a:t>Stack and Queues</a:t>
            </a:r>
          </a:p>
          <a:p>
            <a:r>
              <a:rPr lang="en-US" dirty="0"/>
              <a:t>Trees (Binary Trees, BSTs, Traversal, Balancing)</a:t>
            </a:r>
          </a:p>
          <a:p>
            <a:r>
              <a:rPr lang="en-US" dirty="0"/>
              <a:t>Graphs (Graph Search, Traversal and Shortest Paths)</a:t>
            </a:r>
          </a:p>
          <a:p>
            <a:r>
              <a:rPr lang="en-US" dirty="0"/>
              <a:t>Hash Tables </a:t>
            </a:r>
          </a:p>
          <a:p>
            <a:r>
              <a:rPr lang="en-US" dirty="0"/>
              <a:t>Heaps (Flexibility and Speed)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1CD8-421B-4AFC-8DDE-839650ED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570D-895C-4CF6-B6A4-7DD7BCACFAB8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887-45A9-4DCC-B5E8-03D46706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3EF7-A32A-4AA4-8F5C-3CBA1AA1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0426-BED0-4F0B-8FEF-60D688FC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Structure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BDFB-8630-4111-BC3E-A7E81D60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coding assignments (40%)</a:t>
            </a:r>
          </a:p>
          <a:p>
            <a:pPr lvl="1"/>
            <a:r>
              <a:rPr lang="en-US" dirty="0"/>
              <a:t>Assigned Saturday and due on Sunday the following week</a:t>
            </a:r>
          </a:p>
          <a:p>
            <a:r>
              <a:rPr lang="en-US" dirty="0"/>
              <a:t>Weekly quizzes (10%)</a:t>
            </a:r>
          </a:p>
          <a:p>
            <a:pPr lvl="1"/>
            <a:r>
              <a:rPr lang="en-US" dirty="0"/>
              <a:t>Assigned at the end of the week</a:t>
            </a:r>
          </a:p>
          <a:p>
            <a:r>
              <a:rPr lang="en-US" b="1" dirty="0"/>
              <a:t>Weekly recitations (15%)</a:t>
            </a:r>
          </a:p>
          <a:p>
            <a:pPr lvl="1"/>
            <a:r>
              <a:rPr lang="en-US" b="1" dirty="0"/>
              <a:t>Please don’t forget to sign into the attendance sheet!</a:t>
            </a:r>
          </a:p>
          <a:p>
            <a:pPr lvl="1"/>
            <a:r>
              <a:rPr lang="en-US" b="1" dirty="0"/>
              <a:t>Recitations graded based on your attendance </a:t>
            </a:r>
          </a:p>
          <a:p>
            <a:pPr lvl="1"/>
            <a:r>
              <a:rPr lang="en-US" b="1" dirty="0"/>
              <a:t>Can miss one during the semester without losing points</a:t>
            </a:r>
          </a:p>
          <a:p>
            <a:r>
              <a:rPr lang="en-US" dirty="0"/>
              <a:t>A maximum of three midterm examinations (20%):</a:t>
            </a:r>
          </a:p>
          <a:p>
            <a:pPr lvl="1"/>
            <a:r>
              <a:rPr lang="en-US" dirty="0"/>
              <a:t>Third examination optional to replace the lowest of the first two.</a:t>
            </a:r>
          </a:p>
          <a:p>
            <a:r>
              <a:rPr lang="en-US" dirty="0"/>
              <a:t>Final Project (15%)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CFAE-A0FC-4CE0-87E9-77798C64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F98F-461C-4971-97C8-56D1E69A59AD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57E0-29BD-4BEB-A4D9-862B276D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3F85-29B5-4DFF-956A-9231D52E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2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A601-019B-4D88-8C0E-8E366559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C++: Hello World!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884A4C-9CCC-4776-BDE2-CE2561948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12" y="2020094"/>
            <a:ext cx="7981950" cy="2286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8187-70D4-44A4-993C-3079C4C8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5ABC-AAA9-46C9-BA9F-D50634459560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43A-2F52-4430-94BA-50C159A7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9CD9-2325-4C32-9B90-1A29191E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D6F19-CAAC-443C-8121-6E7D1E35F721}"/>
              </a:ext>
            </a:extLst>
          </p:cNvPr>
          <p:cNvSpPr/>
          <p:nvPr/>
        </p:nvSpPr>
        <p:spPr>
          <a:xfrm>
            <a:off x="5817553" y="928687"/>
            <a:ext cx="2678747" cy="120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with declarations for </a:t>
            </a:r>
            <a:r>
              <a:rPr lang="en-US" i="1" dirty="0" err="1"/>
              <a:t>cout</a:t>
            </a:r>
            <a:r>
              <a:rPr lang="en-US" dirty="0"/>
              <a:t>, </a:t>
            </a:r>
            <a:r>
              <a:rPr lang="en-US" i="1" dirty="0" err="1"/>
              <a:t>endl</a:t>
            </a:r>
            <a:r>
              <a:rPr lang="en-US" dirty="0"/>
              <a:t>, etc.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3A7180-73D0-4392-9A48-F3F7C90D3929}"/>
              </a:ext>
            </a:extLst>
          </p:cNvPr>
          <p:cNvCxnSpPr>
            <a:stCxn id="9" idx="1"/>
          </p:cNvCxnSpPr>
          <p:nvPr/>
        </p:nvCxnSpPr>
        <p:spPr>
          <a:xfrm flipH="1">
            <a:off x="4410075" y="1531144"/>
            <a:ext cx="1407478" cy="10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C9C22-F2E3-4FB6-8BA8-ECC7724AEC66}"/>
              </a:ext>
            </a:extLst>
          </p:cNvPr>
          <p:cNvSpPr/>
          <p:nvPr/>
        </p:nvSpPr>
        <p:spPr>
          <a:xfrm>
            <a:off x="675878" y="4125514"/>
            <a:ext cx="2869488" cy="175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std :: </a:t>
            </a:r>
            <a:r>
              <a:rPr lang="en-US" i="1" dirty="0" err="1"/>
              <a:t>cout</a:t>
            </a:r>
            <a:r>
              <a:rPr lang="en-US" i="1" dirty="0"/>
              <a:t> </a:t>
            </a:r>
            <a:r>
              <a:rPr lang="en-US" dirty="0"/>
              <a:t>prints to standard output (screen). This is an output stream object.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F1A525-7EB9-4642-BBF2-D97BA25C71A9}"/>
              </a:ext>
            </a:extLst>
          </p:cNvPr>
          <p:cNvCxnSpPr>
            <a:cxnSpLocks/>
          </p:cNvCxnSpPr>
          <p:nvPr/>
        </p:nvCxnSpPr>
        <p:spPr>
          <a:xfrm flipV="1">
            <a:off x="2119312" y="3744120"/>
            <a:ext cx="1366838" cy="40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18347B-F4EA-4670-9F68-035EAD800245}"/>
              </a:ext>
            </a:extLst>
          </p:cNvPr>
          <p:cNvCxnSpPr>
            <a:cxnSpLocks/>
          </p:cNvCxnSpPr>
          <p:nvPr/>
        </p:nvCxnSpPr>
        <p:spPr>
          <a:xfrm flipH="1" flipV="1">
            <a:off x="8058150" y="3744120"/>
            <a:ext cx="1765934" cy="39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7B6B2B-5246-415F-82E9-FE4F212E1BA6}"/>
              </a:ext>
            </a:extLst>
          </p:cNvPr>
          <p:cNvSpPr/>
          <p:nvPr/>
        </p:nvSpPr>
        <p:spPr>
          <a:xfrm>
            <a:off x="8646635" y="4167187"/>
            <a:ext cx="2678747" cy="120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Newline character with flush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E820DC-1F82-425D-82D8-BFA7BD37D13A}"/>
              </a:ext>
            </a:extLst>
          </p:cNvPr>
          <p:cNvCxnSpPr>
            <a:cxnSpLocks/>
          </p:cNvCxnSpPr>
          <p:nvPr/>
        </p:nvCxnSpPr>
        <p:spPr>
          <a:xfrm flipV="1">
            <a:off x="6071989" y="3634185"/>
            <a:ext cx="483511" cy="9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31E4D41-BF0B-4D58-9A98-2EB52105F247}"/>
              </a:ext>
            </a:extLst>
          </p:cNvPr>
          <p:cNvSpPr/>
          <p:nvPr/>
        </p:nvSpPr>
        <p:spPr>
          <a:xfrm>
            <a:off x="4756626" y="4583906"/>
            <a:ext cx="2678747" cy="120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Stream insertion operator (used for output)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34B55F-A3BC-458C-B097-646E57E996D5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656278" y="3687368"/>
            <a:ext cx="1439722" cy="89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7DA2-91FA-4576-B139-2EF124D8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Compiling and Running </a:t>
            </a:r>
            <a:r>
              <a:rPr lang="en-US" dirty="0"/>
              <a:t>“Hello World”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7094-FE57-42FB-B62E-D2ABE9B1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FDD6-E1BF-4319-94EE-9FF57BC9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6A24-4C59-4242-96F4-12877E8C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68038-4207-4580-8C60-9C1A59E6FAD0}"/>
              </a:ext>
            </a:extLst>
          </p:cNvPr>
          <p:cNvSpPr txBox="1"/>
          <p:nvPr/>
        </p:nvSpPr>
        <p:spPr>
          <a:xfrm>
            <a:off x="3409950" y="1386365"/>
            <a:ext cx="55816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g++ -std=</a:t>
            </a:r>
            <a:r>
              <a:rPr lang="en-US" sz="2800" dirty="0" err="1"/>
              <a:t>c++</a:t>
            </a:r>
            <a:r>
              <a:rPr lang="en-US" sz="2800" dirty="0"/>
              <a:t>11 hello.cpp –o 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77CD0-A649-4CAE-A480-BF2E67D1F36C}"/>
              </a:ext>
            </a:extLst>
          </p:cNvPr>
          <p:cNvSpPr/>
          <p:nvPr/>
        </p:nvSpPr>
        <p:spPr>
          <a:xfrm>
            <a:off x="2480151" y="2559605"/>
            <a:ext cx="13869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Compiler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11DDCF-257E-4C6F-B322-C1003D744E1D}"/>
              </a:ext>
            </a:extLst>
          </p:cNvPr>
          <p:cNvCxnSpPr>
            <a:stCxn id="9" idx="0"/>
          </p:cNvCxnSpPr>
          <p:nvPr/>
        </p:nvCxnSpPr>
        <p:spPr>
          <a:xfrm flipV="1">
            <a:off x="3173651" y="1838325"/>
            <a:ext cx="722074" cy="72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C6616-CDCF-4C37-A61B-D0118C698E9D}"/>
              </a:ext>
            </a:extLst>
          </p:cNvPr>
          <p:cNvSpPr/>
          <p:nvPr/>
        </p:nvSpPr>
        <p:spPr>
          <a:xfrm>
            <a:off x="4427299" y="2553116"/>
            <a:ext cx="13869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Version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EC2514-3AD3-4FA1-B192-7CF4FB48BE15}"/>
              </a:ext>
            </a:extLst>
          </p:cNvPr>
          <p:cNvCxnSpPr/>
          <p:nvPr/>
        </p:nvCxnSpPr>
        <p:spPr>
          <a:xfrm flipH="1" flipV="1">
            <a:off x="5027374" y="1824920"/>
            <a:ext cx="161925" cy="71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1ED6C92-0253-4061-894E-10644C4C1E4D}"/>
              </a:ext>
            </a:extLst>
          </p:cNvPr>
          <p:cNvSpPr/>
          <p:nvPr/>
        </p:nvSpPr>
        <p:spPr>
          <a:xfrm>
            <a:off x="6482874" y="2553115"/>
            <a:ext cx="1670526" cy="87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File to be compiled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D79A59-E88E-43E3-95EC-9239F8849645}"/>
              </a:ext>
            </a:extLst>
          </p:cNvPr>
          <p:cNvCxnSpPr/>
          <p:nvPr/>
        </p:nvCxnSpPr>
        <p:spPr>
          <a:xfrm flipH="1" flipV="1">
            <a:off x="6921740" y="1844814"/>
            <a:ext cx="161925" cy="71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25175-525B-446D-BA00-21C33CA4ACB9}"/>
              </a:ext>
            </a:extLst>
          </p:cNvPr>
          <p:cNvSpPr/>
          <p:nvPr/>
        </p:nvSpPr>
        <p:spPr>
          <a:xfrm>
            <a:off x="8538449" y="2593837"/>
            <a:ext cx="1900951" cy="114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Name of output binary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94BEAC-8FEF-4430-A607-8E674A3E33A3}"/>
              </a:ext>
            </a:extLst>
          </p:cNvPr>
          <p:cNvCxnSpPr>
            <a:cxnSpLocks/>
          </p:cNvCxnSpPr>
          <p:nvPr/>
        </p:nvCxnSpPr>
        <p:spPr>
          <a:xfrm flipH="1" flipV="1">
            <a:off x="8538449" y="1824920"/>
            <a:ext cx="840742" cy="76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F5A10F-ED05-40C1-82A4-BE24DD5AE15E}"/>
              </a:ext>
            </a:extLst>
          </p:cNvPr>
          <p:cNvSpPr txBox="1"/>
          <p:nvPr/>
        </p:nvSpPr>
        <p:spPr>
          <a:xfrm>
            <a:off x="3409950" y="5024915"/>
            <a:ext cx="55816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./hello</a:t>
            </a:r>
          </a:p>
        </p:txBody>
      </p:sp>
    </p:spTree>
    <p:extLst>
      <p:ext uri="{BB962C8B-B14F-4D97-AF65-F5344CB8AC3E}">
        <p14:creationId xmlns:p14="http://schemas.microsoft.com/office/powerpoint/2010/main" val="70965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8C3D-14B3-4791-8BA7-48640250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Simple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856D-2DCA-4684-AD25-42B6A36A0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 : List all the files in the current directory</a:t>
            </a:r>
          </a:p>
          <a:p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&gt;: Navigate to directory</a:t>
            </a:r>
          </a:p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&gt;: Create a new directory</a:t>
            </a:r>
          </a:p>
          <a:p>
            <a:r>
              <a:rPr lang="en-US" dirty="0"/>
              <a:t>cat &lt;file1&gt; &lt;file2&gt;: Display concatenated contents of file1 and file2.</a:t>
            </a:r>
          </a:p>
          <a:p>
            <a:r>
              <a:rPr lang="en-US" dirty="0"/>
              <a:t>cp &lt;path1&gt; &lt;path2&gt;: Copy contents of path1 to path2</a:t>
            </a:r>
          </a:p>
          <a:p>
            <a:r>
              <a:rPr lang="en-US" dirty="0"/>
              <a:t>mv &lt;path1&gt; &lt;path2&gt;: Move contents of path1 to path2</a:t>
            </a:r>
          </a:p>
          <a:p>
            <a:r>
              <a:rPr lang="en-US" dirty="0"/>
              <a:t>rm &lt;path&gt;: Delete file at path.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86E1-8392-4AAE-A2EA-61E60FD8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FDCC-B6A3-40D8-98A0-7C78FB71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AD86-A69F-4587-861F-8A5E170A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699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CSCI 2270-305 Recitation 01/16: Introduction to C++</vt:lpstr>
      <vt:lpstr>Introductions and Logistics</vt:lpstr>
      <vt:lpstr>Resources</vt:lpstr>
      <vt:lpstr>Setup</vt:lpstr>
      <vt:lpstr>Syllabus: Rough Outline</vt:lpstr>
      <vt:lpstr>Course Structure and Grading</vt:lpstr>
      <vt:lpstr>C++: Hello World!</vt:lpstr>
      <vt:lpstr>Compiling and Running “Hello World”</vt:lpstr>
      <vt:lpstr>Some Simple Bash Commands</vt:lpstr>
      <vt:lpstr>Command Line Arguments</vt:lpstr>
      <vt:lpstr>Command line arguments</vt:lpstr>
      <vt:lpstr>Functions And Multiple Files</vt:lpstr>
      <vt:lpstr>File I/O: Output</vt:lpstr>
      <vt:lpstr>File I/O: Input</vt:lpstr>
      <vt:lpstr>Recitation Exercise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varad.deshmukh@gmail.com</dc:creator>
  <cp:lastModifiedBy>varad.deshmukh@gmail.com</cp:lastModifiedBy>
  <cp:revision>716</cp:revision>
  <dcterms:created xsi:type="dcterms:W3CDTF">2019-10-21T02:44:34Z</dcterms:created>
  <dcterms:modified xsi:type="dcterms:W3CDTF">2020-01-17T16:51:13Z</dcterms:modified>
</cp:coreProperties>
</file>