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7" r:id="rId3"/>
    <p:sldId id="260" r:id="rId4"/>
    <p:sldId id="261" r:id="rId5"/>
    <p:sldId id="262" r:id="rId6"/>
    <p:sldId id="268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DA3-1B83-4489-81D6-0E9E07311ED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2FCA1-292D-479D-B5D7-D603A3AA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998A-CDB6-48D2-A1D7-5AD9918C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62E1-37E0-43AB-A8BB-F165E191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0748-8351-40B7-BB0F-49960D96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12D8-9D84-4CC8-8E6D-CFE0163DB5A8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0F0-52CA-4F20-BD9E-2F8DCC07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2283-2621-4CF1-9759-5CA37499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156B-16D2-482A-894E-4FC59C4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63E6D-8E9C-4F12-B90C-47BDCF904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5CC-B1B5-4E4E-9F7B-3C3B598E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06CD-5120-4308-816F-DA7DC8D81291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D93B-64ED-4B54-82E0-AE61736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1AFB-BA23-4526-97B2-A5719EF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55CDE-0450-41E0-8F0D-1728C514F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4CA5-6DAD-4ECF-9EE5-58AE5F9E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EF87-8901-4AA8-8396-0A1C66BE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863A-0B17-428A-B5B5-52968A2BC4E6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15E8-F5D5-4049-95C7-EC760D6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45A2-6CF4-4659-AA04-FB200396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4673-465C-4324-B12A-2E6B66E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86B2-A0A9-49F1-ABB5-25F1E513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847725"/>
            <a:ext cx="11801476" cy="53292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2D17-FBC3-4827-9EA7-2BEC07E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3E6E-E1C7-409F-B8A0-9EB343F2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A230-EE26-45C7-9606-6376CB6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297D-6CE6-46C8-92E8-8CB0FDC8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7DF7-7701-4EBE-B07A-FE0D8A4C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0ACC9-9734-4962-9957-EEBB2075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44FB-6C74-4603-89DD-4F41354C89B6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8D54-26A9-4307-8459-27125562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E620-F3D6-4F71-BCF5-55EF7C4E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5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6441-D909-4C7E-946A-EF5FCEB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4D7B-2F1E-47CA-924A-F38F127CF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6F82-B780-4DA1-A863-72C9299B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C643-865B-429C-B42D-CCBFC22F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B235-7267-4B87-BE2A-500C4D2165F3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9437-B45A-4FEA-A913-D8BFFA7E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758AA-13D1-4697-84FD-AB342063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ECF6-11B6-4B44-87E2-AF5D26F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CA12-E4D3-4FAE-A30E-1D85DB2A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2014A-6FCB-4B05-8FEB-DAA7012F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D2BC4-4FCA-4136-B62D-14E41DA1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BADAC-06C8-432E-B4A2-269AF9AF6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58092-5EC8-4C0E-9BD9-5389CB39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E69-942E-41DC-9ED9-3E4A09364531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3C18-5ADE-457A-B940-70B8529D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DF595-590A-4AEA-AB37-517009D4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56B-7A5E-4E96-81BF-0F026240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71A8C-1F2B-43E8-83CC-E8EFDE40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2785-A68E-46C6-9E01-AECC6E7B05AF}" type="datetime1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74083-EBB2-420F-A615-86F221CD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297F7-8C0C-4AA3-B163-FB6969EA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11C5D-4C48-4191-916E-19170350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06A-A0C9-4F2A-8617-9567CE37B045}" type="datetime1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B1846-76F2-4DF9-9E49-91A473B2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82CA-232C-4AAF-9224-AF61BD03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B8B-1003-4C14-80CD-F8F1928C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A2E8-CF6E-434F-8DC3-D93840E9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29C96-FD10-410D-BBF8-A7E0919F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B679-F136-4AF0-A2FC-D38FC55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9078-A706-49C5-A12D-F1328B09E429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FAF2-38B9-490F-A50D-0CE200D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A39E-039F-4BE6-ABD6-1AD3F1AE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1039-A2D6-4D0B-BD0A-09BF308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8B3FD-FE95-43EE-B13B-F0291AC4A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D85DD-7C3F-48D7-9268-34B24596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F7A5D-5D00-49C3-B5F8-03B61624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6E69-2CF9-4162-9B7C-C6E18246FF90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8DB4-5A32-4C44-AA44-035CD1ED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F350-F9DD-4D3C-BB55-571DAA5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A376-738F-4571-A6DA-DCD28B4F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7553-5048-4950-9F77-17B5AC68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49" y="1095375"/>
            <a:ext cx="11801476" cy="508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0E60-7221-41DE-A803-D93D64C2D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9549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41E4-020B-4CD0-96CE-E74433C617D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74FA-214D-44CA-BFFE-E3EC2694C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A7A7-4977-4505-849E-D88931E70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7825" y="6354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7187-89AF-4E6D-9958-BF78570D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FF7-AF20-4DF3-8900-49DDB1AD5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136" y="1838324"/>
            <a:ext cx="9991725" cy="90216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CSCI 2270-305 Recitation 01/23: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E77E-79F8-4F0E-91CD-46E3933D6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99" y="3085108"/>
            <a:ext cx="11176000" cy="13154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Varad Deshmukh</a:t>
            </a:r>
          </a:p>
        </p:txBody>
      </p:sp>
      <p:pic>
        <p:nvPicPr>
          <p:cNvPr id="4" name="Picture 2" descr="Image result for cu boulder logo">
            <a:extLst>
              <a:ext uri="{FF2B5EF4-FFF2-40B4-BE49-F238E27FC236}">
                <a16:creationId xmlns:a16="http://schemas.microsoft.com/office/drawing/2014/main" id="{816C50C3-4C5A-4094-A51C-8AA9B271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6" y="5387426"/>
            <a:ext cx="989433" cy="9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36853A-A8C7-429D-AFA9-D7DA6CD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13AB-BB61-419A-AB1D-C751868AD6A6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6BA76A-CE1E-49E4-9173-7068C10E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B9750F-89BE-4255-AE5D-1FE6913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826-E906-4665-BBAC-D8AEA8B36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322A-35F3-4B78-8107-AC13158F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A5D5-4FF4-4527-8771-48330D0E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your effort to either of the TAs/CAs before you leave the recitation.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0249-FA2C-44F6-9BF4-2E00AAE3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54633-516F-46A6-A943-C37BE84B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E4A31-E3DB-4545-B935-3182E6D3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1BF09-A94C-48F1-A519-6059F1B1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1551746"/>
            <a:ext cx="12192000" cy="167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7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E24A-409F-473D-9ACD-F6D72577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C867-95AC-4CA7-88D3-2B21BEB1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Setup (hopefully done.)</a:t>
            </a:r>
          </a:p>
          <a:p>
            <a:r>
              <a:rPr lang="en-US" dirty="0"/>
              <a:t>Homework 1: Start early! Saturday night debugging isn’t fun.</a:t>
            </a:r>
          </a:p>
          <a:p>
            <a:pPr lvl="1"/>
            <a:r>
              <a:rPr lang="en-US" dirty="0"/>
              <a:t>No hardcoding please.</a:t>
            </a:r>
          </a:p>
          <a:p>
            <a:r>
              <a:rPr lang="en-US" dirty="0"/>
              <a:t>Recitation assignments: Show your work to me, Elizabeth or </a:t>
            </a:r>
            <a:r>
              <a:rPr lang="en-US" dirty="0" err="1"/>
              <a:t>Aazer</a:t>
            </a:r>
            <a:r>
              <a:rPr lang="en-US" dirty="0"/>
              <a:t> before you leave.</a:t>
            </a:r>
          </a:p>
          <a:p>
            <a:r>
              <a:rPr lang="en-US" dirty="0"/>
              <a:t>Lots of questions in the recitation encouraged!</a:t>
            </a:r>
          </a:p>
          <a:p>
            <a:pPr lvl="1"/>
            <a:r>
              <a:rPr lang="en-US" dirty="0"/>
              <a:t>Pointers are tricky, and need some getting used to</a:t>
            </a:r>
          </a:p>
          <a:p>
            <a:pPr lvl="1"/>
            <a:r>
              <a:rPr lang="en-US" dirty="0"/>
              <a:t>Segmentation faults, address v/s values, associativity and precedence,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D345-4D53-4F26-8FFB-8FF1023E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66C4-AA43-4C1F-A229-2657CD78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60D9F-A392-4075-A0A4-2F8131D2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C8F5-86CC-4BE0-A7EC-1056B223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19B4-C38A-4971-97A9-1C2DBFC9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C/C++, a pointer is a variable which contains the address of other variables.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A545-AA07-4E77-9AD9-3950BC14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5709-3E17-435D-B699-AD279000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CD79E-5B7D-4F10-BFAA-8D1F2B3F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7825" y="6354762"/>
            <a:ext cx="2743200" cy="365125"/>
          </a:xfrm>
        </p:spPr>
        <p:txBody>
          <a:bodyPr/>
          <a:lstStyle/>
          <a:p>
            <a:fld id="{62B27187-89AF-4E6D-9958-BF78570D0BA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25E7CD-1CD0-42D8-8E37-225253FD7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33585"/>
              </p:ext>
            </p:extLst>
          </p:nvPr>
        </p:nvGraphicFramePr>
        <p:xfrm>
          <a:off x="4550175" y="2054465"/>
          <a:ext cx="3705226" cy="313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3">
                  <a:extLst>
                    <a:ext uri="{9D8B030D-6E8A-4147-A177-3AD203B41FA5}">
                      <a16:colId xmlns:a16="http://schemas.microsoft.com/office/drawing/2014/main" val="1559726008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3346800045"/>
                    </a:ext>
                  </a:extLst>
                </a:gridCol>
              </a:tblGrid>
              <a:tr h="699986">
                <a:tc>
                  <a:txBody>
                    <a:bodyPr/>
                    <a:lstStyle/>
                    <a:p>
                      <a:r>
                        <a:rPr lang="en-US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95076"/>
                  </a:ext>
                </a:extLst>
              </a:tr>
              <a:tr h="520524">
                <a:tc>
                  <a:txBody>
                    <a:bodyPr/>
                    <a:lstStyle/>
                    <a:p>
                      <a:r>
                        <a:rPr lang="en-US" sz="32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61042"/>
                  </a:ext>
                </a:extLst>
              </a:tr>
              <a:tr h="521080">
                <a:tc>
                  <a:txBody>
                    <a:bodyPr/>
                    <a:lstStyle/>
                    <a:p>
                      <a:r>
                        <a:rPr lang="en-US" sz="32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7069"/>
                  </a:ext>
                </a:extLst>
              </a:tr>
              <a:tr h="570707">
                <a:tc>
                  <a:txBody>
                    <a:bodyPr/>
                    <a:lstStyle/>
                    <a:p>
                      <a:r>
                        <a:rPr lang="en-US" sz="32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45041"/>
                  </a:ext>
                </a:extLst>
              </a:tr>
              <a:tr h="699986">
                <a:tc>
                  <a:txBody>
                    <a:bodyPr/>
                    <a:lstStyle/>
                    <a:p>
                      <a:r>
                        <a:rPr lang="en-US" sz="32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580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E74A39-9F40-4D0F-8D91-3D75CBFA2017}"/>
              </a:ext>
            </a:extLst>
          </p:cNvPr>
          <p:cNvSpPr txBox="1"/>
          <p:nvPr/>
        </p:nvSpPr>
        <p:spPr>
          <a:xfrm>
            <a:off x="2221229" y="2688834"/>
            <a:ext cx="2025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int a = 4;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835B7-4312-4DE3-9001-24059AB7BF38}"/>
              </a:ext>
            </a:extLst>
          </p:cNvPr>
          <p:cNvSpPr txBox="1"/>
          <p:nvPr/>
        </p:nvSpPr>
        <p:spPr>
          <a:xfrm>
            <a:off x="2008028" y="3337010"/>
            <a:ext cx="2513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float b = 3;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C1047-D0CB-4419-9334-E307D4DDC73B}"/>
              </a:ext>
            </a:extLst>
          </p:cNvPr>
          <p:cNvSpPr txBox="1"/>
          <p:nvPr/>
        </p:nvSpPr>
        <p:spPr>
          <a:xfrm>
            <a:off x="8398508" y="3865330"/>
            <a:ext cx="276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int *p = &amp;a;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6DE0B-7794-4F8D-81FA-9F2D0B71C759}"/>
              </a:ext>
            </a:extLst>
          </p:cNvPr>
          <p:cNvSpPr txBox="1"/>
          <p:nvPr/>
        </p:nvSpPr>
        <p:spPr>
          <a:xfrm>
            <a:off x="8398508" y="4522806"/>
            <a:ext cx="2880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int **q = &amp;p;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E6614-30EA-49E6-B5C4-74077136187B}"/>
              </a:ext>
            </a:extLst>
          </p:cNvPr>
          <p:cNvSpPr/>
          <p:nvPr/>
        </p:nvSpPr>
        <p:spPr>
          <a:xfrm>
            <a:off x="213992" y="1814260"/>
            <a:ext cx="2738757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Regular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C86C5-54D2-46FF-B32E-6F8D773CA1E2}"/>
              </a:ext>
            </a:extLst>
          </p:cNvPr>
          <p:cNvCxnSpPr>
            <a:stCxn id="15" idx="2"/>
            <a:endCxn id="11" idx="1"/>
          </p:cNvCxnSpPr>
          <p:nvPr/>
        </p:nvCxnSpPr>
        <p:spPr>
          <a:xfrm>
            <a:off x="1583371" y="2522146"/>
            <a:ext cx="637858" cy="52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53CFF-9815-4BF2-B592-00CA9CA1EE5A}"/>
              </a:ext>
            </a:extLst>
          </p:cNvPr>
          <p:cNvCxnSpPr>
            <a:cxnSpLocks/>
            <a:stCxn id="15" idx="2"/>
            <a:endCxn id="12" idx="1"/>
          </p:cNvCxnSpPr>
          <p:nvPr/>
        </p:nvCxnSpPr>
        <p:spPr>
          <a:xfrm>
            <a:off x="1583371" y="2522146"/>
            <a:ext cx="424657" cy="116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6F3FF8A-B602-43D6-99E8-14E424D68948}"/>
              </a:ext>
            </a:extLst>
          </p:cNvPr>
          <p:cNvSpPr/>
          <p:nvPr/>
        </p:nvSpPr>
        <p:spPr>
          <a:xfrm>
            <a:off x="9053192" y="5676102"/>
            <a:ext cx="2738757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Pointer variables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1D18255-4B3B-4600-B8CF-E00A1B1DF16D}"/>
              </a:ext>
            </a:extLst>
          </p:cNvPr>
          <p:cNvCxnSpPr>
            <a:endCxn id="13" idx="3"/>
          </p:cNvCxnSpPr>
          <p:nvPr/>
        </p:nvCxnSpPr>
        <p:spPr>
          <a:xfrm rot="16200000" flipV="1">
            <a:off x="10761184" y="4623928"/>
            <a:ext cx="1442536" cy="6332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DD6C7A3-3215-4C1E-8B02-F917F4C00C89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 flipH="1" flipV="1">
            <a:off x="11279505" y="4876749"/>
            <a:ext cx="512444" cy="1153296"/>
          </a:xfrm>
          <a:prstGeom prst="curvedConnector3">
            <a:avLst>
              <a:gd name="adj1" fmla="val -44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0B035D2-5024-4B36-9C97-5BF546115444}"/>
              </a:ext>
            </a:extLst>
          </p:cNvPr>
          <p:cNvSpPr/>
          <p:nvPr/>
        </p:nvSpPr>
        <p:spPr>
          <a:xfrm>
            <a:off x="8467361" y="3808951"/>
            <a:ext cx="1062229" cy="828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BEBD4A-0196-4D9D-AB8C-3B9011E54B4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998476" y="2968735"/>
            <a:ext cx="407461" cy="840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EF18C3A-42D5-49D1-8E05-93568DA083BB}"/>
              </a:ext>
            </a:extLst>
          </p:cNvPr>
          <p:cNvSpPr txBox="1"/>
          <p:nvPr/>
        </p:nvSpPr>
        <p:spPr>
          <a:xfrm>
            <a:off x="8725849" y="2356616"/>
            <a:ext cx="222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Pointer type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AA8E50-1DA6-4168-8828-E7D6C472902E}"/>
              </a:ext>
            </a:extLst>
          </p:cNvPr>
          <p:cNvSpPr txBox="1"/>
          <p:nvPr/>
        </p:nvSpPr>
        <p:spPr>
          <a:xfrm>
            <a:off x="165515" y="5883280"/>
            <a:ext cx="312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pointer_address.cpp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41D6CA-6D24-42D0-8EE1-D8EC83A0B7A3}"/>
              </a:ext>
            </a:extLst>
          </p:cNvPr>
          <p:cNvSpPr txBox="1"/>
          <p:nvPr/>
        </p:nvSpPr>
        <p:spPr>
          <a:xfrm>
            <a:off x="4521359" y="1346579"/>
            <a:ext cx="3705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Memory Layout</a:t>
            </a:r>
          </a:p>
        </p:txBody>
      </p:sp>
    </p:spTree>
    <p:extLst>
      <p:ext uri="{BB962C8B-B14F-4D97-AF65-F5344CB8AC3E}">
        <p14:creationId xmlns:p14="http://schemas.microsoft.com/office/powerpoint/2010/main" val="242715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2564-6664-4AE5-8999-E3688E6F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Syntax: Examples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043190-8B6E-4A84-9272-5333977F0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137647"/>
              </p:ext>
            </p:extLst>
          </p:nvPr>
        </p:nvGraphicFramePr>
        <p:xfrm>
          <a:off x="870332" y="1823072"/>
          <a:ext cx="10763364" cy="393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682">
                  <a:extLst>
                    <a:ext uri="{9D8B030D-6E8A-4147-A177-3AD203B41FA5}">
                      <a16:colId xmlns:a16="http://schemas.microsoft.com/office/drawing/2014/main" val="14566821"/>
                    </a:ext>
                  </a:extLst>
                </a:gridCol>
                <a:gridCol w="5381682">
                  <a:extLst>
                    <a:ext uri="{9D8B030D-6E8A-4147-A177-3AD203B41FA5}">
                      <a16:colId xmlns:a16="http://schemas.microsoft.com/office/drawing/2014/main" val="4079131569"/>
                    </a:ext>
                  </a:extLst>
                </a:gridCol>
              </a:tblGrid>
              <a:tr h="682188">
                <a:tc>
                  <a:txBody>
                    <a:bodyPr/>
                    <a:lstStyle/>
                    <a:p>
                      <a:r>
                        <a:rPr lang="en-US" sz="28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08352"/>
                  </a:ext>
                </a:extLst>
              </a:tr>
              <a:tr h="682188">
                <a:tc>
                  <a:txBody>
                    <a:bodyPr/>
                    <a:lstStyle/>
                    <a:p>
                      <a:r>
                        <a:rPr lang="en-US" sz="2800" dirty="0"/>
                        <a:t>float * 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 is a pointer to a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0985"/>
                  </a:ext>
                </a:extLst>
              </a:tr>
              <a:tr h="682188">
                <a:tc>
                  <a:txBody>
                    <a:bodyPr/>
                    <a:lstStyle/>
                    <a:p>
                      <a:r>
                        <a:rPr lang="en-US" sz="2800" dirty="0"/>
                        <a:t>float ** q;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 is a pointer to a pointer to a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88036"/>
                  </a:ext>
                </a:extLst>
              </a:tr>
              <a:tr h="752295">
                <a:tc>
                  <a:txBody>
                    <a:bodyPr/>
                    <a:lstStyle/>
                    <a:p>
                      <a:r>
                        <a:rPr lang="en-US" sz="2800" dirty="0"/>
                        <a:t>float a;</a:t>
                      </a:r>
                    </a:p>
                    <a:p>
                      <a:r>
                        <a:rPr lang="en-US" sz="2800" dirty="0"/>
                        <a:t>a = *p;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value stored at the address contained in p is stored in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34811"/>
                  </a:ext>
                </a:extLst>
              </a:tr>
              <a:tr h="682188">
                <a:tc>
                  <a:txBody>
                    <a:bodyPr/>
                    <a:lstStyle/>
                    <a:p>
                      <a:r>
                        <a:rPr lang="en-US" sz="2800" dirty="0"/>
                        <a:t>q = &amp;a;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address of the variable a is now stored in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0004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D5435-C3C3-4863-9800-AC3D40AE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0106-6E77-4013-82B5-BFF2183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1BE5-3148-47C4-BE05-96F2BACE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4E6A9-0E70-400C-8080-CF520182CC5F}"/>
              </a:ext>
            </a:extLst>
          </p:cNvPr>
          <p:cNvSpPr txBox="1"/>
          <p:nvPr/>
        </p:nvSpPr>
        <p:spPr>
          <a:xfrm>
            <a:off x="4868348" y="872175"/>
            <a:ext cx="276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* and &amp;</a:t>
            </a:r>
          </a:p>
        </p:txBody>
      </p:sp>
    </p:spTree>
    <p:extLst>
      <p:ext uri="{BB962C8B-B14F-4D97-AF65-F5344CB8AC3E}">
        <p14:creationId xmlns:p14="http://schemas.microsoft.com/office/powerpoint/2010/main" val="324023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6B41-59B4-4C78-A54B-1F36AE04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E766-A06E-482B-B74B-A3E3D86C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EDCB-18E0-4772-9895-6482C691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7944-5274-4F6D-9C29-F91DA34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22D595F-0BE6-4E98-84E8-3BBC0DBFB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48950"/>
              </p:ext>
            </p:extLst>
          </p:nvPr>
        </p:nvGraphicFramePr>
        <p:xfrm>
          <a:off x="1399321" y="2814403"/>
          <a:ext cx="3705226" cy="313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3">
                  <a:extLst>
                    <a:ext uri="{9D8B030D-6E8A-4147-A177-3AD203B41FA5}">
                      <a16:colId xmlns:a16="http://schemas.microsoft.com/office/drawing/2014/main" val="1559726008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3346800045"/>
                    </a:ext>
                  </a:extLst>
                </a:gridCol>
              </a:tblGrid>
              <a:tr h="699986">
                <a:tc>
                  <a:txBody>
                    <a:bodyPr/>
                    <a:lstStyle/>
                    <a:p>
                      <a:r>
                        <a:rPr lang="en-US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95076"/>
                  </a:ext>
                </a:extLst>
              </a:tr>
              <a:tr h="520524">
                <a:tc>
                  <a:txBody>
                    <a:bodyPr/>
                    <a:lstStyle/>
                    <a:p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61042"/>
                  </a:ext>
                </a:extLst>
              </a:tr>
              <a:tr h="521080">
                <a:tc>
                  <a:txBody>
                    <a:bodyPr/>
                    <a:lstStyle/>
                    <a:p>
                      <a:r>
                        <a:rPr lang="en-US" sz="32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1.618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7069"/>
                  </a:ext>
                </a:extLst>
              </a:tr>
              <a:tr h="570707">
                <a:tc>
                  <a:txBody>
                    <a:bodyPr/>
                    <a:lstStyle/>
                    <a:p>
                      <a:r>
                        <a:rPr lang="en-US" sz="3200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45041"/>
                  </a:ext>
                </a:extLst>
              </a:tr>
              <a:tr h="699986">
                <a:tc>
                  <a:txBody>
                    <a:bodyPr/>
                    <a:lstStyle/>
                    <a:p>
                      <a:r>
                        <a:rPr lang="en-US" sz="3200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2.718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58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4579C3-90B4-470C-B37C-6D1F799D8C37}"/>
              </a:ext>
            </a:extLst>
          </p:cNvPr>
          <p:cNvSpPr txBox="1"/>
          <p:nvPr/>
        </p:nvSpPr>
        <p:spPr>
          <a:xfrm>
            <a:off x="2313770" y="745348"/>
            <a:ext cx="7323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float a[] = {1.0, 1.618, 3.14, 2.718}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32CFB-E4A4-42B6-AAD2-99D79D2EF623}"/>
              </a:ext>
            </a:extLst>
          </p:cNvPr>
          <p:cNvSpPr txBox="1"/>
          <p:nvPr/>
        </p:nvSpPr>
        <p:spPr>
          <a:xfrm>
            <a:off x="2313770" y="1466858"/>
            <a:ext cx="7323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C484C498-4E7C-4C83-B114-99F8084D2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72630"/>
              </p:ext>
            </p:extLst>
          </p:nvPr>
        </p:nvGraphicFramePr>
        <p:xfrm>
          <a:off x="6092930" y="1634814"/>
          <a:ext cx="5118390" cy="464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195">
                  <a:extLst>
                    <a:ext uri="{9D8B030D-6E8A-4147-A177-3AD203B41FA5}">
                      <a16:colId xmlns:a16="http://schemas.microsoft.com/office/drawing/2014/main" val="1559726008"/>
                    </a:ext>
                  </a:extLst>
                </a:gridCol>
                <a:gridCol w="2559195">
                  <a:extLst>
                    <a:ext uri="{9D8B030D-6E8A-4147-A177-3AD203B41FA5}">
                      <a16:colId xmlns:a16="http://schemas.microsoft.com/office/drawing/2014/main" val="3346800045"/>
                    </a:ext>
                  </a:extLst>
                </a:gridCol>
              </a:tblGrid>
              <a:tr h="1076874">
                <a:tc>
                  <a:txBody>
                    <a:bodyPr/>
                    <a:lstStyle/>
                    <a:p>
                      <a:r>
                        <a:rPr lang="en-US" sz="3200" dirty="0"/>
                        <a:t>Pointer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95076"/>
                  </a:ext>
                </a:extLst>
              </a:tr>
              <a:tr h="685651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61042"/>
                  </a:ext>
                </a:extLst>
              </a:tr>
              <a:tr h="685651">
                <a:tc>
                  <a:txBody>
                    <a:bodyPr/>
                    <a:lstStyle/>
                    <a:p>
                      <a:r>
                        <a:rPr lang="en-US" sz="3200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7069"/>
                  </a:ext>
                </a:extLst>
              </a:tr>
              <a:tr h="685651">
                <a:tc>
                  <a:txBody>
                    <a:bodyPr/>
                    <a:lstStyle/>
                    <a:p>
                      <a:r>
                        <a:rPr lang="en-US" sz="3200" dirty="0"/>
                        <a:t>*(a+1)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68754"/>
                  </a:ext>
                </a:extLst>
              </a:tr>
              <a:tr h="685651">
                <a:tc>
                  <a:txBody>
                    <a:bodyPr/>
                    <a:lstStyle/>
                    <a:p>
                      <a:r>
                        <a:rPr lang="en-US" sz="3200" dirty="0"/>
                        <a:t>a+1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45041"/>
                  </a:ext>
                </a:extLst>
              </a:tr>
              <a:tr h="828751">
                <a:tc>
                  <a:txBody>
                    <a:bodyPr/>
                    <a:lstStyle/>
                    <a:p>
                      <a:r>
                        <a:rPr lang="en-US" sz="3200" dirty="0"/>
                        <a:t>&amp;a[2]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58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799B5F1-8FEF-456C-8226-A5504DAF993C}"/>
              </a:ext>
            </a:extLst>
          </p:cNvPr>
          <p:cNvSpPr txBox="1"/>
          <p:nvPr/>
        </p:nvSpPr>
        <p:spPr>
          <a:xfrm>
            <a:off x="1399321" y="2069864"/>
            <a:ext cx="3705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Memory Layout</a:t>
            </a:r>
          </a:p>
        </p:txBody>
      </p:sp>
    </p:spTree>
    <p:extLst>
      <p:ext uri="{BB962C8B-B14F-4D97-AF65-F5344CB8AC3E}">
        <p14:creationId xmlns:p14="http://schemas.microsoft.com/office/powerpoint/2010/main" val="371401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6B41-59B4-4C78-A54B-1F36AE04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E766-A06E-482B-B74B-A3E3D86C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EDCB-18E0-4772-9895-6482C691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7944-5274-4F6D-9C29-F91DA34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22D595F-0BE6-4E98-84E8-3BBC0DBFB203}"/>
              </a:ext>
            </a:extLst>
          </p:cNvPr>
          <p:cNvGraphicFramePr>
            <a:graphicFrameLocks noGrp="1"/>
          </p:cNvGraphicFramePr>
          <p:nvPr/>
        </p:nvGraphicFramePr>
        <p:xfrm>
          <a:off x="1399321" y="2814403"/>
          <a:ext cx="3705226" cy="313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3">
                  <a:extLst>
                    <a:ext uri="{9D8B030D-6E8A-4147-A177-3AD203B41FA5}">
                      <a16:colId xmlns:a16="http://schemas.microsoft.com/office/drawing/2014/main" val="1559726008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3346800045"/>
                    </a:ext>
                  </a:extLst>
                </a:gridCol>
              </a:tblGrid>
              <a:tr h="699986">
                <a:tc>
                  <a:txBody>
                    <a:bodyPr/>
                    <a:lstStyle/>
                    <a:p>
                      <a:r>
                        <a:rPr lang="en-US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95076"/>
                  </a:ext>
                </a:extLst>
              </a:tr>
              <a:tr h="520524">
                <a:tc>
                  <a:txBody>
                    <a:bodyPr/>
                    <a:lstStyle/>
                    <a:p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61042"/>
                  </a:ext>
                </a:extLst>
              </a:tr>
              <a:tr h="521080">
                <a:tc>
                  <a:txBody>
                    <a:bodyPr/>
                    <a:lstStyle/>
                    <a:p>
                      <a:r>
                        <a:rPr lang="en-US" sz="32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1.618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7069"/>
                  </a:ext>
                </a:extLst>
              </a:tr>
              <a:tr h="570707">
                <a:tc>
                  <a:txBody>
                    <a:bodyPr/>
                    <a:lstStyle/>
                    <a:p>
                      <a:r>
                        <a:rPr lang="en-US" sz="3200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45041"/>
                  </a:ext>
                </a:extLst>
              </a:tr>
              <a:tr h="699986">
                <a:tc>
                  <a:txBody>
                    <a:bodyPr/>
                    <a:lstStyle/>
                    <a:p>
                      <a:r>
                        <a:rPr lang="en-US" sz="3200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2.718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58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4579C3-90B4-470C-B37C-6D1F799D8C37}"/>
              </a:ext>
            </a:extLst>
          </p:cNvPr>
          <p:cNvSpPr txBox="1"/>
          <p:nvPr/>
        </p:nvSpPr>
        <p:spPr>
          <a:xfrm>
            <a:off x="2313770" y="745348"/>
            <a:ext cx="7323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float a[] = {1.0, 1.618, 3.14, 2.718}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32CFB-E4A4-42B6-AAD2-99D79D2EF623}"/>
              </a:ext>
            </a:extLst>
          </p:cNvPr>
          <p:cNvSpPr txBox="1"/>
          <p:nvPr/>
        </p:nvSpPr>
        <p:spPr>
          <a:xfrm>
            <a:off x="2313770" y="1466858"/>
            <a:ext cx="7323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C484C498-4E7C-4C83-B114-99F8084D294E}"/>
              </a:ext>
            </a:extLst>
          </p:cNvPr>
          <p:cNvGraphicFramePr>
            <a:graphicFrameLocks noGrp="1"/>
          </p:cNvGraphicFramePr>
          <p:nvPr/>
        </p:nvGraphicFramePr>
        <p:xfrm>
          <a:off x="6092930" y="1634814"/>
          <a:ext cx="5118390" cy="464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195">
                  <a:extLst>
                    <a:ext uri="{9D8B030D-6E8A-4147-A177-3AD203B41FA5}">
                      <a16:colId xmlns:a16="http://schemas.microsoft.com/office/drawing/2014/main" val="1559726008"/>
                    </a:ext>
                  </a:extLst>
                </a:gridCol>
                <a:gridCol w="2559195">
                  <a:extLst>
                    <a:ext uri="{9D8B030D-6E8A-4147-A177-3AD203B41FA5}">
                      <a16:colId xmlns:a16="http://schemas.microsoft.com/office/drawing/2014/main" val="3346800045"/>
                    </a:ext>
                  </a:extLst>
                </a:gridCol>
              </a:tblGrid>
              <a:tr h="1076874">
                <a:tc>
                  <a:txBody>
                    <a:bodyPr/>
                    <a:lstStyle/>
                    <a:p>
                      <a:r>
                        <a:rPr lang="en-US" sz="3200" dirty="0"/>
                        <a:t>Pointer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95076"/>
                  </a:ext>
                </a:extLst>
              </a:tr>
              <a:tr h="685651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61042"/>
                  </a:ext>
                </a:extLst>
              </a:tr>
              <a:tr h="685651">
                <a:tc>
                  <a:txBody>
                    <a:bodyPr/>
                    <a:lstStyle/>
                    <a:p>
                      <a:r>
                        <a:rPr lang="en-US" sz="3200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1.618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7069"/>
                  </a:ext>
                </a:extLst>
              </a:tr>
              <a:tr h="685651">
                <a:tc>
                  <a:txBody>
                    <a:bodyPr/>
                    <a:lstStyle/>
                    <a:p>
                      <a:r>
                        <a:rPr lang="en-US" sz="3200" dirty="0"/>
                        <a:t>*(a+1)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1.618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68754"/>
                  </a:ext>
                </a:extLst>
              </a:tr>
              <a:tr h="685651">
                <a:tc>
                  <a:txBody>
                    <a:bodyPr/>
                    <a:lstStyle/>
                    <a:p>
                      <a:r>
                        <a:rPr lang="en-US" sz="3200" dirty="0"/>
                        <a:t>a+1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45041"/>
                  </a:ext>
                </a:extLst>
              </a:tr>
              <a:tr h="828751">
                <a:tc>
                  <a:txBody>
                    <a:bodyPr/>
                    <a:lstStyle/>
                    <a:p>
                      <a:r>
                        <a:rPr lang="en-US" sz="3200" dirty="0"/>
                        <a:t>&amp;a[2]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58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799B5F1-8FEF-456C-8226-A5504DAF993C}"/>
              </a:ext>
            </a:extLst>
          </p:cNvPr>
          <p:cNvSpPr txBox="1"/>
          <p:nvPr/>
        </p:nvSpPr>
        <p:spPr>
          <a:xfrm>
            <a:off x="1399321" y="2069864"/>
            <a:ext cx="3705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Memory Layout</a:t>
            </a:r>
          </a:p>
        </p:txBody>
      </p:sp>
    </p:spTree>
    <p:extLst>
      <p:ext uri="{BB962C8B-B14F-4D97-AF65-F5344CB8AC3E}">
        <p14:creationId xmlns:p14="http://schemas.microsoft.com/office/powerpoint/2010/main" val="174286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5FE7-9E38-4E1E-AE4E-12E7EA6E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49" y="136525"/>
            <a:ext cx="11801476" cy="544512"/>
          </a:xfrm>
        </p:spPr>
        <p:txBody>
          <a:bodyPr>
            <a:normAutofit fontScale="90000"/>
          </a:bodyPr>
          <a:lstStyle/>
          <a:p>
            <a:r>
              <a:rPr lang="en-US"/>
              <a:t>Structures and Pointers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21F5-79F4-4B5B-88DC-05DE6920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9549" y="6354762"/>
            <a:ext cx="2743200" cy="365125"/>
          </a:xfrm>
        </p:spPr>
        <p:txBody>
          <a:bodyPr/>
          <a:lstStyle/>
          <a:p>
            <a:fld id="{E3A8C04F-DD4B-42FF-A202-5563BF5942A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C6A46-2B3A-4BF7-A4B8-207F3754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7E4E-24B6-4F0C-ACE1-6B4EDAE5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7825" y="6354762"/>
            <a:ext cx="2743200" cy="365125"/>
          </a:xfrm>
        </p:spPr>
        <p:txBody>
          <a:bodyPr/>
          <a:lstStyle/>
          <a:p>
            <a:fld id="{62B27187-89AF-4E6D-9958-BF78570D0BA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4620B2-F191-41B9-B7A5-433DC05C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847725"/>
            <a:ext cx="3327348" cy="322851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563E04-46FA-4F8C-92F1-9762BD59C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0991" y="2329044"/>
            <a:ext cx="8701460" cy="4025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30A3C3-40ED-470E-AEDA-D5DF094BDA29}"/>
              </a:ext>
            </a:extLst>
          </p:cNvPr>
          <p:cNvSpPr txBox="1"/>
          <p:nvPr/>
        </p:nvSpPr>
        <p:spPr>
          <a:xfrm>
            <a:off x="4850061" y="1081755"/>
            <a:ext cx="441776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Struct variable: Access members using the ”.” operator.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01B6CC-E3FC-4A74-99C2-4953756263DA}"/>
              </a:ext>
            </a:extLst>
          </p:cNvPr>
          <p:cNvSpPr txBox="1"/>
          <p:nvPr/>
        </p:nvSpPr>
        <p:spPr>
          <a:xfrm>
            <a:off x="7631721" y="3560759"/>
            <a:ext cx="441776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Pointer to struct variable: Access members using the ”-&gt;” operator.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10C683-29C5-4216-B551-40B4FD049523}"/>
              </a:ext>
            </a:extLst>
          </p:cNvPr>
          <p:cNvCxnSpPr>
            <a:stCxn id="10" idx="2"/>
          </p:cNvCxnSpPr>
          <p:nvPr/>
        </p:nvCxnSpPr>
        <p:spPr>
          <a:xfrm flipH="1">
            <a:off x="5453349" y="1912752"/>
            <a:ext cx="1605594" cy="216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1ED08A-7FD6-4AB0-89AB-87A41D2972D7}"/>
              </a:ext>
            </a:extLst>
          </p:cNvPr>
          <p:cNvCxnSpPr>
            <a:cxnSpLocks/>
          </p:cNvCxnSpPr>
          <p:nvPr/>
        </p:nvCxnSpPr>
        <p:spPr>
          <a:xfrm flipH="1">
            <a:off x="7535537" y="4407994"/>
            <a:ext cx="2223457" cy="86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99A5AC-47CA-43E3-A908-2EFAB6687D69}"/>
              </a:ext>
            </a:extLst>
          </p:cNvPr>
          <p:cNvSpPr txBox="1"/>
          <p:nvPr/>
        </p:nvSpPr>
        <p:spPr>
          <a:xfrm>
            <a:off x="85166" y="6010275"/>
            <a:ext cx="312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pointer_to_struct.cpp</a:t>
            </a:r>
          </a:p>
        </p:txBody>
      </p:sp>
    </p:spTree>
    <p:extLst>
      <p:ext uri="{BB962C8B-B14F-4D97-AF65-F5344CB8AC3E}">
        <p14:creationId xmlns:p14="http://schemas.microsoft.com/office/powerpoint/2010/main" val="28383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6322-4E45-4C7D-A5A3-8DD264AC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 by value v/s Pass by reference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BC23-55F0-41CC-9B2D-4ADD0B89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3AB7-2197-4C35-B88E-BFD46535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A21B-D588-4284-8069-8CBB8AF6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E66F4-18B4-447B-BBFF-02838E0046C5}"/>
              </a:ext>
            </a:extLst>
          </p:cNvPr>
          <p:cNvSpPr/>
          <p:nvPr/>
        </p:nvSpPr>
        <p:spPr>
          <a:xfrm>
            <a:off x="308472" y="1036638"/>
            <a:ext cx="4966773" cy="220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Caller function needs to </a:t>
            </a:r>
            <a:r>
              <a:rPr lang="en-US" sz="2800" i="1" dirty="0"/>
              <a:t>pass</a:t>
            </a:r>
            <a:r>
              <a:rPr lang="en-US" sz="2800" dirty="0"/>
              <a:t> information about a variable.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i="1" dirty="0"/>
              <a:t>int var;</a:t>
            </a:r>
          </a:p>
          <a:p>
            <a:pPr algn="ctr"/>
            <a:r>
              <a:rPr lang="en-US" sz="2800" i="1" dirty="0"/>
              <a:t>add(var);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4720EA-E1B6-44ED-88EF-CBAC9D6D8138}"/>
              </a:ext>
            </a:extLst>
          </p:cNvPr>
          <p:cNvSpPr/>
          <p:nvPr/>
        </p:nvSpPr>
        <p:spPr>
          <a:xfrm>
            <a:off x="7166243" y="925417"/>
            <a:ext cx="4816208" cy="242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Called function creates a copy to access the variable.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i="1" dirty="0"/>
              <a:t>void add(int var) </a:t>
            </a:r>
          </a:p>
          <a:p>
            <a:pPr algn="ctr"/>
            <a:r>
              <a:rPr lang="en-US" sz="2800" i="1" dirty="0"/>
              <a:t>{ int x = var;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05F13-AB23-4CFC-99EA-6CE658EDEAF1}"/>
              </a:ext>
            </a:extLst>
          </p:cNvPr>
          <p:cNvSpPr/>
          <p:nvPr/>
        </p:nvSpPr>
        <p:spPr>
          <a:xfrm>
            <a:off x="308472" y="3871424"/>
            <a:ext cx="4966773" cy="220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Caller function needs to </a:t>
            </a:r>
            <a:r>
              <a:rPr lang="en-US" sz="2800" i="1" dirty="0"/>
              <a:t>pass</a:t>
            </a:r>
            <a:r>
              <a:rPr lang="en-US" sz="2800" dirty="0"/>
              <a:t> information about a variable.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i="1" dirty="0"/>
              <a:t>int var;</a:t>
            </a:r>
          </a:p>
          <a:p>
            <a:pPr algn="ctr"/>
            <a:r>
              <a:rPr lang="en-US" sz="2800" i="1" dirty="0"/>
              <a:t>add(</a:t>
            </a:r>
            <a:r>
              <a:rPr lang="en-US" sz="2800" i="1" dirty="0">
                <a:solidFill>
                  <a:srgbClr val="FF0000"/>
                </a:solidFill>
              </a:rPr>
              <a:t>&amp;</a:t>
            </a:r>
            <a:r>
              <a:rPr lang="en-US" sz="2800" i="1" dirty="0"/>
              <a:t>var);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A687A3-45CA-4632-9DF3-A6572C512192}"/>
              </a:ext>
            </a:extLst>
          </p:cNvPr>
          <p:cNvSpPr/>
          <p:nvPr/>
        </p:nvSpPr>
        <p:spPr>
          <a:xfrm>
            <a:off x="7166243" y="3716358"/>
            <a:ext cx="4816208" cy="263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Called function copies over the address, but the address points to the same variable.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i="1" dirty="0"/>
              <a:t>void add(</a:t>
            </a:r>
            <a:r>
              <a:rPr lang="en-US" sz="2800" i="1" dirty="0">
                <a:solidFill>
                  <a:srgbClr val="FF0000"/>
                </a:solidFill>
              </a:rPr>
              <a:t>int * </a:t>
            </a:r>
            <a:r>
              <a:rPr lang="en-US" sz="2800" i="1" dirty="0" err="1"/>
              <a:t>addr</a:t>
            </a:r>
            <a:r>
              <a:rPr lang="en-US" sz="2800" i="1" dirty="0"/>
              <a:t>) </a:t>
            </a:r>
          </a:p>
          <a:p>
            <a:pPr algn="ctr"/>
            <a:r>
              <a:rPr lang="en-US" sz="2800" i="1" dirty="0"/>
              <a:t>{ int x = </a:t>
            </a:r>
            <a:r>
              <a:rPr lang="en-US" sz="2800" i="1" dirty="0">
                <a:solidFill>
                  <a:srgbClr val="FF0000"/>
                </a:solidFill>
              </a:rPr>
              <a:t>*</a:t>
            </a:r>
            <a:r>
              <a:rPr lang="en-US" sz="2800" i="1" dirty="0" err="1">
                <a:solidFill>
                  <a:srgbClr val="FF0000"/>
                </a:solidFill>
              </a:rPr>
              <a:t>addr</a:t>
            </a:r>
            <a:r>
              <a:rPr lang="en-US" sz="2800" i="1" dirty="0"/>
              <a:t>; }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A7A9C7E-4B8B-48F1-9E01-960A88653A9D}"/>
              </a:ext>
            </a:extLst>
          </p:cNvPr>
          <p:cNvSpPr/>
          <p:nvPr/>
        </p:nvSpPr>
        <p:spPr>
          <a:xfrm>
            <a:off x="5127435" y="1926441"/>
            <a:ext cx="2186619" cy="54451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7BF4A17-006B-43F4-AE38-98B4F9A5BDC7}"/>
              </a:ext>
            </a:extLst>
          </p:cNvPr>
          <p:cNvSpPr/>
          <p:nvPr/>
        </p:nvSpPr>
        <p:spPr>
          <a:xfrm>
            <a:off x="5127434" y="4700855"/>
            <a:ext cx="2186619" cy="54451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A9FE2-EBA0-4D3B-BA39-A7FD39EA9D40}"/>
              </a:ext>
            </a:extLst>
          </p:cNvPr>
          <p:cNvSpPr txBox="1"/>
          <p:nvPr/>
        </p:nvSpPr>
        <p:spPr>
          <a:xfrm>
            <a:off x="5713739" y="1373146"/>
            <a:ext cx="1200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D2FBA-1E99-4123-B0A5-5915B370FE16}"/>
              </a:ext>
            </a:extLst>
          </p:cNvPr>
          <p:cNvSpPr txBox="1"/>
          <p:nvPr/>
        </p:nvSpPr>
        <p:spPr>
          <a:xfrm>
            <a:off x="5354772" y="4116080"/>
            <a:ext cx="195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D04D10-973B-4537-96C8-33AFEA848AC9}"/>
              </a:ext>
            </a:extLst>
          </p:cNvPr>
          <p:cNvSpPr txBox="1"/>
          <p:nvPr/>
        </p:nvSpPr>
        <p:spPr>
          <a:xfrm>
            <a:off x="124921" y="6167992"/>
            <a:ext cx="312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pass_by.cpp</a:t>
            </a:r>
          </a:p>
        </p:txBody>
      </p:sp>
    </p:spTree>
    <p:extLst>
      <p:ext uri="{BB962C8B-B14F-4D97-AF65-F5344CB8AC3E}">
        <p14:creationId xmlns:p14="http://schemas.microsoft.com/office/powerpoint/2010/main" val="167204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5D0D-3794-497C-A3E5-AFC888F4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19B33-9075-4AC7-BA72-8E55661C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C04F-DD4B-42FF-A202-5563BF5942A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F0C3-9B94-45CF-BDFA-A9878DFE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2270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1B22-812E-44C6-8754-2ACEC6C5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187-89AF-4E6D-9958-BF78570D0BA6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E9122-BECA-4209-A70E-96ACC18F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5" y="1595655"/>
            <a:ext cx="11211270" cy="31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6642</TotalTime>
  <Words>536</Words>
  <Application>Microsoft Office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CSCI 2270-305 Recitation 01/23: Pointers</vt:lpstr>
      <vt:lpstr>Logistics</vt:lpstr>
      <vt:lpstr>What is a Pointer?</vt:lpstr>
      <vt:lpstr>Syntax: Examples</vt:lpstr>
      <vt:lpstr>Arrays and Pointers</vt:lpstr>
      <vt:lpstr>Arrays and Pointers</vt:lpstr>
      <vt:lpstr>Structures and Pointers</vt:lpstr>
      <vt:lpstr>Pass by value v/s Pass by reference</vt:lpstr>
      <vt:lpstr>Quiz Exercise</vt:lpstr>
      <vt:lpstr>Programming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varad.deshmukh@gmail.com</dc:creator>
  <cp:lastModifiedBy>varad.deshmukh@gmail.com</cp:lastModifiedBy>
  <cp:revision>859</cp:revision>
  <dcterms:created xsi:type="dcterms:W3CDTF">2019-10-21T02:44:34Z</dcterms:created>
  <dcterms:modified xsi:type="dcterms:W3CDTF">2020-01-23T21:00:57Z</dcterms:modified>
</cp:coreProperties>
</file>