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76" r:id="rId3"/>
    <p:sldId id="290" r:id="rId4"/>
    <p:sldId id="291" r:id="rId5"/>
    <p:sldId id="277" r:id="rId6"/>
    <p:sldId id="280" r:id="rId7"/>
    <p:sldId id="284" r:id="rId8"/>
    <p:sldId id="278" r:id="rId9"/>
    <p:sldId id="279" r:id="rId10"/>
    <p:sldId id="282" r:id="rId11"/>
    <p:sldId id="283" r:id="rId12"/>
    <p:sldId id="286" r:id="rId13"/>
    <p:sldId id="28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ad.deshmukh@gmail.com" initials="v" lastIdx="1" clrIdx="0">
    <p:extLst>
      <p:ext uri="{19B8F6BF-5375-455C-9EA6-DF929625EA0E}">
        <p15:presenceInfo xmlns:p15="http://schemas.microsoft.com/office/powerpoint/2012/main" userId="58634740cf8143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DA3-1B83-4489-81D6-0E9E07311EDB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FCA1-292D-479D-B5D7-D603A3AA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98A-CDB6-48D2-A1D7-5AD9918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62E1-37E0-43AB-A8BB-F165E19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748-8351-40B7-BB0F-49960D96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2D8-9D84-4CC8-8E6D-CFE0163DB5A8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0F0-52CA-4F20-BD9E-2F8DCC0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2283-2621-4CF1-9759-5CA3749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6B-16D2-482A-894E-4FC59C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3E6D-8E9C-4F12-B90C-47BDCF9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5CC-B1B5-4E4E-9F7B-3C3B598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06CD-5120-4308-816F-DA7DC8D81291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D93B-64ED-4B54-82E0-AE61736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1AFB-BA23-4526-97B2-A5719EF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5CDE-0450-41E0-8F0D-1728C514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4CA5-6DAD-4ECF-9EE5-58AE5F9E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F87-8901-4AA8-8396-0A1C66B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63A-0B17-428A-B5B5-52968A2BC4E6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5E8-F5D5-4049-95C7-EC760D6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45A2-6CF4-4659-AA04-FB20039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673-465C-4324-B12A-2E6B66E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6B2-A0A9-49F1-ABB5-25F1E513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2D17-FBC3-4827-9EA7-2BEC07E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6E-E1C7-409F-B8A0-9EB343F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A230-EE26-45C7-9606-6376CB6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97D-6CE6-46C8-92E8-8CB0FDC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7DF7-7701-4EBE-B07A-FE0D8A4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9-9734-4962-9957-EEBB207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8D54-26A9-4307-8459-2712556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620-F3D6-4F71-BCF5-55EF7C4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441-D909-4C7E-946A-EF5FCEB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4D7B-2F1E-47CA-924A-F38F127C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6F82-B780-4DA1-A863-72C9299B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643-865B-429C-B42D-CCBFC22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B235-7267-4B87-BE2A-500C4D2165F3}" type="datetime1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9437-B45A-4FEA-A913-D8BFFA7E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8AA-13D1-4697-84FD-AB34206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CF6-11B6-4B44-87E2-AF5D26F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CA12-E4D3-4FAE-A30E-1D85DB2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014A-6FCB-4B05-8FEB-DAA7012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2BC4-4FCA-4136-B62D-14E41DA1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ADAC-06C8-432E-B4A2-269AF9AF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8092-5EC8-4C0E-9BD9-5389CB3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E69-942E-41DC-9ED9-3E4A09364531}" type="datetime1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3C18-5ADE-457A-B940-70B8529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DF595-590A-4AEA-AB37-517009D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6B-7A5E-4E96-81BF-0F02624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1A8C-1F2B-43E8-83CC-E8EFDE4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785-A68E-46C6-9E01-AECC6E7B05AF}" type="datetime1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4083-EBB2-420F-A615-86F221C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97F7-8C0C-4AA3-B163-FB6969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1C5D-4C48-4191-916E-1917035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06A-A0C9-4F2A-8617-9567CE37B045}" type="datetime1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1846-76F2-4DF9-9E49-91A473B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82CA-232C-4AAF-9224-AF61BD0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B8B-1003-4C14-80CD-F8F1928C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E8-CF6E-434F-8DC3-D93840E9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9C96-FD10-410D-BBF8-A7E0919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B679-F136-4AF0-A2FC-D38FC55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9078-A706-49C5-A12D-F1328B09E429}" type="datetime1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AF2-38B9-490F-A50D-0CE200D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39E-039F-4BE6-ABD6-1AD3F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1039-A2D6-4D0B-BD0A-09BF308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B3FD-FE95-43EE-B13B-F0291AC4A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5DD-7C3F-48D7-9268-34B2459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7A5D-5D00-49C3-B5F8-03B6162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6E69-2CF9-4162-9B7C-C6E18246FF90}" type="datetime1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8DB4-5A32-4C44-AA44-035CD1E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F350-F9DD-4D3C-BB55-571DAA5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A376-738F-4571-A6DA-DCD28B4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7553-5048-4950-9F77-17B5AC68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9" y="1095375"/>
            <a:ext cx="11801476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0E60-7221-41DE-A803-D93D64C2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9549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1E4-020B-4CD0-96CE-E74433C617D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4FA-214D-44CA-BFFE-E3EC2694C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7A7-4977-4505-849E-D88931E7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sualgo.net/en/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FF7-AF20-4DF3-8900-49DDB1AD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6" y="1838324"/>
            <a:ext cx="9991725" cy="9021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CSCI 2270-305 Recitation 02/13:</a:t>
            </a:r>
            <a:br>
              <a:rPr lang="en-US" sz="5400" dirty="0"/>
            </a:br>
            <a:r>
              <a:rPr lang="en-US" sz="5400" dirty="0"/>
              <a:t>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E77E-79F8-4F0E-91CD-46E3933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99" y="3085108"/>
            <a:ext cx="11176000" cy="13154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Varad Deshmukh</a:t>
            </a:r>
          </a:p>
        </p:txBody>
      </p:sp>
      <p:pic>
        <p:nvPicPr>
          <p:cNvPr id="4" name="Picture 2" descr="Image result for cu boulder logo">
            <a:extLst>
              <a:ext uri="{FF2B5EF4-FFF2-40B4-BE49-F238E27FC236}">
                <a16:creationId xmlns:a16="http://schemas.microsoft.com/office/drawing/2014/main" id="{816C50C3-4C5A-4094-A51C-8AA9B271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5387426"/>
            <a:ext cx="989433" cy="9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36853A-A8C7-429D-AFA9-D7DA6CD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3AB-BB61-419A-AB1D-C751868AD6A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BA76A-CE1E-49E4-9173-7068C10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9750F-89BE-4255-AE5D-1FE6913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826-E906-4665-BBAC-D8AEA8B36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A5E2-D100-45CA-9BE8-600B2B90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A9B2-81A3-4599-9A13-6EE9E8AF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4AEF-7716-429D-BFF4-1A7A4EAE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C074-255A-4B25-9DD1-ADC474BD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Image result for queues">
            <a:extLst>
              <a:ext uri="{FF2B5EF4-FFF2-40B4-BE49-F238E27FC236}">
                <a16:creationId xmlns:a16="http://schemas.microsoft.com/office/drawing/2014/main" id="{C26DB98A-18D4-4725-873B-69F51812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" y="1590784"/>
            <a:ext cx="5889891" cy="367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4443B09-492C-486A-BD14-1C0A71903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69" y="1034716"/>
            <a:ext cx="3464071" cy="47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2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F17A-E0D2-4332-9748-FAA51A8C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6400-17F0-4DED-8C7A-053FE5FA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Data Structure </a:t>
            </a:r>
          </a:p>
          <a:p>
            <a:r>
              <a:rPr lang="en-US" dirty="0"/>
              <a:t>First In First Out (FIFO)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Queue an element to the end </a:t>
            </a:r>
          </a:p>
          <a:p>
            <a:pPr lvl="1"/>
            <a:r>
              <a:rPr lang="en-US" dirty="0"/>
              <a:t>Dequeue an element from the front</a:t>
            </a:r>
          </a:p>
          <a:p>
            <a:pPr lvl="1"/>
            <a:r>
              <a:rPr lang="en-US" dirty="0"/>
              <a:t>Peek at the front element of the queue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Corner cases:</a:t>
            </a:r>
          </a:p>
          <a:p>
            <a:pPr lvl="1"/>
            <a:r>
              <a:rPr lang="en-US" dirty="0"/>
              <a:t>Queue is empty when trying to dequeue.</a:t>
            </a:r>
          </a:p>
          <a:p>
            <a:pPr lvl="1"/>
            <a:r>
              <a:rPr lang="en-US" dirty="0"/>
              <a:t>Queue is full when trying to enqueue.</a:t>
            </a:r>
          </a:p>
          <a:p>
            <a:pPr lvl="1"/>
            <a:endParaRPr lang="en-US" dirty="0"/>
          </a:p>
          <a:p>
            <a:r>
              <a:rPr lang="en-US" dirty="0"/>
              <a:t>Real world application?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7A93-0CDE-455A-A861-440FF9B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9B66-62CB-48FC-9561-BFE45C9B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0997-CE89-40F1-944D-CAF730A7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B42C-0469-4D30-BBB0-04AA483A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Queues: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3710-A315-4847-8277-AA19EB7A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Allocate an empty array of sufficiently large size: </a:t>
            </a:r>
          </a:p>
          <a:p>
            <a:pPr lvl="1"/>
            <a:r>
              <a:rPr lang="en-US" i="1" dirty="0"/>
              <a:t>int queue[100]; (How about making it dynamic?)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two integers to keep track of the span of the queue. </a:t>
            </a:r>
          </a:p>
          <a:p>
            <a:pPr lvl="1"/>
            <a:r>
              <a:rPr lang="en-US" i="1" dirty="0"/>
              <a:t>int front = -1; int tail = -1; </a:t>
            </a:r>
            <a:r>
              <a:rPr lang="en-US" b="1" i="1" dirty="0"/>
              <a:t>(Empty queue) </a:t>
            </a:r>
          </a:p>
          <a:p>
            <a:pPr lvl="1"/>
            <a:r>
              <a:rPr lang="en-US" dirty="0"/>
              <a:t>Additionally, maintain a variable </a:t>
            </a:r>
            <a:r>
              <a:rPr lang="en-US" dirty="0" err="1"/>
              <a:t>queueSize</a:t>
            </a:r>
            <a:r>
              <a:rPr lang="en-US" dirty="0"/>
              <a:t> = 0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To enqueue:</a:t>
            </a:r>
          </a:p>
          <a:p>
            <a:pPr lvl="1"/>
            <a:r>
              <a:rPr lang="en-US" dirty="0"/>
              <a:t>Increment the tail variable: </a:t>
            </a:r>
            <a:r>
              <a:rPr lang="en-US" i="1" dirty="0"/>
              <a:t>tail = (tail + 1) % </a:t>
            </a:r>
            <a:r>
              <a:rPr lang="en-US" i="1" dirty="0" err="1"/>
              <a:t>queueSize</a:t>
            </a:r>
            <a:r>
              <a:rPr lang="en-US" i="1" dirty="0"/>
              <a:t>;</a:t>
            </a:r>
          </a:p>
          <a:p>
            <a:pPr lvl="1"/>
            <a:r>
              <a:rPr lang="en-US" dirty="0"/>
              <a:t>Insert the element: </a:t>
            </a:r>
            <a:r>
              <a:rPr lang="en-US" i="1" dirty="0"/>
              <a:t>queue[tail] = 10;</a:t>
            </a:r>
          </a:p>
          <a:p>
            <a:pPr lvl="1"/>
            <a:endParaRPr lang="en-US" i="1" dirty="0"/>
          </a:p>
          <a:p>
            <a:r>
              <a:rPr lang="en-US" dirty="0"/>
              <a:t>To dequeue:</a:t>
            </a:r>
          </a:p>
          <a:p>
            <a:pPr lvl="1"/>
            <a:r>
              <a:rPr lang="en-US" dirty="0"/>
              <a:t>Increment tail: </a:t>
            </a:r>
            <a:r>
              <a:rPr lang="en-US" i="1" dirty="0"/>
              <a:t>front = (front + 1) % </a:t>
            </a:r>
            <a:r>
              <a:rPr lang="en-US" i="1" dirty="0" err="1"/>
              <a:t>queueSize</a:t>
            </a:r>
            <a:r>
              <a:rPr lang="en-US" i="1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9E44-CE83-4420-8E88-BE8E0CF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12D2-AFCB-457F-A405-6D825F24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9C10-27C4-4542-A095-4428334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7825" y="6354762"/>
            <a:ext cx="2743200" cy="365125"/>
          </a:xfrm>
        </p:spPr>
        <p:txBody>
          <a:bodyPr/>
          <a:lstStyle/>
          <a:p>
            <a:fld id="{62B27187-89AF-4E6D-9958-BF78570D0BA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D97DC-1630-49D9-89DC-B37A03C1FADD}"/>
              </a:ext>
            </a:extLst>
          </p:cNvPr>
          <p:cNvSpPr/>
          <p:nvPr/>
        </p:nvSpPr>
        <p:spPr>
          <a:xfrm>
            <a:off x="6979277" y="5554023"/>
            <a:ext cx="548640" cy="5486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62ABE-25D3-4F12-9DA0-539B670AD26E}"/>
              </a:ext>
            </a:extLst>
          </p:cNvPr>
          <p:cNvSpPr/>
          <p:nvPr/>
        </p:nvSpPr>
        <p:spPr>
          <a:xfrm>
            <a:off x="7541570" y="5554023"/>
            <a:ext cx="548640" cy="5486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82A58-CF36-4CB1-842D-E1A944489351}"/>
              </a:ext>
            </a:extLst>
          </p:cNvPr>
          <p:cNvSpPr/>
          <p:nvPr/>
        </p:nvSpPr>
        <p:spPr>
          <a:xfrm>
            <a:off x="8110216" y="5554023"/>
            <a:ext cx="548640" cy="5486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19121D-D249-4E2A-9DB7-BC9CB71FA9B2}"/>
              </a:ext>
            </a:extLst>
          </p:cNvPr>
          <p:cNvSpPr/>
          <p:nvPr/>
        </p:nvSpPr>
        <p:spPr>
          <a:xfrm>
            <a:off x="10063478" y="5554342"/>
            <a:ext cx="548640" cy="5486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A510-5C44-4297-B9F5-39C09843427E}"/>
              </a:ext>
            </a:extLst>
          </p:cNvPr>
          <p:cNvSpPr/>
          <p:nvPr/>
        </p:nvSpPr>
        <p:spPr>
          <a:xfrm>
            <a:off x="11201719" y="5554342"/>
            <a:ext cx="548640" cy="5486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FBBF3-3E77-435B-8B11-232A9D1E31CC}"/>
              </a:ext>
            </a:extLst>
          </p:cNvPr>
          <p:cNvSpPr/>
          <p:nvPr/>
        </p:nvSpPr>
        <p:spPr>
          <a:xfrm>
            <a:off x="10639425" y="5554342"/>
            <a:ext cx="548640" cy="5486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1069F-14D7-4BDF-AEA1-860AD3AC1C2A}"/>
              </a:ext>
            </a:extLst>
          </p:cNvPr>
          <p:cNvSpPr/>
          <p:nvPr/>
        </p:nvSpPr>
        <p:spPr>
          <a:xfrm>
            <a:off x="8686163" y="5554342"/>
            <a:ext cx="548640" cy="5486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9B71D3-9319-4766-9056-81F84952404F}"/>
              </a:ext>
            </a:extLst>
          </p:cNvPr>
          <p:cNvSpPr/>
          <p:nvPr/>
        </p:nvSpPr>
        <p:spPr>
          <a:xfrm>
            <a:off x="9446895" y="5798819"/>
            <a:ext cx="85727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E8D0F2-5CC2-48D9-865A-06A0FDBE2289}"/>
              </a:ext>
            </a:extLst>
          </p:cNvPr>
          <p:cNvSpPr/>
          <p:nvPr/>
        </p:nvSpPr>
        <p:spPr>
          <a:xfrm>
            <a:off x="9599295" y="5798819"/>
            <a:ext cx="85727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C69759-958C-40CD-853E-F1135F5CFD69}"/>
              </a:ext>
            </a:extLst>
          </p:cNvPr>
          <p:cNvSpPr/>
          <p:nvPr/>
        </p:nvSpPr>
        <p:spPr>
          <a:xfrm>
            <a:off x="9751695" y="5798819"/>
            <a:ext cx="85727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6A332-6E13-48C9-923F-F4978F4DBEAA}"/>
              </a:ext>
            </a:extLst>
          </p:cNvPr>
          <p:cNvCxnSpPr>
            <a:cxnSpLocks/>
          </p:cNvCxnSpPr>
          <p:nvPr/>
        </p:nvCxnSpPr>
        <p:spPr>
          <a:xfrm>
            <a:off x="7859706" y="4925366"/>
            <a:ext cx="1" cy="604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B88855-185A-4A8A-BF27-87F8DE6B1DA8}"/>
              </a:ext>
            </a:extLst>
          </p:cNvPr>
          <p:cNvSpPr txBox="1"/>
          <p:nvPr/>
        </p:nvSpPr>
        <p:spPr>
          <a:xfrm>
            <a:off x="7527917" y="4463700"/>
            <a:ext cx="947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041740-A919-484E-99EA-178C46E177E9}"/>
              </a:ext>
            </a:extLst>
          </p:cNvPr>
          <p:cNvCxnSpPr>
            <a:cxnSpLocks/>
          </p:cNvCxnSpPr>
          <p:nvPr/>
        </p:nvCxnSpPr>
        <p:spPr>
          <a:xfrm>
            <a:off x="10748963" y="4925366"/>
            <a:ext cx="1" cy="604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B7F70D-5E73-4BFB-816F-CBEB2A6CF668}"/>
              </a:ext>
            </a:extLst>
          </p:cNvPr>
          <p:cNvSpPr txBox="1"/>
          <p:nvPr/>
        </p:nvSpPr>
        <p:spPr>
          <a:xfrm>
            <a:off x="10429876" y="4463700"/>
            <a:ext cx="80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37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4211-CD9B-4A55-8AE4-7918ABAB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Exercise (Silver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1B7-F27D-4519-AF1A-2994040F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enqueue() and dequeue() functions in the file QueueLL.cpp.</a:t>
            </a:r>
          </a:p>
          <a:p>
            <a:r>
              <a:rPr lang="en-US" dirty="0"/>
              <a:t>Compile using the following command: </a:t>
            </a:r>
            <a:r>
              <a:rPr lang="en-US" i="1" dirty="0"/>
              <a:t>g++ QueueLL.cpp DriverQueue.cpp</a:t>
            </a:r>
          </a:p>
          <a:p>
            <a:r>
              <a:rPr lang="en-US" dirty="0"/>
              <a:t>Handle the corner case: </a:t>
            </a:r>
          </a:p>
          <a:p>
            <a:pPr lvl="1"/>
            <a:r>
              <a:rPr lang="en-US" dirty="0"/>
              <a:t>Enqueueing to an empty queue</a:t>
            </a:r>
          </a:p>
          <a:p>
            <a:pPr lvl="1"/>
            <a:r>
              <a:rPr lang="en-US" dirty="0" err="1"/>
              <a:t>Dequeueing</a:t>
            </a:r>
            <a:r>
              <a:rPr lang="en-US" dirty="0"/>
              <a:t> the last node from the queue</a:t>
            </a:r>
          </a:p>
          <a:p>
            <a:pPr lvl="1"/>
            <a:r>
              <a:rPr lang="en-US" dirty="0" err="1"/>
              <a:t>Dequeueing</a:t>
            </a:r>
            <a:r>
              <a:rPr lang="en-US" dirty="0"/>
              <a:t> from an empty queue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904B-E959-4620-8DA1-DFCC6603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6D9F-51C2-4F9B-BD3E-A761D96E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09F1-40CC-4085-A4D8-400869E6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B42C-0469-4D30-BBB0-04AA483A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Queues: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3710-A315-4847-8277-AA19EB7A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Don’t allocate any predetermined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two pointers to keep track of the first and last element in the queue</a:t>
            </a:r>
          </a:p>
          <a:p>
            <a:pPr lvl="1"/>
            <a:r>
              <a:rPr lang="en-US" i="1" dirty="0"/>
              <a:t>Node * front = </a:t>
            </a:r>
            <a:r>
              <a:rPr lang="en-US" i="1" dirty="0" err="1"/>
              <a:t>nullptr</a:t>
            </a:r>
            <a:r>
              <a:rPr lang="en-US" i="1" dirty="0"/>
              <a:t>; Node * end = </a:t>
            </a:r>
            <a:r>
              <a:rPr lang="en-US" i="1" dirty="0" err="1"/>
              <a:t>nullptr</a:t>
            </a:r>
            <a:r>
              <a:rPr lang="en-US" i="1" dirty="0"/>
              <a:t>; </a:t>
            </a:r>
            <a:r>
              <a:rPr lang="en-US" b="1" i="1" dirty="0"/>
              <a:t>(Empty queue)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>
                <a:solidFill>
                  <a:srgbClr val="FF0000"/>
                </a:solidFill>
              </a:rPr>
              <a:t>To enqueue (Exercise -- Also handle corner cases): </a:t>
            </a:r>
          </a:p>
          <a:p>
            <a:pPr lvl="1"/>
            <a:r>
              <a:rPr lang="en-US" dirty="0"/>
              <a:t>Allocate a new node, pointed to by Node * temp;</a:t>
            </a:r>
            <a:endParaRPr lang="en-US" i="1" dirty="0"/>
          </a:p>
          <a:p>
            <a:pPr lvl="1"/>
            <a:r>
              <a:rPr lang="en-US" dirty="0"/>
              <a:t>Make </a:t>
            </a:r>
            <a:r>
              <a:rPr lang="en-US" i="1" dirty="0"/>
              <a:t>temp</a:t>
            </a:r>
            <a:r>
              <a:rPr lang="en-US" dirty="0"/>
              <a:t> the new </a:t>
            </a:r>
            <a:r>
              <a:rPr lang="en-US" i="1" dirty="0"/>
              <a:t>end</a:t>
            </a:r>
            <a:r>
              <a:rPr lang="en-US" dirty="0"/>
              <a:t>.</a:t>
            </a:r>
          </a:p>
          <a:p>
            <a:pPr lvl="1"/>
            <a:endParaRPr lang="en-US" i="1" dirty="0"/>
          </a:p>
          <a:p>
            <a:r>
              <a:rPr lang="en-US" dirty="0">
                <a:solidFill>
                  <a:srgbClr val="FF0000"/>
                </a:solidFill>
              </a:rPr>
              <a:t>To dequeue (Exercise -- Also handle corner cases):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Make a new pointer Node *</a:t>
            </a:r>
            <a:r>
              <a:rPr lang="en-US" i="1" dirty="0"/>
              <a:t>temp</a:t>
            </a:r>
            <a:r>
              <a:rPr lang="en-US" dirty="0"/>
              <a:t> = </a:t>
            </a:r>
            <a:r>
              <a:rPr lang="en-US" i="1" dirty="0"/>
              <a:t>front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Make </a:t>
            </a:r>
            <a:r>
              <a:rPr lang="en-US" i="1" dirty="0"/>
              <a:t>front</a:t>
            </a:r>
            <a:r>
              <a:rPr lang="en-US" dirty="0"/>
              <a:t> point to the next node in the queue;</a:t>
            </a:r>
          </a:p>
          <a:p>
            <a:pPr lvl="1"/>
            <a:r>
              <a:rPr lang="en-US" dirty="0"/>
              <a:t>Delete </a:t>
            </a:r>
            <a:r>
              <a:rPr lang="en-US" i="1" dirty="0"/>
              <a:t>temp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9E44-CE83-4420-8E88-BE8E0CF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12D2-AFCB-457F-A405-6D825F24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</p:spTree>
    <p:extLst>
      <p:ext uri="{BB962C8B-B14F-4D97-AF65-F5344CB8AC3E}">
        <p14:creationId xmlns:p14="http://schemas.microsoft.com/office/powerpoint/2010/main" val="41122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F9F3-850D-418C-A4FF-CF62B1A8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E38F-499D-491A-A2A2-03DD7B1D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4 due on Sunday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Finish Attempt</a:t>
            </a:r>
            <a:r>
              <a:rPr lang="en-US" dirty="0"/>
              <a:t> and </a:t>
            </a:r>
            <a:r>
              <a:rPr lang="en-US" b="1" dirty="0"/>
              <a:t>Submit all and Finish  </a:t>
            </a:r>
            <a:r>
              <a:rPr lang="en-US" dirty="0"/>
              <a:t>(Still seeing a lot without these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dirty="0"/>
              <a:t>FCQ’s available: Search for an email from Rajshree </a:t>
            </a:r>
            <a:r>
              <a:rPr lang="en-US" dirty="0" err="1"/>
              <a:t>Shreshtha</a:t>
            </a:r>
            <a:r>
              <a:rPr lang="en-US" dirty="0"/>
              <a:t>.</a:t>
            </a:r>
          </a:p>
          <a:p>
            <a:r>
              <a:rPr lang="en-US" dirty="0"/>
              <a:t>TA Name: Varad Deshmukh</a:t>
            </a:r>
          </a:p>
          <a:p>
            <a:endParaRPr lang="en-US" dirty="0"/>
          </a:p>
          <a:p>
            <a:r>
              <a:rPr lang="en-US" dirty="0"/>
              <a:t>Mid-term coming up!</a:t>
            </a:r>
          </a:p>
          <a:p>
            <a:r>
              <a:rPr lang="en-US" dirty="0"/>
              <a:t>If you need special accommodation, please let us know by Friday 02/14. </a:t>
            </a:r>
          </a:p>
          <a:p>
            <a:r>
              <a:rPr lang="en-US" dirty="0"/>
              <a:t>Practice midterm available on Moodle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5474-672E-4753-950A-D7DEAAAD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3050-1466-4483-8C49-A1D979B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DD5DB-7B52-4C00-AB20-C18C6BF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B47B-CEE6-45EC-AA8B-05FAB5F1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Recitation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B3A2-B4BE-42BE-A610-D15D57CA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 and Queues</a:t>
            </a:r>
          </a:p>
          <a:p>
            <a:endParaRPr lang="en-US" dirty="0"/>
          </a:p>
          <a:p>
            <a:r>
              <a:rPr lang="en-US" dirty="0"/>
              <a:t>Silver Problem (Mandatory): Implement a Queue with a Linked List.</a:t>
            </a:r>
          </a:p>
          <a:p>
            <a:r>
              <a:rPr lang="en-US" dirty="0"/>
              <a:t>Gold Problem (Optional): Use a stack to perform parenthesis matching.	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Recitation Exercise: Sign your attendance </a:t>
            </a:r>
            <a:r>
              <a:rPr lang="en-US" b="1" dirty="0"/>
              <a:t>only after showing your work to me or Elizabeth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Data Structures Visualization: </a:t>
            </a:r>
            <a:r>
              <a:rPr lang="en-US" dirty="0">
                <a:hlinkClick r:id="rId2"/>
              </a:rPr>
              <a:t>https://visualgo.net/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7EB7-ED46-4F2E-93D5-CA7F87E7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5DC-D2AD-4161-801E-B2FD5643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6987-5AF5-4840-9587-F59881A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0EBC-5CDF-4D02-884A-331B416E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4890-D763-47CF-A5B0-6A959903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90E0-CA72-43E7-B649-B13BD1F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88E9-8062-4B21-8369-A477B75E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real world stack applications">
            <a:extLst>
              <a:ext uri="{FF2B5EF4-FFF2-40B4-BE49-F238E27FC236}">
                <a16:creationId xmlns:a16="http://schemas.microsoft.com/office/drawing/2014/main" id="{3CA12D52-45FC-4D5D-BC03-3F1F8049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23" y="1626337"/>
            <a:ext cx="5668327" cy="377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6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F17A-E0D2-4332-9748-FAA51A8C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6400-17F0-4DED-8C7A-053FE5FA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Data Structure </a:t>
            </a:r>
          </a:p>
          <a:p>
            <a:r>
              <a:rPr lang="en-US" dirty="0"/>
              <a:t>Last In First Out (LIFO)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Push an element onto the stack</a:t>
            </a:r>
          </a:p>
          <a:p>
            <a:pPr lvl="1"/>
            <a:r>
              <a:rPr lang="en-US" dirty="0"/>
              <a:t>Pop the topmost element from the stack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Corner cases:</a:t>
            </a:r>
          </a:p>
          <a:p>
            <a:pPr lvl="1"/>
            <a:r>
              <a:rPr lang="en-US" dirty="0"/>
              <a:t>Stack is empty when trying to pop.</a:t>
            </a:r>
          </a:p>
          <a:p>
            <a:pPr lvl="1"/>
            <a:r>
              <a:rPr lang="en-US" dirty="0"/>
              <a:t>Stack is full when trying to push.</a:t>
            </a:r>
          </a:p>
          <a:p>
            <a:pPr lvl="1"/>
            <a:endParaRPr lang="en-US" dirty="0"/>
          </a:p>
          <a:p>
            <a:r>
              <a:rPr lang="en-US" dirty="0"/>
              <a:t>Stack applications:</a:t>
            </a:r>
          </a:p>
          <a:p>
            <a:pPr lvl="1"/>
            <a:r>
              <a:rPr lang="en-US" dirty="0"/>
              <a:t>Recall the stack frame when the function calling?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7A93-0CDE-455A-A861-440FF9B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9B66-62CB-48FC-9561-BFE45C9B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0997-CE89-40F1-944D-CAF730A7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AA28-6563-4216-BE3E-28BA907F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Stacks 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24AC-3F6F-43DB-89AA-D70FC320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B786-946A-4AB3-96DB-7B3F44C4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327F-2695-46A0-8F18-DF7BBE81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F9423080-A44B-495E-A250-D565306F7C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09837" y="1238250"/>
            <a:ext cx="7200900" cy="4381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3781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B42C-0469-4D30-BBB0-04AA483A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Stacks: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3710-A315-4847-8277-AA19EB7A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an empty array of sufficiently large size: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an integer to keep track of the total elements in the stack (let’s call it </a:t>
            </a:r>
            <a:r>
              <a:rPr lang="en-US" i="1" dirty="0"/>
              <a:t>top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To push: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To pop: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9E44-CE83-4420-8E88-BE8E0CF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12D2-AFCB-457F-A405-6D825F24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9C10-27C4-4542-A095-4428334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D97DC-1630-49D9-89DC-B37A03C1FADD}"/>
              </a:ext>
            </a:extLst>
          </p:cNvPr>
          <p:cNvSpPr/>
          <p:nvPr/>
        </p:nvSpPr>
        <p:spPr>
          <a:xfrm>
            <a:off x="5562601" y="539591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62ABE-25D3-4F12-9DA0-539B670AD26E}"/>
              </a:ext>
            </a:extLst>
          </p:cNvPr>
          <p:cNvSpPr/>
          <p:nvPr/>
        </p:nvSpPr>
        <p:spPr>
          <a:xfrm>
            <a:off x="6391276" y="539591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82A58-CF36-4CB1-842D-E1A944489351}"/>
              </a:ext>
            </a:extLst>
          </p:cNvPr>
          <p:cNvSpPr/>
          <p:nvPr/>
        </p:nvSpPr>
        <p:spPr>
          <a:xfrm>
            <a:off x="7219951" y="539591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19121D-D249-4E2A-9DB7-BC9CB71FA9B2}"/>
              </a:ext>
            </a:extLst>
          </p:cNvPr>
          <p:cNvSpPr/>
          <p:nvPr/>
        </p:nvSpPr>
        <p:spPr>
          <a:xfrm>
            <a:off x="9620251" y="538956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A510-5C44-4297-B9F5-39C09843427E}"/>
              </a:ext>
            </a:extLst>
          </p:cNvPr>
          <p:cNvSpPr/>
          <p:nvPr/>
        </p:nvSpPr>
        <p:spPr>
          <a:xfrm>
            <a:off x="11201400" y="538956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FBBF3-3E77-435B-8B11-232A9D1E31CC}"/>
              </a:ext>
            </a:extLst>
          </p:cNvPr>
          <p:cNvSpPr/>
          <p:nvPr/>
        </p:nvSpPr>
        <p:spPr>
          <a:xfrm>
            <a:off x="10429876" y="538956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1069F-14D7-4BDF-AEA1-860AD3AC1C2A}"/>
              </a:ext>
            </a:extLst>
          </p:cNvPr>
          <p:cNvSpPr/>
          <p:nvPr/>
        </p:nvSpPr>
        <p:spPr>
          <a:xfrm>
            <a:off x="8029576" y="539591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9B71D3-9319-4766-9056-81F84952404F}"/>
              </a:ext>
            </a:extLst>
          </p:cNvPr>
          <p:cNvSpPr/>
          <p:nvPr/>
        </p:nvSpPr>
        <p:spPr>
          <a:xfrm>
            <a:off x="9020175" y="5753100"/>
            <a:ext cx="85727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E8D0F2-5CC2-48D9-865A-06A0FDBE2289}"/>
              </a:ext>
            </a:extLst>
          </p:cNvPr>
          <p:cNvSpPr/>
          <p:nvPr/>
        </p:nvSpPr>
        <p:spPr>
          <a:xfrm>
            <a:off x="9172575" y="5753100"/>
            <a:ext cx="85727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C69759-958C-40CD-853E-F1135F5CFD69}"/>
              </a:ext>
            </a:extLst>
          </p:cNvPr>
          <p:cNvSpPr/>
          <p:nvPr/>
        </p:nvSpPr>
        <p:spPr>
          <a:xfrm>
            <a:off x="9324975" y="5753100"/>
            <a:ext cx="85727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6A332-6E13-48C9-923F-F4978F4DBEAA}"/>
              </a:ext>
            </a:extLst>
          </p:cNvPr>
          <p:cNvCxnSpPr>
            <a:cxnSpLocks/>
          </p:cNvCxnSpPr>
          <p:nvPr/>
        </p:nvCxnSpPr>
        <p:spPr>
          <a:xfrm>
            <a:off x="7624763" y="4701382"/>
            <a:ext cx="1" cy="604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B88855-185A-4A8A-BF27-87F8DE6B1DA8}"/>
              </a:ext>
            </a:extLst>
          </p:cNvPr>
          <p:cNvSpPr txBox="1"/>
          <p:nvPr/>
        </p:nvSpPr>
        <p:spPr>
          <a:xfrm>
            <a:off x="7362826" y="4150023"/>
            <a:ext cx="66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06922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B42C-0469-4D30-BBB0-04AA483A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Stacks: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3710-A315-4847-8277-AA19EB7A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an empty array of sufficiently large size: </a:t>
            </a:r>
          </a:p>
          <a:p>
            <a:pPr lvl="1"/>
            <a:r>
              <a:rPr lang="en-US" i="1" dirty="0"/>
              <a:t>int stack[100]; (How about making it dynamic?)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an integer to keep track of the total elements in the stack (let’s call it </a:t>
            </a:r>
            <a:r>
              <a:rPr lang="en-US" i="1" dirty="0"/>
              <a:t>top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int top = -1;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To push:</a:t>
            </a:r>
          </a:p>
          <a:p>
            <a:pPr lvl="1"/>
            <a:r>
              <a:rPr lang="en-US" dirty="0"/>
              <a:t>Increment the top variable: </a:t>
            </a:r>
            <a:r>
              <a:rPr lang="en-US" i="1" dirty="0"/>
              <a:t>top = top + 1</a:t>
            </a:r>
          </a:p>
          <a:p>
            <a:pPr lvl="1"/>
            <a:r>
              <a:rPr lang="en-US" dirty="0"/>
              <a:t>Insert the element: </a:t>
            </a:r>
            <a:r>
              <a:rPr lang="en-US" i="1" dirty="0"/>
              <a:t>stack[top] = 10;</a:t>
            </a:r>
          </a:p>
          <a:p>
            <a:pPr lvl="1"/>
            <a:endParaRPr lang="en-US" i="1" dirty="0"/>
          </a:p>
          <a:p>
            <a:r>
              <a:rPr lang="en-US" dirty="0"/>
              <a:t>To pop:</a:t>
            </a:r>
          </a:p>
          <a:p>
            <a:pPr lvl="1"/>
            <a:r>
              <a:rPr lang="en-US" dirty="0"/>
              <a:t>Decrement top: </a:t>
            </a:r>
            <a:r>
              <a:rPr lang="en-US" i="1" dirty="0"/>
              <a:t>top = top – 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9E44-CE83-4420-8E88-BE8E0CF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12D2-AFCB-457F-A405-6D825F24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9C10-27C4-4542-A095-4428334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D97DC-1630-49D9-89DC-B37A03C1FADD}"/>
              </a:ext>
            </a:extLst>
          </p:cNvPr>
          <p:cNvSpPr/>
          <p:nvPr/>
        </p:nvSpPr>
        <p:spPr>
          <a:xfrm>
            <a:off x="5562601" y="539591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62ABE-25D3-4F12-9DA0-539B670AD26E}"/>
              </a:ext>
            </a:extLst>
          </p:cNvPr>
          <p:cNvSpPr/>
          <p:nvPr/>
        </p:nvSpPr>
        <p:spPr>
          <a:xfrm>
            <a:off x="6391276" y="539591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82A58-CF36-4CB1-842D-E1A944489351}"/>
              </a:ext>
            </a:extLst>
          </p:cNvPr>
          <p:cNvSpPr/>
          <p:nvPr/>
        </p:nvSpPr>
        <p:spPr>
          <a:xfrm>
            <a:off x="7219951" y="539591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19121D-D249-4E2A-9DB7-BC9CB71FA9B2}"/>
              </a:ext>
            </a:extLst>
          </p:cNvPr>
          <p:cNvSpPr/>
          <p:nvPr/>
        </p:nvSpPr>
        <p:spPr>
          <a:xfrm>
            <a:off x="9620251" y="538956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A510-5C44-4297-B9F5-39C09843427E}"/>
              </a:ext>
            </a:extLst>
          </p:cNvPr>
          <p:cNvSpPr/>
          <p:nvPr/>
        </p:nvSpPr>
        <p:spPr>
          <a:xfrm>
            <a:off x="11201400" y="538956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FBBF3-3E77-435B-8B11-232A9D1E31CC}"/>
              </a:ext>
            </a:extLst>
          </p:cNvPr>
          <p:cNvSpPr/>
          <p:nvPr/>
        </p:nvSpPr>
        <p:spPr>
          <a:xfrm>
            <a:off x="10429876" y="538956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1069F-14D7-4BDF-AEA1-860AD3AC1C2A}"/>
              </a:ext>
            </a:extLst>
          </p:cNvPr>
          <p:cNvSpPr/>
          <p:nvPr/>
        </p:nvSpPr>
        <p:spPr>
          <a:xfrm>
            <a:off x="8029576" y="5395913"/>
            <a:ext cx="809625" cy="7810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9B71D3-9319-4766-9056-81F84952404F}"/>
              </a:ext>
            </a:extLst>
          </p:cNvPr>
          <p:cNvSpPr/>
          <p:nvPr/>
        </p:nvSpPr>
        <p:spPr>
          <a:xfrm>
            <a:off x="9020175" y="5753100"/>
            <a:ext cx="85727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E8D0F2-5CC2-48D9-865A-06A0FDBE2289}"/>
              </a:ext>
            </a:extLst>
          </p:cNvPr>
          <p:cNvSpPr/>
          <p:nvPr/>
        </p:nvSpPr>
        <p:spPr>
          <a:xfrm>
            <a:off x="9172575" y="5753100"/>
            <a:ext cx="85727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C69759-958C-40CD-853E-F1135F5CFD69}"/>
              </a:ext>
            </a:extLst>
          </p:cNvPr>
          <p:cNvSpPr/>
          <p:nvPr/>
        </p:nvSpPr>
        <p:spPr>
          <a:xfrm>
            <a:off x="9324975" y="5753100"/>
            <a:ext cx="85727" cy="857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6A332-6E13-48C9-923F-F4978F4DBEAA}"/>
              </a:ext>
            </a:extLst>
          </p:cNvPr>
          <p:cNvCxnSpPr>
            <a:cxnSpLocks/>
          </p:cNvCxnSpPr>
          <p:nvPr/>
        </p:nvCxnSpPr>
        <p:spPr>
          <a:xfrm>
            <a:off x="7624763" y="4701382"/>
            <a:ext cx="1" cy="604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B88855-185A-4A8A-BF27-87F8DE6B1DA8}"/>
              </a:ext>
            </a:extLst>
          </p:cNvPr>
          <p:cNvSpPr txBox="1"/>
          <p:nvPr/>
        </p:nvSpPr>
        <p:spPr>
          <a:xfrm>
            <a:off x="7362826" y="4150023"/>
            <a:ext cx="66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48662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B42C-0469-4D30-BBB0-04AA483A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Stacks: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3710-A315-4847-8277-AA19EB7A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Don’t allocate any predetermined memory </a:t>
            </a:r>
          </a:p>
          <a:p>
            <a:endParaRPr lang="en-US" dirty="0"/>
          </a:p>
          <a:p>
            <a:r>
              <a:rPr lang="en-US" dirty="0"/>
              <a:t>Create a pointer to point to the head of the list: </a:t>
            </a:r>
          </a:p>
          <a:p>
            <a:pPr lvl="1"/>
            <a:r>
              <a:rPr lang="en-US" dirty="0"/>
              <a:t>Node * top = </a:t>
            </a:r>
            <a:r>
              <a:rPr lang="en-US" dirty="0" err="1"/>
              <a:t>nullptr</a:t>
            </a:r>
            <a:r>
              <a:rPr lang="en-US" dirty="0"/>
              <a:t>; </a:t>
            </a:r>
            <a:r>
              <a:rPr lang="en-US" b="1" dirty="0"/>
              <a:t>(Empty stack)</a:t>
            </a:r>
          </a:p>
          <a:p>
            <a:endParaRPr lang="en-US" dirty="0"/>
          </a:p>
          <a:p>
            <a:r>
              <a:rPr lang="en-US" dirty="0"/>
              <a:t>To push:</a:t>
            </a:r>
          </a:p>
          <a:p>
            <a:pPr lvl="1"/>
            <a:r>
              <a:rPr lang="en-US" dirty="0"/>
              <a:t>Create a new linked list node. </a:t>
            </a:r>
          </a:p>
          <a:p>
            <a:pPr lvl="1"/>
            <a:r>
              <a:rPr lang="en-US" dirty="0"/>
              <a:t>Make it the new top (head) of the linked list.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pop:</a:t>
            </a:r>
          </a:p>
          <a:p>
            <a:pPr lvl="1"/>
            <a:r>
              <a:rPr lang="en-US" dirty="0"/>
              <a:t>Make the next node as the top (head).</a:t>
            </a:r>
          </a:p>
          <a:p>
            <a:pPr lvl="1"/>
            <a:r>
              <a:rPr lang="en-US" dirty="0"/>
              <a:t>Delete the old head.</a:t>
            </a:r>
          </a:p>
          <a:p>
            <a:endParaRPr lang="en-US" dirty="0"/>
          </a:p>
          <a:p>
            <a:r>
              <a:rPr lang="en-US" dirty="0"/>
              <a:t>Visualization: </a:t>
            </a:r>
            <a:r>
              <a:rPr lang="en-US" dirty="0">
                <a:hlinkClick r:id="rId2"/>
              </a:rPr>
              <a:t>https://visualgo.net/en/list</a:t>
            </a:r>
            <a:r>
              <a:rPr lang="en-US" dirty="0"/>
              <a:t> (Hit the stacks button)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9E44-CE83-4420-8E88-BE8E0CF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12D2-AFCB-457F-A405-6D825F24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9C10-27C4-4542-A095-44283342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DCB67-E823-4D57-9E93-475964A0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0" y="1133475"/>
            <a:ext cx="41148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7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8607</TotalTime>
  <Words>780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CSCI 2270-305 Recitation 02/13: Stacks and Queues</vt:lpstr>
      <vt:lpstr>Logistics</vt:lpstr>
      <vt:lpstr>Today’s Recitation</vt:lpstr>
      <vt:lpstr>Stacks</vt:lpstr>
      <vt:lpstr>Stacks</vt:lpstr>
      <vt:lpstr>Stacks Visualization</vt:lpstr>
      <vt:lpstr>Implementing Stacks: Array</vt:lpstr>
      <vt:lpstr>Implementing Stacks: Array</vt:lpstr>
      <vt:lpstr>Implementing Stacks: Linked List</vt:lpstr>
      <vt:lpstr>Queues</vt:lpstr>
      <vt:lpstr>Queues</vt:lpstr>
      <vt:lpstr>Implementing Queues: Array</vt:lpstr>
      <vt:lpstr>Exercise (Silver Problem)</vt:lpstr>
      <vt:lpstr>Implementing Queues: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varad.deshmukh@gmail.com</dc:creator>
  <cp:lastModifiedBy>varad.deshmukh@gmail.com</cp:lastModifiedBy>
  <cp:revision>1154</cp:revision>
  <dcterms:created xsi:type="dcterms:W3CDTF">2019-10-21T02:44:34Z</dcterms:created>
  <dcterms:modified xsi:type="dcterms:W3CDTF">2020-02-13T21:22:17Z</dcterms:modified>
</cp:coreProperties>
</file>