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notesMasterIdLst>
    <p:notesMasterId r:id="rId27"/>
  </p:notesMasterIdLst>
  <p:handoutMasterIdLst>
    <p:handoutMasterId r:id="rId28"/>
  </p:handoutMasterIdLst>
  <p:sldIdLst>
    <p:sldId id="395" r:id="rId5"/>
    <p:sldId id="396" r:id="rId6"/>
    <p:sldId id="398" r:id="rId7"/>
    <p:sldId id="394" r:id="rId8"/>
    <p:sldId id="397" r:id="rId9"/>
    <p:sldId id="400" r:id="rId10"/>
    <p:sldId id="419" r:id="rId11"/>
    <p:sldId id="401" r:id="rId12"/>
    <p:sldId id="402" r:id="rId13"/>
    <p:sldId id="403" r:id="rId14"/>
    <p:sldId id="404" r:id="rId15"/>
    <p:sldId id="405" r:id="rId16"/>
    <p:sldId id="406" r:id="rId17"/>
    <p:sldId id="407" r:id="rId18"/>
    <p:sldId id="410" r:id="rId19"/>
    <p:sldId id="412" r:id="rId20"/>
    <p:sldId id="414" r:id="rId21"/>
    <p:sldId id="409" r:id="rId22"/>
    <p:sldId id="415" r:id="rId23"/>
    <p:sldId id="417" r:id="rId24"/>
    <p:sldId id="416" r:id="rId25"/>
    <p:sldId id="418"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3" pos="480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7472A"/>
    <a:srgbClr val="F5F5F5"/>
    <a:srgbClr val="D24726"/>
    <a:srgbClr val="9FCDB3"/>
    <a:srgbClr val="217346"/>
    <a:srgbClr val="000000"/>
    <a:srgbClr val="D9D9D9"/>
    <a:srgbClr val="F3F2F1"/>
    <a:srgbClr val="FF0066"/>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854"/>
    <p:restoredTop sz="78082" autoAdjust="0"/>
  </p:normalViewPr>
  <p:slideViewPr>
    <p:cSldViewPr snapToGrid="0">
      <p:cViewPr varScale="1">
        <p:scale>
          <a:sx n="46" d="100"/>
          <a:sy n="46" d="100"/>
        </p:scale>
        <p:origin x="1748" y="36"/>
      </p:cViewPr>
      <p:guideLst>
        <p:guide orient="horz" pos="2880"/>
        <p:guide pos="4800"/>
      </p:guideLst>
    </p:cSldViewPr>
  </p:slideViewPr>
  <p:notesTextViewPr>
    <p:cViewPr>
      <p:scale>
        <a:sx n="1" d="1"/>
        <a:sy n="1" d="1"/>
      </p:scale>
      <p:origin x="0" y="-192"/>
    </p:cViewPr>
  </p:notesTextViewPr>
  <p:notesViewPr>
    <p:cSldViewPr snapToGrid="0">
      <p:cViewPr>
        <p:scale>
          <a:sx n="1" d="2"/>
          <a:sy n="1" d="2"/>
        </p:scale>
        <p:origin x="3403" y="283"/>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 Target="slides/slide4.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57DDCB2-4859-4B67-A0F9-66AB00126E2F}" type="doc">
      <dgm:prSet loTypeId="urn:microsoft.com/office/officeart/2018/5/layout/IconCircleLabelList" loCatId="icon" qsTypeId="urn:microsoft.com/office/officeart/2005/8/quickstyle/simple1" qsCatId="simple" csTypeId="urn:microsoft.com/office/officeart/2005/8/colors/accent2_2" csCatId="accent2" phldr="1"/>
      <dgm:spPr/>
      <dgm:t>
        <a:bodyPr/>
        <a:lstStyle/>
        <a:p>
          <a:endParaRPr lang="en-US"/>
        </a:p>
      </dgm:t>
    </dgm:pt>
    <dgm:pt modelId="{285F6EBE-8B65-4DFE-9C51-0E49E0CCBB59}">
      <dgm:prSet/>
      <dgm:spPr/>
      <dgm:t>
        <a:bodyPr/>
        <a:lstStyle/>
        <a:p>
          <a:pPr>
            <a:lnSpc>
              <a:spcPct val="100000"/>
            </a:lnSpc>
            <a:defRPr cap="all"/>
          </a:pPr>
          <a:r>
            <a:rPr lang="en-US" dirty="0"/>
            <a:t>The project Objective</a:t>
          </a:r>
        </a:p>
      </dgm:t>
    </dgm:pt>
    <dgm:pt modelId="{58F54FAD-F278-4EF7-BFF5-E52ED1DA2B20}" type="parTrans" cxnId="{869FC607-1753-4579-A9DE-D7CEBFEF6F3D}">
      <dgm:prSet/>
      <dgm:spPr/>
      <dgm:t>
        <a:bodyPr/>
        <a:lstStyle/>
        <a:p>
          <a:endParaRPr lang="en-US"/>
        </a:p>
      </dgm:t>
    </dgm:pt>
    <dgm:pt modelId="{35094E9A-C5C8-486C-B5D2-BDF931D2194A}" type="sibTrans" cxnId="{869FC607-1753-4579-A9DE-D7CEBFEF6F3D}">
      <dgm:prSet/>
      <dgm:spPr/>
      <dgm:t>
        <a:bodyPr/>
        <a:lstStyle/>
        <a:p>
          <a:pPr>
            <a:lnSpc>
              <a:spcPct val="100000"/>
            </a:lnSpc>
          </a:pPr>
          <a:endParaRPr lang="en-US"/>
        </a:p>
      </dgm:t>
    </dgm:pt>
    <dgm:pt modelId="{672DFDE0-6886-42BA-AD57-D3F00A936091}">
      <dgm:prSet/>
      <dgm:spPr/>
      <dgm:t>
        <a:bodyPr/>
        <a:lstStyle/>
        <a:p>
          <a:pPr>
            <a:lnSpc>
              <a:spcPct val="100000"/>
            </a:lnSpc>
            <a:defRPr cap="all"/>
          </a:pPr>
          <a:r>
            <a:rPr lang="en-US" dirty="0"/>
            <a:t>Method and Algorithm</a:t>
          </a:r>
        </a:p>
      </dgm:t>
    </dgm:pt>
    <dgm:pt modelId="{560D5FB9-1BB0-448F-8C72-2A8BEED3045D}" type="parTrans" cxnId="{DE4A7E9C-1BC5-4E15-B9BA-707B1009178C}">
      <dgm:prSet/>
      <dgm:spPr/>
      <dgm:t>
        <a:bodyPr/>
        <a:lstStyle/>
        <a:p>
          <a:endParaRPr lang="en-US"/>
        </a:p>
      </dgm:t>
    </dgm:pt>
    <dgm:pt modelId="{F7BE8F39-F2EC-4589-B8F7-58AD168B474A}" type="sibTrans" cxnId="{DE4A7E9C-1BC5-4E15-B9BA-707B1009178C}">
      <dgm:prSet/>
      <dgm:spPr/>
      <dgm:t>
        <a:bodyPr/>
        <a:lstStyle/>
        <a:p>
          <a:pPr>
            <a:lnSpc>
              <a:spcPct val="100000"/>
            </a:lnSpc>
          </a:pPr>
          <a:endParaRPr lang="en-US"/>
        </a:p>
      </dgm:t>
    </dgm:pt>
    <dgm:pt modelId="{46A570C6-6521-4794-B8D4-697EBEFB64DD}">
      <dgm:prSet/>
      <dgm:spPr/>
      <dgm:t>
        <a:bodyPr/>
        <a:lstStyle/>
        <a:p>
          <a:pPr>
            <a:lnSpc>
              <a:spcPct val="100000"/>
            </a:lnSpc>
            <a:defRPr cap="all"/>
          </a:pPr>
          <a:r>
            <a:rPr lang="en-US" dirty="0"/>
            <a:t>Experimental Result</a:t>
          </a:r>
        </a:p>
      </dgm:t>
    </dgm:pt>
    <dgm:pt modelId="{DEA1EF9D-3768-4531-9468-448578708A4E}" type="parTrans" cxnId="{9E608C3E-8149-4499-A4B1-D60DE3E8B25D}">
      <dgm:prSet/>
      <dgm:spPr/>
      <dgm:t>
        <a:bodyPr/>
        <a:lstStyle/>
        <a:p>
          <a:endParaRPr lang="en-US"/>
        </a:p>
      </dgm:t>
    </dgm:pt>
    <dgm:pt modelId="{BD6E6FE6-2768-43F0-9D9A-89397FA5BF08}" type="sibTrans" cxnId="{9E608C3E-8149-4499-A4B1-D60DE3E8B25D}">
      <dgm:prSet/>
      <dgm:spPr/>
      <dgm:t>
        <a:bodyPr/>
        <a:lstStyle/>
        <a:p>
          <a:pPr>
            <a:lnSpc>
              <a:spcPct val="100000"/>
            </a:lnSpc>
          </a:pPr>
          <a:endParaRPr lang="en-US"/>
        </a:p>
      </dgm:t>
    </dgm:pt>
    <dgm:pt modelId="{93DA675A-4ACA-44A0-9A6B-99B56197810E}">
      <dgm:prSet/>
      <dgm:spPr/>
      <dgm:t>
        <a:bodyPr/>
        <a:lstStyle/>
        <a:p>
          <a:pPr>
            <a:lnSpc>
              <a:spcPct val="100000"/>
            </a:lnSpc>
            <a:defRPr cap="all"/>
          </a:pPr>
          <a:r>
            <a:rPr lang="en-US" dirty="0"/>
            <a:t>Discussion and Insight</a:t>
          </a:r>
        </a:p>
      </dgm:t>
    </dgm:pt>
    <dgm:pt modelId="{8165A72D-4A21-4AA3-BB20-CC1CDD1CAE9C}" type="parTrans" cxnId="{E106AA24-DF31-44B7-9069-3A899CF202A3}">
      <dgm:prSet/>
      <dgm:spPr/>
      <dgm:t>
        <a:bodyPr/>
        <a:lstStyle/>
        <a:p>
          <a:endParaRPr lang="en-US"/>
        </a:p>
      </dgm:t>
    </dgm:pt>
    <dgm:pt modelId="{7BEF6EB8-C24B-4ABE-9D09-EC8FC778A725}" type="sibTrans" cxnId="{E106AA24-DF31-44B7-9069-3A899CF202A3}">
      <dgm:prSet/>
      <dgm:spPr/>
      <dgm:t>
        <a:bodyPr/>
        <a:lstStyle/>
        <a:p>
          <a:endParaRPr lang="en-US"/>
        </a:p>
      </dgm:t>
    </dgm:pt>
    <dgm:pt modelId="{472FB549-ED3B-47A3-A491-850AA55A1ECE}" type="pres">
      <dgm:prSet presAssocID="{357DDCB2-4859-4B67-A0F9-66AB00126E2F}" presName="root" presStyleCnt="0">
        <dgm:presLayoutVars>
          <dgm:dir/>
          <dgm:resizeHandles val="exact"/>
        </dgm:presLayoutVars>
      </dgm:prSet>
      <dgm:spPr/>
    </dgm:pt>
    <dgm:pt modelId="{57667F6A-2FA7-4D29-885D-08506E26BB3C}" type="pres">
      <dgm:prSet presAssocID="{285F6EBE-8B65-4DFE-9C51-0E49E0CCBB59}" presName="compNode" presStyleCnt="0"/>
      <dgm:spPr/>
    </dgm:pt>
    <dgm:pt modelId="{318CA539-B27C-433B-B429-2F5264357EBA}" type="pres">
      <dgm:prSet presAssocID="{285F6EBE-8B65-4DFE-9C51-0E49E0CCBB59}" presName="iconBgRect" presStyleLbl="bgShp" presStyleIdx="0" presStyleCnt="4">
        <dgm:style>
          <a:lnRef idx="0">
            <a:scrgbClr r="0" g="0" b="0"/>
          </a:lnRef>
          <a:fillRef idx="0">
            <a:scrgbClr r="0" g="0" b="0"/>
          </a:fillRef>
          <a:effectRef idx="0">
            <a:scrgbClr r="0" g="0" b="0"/>
          </a:effectRef>
          <a:fontRef idx="minor">
            <a:schemeClr val="lt1"/>
          </a:fontRef>
        </dgm:style>
      </dgm:prSet>
      <dgm:spPr>
        <a:solidFill>
          <a:schemeClr val="accent3">
            <a:alpha val="50000"/>
          </a:schemeClr>
        </a:solidFill>
        <a:ln>
          <a:noFill/>
        </a:ln>
      </dgm:spPr>
    </dgm:pt>
    <dgm:pt modelId="{80D8F304-E32E-4981-B4BC-F4E3F555E0A8}" type="pres">
      <dgm:prSet presAssocID="{285F6EBE-8B65-4DFE-9C51-0E49E0CCBB59}"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cument"/>
        </a:ext>
      </dgm:extLst>
    </dgm:pt>
    <dgm:pt modelId="{B40803A5-F001-4F47-BCDD-8535FFE4C8B1}" type="pres">
      <dgm:prSet presAssocID="{285F6EBE-8B65-4DFE-9C51-0E49E0CCBB59}" presName="spaceRect" presStyleCnt="0"/>
      <dgm:spPr/>
    </dgm:pt>
    <dgm:pt modelId="{C86C0060-03F9-4E67-A27E-C8BC0580FC18}" type="pres">
      <dgm:prSet presAssocID="{285F6EBE-8B65-4DFE-9C51-0E49E0CCBB59}" presName="textRect" presStyleLbl="revTx" presStyleIdx="0" presStyleCnt="4">
        <dgm:presLayoutVars>
          <dgm:chMax val="1"/>
          <dgm:chPref val="1"/>
        </dgm:presLayoutVars>
      </dgm:prSet>
      <dgm:spPr/>
    </dgm:pt>
    <dgm:pt modelId="{FB184E49-6964-41C2-BEE4-48AA83979EA2}" type="pres">
      <dgm:prSet presAssocID="{35094E9A-C5C8-486C-B5D2-BDF931D2194A}" presName="sibTrans" presStyleCnt="0"/>
      <dgm:spPr/>
    </dgm:pt>
    <dgm:pt modelId="{22C8DF36-EDCE-4BDC-A153-06C54784C184}" type="pres">
      <dgm:prSet presAssocID="{672DFDE0-6886-42BA-AD57-D3F00A936091}" presName="compNode" presStyleCnt="0"/>
      <dgm:spPr/>
    </dgm:pt>
    <dgm:pt modelId="{772EBCD3-33D6-4FF9-AF57-F0ECC7DD276F}" type="pres">
      <dgm:prSet presAssocID="{672DFDE0-6886-42BA-AD57-D3F00A936091}" presName="iconBgRect" presStyleLbl="bgShp" presStyleIdx="1" presStyleCnt="4">
        <dgm:style>
          <a:lnRef idx="0">
            <a:scrgbClr r="0" g="0" b="0"/>
          </a:lnRef>
          <a:fillRef idx="0">
            <a:scrgbClr r="0" g="0" b="0"/>
          </a:fillRef>
          <a:effectRef idx="0">
            <a:scrgbClr r="0" g="0" b="0"/>
          </a:effectRef>
          <a:fontRef idx="minor">
            <a:schemeClr val="lt1"/>
          </a:fontRef>
        </dgm:style>
      </dgm:prSet>
      <dgm:spPr>
        <a:solidFill>
          <a:schemeClr val="accent3">
            <a:alpha val="50000"/>
          </a:schemeClr>
        </a:solidFill>
        <a:ln>
          <a:noFill/>
        </a:ln>
      </dgm:spPr>
    </dgm:pt>
    <dgm:pt modelId="{F33A865C-5191-47CD-98A1-0FBCB6B2CE18}" type="pres">
      <dgm:prSet presAssocID="{672DFDE0-6886-42BA-AD57-D3F00A936091}"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4CC11D04-5884-4303-A143-9A65B57A21FB}" type="pres">
      <dgm:prSet presAssocID="{672DFDE0-6886-42BA-AD57-D3F00A936091}" presName="spaceRect" presStyleCnt="0"/>
      <dgm:spPr/>
    </dgm:pt>
    <dgm:pt modelId="{213DB864-4EA5-4667-8B1D-B134CE57F29C}" type="pres">
      <dgm:prSet presAssocID="{672DFDE0-6886-42BA-AD57-D3F00A936091}" presName="textRect" presStyleLbl="revTx" presStyleIdx="1" presStyleCnt="4">
        <dgm:presLayoutVars>
          <dgm:chMax val="1"/>
          <dgm:chPref val="1"/>
        </dgm:presLayoutVars>
      </dgm:prSet>
      <dgm:spPr/>
    </dgm:pt>
    <dgm:pt modelId="{F59040D2-6DE1-457E-A10A-D5D5B02E3C33}" type="pres">
      <dgm:prSet presAssocID="{F7BE8F39-F2EC-4589-B8F7-58AD168B474A}" presName="sibTrans" presStyleCnt="0"/>
      <dgm:spPr/>
    </dgm:pt>
    <dgm:pt modelId="{9AA474D6-9F15-4C34-A679-7E4440A05BFB}" type="pres">
      <dgm:prSet presAssocID="{46A570C6-6521-4794-B8D4-697EBEFB64DD}" presName="compNode" presStyleCnt="0"/>
      <dgm:spPr/>
    </dgm:pt>
    <dgm:pt modelId="{68BCCD4E-64FA-4670-8782-733077C6328A}" type="pres">
      <dgm:prSet presAssocID="{46A570C6-6521-4794-B8D4-697EBEFB64DD}" presName="iconBgRect" presStyleLbl="bgShp" presStyleIdx="2" presStyleCnt="4">
        <dgm:style>
          <a:lnRef idx="0">
            <a:scrgbClr r="0" g="0" b="0"/>
          </a:lnRef>
          <a:fillRef idx="0">
            <a:scrgbClr r="0" g="0" b="0"/>
          </a:fillRef>
          <a:effectRef idx="0">
            <a:scrgbClr r="0" g="0" b="0"/>
          </a:effectRef>
          <a:fontRef idx="minor">
            <a:schemeClr val="lt1"/>
          </a:fontRef>
        </dgm:style>
      </dgm:prSet>
      <dgm:spPr>
        <a:solidFill>
          <a:schemeClr val="accent3">
            <a:alpha val="50000"/>
          </a:schemeClr>
        </a:solidFill>
        <a:ln>
          <a:noFill/>
        </a:ln>
      </dgm:spPr>
    </dgm:pt>
    <dgm:pt modelId="{DF43CC01-6CD5-43C1-81B6-D99CF40B0830}" type="pres">
      <dgm:prSet presAssocID="{46A570C6-6521-4794-B8D4-697EBEFB64DD}"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lask"/>
        </a:ext>
      </dgm:extLst>
    </dgm:pt>
    <dgm:pt modelId="{351AADDA-6865-4694-A5B2-3EB2B02F2546}" type="pres">
      <dgm:prSet presAssocID="{46A570C6-6521-4794-B8D4-697EBEFB64DD}" presName="spaceRect" presStyleCnt="0"/>
      <dgm:spPr/>
    </dgm:pt>
    <dgm:pt modelId="{A06BCD86-AA28-42EC-A012-9F9B3E4D7FB0}" type="pres">
      <dgm:prSet presAssocID="{46A570C6-6521-4794-B8D4-697EBEFB64DD}" presName="textRect" presStyleLbl="revTx" presStyleIdx="2" presStyleCnt="4">
        <dgm:presLayoutVars>
          <dgm:chMax val="1"/>
          <dgm:chPref val="1"/>
        </dgm:presLayoutVars>
      </dgm:prSet>
      <dgm:spPr/>
    </dgm:pt>
    <dgm:pt modelId="{B5A624AE-82D7-4AF9-9F7B-28C20DDC64E4}" type="pres">
      <dgm:prSet presAssocID="{BD6E6FE6-2768-43F0-9D9A-89397FA5BF08}" presName="sibTrans" presStyleCnt="0"/>
      <dgm:spPr/>
    </dgm:pt>
    <dgm:pt modelId="{C14F3E5C-651F-47A3-ADEC-13C58E5A8DC2}" type="pres">
      <dgm:prSet presAssocID="{93DA675A-4ACA-44A0-9A6B-99B56197810E}" presName="compNode" presStyleCnt="0"/>
      <dgm:spPr/>
    </dgm:pt>
    <dgm:pt modelId="{F062C432-900D-4D95-B27E-C7D336E109A0}" type="pres">
      <dgm:prSet presAssocID="{93DA675A-4ACA-44A0-9A6B-99B56197810E}" presName="iconBgRect" presStyleLbl="bgShp" presStyleIdx="3" presStyleCnt="4">
        <dgm:style>
          <a:lnRef idx="0">
            <a:scrgbClr r="0" g="0" b="0"/>
          </a:lnRef>
          <a:fillRef idx="0">
            <a:scrgbClr r="0" g="0" b="0"/>
          </a:fillRef>
          <a:effectRef idx="0">
            <a:scrgbClr r="0" g="0" b="0"/>
          </a:effectRef>
          <a:fontRef idx="minor">
            <a:schemeClr val="lt1"/>
          </a:fontRef>
        </dgm:style>
      </dgm:prSet>
      <dgm:spPr>
        <a:solidFill>
          <a:schemeClr val="accent3">
            <a:alpha val="50000"/>
          </a:schemeClr>
        </a:solidFill>
        <a:ln>
          <a:noFill/>
        </a:ln>
      </dgm:spPr>
    </dgm:pt>
    <dgm:pt modelId="{D897E9AC-FC43-4060-B350-2F725B15FB5C}" type="pres">
      <dgm:prSet presAssocID="{93DA675A-4ACA-44A0-9A6B-99B56197810E}"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Lightbulb"/>
        </a:ext>
      </dgm:extLst>
    </dgm:pt>
    <dgm:pt modelId="{89EFFBC2-3C2D-493A-81B3-88145AAF2DD8}" type="pres">
      <dgm:prSet presAssocID="{93DA675A-4ACA-44A0-9A6B-99B56197810E}" presName="spaceRect" presStyleCnt="0"/>
      <dgm:spPr/>
    </dgm:pt>
    <dgm:pt modelId="{FA4C9ECE-B1C6-4081-9673-BF5FECA6F724}" type="pres">
      <dgm:prSet presAssocID="{93DA675A-4ACA-44A0-9A6B-99B56197810E}" presName="textRect" presStyleLbl="revTx" presStyleIdx="3" presStyleCnt="4">
        <dgm:presLayoutVars>
          <dgm:chMax val="1"/>
          <dgm:chPref val="1"/>
        </dgm:presLayoutVars>
      </dgm:prSet>
      <dgm:spPr/>
    </dgm:pt>
  </dgm:ptLst>
  <dgm:cxnLst>
    <dgm:cxn modelId="{869FC607-1753-4579-A9DE-D7CEBFEF6F3D}" srcId="{357DDCB2-4859-4B67-A0F9-66AB00126E2F}" destId="{285F6EBE-8B65-4DFE-9C51-0E49E0CCBB59}" srcOrd="0" destOrd="0" parTransId="{58F54FAD-F278-4EF7-BFF5-E52ED1DA2B20}" sibTransId="{35094E9A-C5C8-486C-B5D2-BDF931D2194A}"/>
    <dgm:cxn modelId="{E106AA24-DF31-44B7-9069-3A899CF202A3}" srcId="{357DDCB2-4859-4B67-A0F9-66AB00126E2F}" destId="{93DA675A-4ACA-44A0-9A6B-99B56197810E}" srcOrd="3" destOrd="0" parTransId="{8165A72D-4A21-4AA3-BB20-CC1CDD1CAE9C}" sibTransId="{7BEF6EB8-C24B-4ABE-9D09-EC8FC778A725}"/>
    <dgm:cxn modelId="{9E608C3E-8149-4499-A4B1-D60DE3E8B25D}" srcId="{357DDCB2-4859-4B67-A0F9-66AB00126E2F}" destId="{46A570C6-6521-4794-B8D4-697EBEFB64DD}" srcOrd="2" destOrd="0" parTransId="{DEA1EF9D-3768-4531-9468-448578708A4E}" sibTransId="{BD6E6FE6-2768-43F0-9D9A-89397FA5BF08}"/>
    <dgm:cxn modelId="{ADDBA96C-DA9C-4E0C-A426-76DC50A9D582}" type="presOf" srcId="{93DA675A-4ACA-44A0-9A6B-99B56197810E}" destId="{FA4C9ECE-B1C6-4081-9673-BF5FECA6F724}" srcOrd="0" destOrd="0" presId="urn:microsoft.com/office/officeart/2018/5/layout/IconCircleLabelList"/>
    <dgm:cxn modelId="{54A5EB97-28D2-4304-A9B3-F57D81DB206F}" type="presOf" srcId="{285F6EBE-8B65-4DFE-9C51-0E49E0CCBB59}" destId="{C86C0060-03F9-4E67-A27E-C8BC0580FC18}" srcOrd="0" destOrd="0" presId="urn:microsoft.com/office/officeart/2018/5/layout/IconCircleLabelList"/>
    <dgm:cxn modelId="{DE4A7E9C-1BC5-4E15-B9BA-707B1009178C}" srcId="{357DDCB2-4859-4B67-A0F9-66AB00126E2F}" destId="{672DFDE0-6886-42BA-AD57-D3F00A936091}" srcOrd="1" destOrd="0" parTransId="{560D5FB9-1BB0-448F-8C72-2A8BEED3045D}" sibTransId="{F7BE8F39-F2EC-4589-B8F7-58AD168B474A}"/>
    <dgm:cxn modelId="{D9C388D1-C7A8-465A-9945-3EE31EC7D991}" type="presOf" srcId="{672DFDE0-6886-42BA-AD57-D3F00A936091}" destId="{213DB864-4EA5-4667-8B1D-B134CE57F29C}" srcOrd="0" destOrd="0" presId="urn:microsoft.com/office/officeart/2018/5/layout/IconCircleLabelList"/>
    <dgm:cxn modelId="{934C57ED-63DB-4CCE-9DE9-61340C24176D}" type="presOf" srcId="{46A570C6-6521-4794-B8D4-697EBEFB64DD}" destId="{A06BCD86-AA28-42EC-A012-9F9B3E4D7FB0}" srcOrd="0" destOrd="0" presId="urn:microsoft.com/office/officeart/2018/5/layout/IconCircleLabelList"/>
    <dgm:cxn modelId="{666811F1-EF2E-4C85-988D-8B245C3DFFAA}" type="presOf" srcId="{357DDCB2-4859-4B67-A0F9-66AB00126E2F}" destId="{472FB549-ED3B-47A3-A491-850AA55A1ECE}" srcOrd="0" destOrd="0" presId="urn:microsoft.com/office/officeart/2018/5/layout/IconCircleLabelList"/>
    <dgm:cxn modelId="{3EB0FC45-C663-454A-A6D0-E7F1699110A6}" type="presParOf" srcId="{472FB549-ED3B-47A3-A491-850AA55A1ECE}" destId="{57667F6A-2FA7-4D29-885D-08506E26BB3C}" srcOrd="0" destOrd="0" presId="urn:microsoft.com/office/officeart/2018/5/layout/IconCircleLabelList"/>
    <dgm:cxn modelId="{7727A6B2-79FF-499C-9B84-40390BFE3D65}" type="presParOf" srcId="{57667F6A-2FA7-4D29-885D-08506E26BB3C}" destId="{318CA539-B27C-433B-B429-2F5264357EBA}" srcOrd="0" destOrd="0" presId="urn:microsoft.com/office/officeart/2018/5/layout/IconCircleLabelList"/>
    <dgm:cxn modelId="{A40D9F80-F8A3-40B4-87A1-48AC9E83E39A}" type="presParOf" srcId="{57667F6A-2FA7-4D29-885D-08506E26BB3C}" destId="{80D8F304-E32E-4981-B4BC-F4E3F555E0A8}" srcOrd="1" destOrd="0" presId="urn:microsoft.com/office/officeart/2018/5/layout/IconCircleLabelList"/>
    <dgm:cxn modelId="{B8BBCD1E-DB36-4E8D-BD22-E9775734BC0E}" type="presParOf" srcId="{57667F6A-2FA7-4D29-885D-08506E26BB3C}" destId="{B40803A5-F001-4F47-BCDD-8535FFE4C8B1}" srcOrd="2" destOrd="0" presId="urn:microsoft.com/office/officeart/2018/5/layout/IconCircleLabelList"/>
    <dgm:cxn modelId="{EA4B74D6-138E-456C-A002-D2344D21D0EF}" type="presParOf" srcId="{57667F6A-2FA7-4D29-885D-08506E26BB3C}" destId="{C86C0060-03F9-4E67-A27E-C8BC0580FC18}" srcOrd="3" destOrd="0" presId="urn:microsoft.com/office/officeart/2018/5/layout/IconCircleLabelList"/>
    <dgm:cxn modelId="{C857259F-ADD0-40B6-BD50-98CBDB540878}" type="presParOf" srcId="{472FB549-ED3B-47A3-A491-850AA55A1ECE}" destId="{FB184E49-6964-41C2-BEE4-48AA83979EA2}" srcOrd="1" destOrd="0" presId="urn:microsoft.com/office/officeart/2018/5/layout/IconCircleLabelList"/>
    <dgm:cxn modelId="{1F603059-24DB-4CF5-B16D-1ACE37173940}" type="presParOf" srcId="{472FB549-ED3B-47A3-A491-850AA55A1ECE}" destId="{22C8DF36-EDCE-4BDC-A153-06C54784C184}" srcOrd="2" destOrd="0" presId="urn:microsoft.com/office/officeart/2018/5/layout/IconCircleLabelList"/>
    <dgm:cxn modelId="{5420C111-EDB8-4531-BA3D-1A3B3B16F0CE}" type="presParOf" srcId="{22C8DF36-EDCE-4BDC-A153-06C54784C184}" destId="{772EBCD3-33D6-4FF9-AF57-F0ECC7DD276F}" srcOrd="0" destOrd="0" presId="urn:microsoft.com/office/officeart/2018/5/layout/IconCircleLabelList"/>
    <dgm:cxn modelId="{CD268899-654C-40E6-924B-3FA76C25BE02}" type="presParOf" srcId="{22C8DF36-EDCE-4BDC-A153-06C54784C184}" destId="{F33A865C-5191-47CD-98A1-0FBCB6B2CE18}" srcOrd="1" destOrd="0" presId="urn:microsoft.com/office/officeart/2018/5/layout/IconCircleLabelList"/>
    <dgm:cxn modelId="{84CDE17A-1D66-472D-AF4D-B53281F7D28F}" type="presParOf" srcId="{22C8DF36-EDCE-4BDC-A153-06C54784C184}" destId="{4CC11D04-5884-4303-A143-9A65B57A21FB}" srcOrd="2" destOrd="0" presId="urn:microsoft.com/office/officeart/2018/5/layout/IconCircleLabelList"/>
    <dgm:cxn modelId="{BD2A96FD-0272-409F-9D18-ABC792241D19}" type="presParOf" srcId="{22C8DF36-EDCE-4BDC-A153-06C54784C184}" destId="{213DB864-4EA5-4667-8B1D-B134CE57F29C}" srcOrd="3" destOrd="0" presId="urn:microsoft.com/office/officeart/2018/5/layout/IconCircleLabelList"/>
    <dgm:cxn modelId="{38B3054E-9C86-4224-9AA4-2472B40A7C8B}" type="presParOf" srcId="{472FB549-ED3B-47A3-A491-850AA55A1ECE}" destId="{F59040D2-6DE1-457E-A10A-D5D5B02E3C33}" srcOrd="3" destOrd="0" presId="urn:microsoft.com/office/officeart/2018/5/layout/IconCircleLabelList"/>
    <dgm:cxn modelId="{E9147249-72C9-4795-8DB7-422C17A79CD1}" type="presParOf" srcId="{472FB549-ED3B-47A3-A491-850AA55A1ECE}" destId="{9AA474D6-9F15-4C34-A679-7E4440A05BFB}" srcOrd="4" destOrd="0" presId="urn:microsoft.com/office/officeart/2018/5/layout/IconCircleLabelList"/>
    <dgm:cxn modelId="{3D255003-ACAF-4CCE-9DFD-65055A9F2A58}" type="presParOf" srcId="{9AA474D6-9F15-4C34-A679-7E4440A05BFB}" destId="{68BCCD4E-64FA-4670-8782-733077C6328A}" srcOrd="0" destOrd="0" presId="urn:microsoft.com/office/officeart/2018/5/layout/IconCircleLabelList"/>
    <dgm:cxn modelId="{6F27E2DB-CBF5-4D8E-998C-04D4A8FB243F}" type="presParOf" srcId="{9AA474D6-9F15-4C34-A679-7E4440A05BFB}" destId="{DF43CC01-6CD5-43C1-81B6-D99CF40B0830}" srcOrd="1" destOrd="0" presId="urn:microsoft.com/office/officeart/2018/5/layout/IconCircleLabelList"/>
    <dgm:cxn modelId="{BCCBC78E-655B-40E2-8194-C8E59C3FCBDC}" type="presParOf" srcId="{9AA474D6-9F15-4C34-A679-7E4440A05BFB}" destId="{351AADDA-6865-4694-A5B2-3EB2B02F2546}" srcOrd="2" destOrd="0" presId="urn:microsoft.com/office/officeart/2018/5/layout/IconCircleLabelList"/>
    <dgm:cxn modelId="{624A8BA7-98A9-412A-BBB6-3ACD86489CB4}" type="presParOf" srcId="{9AA474D6-9F15-4C34-A679-7E4440A05BFB}" destId="{A06BCD86-AA28-42EC-A012-9F9B3E4D7FB0}" srcOrd="3" destOrd="0" presId="urn:microsoft.com/office/officeart/2018/5/layout/IconCircleLabelList"/>
    <dgm:cxn modelId="{7A0EDB7A-957C-42A8-8733-865C94340EFA}" type="presParOf" srcId="{472FB549-ED3B-47A3-A491-850AA55A1ECE}" destId="{B5A624AE-82D7-4AF9-9F7B-28C20DDC64E4}" srcOrd="5" destOrd="0" presId="urn:microsoft.com/office/officeart/2018/5/layout/IconCircleLabelList"/>
    <dgm:cxn modelId="{CA8DC6C3-AE33-4E06-8801-88CFE7BF9206}" type="presParOf" srcId="{472FB549-ED3B-47A3-A491-850AA55A1ECE}" destId="{C14F3E5C-651F-47A3-ADEC-13C58E5A8DC2}" srcOrd="6" destOrd="0" presId="urn:microsoft.com/office/officeart/2018/5/layout/IconCircleLabelList"/>
    <dgm:cxn modelId="{E6E45384-46B9-4360-BCEE-F2D8CCC0C52A}" type="presParOf" srcId="{C14F3E5C-651F-47A3-ADEC-13C58E5A8DC2}" destId="{F062C432-900D-4D95-B27E-C7D336E109A0}" srcOrd="0" destOrd="0" presId="urn:microsoft.com/office/officeart/2018/5/layout/IconCircleLabelList"/>
    <dgm:cxn modelId="{87A59849-5D76-4E62-90B4-0220FD76AAF0}" type="presParOf" srcId="{C14F3E5C-651F-47A3-ADEC-13C58E5A8DC2}" destId="{D897E9AC-FC43-4060-B350-2F725B15FB5C}" srcOrd="1" destOrd="0" presId="urn:microsoft.com/office/officeart/2018/5/layout/IconCircleLabelList"/>
    <dgm:cxn modelId="{406BA010-0627-4530-9E7C-75242B083115}" type="presParOf" srcId="{C14F3E5C-651F-47A3-ADEC-13C58E5A8DC2}" destId="{89EFFBC2-3C2D-493A-81B3-88145AAF2DD8}" srcOrd="2" destOrd="0" presId="urn:microsoft.com/office/officeart/2018/5/layout/IconCircleLabelList"/>
    <dgm:cxn modelId="{AC1A3964-56E3-476F-AAAA-090DC77A4569}" type="presParOf" srcId="{C14F3E5C-651F-47A3-ADEC-13C58E5A8DC2}" destId="{FA4C9ECE-B1C6-4081-9673-BF5FECA6F724}"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8CA539-B27C-433B-B429-2F5264357EBA}">
      <dsp:nvSpPr>
        <dsp:cNvPr id="0" name=""/>
        <dsp:cNvSpPr/>
      </dsp:nvSpPr>
      <dsp:spPr>
        <a:xfrm>
          <a:off x="667752" y="985610"/>
          <a:ext cx="1456776" cy="1456776"/>
        </a:xfrm>
        <a:prstGeom prst="ellipse">
          <a:avLst/>
        </a:prstGeom>
        <a:solidFill>
          <a:schemeClr val="accent3">
            <a:alpha val="50000"/>
          </a:schemeClr>
        </a:solidFill>
        <a:ln>
          <a:noFill/>
        </a:ln>
        <a:effectLst/>
      </dsp:spPr>
      <dsp:style>
        <a:lnRef idx="0">
          <a:scrgbClr r="0" g="0" b="0"/>
        </a:lnRef>
        <a:fillRef idx="0">
          <a:scrgbClr r="0" g="0" b="0"/>
        </a:fillRef>
        <a:effectRef idx="0">
          <a:scrgbClr r="0" g="0" b="0"/>
        </a:effectRef>
        <a:fontRef idx="minor">
          <a:schemeClr val="lt1"/>
        </a:fontRef>
      </dsp:style>
    </dsp:sp>
    <dsp:sp modelId="{80D8F304-E32E-4981-B4BC-F4E3F555E0A8}">
      <dsp:nvSpPr>
        <dsp:cNvPr id="0" name=""/>
        <dsp:cNvSpPr/>
      </dsp:nvSpPr>
      <dsp:spPr>
        <a:xfrm>
          <a:off x="978213" y="1296071"/>
          <a:ext cx="835855" cy="83585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86C0060-03F9-4E67-A27E-C8BC0580FC18}">
      <dsp:nvSpPr>
        <dsp:cNvPr id="0" name=""/>
        <dsp:cNvSpPr/>
      </dsp:nvSpPr>
      <dsp:spPr>
        <a:xfrm>
          <a:off x="202061" y="2896137"/>
          <a:ext cx="2388158"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defRPr cap="all"/>
          </a:pPr>
          <a:r>
            <a:rPr lang="en-US" sz="2100" kern="1200" dirty="0"/>
            <a:t>The project Objective</a:t>
          </a:r>
        </a:p>
      </dsp:txBody>
      <dsp:txXfrm>
        <a:off x="202061" y="2896137"/>
        <a:ext cx="2388158" cy="720000"/>
      </dsp:txXfrm>
    </dsp:sp>
    <dsp:sp modelId="{772EBCD3-33D6-4FF9-AF57-F0ECC7DD276F}">
      <dsp:nvSpPr>
        <dsp:cNvPr id="0" name=""/>
        <dsp:cNvSpPr/>
      </dsp:nvSpPr>
      <dsp:spPr>
        <a:xfrm>
          <a:off x="3473839" y="985610"/>
          <a:ext cx="1456776" cy="1456776"/>
        </a:xfrm>
        <a:prstGeom prst="ellipse">
          <a:avLst/>
        </a:prstGeom>
        <a:solidFill>
          <a:schemeClr val="accent3">
            <a:alpha val="50000"/>
          </a:schemeClr>
        </a:solidFill>
        <a:ln>
          <a:noFill/>
        </a:ln>
        <a:effectLst/>
      </dsp:spPr>
      <dsp:style>
        <a:lnRef idx="0">
          <a:scrgbClr r="0" g="0" b="0"/>
        </a:lnRef>
        <a:fillRef idx="0">
          <a:scrgbClr r="0" g="0" b="0"/>
        </a:fillRef>
        <a:effectRef idx="0">
          <a:scrgbClr r="0" g="0" b="0"/>
        </a:effectRef>
        <a:fontRef idx="minor">
          <a:schemeClr val="lt1"/>
        </a:fontRef>
      </dsp:style>
    </dsp:sp>
    <dsp:sp modelId="{F33A865C-5191-47CD-98A1-0FBCB6B2CE18}">
      <dsp:nvSpPr>
        <dsp:cNvPr id="0" name=""/>
        <dsp:cNvSpPr/>
      </dsp:nvSpPr>
      <dsp:spPr>
        <a:xfrm>
          <a:off x="3784300" y="1296071"/>
          <a:ext cx="835855" cy="83585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13DB864-4EA5-4667-8B1D-B134CE57F29C}">
      <dsp:nvSpPr>
        <dsp:cNvPr id="0" name=""/>
        <dsp:cNvSpPr/>
      </dsp:nvSpPr>
      <dsp:spPr>
        <a:xfrm>
          <a:off x="3008148" y="2896137"/>
          <a:ext cx="2388158"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defRPr cap="all"/>
          </a:pPr>
          <a:r>
            <a:rPr lang="en-US" sz="2100" kern="1200" dirty="0"/>
            <a:t>Method and Algorithm</a:t>
          </a:r>
        </a:p>
      </dsp:txBody>
      <dsp:txXfrm>
        <a:off x="3008148" y="2896137"/>
        <a:ext cx="2388158" cy="720000"/>
      </dsp:txXfrm>
    </dsp:sp>
    <dsp:sp modelId="{68BCCD4E-64FA-4670-8782-733077C6328A}">
      <dsp:nvSpPr>
        <dsp:cNvPr id="0" name=""/>
        <dsp:cNvSpPr/>
      </dsp:nvSpPr>
      <dsp:spPr>
        <a:xfrm>
          <a:off x="6279926" y="985610"/>
          <a:ext cx="1456776" cy="1456776"/>
        </a:xfrm>
        <a:prstGeom prst="ellipse">
          <a:avLst/>
        </a:prstGeom>
        <a:solidFill>
          <a:schemeClr val="accent3">
            <a:alpha val="50000"/>
          </a:schemeClr>
        </a:solidFill>
        <a:ln>
          <a:noFill/>
        </a:ln>
        <a:effectLst/>
      </dsp:spPr>
      <dsp:style>
        <a:lnRef idx="0">
          <a:scrgbClr r="0" g="0" b="0"/>
        </a:lnRef>
        <a:fillRef idx="0">
          <a:scrgbClr r="0" g="0" b="0"/>
        </a:fillRef>
        <a:effectRef idx="0">
          <a:scrgbClr r="0" g="0" b="0"/>
        </a:effectRef>
        <a:fontRef idx="minor">
          <a:schemeClr val="lt1"/>
        </a:fontRef>
      </dsp:style>
    </dsp:sp>
    <dsp:sp modelId="{DF43CC01-6CD5-43C1-81B6-D99CF40B0830}">
      <dsp:nvSpPr>
        <dsp:cNvPr id="0" name=""/>
        <dsp:cNvSpPr/>
      </dsp:nvSpPr>
      <dsp:spPr>
        <a:xfrm>
          <a:off x="6590387" y="1296071"/>
          <a:ext cx="835855" cy="83585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06BCD86-AA28-42EC-A012-9F9B3E4D7FB0}">
      <dsp:nvSpPr>
        <dsp:cNvPr id="0" name=""/>
        <dsp:cNvSpPr/>
      </dsp:nvSpPr>
      <dsp:spPr>
        <a:xfrm>
          <a:off x="5814235" y="2896137"/>
          <a:ext cx="2388158"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defRPr cap="all"/>
          </a:pPr>
          <a:r>
            <a:rPr lang="en-US" sz="2100" kern="1200" dirty="0"/>
            <a:t>Experimental Result</a:t>
          </a:r>
        </a:p>
      </dsp:txBody>
      <dsp:txXfrm>
        <a:off x="5814235" y="2896137"/>
        <a:ext cx="2388158" cy="720000"/>
      </dsp:txXfrm>
    </dsp:sp>
    <dsp:sp modelId="{F062C432-900D-4D95-B27E-C7D336E109A0}">
      <dsp:nvSpPr>
        <dsp:cNvPr id="0" name=""/>
        <dsp:cNvSpPr/>
      </dsp:nvSpPr>
      <dsp:spPr>
        <a:xfrm>
          <a:off x="9086013" y="985610"/>
          <a:ext cx="1456776" cy="1456776"/>
        </a:xfrm>
        <a:prstGeom prst="ellipse">
          <a:avLst/>
        </a:prstGeom>
        <a:solidFill>
          <a:schemeClr val="accent3">
            <a:alpha val="50000"/>
          </a:schemeClr>
        </a:solidFill>
        <a:ln>
          <a:noFill/>
        </a:ln>
        <a:effectLst/>
      </dsp:spPr>
      <dsp:style>
        <a:lnRef idx="0">
          <a:scrgbClr r="0" g="0" b="0"/>
        </a:lnRef>
        <a:fillRef idx="0">
          <a:scrgbClr r="0" g="0" b="0"/>
        </a:fillRef>
        <a:effectRef idx="0">
          <a:scrgbClr r="0" g="0" b="0"/>
        </a:effectRef>
        <a:fontRef idx="minor">
          <a:schemeClr val="lt1"/>
        </a:fontRef>
      </dsp:style>
    </dsp:sp>
    <dsp:sp modelId="{D897E9AC-FC43-4060-B350-2F725B15FB5C}">
      <dsp:nvSpPr>
        <dsp:cNvPr id="0" name=""/>
        <dsp:cNvSpPr/>
      </dsp:nvSpPr>
      <dsp:spPr>
        <a:xfrm>
          <a:off x="9396473" y="1296071"/>
          <a:ext cx="835855" cy="83585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A4C9ECE-B1C6-4081-9673-BF5FECA6F724}">
      <dsp:nvSpPr>
        <dsp:cNvPr id="0" name=""/>
        <dsp:cNvSpPr/>
      </dsp:nvSpPr>
      <dsp:spPr>
        <a:xfrm>
          <a:off x="8620322" y="2896137"/>
          <a:ext cx="2388158"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defRPr cap="all"/>
          </a:pPr>
          <a:r>
            <a:rPr lang="en-US" sz="2100" kern="1200" dirty="0"/>
            <a:t>Discussion and Insight</a:t>
          </a:r>
        </a:p>
      </dsp:txBody>
      <dsp:txXfrm>
        <a:off x="8620322" y="2896137"/>
        <a:ext cx="2388158"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7/12/2024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7/12/2024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DF61EA0F-A667-4B49-8422-0062BC55E249}" type="slidenum">
              <a:rPr lang="en-US" smtClean="0"/>
              <a:t>1</a:t>
            </a:fld>
            <a:endParaRPr lang="en-US"/>
          </a:p>
        </p:txBody>
      </p:sp>
    </p:spTree>
    <p:extLst>
      <p:ext uri="{BB962C8B-B14F-4D97-AF65-F5344CB8AC3E}">
        <p14:creationId xmlns:p14="http://schemas.microsoft.com/office/powerpoint/2010/main" val="20288428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a:p>
        </p:txBody>
      </p:sp>
      <p:sp>
        <p:nvSpPr>
          <p:cNvPr id="4" name="Slide Number Placeholder 3"/>
          <p:cNvSpPr>
            <a:spLocks noGrp="1"/>
          </p:cNvSpPr>
          <p:nvPr>
            <p:ph type="sldNum" sz="quarter" idx="5"/>
          </p:nvPr>
        </p:nvSpPr>
        <p:spPr/>
        <p:txBody>
          <a:bodyPr/>
          <a:lstStyle/>
          <a:p>
            <a:fld id="{DF61EA0F-A667-4B49-8422-0062BC55E249}" type="slidenum">
              <a:rPr lang="en-US" smtClean="0"/>
              <a:t>10</a:t>
            </a:fld>
            <a:endParaRPr lang="en-US"/>
          </a:p>
        </p:txBody>
      </p:sp>
    </p:spTree>
    <p:extLst>
      <p:ext uri="{BB962C8B-B14F-4D97-AF65-F5344CB8AC3E}">
        <p14:creationId xmlns:p14="http://schemas.microsoft.com/office/powerpoint/2010/main" val="36473333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Bootstrap: a larger sampling leads to more accurate estimates of the sampling distribution. The sampling that we choose is sampling with replacement. We test the gamma parameter with value 0.001, 0.01, 0.1, 1, 5, 10, and visualize the result on this graph. We decide gamma 0.1 is the best, because we can see clearly the separability, while still having a decent spread.</a:t>
            </a:r>
            <a:endParaRPr lang="en-ID" dirty="0"/>
          </a:p>
        </p:txBody>
      </p:sp>
      <p:sp>
        <p:nvSpPr>
          <p:cNvPr id="4" name="Slide Number Placeholder 3"/>
          <p:cNvSpPr>
            <a:spLocks noGrp="1"/>
          </p:cNvSpPr>
          <p:nvPr>
            <p:ph type="sldNum" sz="quarter" idx="5"/>
          </p:nvPr>
        </p:nvSpPr>
        <p:spPr/>
        <p:txBody>
          <a:bodyPr/>
          <a:lstStyle/>
          <a:p>
            <a:fld id="{DF61EA0F-A667-4B49-8422-0062BC55E249}" type="slidenum">
              <a:rPr lang="en-US" smtClean="0"/>
              <a:t>11</a:t>
            </a:fld>
            <a:endParaRPr lang="en-US"/>
          </a:p>
        </p:txBody>
      </p:sp>
    </p:spTree>
    <p:extLst>
      <p:ext uri="{BB962C8B-B14F-4D97-AF65-F5344CB8AC3E}">
        <p14:creationId xmlns:p14="http://schemas.microsoft.com/office/powerpoint/2010/main" val="28305336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histogram is created by using the soft-minimum anomaly score.</a:t>
            </a:r>
            <a:endParaRPr lang="en-ID" dirty="0"/>
          </a:p>
        </p:txBody>
      </p:sp>
      <p:sp>
        <p:nvSpPr>
          <p:cNvPr id="4" name="Slide Number Placeholder 3"/>
          <p:cNvSpPr>
            <a:spLocks noGrp="1"/>
          </p:cNvSpPr>
          <p:nvPr>
            <p:ph type="sldNum" sz="quarter" idx="5"/>
          </p:nvPr>
        </p:nvSpPr>
        <p:spPr/>
        <p:txBody>
          <a:bodyPr/>
          <a:lstStyle/>
          <a:p>
            <a:fld id="{DF61EA0F-A667-4B49-8422-0062BC55E249}" type="slidenum">
              <a:rPr lang="en-US" smtClean="0"/>
              <a:t>12</a:t>
            </a:fld>
            <a:endParaRPr lang="en-US"/>
          </a:p>
        </p:txBody>
      </p:sp>
    </p:spTree>
    <p:extLst>
      <p:ext uri="{BB962C8B-B14F-4D97-AF65-F5344CB8AC3E}">
        <p14:creationId xmlns:p14="http://schemas.microsoft.com/office/powerpoint/2010/main" val="28806015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a:p>
        </p:txBody>
      </p:sp>
      <p:sp>
        <p:nvSpPr>
          <p:cNvPr id="4" name="Slide Number Placeholder 3"/>
          <p:cNvSpPr>
            <a:spLocks noGrp="1"/>
          </p:cNvSpPr>
          <p:nvPr>
            <p:ph type="sldNum" sz="quarter" idx="5"/>
          </p:nvPr>
        </p:nvSpPr>
        <p:spPr/>
        <p:txBody>
          <a:bodyPr/>
          <a:lstStyle/>
          <a:p>
            <a:fld id="{DF61EA0F-A667-4B49-8422-0062BC55E249}" type="slidenum">
              <a:rPr lang="en-US" smtClean="0"/>
              <a:t>13</a:t>
            </a:fld>
            <a:endParaRPr lang="en-US"/>
          </a:p>
        </p:txBody>
      </p:sp>
    </p:spTree>
    <p:extLst>
      <p:ext uri="{BB962C8B-B14F-4D97-AF65-F5344CB8AC3E}">
        <p14:creationId xmlns:p14="http://schemas.microsoft.com/office/powerpoint/2010/main" val="36174007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a:p>
        </p:txBody>
      </p:sp>
      <p:sp>
        <p:nvSpPr>
          <p:cNvPr id="4" name="Slide Number Placeholder 3"/>
          <p:cNvSpPr>
            <a:spLocks noGrp="1"/>
          </p:cNvSpPr>
          <p:nvPr>
            <p:ph type="sldNum" sz="quarter" idx="5"/>
          </p:nvPr>
        </p:nvSpPr>
        <p:spPr/>
        <p:txBody>
          <a:bodyPr/>
          <a:lstStyle/>
          <a:p>
            <a:fld id="{DF61EA0F-A667-4B49-8422-0062BC55E249}" type="slidenum">
              <a:rPr lang="en-US" smtClean="0"/>
              <a:t>14</a:t>
            </a:fld>
            <a:endParaRPr lang="en-US"/>
          </a:p>
        </p:txBody>
      </p:sp>
    </p:spTree>
    <p:extLst>
      <p:ext uri="{BB962C8B-B14F-4D97-AF65-F5344CB8AC3E}">
        <p14:creationId xmlns:p14="http://schemas.microsoft.com/office/powerpoint/2010/main" val="35182049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Table on the left: Feature contributions</a:t>
            </a:r>
          </a:p>
          <a:p>
            <a:r>
              <a:rPr lang="en-US" dirty="0"/>
              <a:t>Table on the right: Score – soft minimum score, Column Products – number after log transformation</a:t>
            </a:r>
          </a:p>
          <a:p>
            <a:r>
              <a:rPr lang="en-US" dirty="0"/>
              <a:t>We are trying to look on which feature that contributes the most for these points identified as the anomaly. We are also trying to see from the data after log transformation, and it is pretty evident that majority it has shown as the lower number of purchase of those products.</a:t>
            </a:r>
            <a:endParaRPr lang="en-ID" dirty="0"/>
          </a:p>
        </p:txBody>
      </p:sp>
      <p:sp>
        <p:nvSpPr>
          <p:cNvPr id="4" name="Slide Number Placeholder 3"/>
          <p:cNvSpPr>
            <a:spLocks noGrp="1"/>
          </p:cNvSpPr>
          <p:nvPr>
            <p:ph type="sldNum" sz="quarter" idx="5"/>
          </p:nvPr>
        </p:nvSpPr>
        <p:spPr/>
        <p:txBody>
          <a:bodyPr/>
          <a:lstStyle/>
          <a:p>
            <a:fld id="{DF61EA0F-A667-4B49-8422-0062BC55E249}" type="slidenum">
              <a:rPr lang="en-US" smtClean="0"/>
              <a:t>15</a:t>
            </a:fld>
            <a:endParaRPr lang="en-US"/>
          </a:p>
        </p:txBody>
      </p:sp>
    </p:spTree>
    <p:extLst>
      <p:ext uri="{BB962C8B-B14F-4D97-AF65-F5344CB8AC3E}">
        <p14:creationId xmlns:p14="http://schemas.microsoft.com/office/powerpoint/2010/main" val="29653077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the soft-minimum score of the top 10 anomaly purchase in comparison with other data.</a:t>
            </a:r>
            <a:endParaRPr lang="en-ID" dirty="0"/>
          </a:p>
        </p:txBody>
      </p:sp>
      <p:sp>
        <p:nvSpPr>
          <p:cNvPr id="4" name="Slide Number Placeholder 3"/>
          <p:cNvSpPr>
            <a:spLocks noGrp="1"/>
          </p:cNvSpPr>
          <p:nvPr>
            <p:ph type="sldNum" sz="quarter" idx="5"/>
          </p:nvPr>
        </p:nvSpPr>
        <p:spPr/>
        <p:txBody>
          <a:bodyPr/>
          <a:lstStyle/>
          <a:p>
            <a:fld id="{DF61EA0F-A667-4B49-8422-0062BC55E249}" type="slidenum">
              <a:rPr lang="en-US" smtClean="0"/>
              <a:t>16</a:t>
            </a:fld>
            <a:endParaRPr lang="en-US"/>
          </a:p>
        </p:txBody>
      </p:sp>
    </p:spTree>
    <p:extLst>
      <p:ext uri="{BB962C8B-B14F-4D97-AF65-F5344CB8AC3E}">
        <p14:creationId xmlns:p14="http://schemas.microsoft.com/office/powerpoint/2010/main" val="29798029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a:p>
        </p:txBody>
      </p:sp>
      <p:sp>
        <p:nvSpPr>
          <p:cNvPr id="4" name="Slide Number Placeholder 3"/>
          <p:cNvSpPr>
            <a:spLocks noGrp="1"/>
          </p:cNvSpPr>
          <p:nvPr>
            <p:ph type="sldNum" sz="quarter" idx="5"/>
          </p:nvPr>
        </p:nvSpPr>
        <p:spPr/>
        <p:txBody>
          <a:bodyPr/>
          <a:lstStyle/>
          <a:p>
            <a:fld id="{DF61EA0F-A667-4B49-8422-0062BC55E249}" type="slidenum">
              <a:rPr lang="en-US" smtClean="0"/>
              <a:t>17</a:t>
            </a:fld>
            <a:endParaRPr lang="en-US"/>
          </a:p>
        </p:txBody>
      </p:sp>
    </p:spTree>
    <p:extLst>
      <p:ext uri="{BB962C8B-B14F-4D97-AF65-F5344CB8AC3E}">
        <p14:creationId xmlns:p14="http://schemas.microsoft.com/office/powerpoint/2010/main" val="13746040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a:p>
        </p:txBody>
      </p:sp>
      <p:sp>
        <p:nvSpPr>
          <p:cNvPr id="4" name="Slide Number Placeholder 3"/>
          <p:cNvSpPr>
            <a:spLocks noGrp="1"/>
          </p:cNvSpPr>
          <p:nvPr>
            <p:ph type="sldNum" sz="quarter" idx="5"/>
          </p:nvPr>
        </p:nvSpPr>
        <p:spPr/>
        <p:txBody>
          <a:bodyPr/>
          <a:lstStyle/>
          <a:p>
            <a:fld id="{DF61EA0F-A667-4B49-8422-0062BC55E249}" type="slidenum">
              <a:rPr lang="en-US" smtClean="0"/>
              <a:t>18</a:t>
            </a:fld>
            <a:endParaRPr lang="en-US"/>
          </a:p>
        </p:txBody>
      </p:sp>
    </p:spTree>
    <p:extLst>
      <p:ext uri="{BB962C8B-B14F-4D97-AF65-F5344CB8AC3E}">
        <p14:creationId xmlns:p14="http://schemas.microsoft.com/office/powerpoint/2010/main" val="7670650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Table of Feature Contributions.</a:t>
            </a:r>
          </a:p>
        </p:txBody>
      </p:sp>
      <p:sp>
        <p:nvSpPr>
          <p:cNvPr id="4" name="Slide Number Placeholder 3"/>
          <p:cNvSpPr>
            <a:spLocks noGrp="1"/>
          </p:cNvSpPr>
          <p:nvPr>
            <p:ph type="sldNum" sz="quarter" idx="5"/>
          </p:nvPr>
        </p:nvSpPr>
        <p:spPr/>
        <p:txBody>
          <a:bodyPr/>
          <a:lstStyle/>
          <a:p>
            <a:fld id="{DF61EA0F-A667-4B49-8422-0062BC55E249}" type="slidenum">
              <a:rPr lang="en-US" smtClean="0"/>
              <a:t>19</a:t>
            </a:fld>
            <a:endParaRPr lang="en-US"/>
          </a:p>
        </p:txBody>
      </p:sp>
    </p:spTree>
    <p:extLst>
      <p:ext uri="{BB962C8B-B14F-4D97-AF65-F5344CB8AC3E}">
        <p14:creationId xmlns:p14="http://schemas.microsoft.com/office/powerpoint/2010/main" val="29621181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DF61EA0F-A667-4B49-8422-0062BC55E249}" type="slidenum">
              <a:rPr lang="en-US" smtClean="0"/>
              <a:t>2</a:t>
            </a:fld>
            <a:endParaRPr lang="en-US"/>
          </a:p>
        </p:txBody>
      </p:sp>
    </p:spTree>
    <p:extLst>
      <p:ext uri="{BB962C8B-B14F-4D97-AF65-F5344CB8AC3E}">
        <p14:creationId xmlns:p14="http://schemas.microsoft.com/office/powerpoint/2010/main" val="18823982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Table at the left: Feature Contributions</a:t>
            </a:r>
          </a:p>
          <a:p>
            <a:r>
              <a:rPr lang="en-US" dirty="0"/>
              <a:t>Here, we would like to see the top 10 anomalies and its relation with the Channel and Region where the transaction happened.</a:t>
            </a:r>
          </a:p>
          <a:p>
            <a:pPr marL="171450" indent="-171450">
              <a:buFont typeface="Arial" panose="020B0604020202020204" pitchFamily="34" charset="0"/>
              <a:buChar char="•"/>
            </a:pPr>
            <a:r>
              <a:rPr lang="en-US" dirty="0"/>
              <a:t>The top 10 anomalies are dominated with Channel 1- Hotel restaurant and café and Region 3 – Other. (Because data imbalance)</a:t>
            </a:r>
          </a:p>
          <a:p>
            <a:pPr marL="171450" indent="-171450">
              <a:buFont typeface="Arial" panose="020B0604020202020204" pitchFamily="34" charset="0"/>
              <a:buChar char="•"/>
            </a:pPr>
            <a:r>
              <a:rPr lang="en-US" dirty="0"/>
              <a:t>For channel 2, all the anomaly are consistently showing that Fresh products are the most contributed factors. (possible because retailer stores has broader range of products)</a:t>
            </a:r>
          </a:p>
          <a:p>
            <a:pPr marL="171450" indent="-171450">
              <a:buFont typeface="Arial" panose="020B0604020202020204" pitchFamily="34" charset="0"/>
              <a:buChar char="•"/>
            </a:pPr>
            <a:r>
              <a:rPr lang="en-US" dirty="0"/>
              <a:t>Region 2 (Oporto) is only 1 data that is inside the top 10 list, but it has the highest anomaly score.</a:t>
            </a:r>
            <a:endParaRPr lang="en-ID" dirty="0"/>
          </a:p>
        </p:txBody>
      </p:sp>
      <p:sp>
        <p:nvSpPr>
          <p:cNvPr id="4" name="Slide Number Placeholder 3"/>
          <p:cNvSpPr>
            <a:spLocks noGrp="1"/>
          </p:cNvSpPr>
          <p:nvPr>
            <p:ph type="sldNum" sz="quarter" idx="5"/>
          </p:nvPr>
        </p:nvSpPr>
        <p:spPr/>
        <p:txBody>
          <a:bodyPr/>
          <a:lstStyle/>
          <a:p>
            <a:fld id="{DF61EA0F-A667-4B49-8422-0062BC55E249}" type="slidenum">
              <a:rPr lang="en-US" smtClean="0"/>
              <a:t>20</a:t>
            </a:fld>
            <a:endParaRPr lang="en-US"/>
          </a:p>
        </p:txBody>
      </p:sp>
    </p:spTree>
    <p:extLst>
      <p:ext uri="{BB962C8B-B14F-4D97-AF65-F5344CB8AC3E}">
        <p14:creationId xmlns:p14="http://schemas.microsoft.com/office/powerpoint/2010/main" val="2632195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remember:</a:t>
            </a:r>
          </a:p>
          <a:p>
            <a:pPr marL="171450" indent="-171450">
              <a:buFont typeface="Arial" panose="020B0604020202020204" pitchFamily="34" charset="0"/>
              <a:buChar char="•"/>
            </a:pPr>
            <a:r>
              <a:rPr lang="en-US" dirty="0"/>
              <a:t>Overall purchase feature contribution: Fresh, followed by Detergents. The reason might be: Fresh products need to be consumed quickly</a:t>
            </a:r>
          </a:p>
          <a:p>
            <a:pPr marL="171450" indent="-171450">
              <a:buFont typeface="Arial" panose="020B0604020202020204" pitchFamily="34" charset="0"/>
              <a:buChar char="•"/>
            </a:pPr>
            <a:r>
              <a:rPr lang="en-US" dirty="0"/>
              <a:t>Retail shops has much more contribution than </a:t>
            </a:r>
            <a:r>
              <a:rPr lang="en-US" dirty="0" err="1"/>
              <a:t>Horeca</a:t>
            </a:r>
            <a:r>
              <a:rPr lang="en-US" dirty="0"/>
              <a:t> channel, even though the frequency of purchase less than </a:t>
            </a:r>
            <a:r>
              <a:rPr lang="en-US" dirty="0" err="1"/>
              <a:t>Horeca</a:t>
            </a:r>
            <a:endParaRPr lang="en-US" dirty="0"/>
          </a:p>
          <a:p>
            <a:pPr marL="171450" indent="-171450">
              <a:buFont typeface="Arial" panose="020B0604020202020204" pitchFamily="34" charset="0"/>
              <a:buChar char="•"/>
            </a:pPr>
            <a:r>
              <a:rPr lang="en-US" dirty="0"/>
              <a:t>The feature contribution for Oporto is higher compared to other region for Fresh product, even though the frequency is also less than other region</a:t>
            </a:r>
            <a:endParaRPr lang="en-ID" dirty="0"/>
          </a:p>
        </p:txBody>
      </p:sp>
      <p:sp>
        <p:nvSpPr>
          <p:cNvPr id="4" name="Slide Number Placeholder 3"/>
          <p:cNvSpPr>
            <a:spLocks noGrp="1"/>
          </p:cNvSpPr>
          <p:nvPr>
            <p:ph type="sldNum" sz="quarter" idx="5"/>
          </p:nvPr>
        </p:nvSpPr>
        <p:spPr/>
        <p:txBody>
          <a:bodyPr/>
          <a:lstStyle/>
          <a:p>
            <a:fld id="{DF61EA0F-A667-4B49-8422-0062BC55E249}" type="slidenum">
              <a:rPr lang="en-US" smtClean="0"/>
              <a:t>21</a:t>
            </a:fld>
            <a:endParaRPr lang="en-US"/>
          </a:p>
        </p:txBody>
      </p:sp>
    </p:spTree>
    <p:extLst>
      <p:ext uri="{BB962C8B-B14F-4D97-AF65-F5344CB8AC3E}">
        <p14:creationId xmlns:p14="http://schemas.microsoft.com/office/powerpoint/2010/main" val="13669719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Comparing the top-10 list feature contribution and the overall feature contribution:</a:t>
            </a:r>
          </a:p>
          <a:p>
            <a:pPr marL="171450" indent="-171450">
              <a:buFont typeface="Arial" panose="020B0604020202020204" pitchFamily="34" charset="0"/>
              <a:buChar char="•"/>
            </a:pPr>
            <a:r>
              <a:rPr lang="en-US" dirty="0"/>
              <a:t>The top 10 list contribution doesn’t really align with the overall feature contribution. In the top 10 list, the feature that contributes the most are Fresh products and followed by </a:t>
            </a:r>
            <a:r>
              <a:rPr lang="en-US" dirty="0" err="1"/>
              <a:t>Delicatssen</a:t>
            </a:r>
            <a:r>
              <a:rPr lang="en-US" dirty="0"/>
              <a:t>. While in the overall feature contribution, it is Fresh products and followed by Detergents.</a:t>
            </a:r>
          </a:p>
          <a:p>
            <a:pPr marL="171450" indent="-171450">
              <a:buFont typeface="Arial" panose="020B0604020202020204" pitchFamily="34" charset="0"/>
              <a:buChar char="•"/>
            </a:pPr>
            <a:r>
              <a:rPr lang="en-US" dirty="0"/>
              <a:t>The channel and region for top 10 list are mainly channel 1 and region 3. While in overall, it is channel 2 and region 2.</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Fresh is better in retail in Oporto</a:t>
            </a:r>
          </a:p>
          <a:p>
            <a:pPr marL="171450" indent="-171450">
              <a:buFont typeface="Arial" panose="020B0604020202020204" pitchFamily="34" charset="0"/>
              <a:buChar char="•"/>
            </a:pPr>
            <a:r>
              <a:rPr lang="en-US" dirty="0"/>
              <a:t>Detergents in </a:t>
            </a:r>
            <a:r>
              <a:rPr lang="en-US" dirty="0" err="1"/>
              <a:t>horeca</a:t>
            </a:r>
            <a:r>
              <a:rPr lang="en-US" dirty="0"/>
              <a:t> and Lisbon</a:t>
            </a:r>
          </a:p>
        </p:txBody>
      </p:sp>
      <p:sp>
        <p:nvSpPr>
          <p:cNvPr id="4" name="Slide Number Placeholder 3"/>
          <p:cNvSpPr>
            <a:spLocks noGrp="1"/>
          </p:cNvSpPr>
          <p:nvPr>
            <p:ph type="sldNum" sz="quarter" idx="5"/>
          </p:nvPr>
        </p:nvSpPr>
        <p:spPr/>
        <p:txBody>
          <a:bodyPr/>
          <a:lstStyle/>
          <a:p>
            <a:fld id="{DF61EA0F-A667-4B49-8422-0062BC55E249}" type="slidenum">
              <a:rPr lang="en-US" smtClean="0"/>
              <a:t>22</a:t>
            </a:fld>
            <a:endParaRPr lang="en-US"/>
          </a:p>
        </p:txBody>
      </p:sp>
    </p:spTree>
    <p:extLst>
      <p:ext uri="{BB962C8B-B14F-4D97-AF65-F5344CB8AC3E}">
        <p14:creationId xmlns:p14="http://schemas.microsoft.com/office/powerpoint/2010/main" val="18731504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a:p>
        </p:txBody>
      </p:sp>
      <p:sp>
        <p:nvSpPr>
          <p:cNvPr id="4" name="Slide Number Placeholder 3"/>
          <p:cNvSpPr>
            <a:spLocks noGrp="1"/>
          </p:cNvSpPr>
          <p:nvPr>
            <p:ph type="sldNum" sz="quarter" idx="5"/>
          </p:nvPr>
        </p:nvSpPr>
        <p:spPr/>
        <p:txBody>
          <a:bodyPr/>
          <a:lstStyle/>
          <a:p>
            <a:fld id="{DF61EA0F-A667-4B49-8422-0062BC55E249}" type="slidenum">
              <a:rPr lang="en-US" smtClean="0"/>
              <a:t>3</a:t>
            </a:fld>
            <a:endParaRPr lang="en-US"/>
          </a:p>
        </p:txBody>
      </p:sp>
    </p:spTree>
    <p:extLst>
      <p:ext uri="{BB962C8B-B14F-4D97-AF65-F5344CB8AC3E}">
        <p14:creationId xmlns:p14="http://schemas.microsoft.com/office/powerpoint/2010/main" val="12198134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a:p>
        </p:txBody>
      </p:sp>
      <p:sp>
        <p:nvSpPr>
          <p:cNvPr id="4" name="Slide Number Placeholder 3"/>
          <p:cNvSpPr>
            <a:spLocks noGrp="1"/>
          </p:cNvSpPr>
          <p:nvPr>
            <p:ph type="sldNum" sz="quarter" idx="5"/>
          </p:nvPr>
        </p:nvSpPr>
        <p:spPr/>
        <p:txBody>
          <a:bodyPr/>
          <a:lstStyle/>
          <a:p>
            <a:fld id="{DF61EA0F-A667-4B49-8422-0062BC55E249}" type="slidenum">
              <a:rPr lang="en-US" smtClean="0"/>
              <a:t>4</a:t>
            </a:fld>
            <a:endParaRPr lang="en-US"/>
          </a:p>
        </p:txBody>
      </p:sp>
    </p:spTree>
    <p:extLst>
      <p:ext uri="{BB962C8B-B14F-4D97-AF65-F5344CB8AC3E}">
        <p14:creationId xmlns:p14="http://schemas.microsoft.com/office/powerpoint/2010/main" val="2150487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a:p>
        </p:txBody>
      </p:sp>
      <p:sp>
        <p:nvSpPr>
          <p:cNvPr id="4" name="Slide Number Placeholder 3"/>
          <p:cNvSpPr>
            <a:spLocks noGrp="1"/>
          </p:cNvSpPr>
          <p:nvPr>
            <p:ph type="sldNum" sz="quarter" idx="5"/>
          </p:nvPr>
        </p:nvSpPr>
        <p:spPr/>
        <p:txBody>
          <a:bodyPr/>
          <a:lstStyle/>
          <a:p>
            <a:fld id="{DF61EA0F-A667-4B49-8422-0062BC55E249}" type="slidenum">
              <a:rPr lang="en-US" smtClean="0"/>
              <a:t>5</a:t>
            </a:fld>
            <a:endParaRPr lang="en-US"/>
          </a:p>
        </p:txBody>
      </p:sp>
    </p:spTree>
    <p:extLst>
      <p:ext uri="{BB962C8B-B14F-4D97-AF65-F5344CB8AC3E}">
        <p14:creationId xmlns:p14="http://schemas.microsoft.com/office/powerpoint/2010/main" val="33180217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a:p>
        </p:txBody>
      </p:sp>
      <p:sp>
        <p:nvSpPr>
          <p:cNvPr id="4" name="Slide Number Placeholder 3"/>
          <p:cNvSpPr>
            <a:spLocks noGrp="1"/>
          </p:cNvSpPr>
          <p:nvPr>
            <p:ph type="sldNum" sz="quarter" idx="5"/>
          </p:nvPr>
        </p:nvSpPr>
        <p:spPr/>
        <p:txBody>
          <a:bodyPr/>
          <a:lstStyle/>
          <a:p>
            <a:fld id="{DF61EA0F-A667-4B49-8422-0062BC55E249}" type="slidenum">
              <a:rPr lang="en-US" smtClean="0"/>
              <a:t>6</a:t>
            </a:fld>
            <a:endParaRPr lang="en-US"/>
          </a:p>
        </p:txBody>
      </p:sp>
    </p:spTree>
    <p:extLst>
      <p:ext uri="{BB962C8B-B14F-4D97-AF65-F5344CB8AC3E}">
        <p14:creationId xmlns:p14="http://schemas.microsoft.com/office/powerpoint/2010/main" val="11960709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DF61EA0F-A667-4B49-8422-0062BC55E249}" type="slidenum">
              <a:rPr lang="en-US" smtClean="0"/>
              <a:t>7</a:t>
            </a:fld>
            <a:endParaRPr lang="en-US"/>
          </a:p>
        </p:txBody>
      </p:sp>
    </p:spTree>
    <p:extLst>
      <p:ext uri="{BB962C8B-B14F-4D97-AF65-F5344CB8AC3E}">
        <p14:creationId xmlns:p14="http://schemas.microsoft.com/office/powerpoint/2010/main" val="5689339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a:p>
        </p:txBody>
      </p:sp>
      <p:sp>
        <p:nvSpPr>
          <p:cNvPr id="4" name="Slide Number Placeholder 3"/>
          <p:cNvSpPr>
            <a:spLocks noGrp="1"/>
          </p:cNvSpPr>
          <p:nvPr>
            <p:ph type="sldNum" sz="quarter" idx="5"/>
          </p:nvPr>
        </p:nvSpPr>
        <p:spPr/>
        <p:txBody>
          <a:bodyPr/>
          <a:lstStyle/>
          <a:p>
            <a:fld id="{DF61EA0F-A667-4B49-8422-0062BC55E249}" type="slidenum">
              <a:rPr lang="en-US" smtClean="0"/>
              <a:t>8</a:t>
            </a:fld>
            <a:endParaRPr lang="en-US"/>
          </a:p>
        </p:txBody>
      </p:sp>
    </p:spTree>
    <p:extLst>
      <p:ext uri="{BB962C8B-B14F-4D97-AF65-F5344CB8AC3E}">
        <p14:creationId xmlns:p14="http://schemas.microsoft.com/office/powerpoint/2010/main" val="25868877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a:p>
        </p:txBody>
      </p:sp>
      <p:sp>
        <p:nvSpPr>
          <p:cNvPr id="4" name="Slide Number Placeholder 3"/>
          <p:cNvSpPr>
            <a:spLocks noGrp="1"/>
          </p:cNvSpPr>
          <p:nvPr>
            <p:ph type="sldNum" sz="quarter" idx="5"/>
          </p:nvPr>
        </p:nvSpPr>
        <p:spPr/>
        <p:txBody>
          <a:bodyPr/>
          <a:lstStyle/>
          <a:p>
            <a:fld id="{DF61EA0F-A667-4B49-8422-0062BC55E249}" type="slidenum">
              <a:rPr lang="en-US" smtClean="0"/>
              <a:t>9</a:t>
            </a:fld>
            <a:endParaRPr lang="en-US"/>
          </a:p>
        </p:txBody>
      </p:sp>
    </p:spTree>
    <p:extLst>
      <p:ext uri="{BB962C8B-B14F-4D97-AF65-F5344CB8AC3E}">
        <p14:creationId xmlns:p14="http://schemas.microsoft.com/office/powerpoint/2010/main" val="102018444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2" name="Title 1"/>
          <p:cNvSpPr>
            <a:spLocks noGrp="1"/>
          </p:cNvSpPr>
          <p:nvPr>
            <p:ph type="title"/>
          </p:nvPr>
        </p:nvSpPr>
        <p:spPr>
          <a:xfrm>
            <a:off x="448056" y="2551176"/>
            <a:ext cx="9922447" cy="914400"/>
          </a:xfrm>
        </p:spPr>
        <p:txBody>
          <a:bodyPr/>
          <a:lstStyle>
            <a:lvl1pPr>
              <a:defRPr sz="5400" b="0">
                <a:solidFill>
                  <a:schemeClr val="tx1"/>
                </a:solidFill>
              </a:defRPr>
            </a:lvl1pPr>
          </a:lstStyle>
          <a:p>
            <a:r>
              <a:rPr lang="en-US" dirty="0"/>
              <a:t>Click to edit Master title style</a:t>
            </a:r>
          </a:p>
        </p:txBody>
      </p:sp>
      <p:sp>
        <p:nvSpPr>
          <p:cNvPr id="5" name="Text Placeholder 4">
            <a:extLst>
              <a:ext uri="{FF2B5EF4-FFF2-40B4-BE49-F238E27FC236}">
                <a16:creationId xmlns:a16="http://schemas.microsoft.com/office/drawing/2014/main" id="{B107D0E1-EAED-8E08-24BA-8F930364BA96}"/>
              </a:ext>
            </a:extLst>
          </p:cNvPr>
          <p:cNvSpPr>
            <a:spLocks noGrp="1"/>
          </p:cNvSpPr>
          <p:nvPr>
            <p:ph type="body" sz="quarter" idx="10"/>
          </p:nvPr>
        </p:nvSpPr>
        <p:spPr>
          <a:xfrm>
            <a:off x="448056" y="3575304"/>
            <a:ext cx="9921943" cy="862012"/>
          </a:xfrm>
        </p:spPr>
        <p:txBody>
          <a:bodyPr>
            <a:normAutofit/>
          </a:bodyPr>
          <a:lstStyle>
            <a:lvl1pPr>
              <a:defRPr sz="2400">
                <a:solidFill>
                  <a:schemeClr val="accent2"/>
                </a:solidFill>
              </a:defRPr>
            </a:lvl1pPr>
          </a:lstStyle>
          <a:p>
            <a:pPr lvl="0"/>
            <a:r>
              <a:rPr lang="en-US" dirty="0"/>
              <a:t>Click to edit Master text styles</a:t>
            </a:r>
          </a:p>
        </p:txBody>
      </p:sp>
      <p:pic>
        <p:nvPicPr>
          <p:cNvPr id="6" name="Picture 5" descr="Graphical user interface&#10;&#10;Description automatically generated">
            <a:extLst>
              <a:ext uri="{FF2B5EF4-FFF2-40B4-BE49-F238E27FC236}">
                <a16:creationId xmlns:a16="http://schemas.microsoft.com/office/drawing/2014/main" id="{976CD4A8-8154-0AA2-A2AB-9AD82CD7406C}"/>
              </a:ext>
            </a:extLst>
          </p:cNvPr>
          <p:cNvPicPr>
            <a:picLocks noChangeAspect="1"/>
          </p:cNvPicPr>
          <p:nvPr userDrawn="1"/>
        </p:nvPicPr>
        <p:blipFill>
          <a:blip r:embed="rId2"/>
          <a:stretch>
            <a:fillRect/>
          </a:stretch>
        </p:blipFill>
        <p:spPr>
          <a:xfrm>
            <a:off x="249483" y="128907"/>
            <a:ext cx="2369315" cy="867807"/>
          </a:xfrm>
          <a:prstGeom prst="rect">
            <a:avLst/>
          </a:prstGeom>
        </p:spPr>
      </p:pic>
    </p:spTree>
    <p:extLst>
      <p:ext uri="{BB962C8B-B14F-4D97-AF65-F5344CB8AC3E}">
        <p14:creationId xmlns:p14="http://schemas.microsoft.com/office/powerpoint/2010/main" val="1718549498"/>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ABE10-5A8F-5044-434F-7434A03566A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85243B5-B498-1E60-5D02-983D13E8289B}"/>
              </a:ext>
            </a:extLst>
          </p:cNvPr>
          <p:cNvSpPr>
            <a:spLocks noGrp="1"/>
          </p:cNvSpPr>
          <p:nvPr>
            <p:ph type="dt" sz="half" idx="10"/>
          </p:nvPr>
        </p:nvSpPr>
        <p:spPr/>
        <p:txBody>
          <a:bodyPr/>
          <a:lstStyle/>
          <a:p>
            <a:fld id="{8BEEBAAA-29B5-4AF5-BC5F-7E580C29002D}" type="datetimeFigureOut">
              <a:rPr lang="en-US" smtClean="0"/>
              <a:pPr/>
              <a:t>7/12/2024</a:t>
            </a:fld>
            <a:endParaRPr lang="en-US"/>
          </a:p>
        </p:txBody>
      </p:sp>
      <p:sp>
        <p:nvSpPr>
          <p:cNvPr id="4" name="Footer Placeholder 3">
            <a:extLst>
              <a:ext uri="{FF2B5EF4-FFF2-40B4-BE49-F238E27FC236}">
                <a16:creationId xmlns:a16="http://schemas.microsoft.com/office/drawing/2014/main" id="{7DBD33E4-41B8-74EC-F9A4-3E1DCC0E750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22A375B-2E8B-0F31-9DE4-A5F0682ADFB7}"/>
              </a:ext>
            </a:extLst>
          </p:cNvPr>
          <p:cNvSpPr>
            <a:spLocks noGrp="1"/>
          </p:cNvSpPr>
          <p:nvPr>
            <p:ph type="sldNum" sz="quarter" idx="12"/>
          </p:nvPr>
        </p:nvSpPr>
        <p:spPr/>
        <p:txBody>
          <a:bodyPr/>
          <a:lstStyle/>
          <a:p>
            <a:fld id="{9860EDB8-5305-433F-BE41-D7A86D811DB3}" type="slidenum">
              <a:rPr lang="en-US" smtClean="0"/>
              <a:pPr/>
              <a:t>‹#›</a:t>
            </a:fld>
            <a:endParaRPr lang="en-US"/>
          </a:p>
        </p:txBody>
      </p:sp>
      <p:sp>
        <p:nvSpPr>
          <p:cNvPr id="7" name="Content Placeholder 6">
            <a:extLst>
              <a:ext uri="{FF2B5EF4-FFF2-40B4-BE49-F238E27FC236}">
                <a16:creationId xmlns:a16="http://schemas.microsoft.com/office/drawing/2014/main" id="{CB40353B-463E-6D13-F92E-564948AFA386}"/>
              </a:ext>
            </a:extLst>
          </p:cNvPr>
          <p:cNvSpPr>
            <a:spLocks noGrp="1"/>
          </p:cNvSpPr>
          <p:nvPr>
            <p:ph sz="quarter" idx="13"/>
          </p:nvPr>
        </p:nvSpPr>
        <p:spPr>
          <a:xfrm>
            <a:off x="444500" y="1463040"/>
            <a:ext cx="11210543" cy="46017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468111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ABE10-5A8F-5044-434F-7434A03566A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85243B5-B498-1E60-5D02-983D13E8289B}"/>
              </a:ext>
            </a:extLst>
          </p:cNvPr>
          <p:cNvSpPr>
            <a:spLocks noGrp="1"/>
          </p:cNvSpPr>
          <p:nvPr>
            <p:ph type="dt" sz="half" idx="10"/>
          </p:nvPr>
        </p:nvSpPr>
        <p:spPr/>
        <p:txBody>
          <a:bodyPr/>
          <a:lstStyle/>
          <a:p>
            <a:fld id="{8BEEBAAA-29B5-4AF5-BC5F-7E580C29002D}" type="datetimeFigureOut">
              <a:rPr lang="en-US" smtClean="0"/>
              <a:pPr/>
              <a:t>7/12/2024</a:t>
            </a:fld>
            <a:endParaRPr lang="en-US"/>
          </a:p>
        </p:txBody>
      </p:sp>
      <p:sp>
        <p:nvSpPr>
          <p:cNvPr id="4" name="Footer Placeholder 3">
            <a:extLst>
              <a:ext uri="{FF2B5EF4-FFF2-40B4-BE49-F238E27FC236}">
                <a16:creationId xmlns:a16="http://schemas.microsoft.com/office/drawing/2014/main" id="{7DBD33E4-41B8-74EC-F9A4-3E1DCC0E750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22A375B-2E8B-0F31-9DE4-A5F0682ADFB7}"/>
              </a:ext>
            </a:extLst>
          </p:cNvPr>
          <p:cNvSpPr>
            <a:spLocks noGrp="1"/>
          </p:cNvSpPr>
          <p:nvPr>
            <p:ph type="sldNum" sz="quarter" idx="12"/>
          </p:nvPr>
        </p:nvSpPr>
        <p:spPr/>
        <p:txBody>
          <a:bodyPr/>
          <a:lstStyle/>
          <a:p>
            <a:fld id="{9860EDB8-5305-433F-BE41-D7A86D811DB3}" type="slidenum">
              <a:rPr lang="en-US" smtClean="0"/>
              <a:pPr/>
              <a:t>‹#›</a:t>
            </a:fld>
            <a:endParaRPr lang="en-US"/>
          </a:p>
        </p:txBody>
      </p:sp>
      <p:sp>
        <p:nvSpPr>
          <p:cNvPr id="7" name="Content Placeholder 6">
            <a:extLst>
              <a:ext uri="{FF2B5EF4-FFF2-40B4-BE49-F238E27FC236}">
                <a16:creationId xmlns:a16="http://schemas.microsoft.com/office/drawing/2014/main" id="{CB40353B-463E-6D13-F92E-564948AFA386}"/>
              </a:ext>
            </a:extLst>
          </p:cNvPr>
          <p:cNvSpPr>
            <a:spLocks noGrp="1"/>
          </p:cNvSpPr>
          <p:nvPr>
            <p:ph sz="quarter" idx="13"/>
          </p:nvPr>
        </p:nvSpPr>
        <p:spPr>
          <a:xfrm>
            <a:off x="444500" y="1463040"/>
            <a:ext cx="5330952" cy="46017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Placeholder 6">
            <a:extLst>
              <a:ext uri="{FF2B5EF4-FFF2-40B4-BE49-F238E27FC236}">
                <a16:creationId xmlns:a16="http://schemas.microsoft.com/office/drawing/2014/main" id="{904E943F-C687-D3B3-4E36-65D69E3E2F0C}"/>
              </a:ext>
            </a:extLst>
          </p:cNvPr>
          <p:cNvSpPr>
            <a:spLocks noGrp="1"/>
          </p:cNvSpPr>
          <p:nvPr>
            <p:ph sz="quarter" idx="14"/>
          </p:nvPr>
        </p:nvSpPr>
        <p:spPr>
          <a:xfrm>
            <a:off x="6298690" y="1463040"/>
            <a:ext cx="5330952" cy="46017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332104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sho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ABE10-5A8F-5044-434F-7434A03566A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85243B5-B498-1E60-5D02-983D13E8289B}"/>
              </a:ext>
            </a:extLst>
          </p:cNvPr>
          <p:cNvSpPr>
            <a:spLocks noGrp="1"/>
          </p:cNvSpPr>
          <p:nvPr>
            <p:ph type="dt" sz="half" idx="10"/>
          </p:nvPr>
        </p:nvSpPr>
        <p:spPr/>
        <p:txBody>
          <a:bodyPr/>
          <a:lstStyle/>
          <a:p>
            <a:fld id="{8BEEBAAA-29B5-4AF5-BC5F-7E580C29002D}" type="datetimeFigureOut">
              <a:rPr lang="en-US" smtClean="0"/>
              <a:pPr/>
              <a:t>7/12/2024</a:t>
            </a:fld>
            <a:endParaRPr lang="en-US"/>
          </a:p>
        </p:txBody>
      </p:sp>
      <p:sp>
        <p:nvSpPr>
          <p:cNvPr id="4" name="Footer Placeholder 3">
            <a:extLst>
              <a:ext uri="{FF2B5EF4-FFF2-40B4-BE49-F238E27FC236}">
                <a16:creationId xmlns:a16="http://schemas.microsoft.com/office/drawing/2014/main" id="{7DBD33E4-41B8-74EC-F9A4-3E1DCC0E750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22A375B-2E8B-0F31-9DE4-A5F0682ADFB7}"/>
              </a:ext>
            </a:extLst>
          </p:cNvPr>
          <p:cNvSpPr>
            <a:spLocks noGrp="1"/>
          </p:cNvSpPr>
          <p:nvPr>
            <p:ph type="sldNum" sz="quarter" idx="12"/>
          </p:nvPr>
        </p:nvSpPr>
        <p:spPr/>
        <p:txBody>
          <a:bodyPr/>
          <a:lstStyle/>
          <a:p>
            <a:fld id="{9860EDB8-5305-433F-BE41-D7A86D811DB3}" type="slidenum">
              <a:rPr lang="en-US" smtClean="0"/>
              <a:pPr/>
              <a:t>‹#›</a:t>
            </a:fld>
            <a:endParaRPr lang="en-US"/>
          </a:p>
        </p:txBody>
      </p:sp>
      <p:sp>
        <p:nvSpPr>
          <p:cNvPr id="7" name="Content Placeholder 6">
            <a:extLst>
              <a:ext uri="{FF2B5EF4-FFF2-40B4-BE49-F238E27FC236}">
                <a16:creationId xmlns:a16="http://schemas.microsoft.com/office/drawing/2014/main" id="{CB40353B-463E-6D13-F92E-564948AFA386}"/>
              </a:ext>
            </a:extLst>
          </p:cNvPr>
          <p:cNvSpPr>
            <a:spLocks noGrp="1"/>
          </p:cNvSpPr>
          <p:nvPr>
            <p:ph sz="quarter" idx="13"/>
          </p:nvPr>
        </p:nvSpPr>
        <p:spPr>
          <a:xfrm>
            <a:off x="444500" y="1463040"/>
            <a:ext cx="5330952" cy="46017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907002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ABE10-5A8F-5044-434F-7434A03566A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85243B5-B498-1E60-5D02-983D13E8289B}"/>
              </a:ext>
            </a:extLst>
          </p:cNvPr>
          <p:cNvSpPr>
            <a:spLocks noGrp="1"/>
          </p:cNvSpPr>
          <p:nvPr>
            <p:ph type="dt" sz="half" idx="10"/>
          </p:nvPr>
        </p:nvSpPr>
        <p:spPr/>
        <p:txBody>
          <a:bodyPr/>
          <a:lstStyle/>
          <a:p>
            <a:fld id="{8BEEBAAA-29B5-4AF5-BC5F-7E580C29002D}" type="datetimeFigureOut">
              <a:rPr lang="en-US" smtClean="0"/>
              <a:pPr/>
              <a:t>7/12/2024</a:t>
            </a:fld>
            <a:endParaRPr lang="en-US"/>
          </a:p>
        </p:txBody>
      </p:sp>
      <p:sp>
        <p:nvSpPr>
          <p:cNvPr id="4" name="Footer Placeholder 3">
            <a:extLst>
              <a:ext uri="{FF2B5EF4-FFF2-40B4-BE49-F238E27FC236}">
                <a16:creationId xmlns:a16="http://schemas.microsoft.com/office/drawing/2014/main" id="{7DBD33E4-41B8-74EC-F9A4-3E1DCC0E750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22A375B-2E8B-0F31-9DE4-A5F0682ADFB7}"/>
              </a:ext>
            </a:extLst>
          </p:cNvPr>
          <p:cNvSpPr>
            <a:spLocks noGrp="1"/>
          </p:cNvSpPr>
          <p:nvPr>
            <p:ph type="sldNum" sz="quarter" idx="12"/>
          </p:nvPr>
        </p:nvSpPr>
        <p:spPr/>
        <p:txBody>
          <a:bodyPr/>
          <a:lstStyle/>
          <a:p>
            <a:fld id="{9860EDB8-5305-433F-BE41-D7A86D811DB3}" type="slidenum">
              <a:rPr lang="en-US" smtClean="0"/>
              <a:pPr/>
              <a:t>‹#›</a:t>
            </a:fld>
            <a:endParaRPr lang="en-US"/>
          </a:p>
        </p:txBody>
      </p:sp>
    </p:spTree>
    <p:extLst>
      <p:ext uri="{BB962C8B-B14F-4D97-AF65-F5344CB8AC3E}">
        <p14:creationId xmlns:p14="http://schemas.microsoft.com/office/powerpoint/2010/main" val="292383236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44500" y="430609"/>
            <a:ext cx="11210544" cy="557784"/>
          </a:xfrm>
          <a:prstGeom prst="rect">
            <a:avLst/>
          </a:prstGeom>
        </p:spPr>
        <p:txBody>
          <a:bodyPr vert="horz" lIns="91440" tIns="45720" rIns="91440" bIns="45720" rtlCol="0" anchor="t" anchorCtr="0">
            <a:normAutofit/>
          </a:bodyPr>
          <a:lstStyle/>
          <a:p>
            <a:r>
              <a:rPr lang="en-US"/>
              <a:t>Click to edit Master title style</a:t>
            </a:r>
          </a:p>
        </p:txBody>
      </p:sp>
      <p:sp>
        <p:nvSpPr>
          <p:cNvPr id="3" name="Text Placeholder 2"/>
          <p:cNvSpPr>
            <a:spLocks noGrp="1"/>
          </p:cNvSpPr>
          <p:nvPr>
            <p:ph type="body" idx="1"/>
          </p:nvPr>
        </p:nvSpPr>
        <p:spPr>
          <a:xfrm>
            <a:off x="448056" y="1447800"/>
            <a:ext cx="11210543" cy="397764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19099" y="6427391"/>
            <a:ext cx="3276600" cy="141686"/>
          </a:xfrm>
          <a:prstGeom prst="rect">
            <a:avLst/>
          </a:prstGeom>
        </p:spPr>
        <p:txBody>
          <a:bodyPr vert="horz" lIns="91440" tIns="45720" rIns="91440" bIns="45720" rtlCol="0" anchor="ctr"/>
          <a:lstStyle>
            <a:lvl1pPr algn="l">
              <a:defRPr sz="800" baseline="0">
                <a:solidFill>
                  <a:schemeClr val="tx1">
                    <a:lumMod val="65000"/>
                    <a:lumOff val="35000"/>
                  </a:schemeClr>
                </a:solidFill>
              </a:defRPr>
            </a:lvl1pPr>
          </a:lstStyle>
          <a:p>
            <a:fld id="{8BEEBAAA-29B5-4AF5-BC5F-7E580C29002D}" type="datetimeFigureOut">
              <a:rPr lang="en-US" smtClean="0"/>
              <a:pPr/>
              <a:t>7/12/2024</a:t>
            </a:fld>
            <a:endParaRPr lang="en-US"/>
          </a:p>
        </p:txBody>
      </p:sp>
      <p:sp>
        <p:nvSpPr>
          <p:cNvPr id="5" name="Footer Placeholder 4"/>
          <p:cNvSpPr>
            <a:spLocks noGrp="1"/>
          </p:cNvSpPr>
          <p:nvPr>
            <p:ph type="ftr" sz="quarter" idx="3"/>
          </p:nvPr>
        </p:nvSpPr>
        <p:spPr>
          <a:xfrm>
            <a:off x="4648200" y="6427391"/>
            <a:ext cx="2895600" cy="141686"/>
          </a:xfrm>
          <a:prstGeom prst="rect">
            <a:avLst/>
          </a:prstGeom>
        </p:spPr>
        <p:txBody>
          <a:bodyPr vert="horz" lIns="91440" tIns="45720" rIns="91440" bIns="45720" rtlCol="0" anchor="ctr"/>
          <a:lstStyle>
            <a:lvl1pPr algn="ctr">
              <a:defRPr sz="800" baseline="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353042" y="6427391"/>
            <a:ext cx="3276600" cy="141686"/>
          </a:xfrm>
          <a:prstGeom prst="rect">
            <a:avLst/>
          </a:prstGeom>
        </p:spPr>
        <p:txBody>
          <a:bodyPr vert="horz" lIns="91440" tIns="45720" rIns="91440" bIns="45720" rtlCol="0" anchor="ctr"/>
          <a:lstStyle>
            <a:lvl1pPr algn="r">
              <a:defRPr sz="800" baseline="0">
                <a:solidFill>
                  <a:schemeClr val="tx1">
                    <a:lumMod val="65000"/>
                    <a:lumOff val="35000"/>
                  </a:schemeClr>
                </a:solidFill>
              </a:defRPr>
            </a:lvl1pPr>
          </a:lstStyle>
          <a:p>
            <a:fld id="{9860EDB8-5305-433F-BE41-D7A86D811DB3}" type="slidenum">
              <a:rPr lang="en-US" smtClean="0"/>
              <a:pPr/>
              <a:t>‹#›</a:t>
            </a:fld>
            <a:endParaRPr lang="en-US"/>
          </a:p>
        </p:txBody>
      </p:sp>
      <p:cxnSp>
        <p:nvCxnSpPr>
          <p:cNvPr id="7" name="Straight Connector 6">
            <a:extLst>
              <a:ext uri="{FF2B5EF4-FFF2-40B4-BE49-F238E27FC236}">
                <a16:creationId xmlns:a16="http://schemas.microsoft.com/office/drawing/2014/main" id="{D8F39A1B-8AD1-2C34-AB40-00704468E828}"/>
              </a:ext>
            </a:extLst>
          </p:cNvPr>
          <p:cNvCxnSpPr>
            <a:cxnSpLocks/>
          </p:cNvCxnSpPr>
          <p:nvPr userDrawn="1"/>
        </p:nvCxnSpPr>
        <p:spPr>
          <a:xfrm>
            <a:off x="533400" y="1104900"/>
            <a:ext cx="11119104"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4" r:id="rId2"/>
    <p:sldLayoutId id="2147483665" r:id="rId3"/>
    <p:sldLayoutId id="2147483666" r:id="rId4"/>
    <p:sldLayoutId id="2147483667" r:id="rId5"/>
  </p:sldLayoutIdLst>
  <p:txStyles>
    <p:titleStyle>
      <a:lvl1pPr algn="l" defTabSz="914400" rtl="0" eaLnBrk="1" latinLnBrk="0" hangingPunct="1">
        <a:spcBef>
          <a:spcPct val="0"/>
        </a:spcBef>
        <a:buNone/>
        <a:defRPr sz="2800" kern="1200">
          <a:solidFill>
            <a:schemeClr val="bg2">
              <a:lumMod val="25000"/>
            </a:schemeClr>
          </a:solidFill>
          <a:latin typeface="+mn-lt"/>
          <a:ea typeface="+mj-ea"/>
          <a:cs typeface="+mj-cs"/>
        </a:defRPr>
      </a:lvl1pPr>
    </p:titleStyle>
    <p:bodyStyle>
      <a:lvl1pPr marL="0" indent="0" algn="l" defTabSz="914400" rtl="0" eaLnBrk="1" latinLnBrk="0" hangingPunct="1">
        <a:lnSpc>
          <a:spcPct val="100000"/>
        </a:lnSpc>
        <a:spcBef>
          <a:spcPts val="1000"/>
        </a:spcBef>
        <a:spcAft>
          <a:spcPts val="1200"/>
        </a:spcAft>
        <a:buFontTx/>
        <a:buNone/>
        <a:defRPr lang="en-US" sz="1600" kern="1200" dirty="0">
          <a:solidFill>
            <a:schemeClr val="bg2">
              <a:lumMod val="25000"/>
            </a:schemeClr>
          </a:solidFill>
          <a:latin typeface="+mn-lt"/>
          <a:ea typeface="+mn-ea"/>
          <a:cs typeface="+mn-cs"/>
        </a:defRPr>
      </a:lvl1pPr>
      <a:lvl2pPr marL="283464" indent="-283464" algn="l" defTabSz="914400" rtl="0" eaLnBrk="1" latinLnBrk="0" hangingPunct="1">
        <a:lnSpc>
          <a:spcPct val="100000"/>
        </a:lnSpc>
        <a:spcBef>
          <a:spcPts val="1000"/>
        </a:spcBef>
        <a:spcAft>
          <a:spcPts val="1200"/>
        </a:spcAft>
        <a:buFont typeface="Arial" panose="020B0604020202020204" pitchFamily="34" charset="0"/>
        <a:buChar char="•"/>
        <a:defRPr lang="en-US" sz="1600" kern="1200" dirty="0">
          <a:solidFill>
            <a:schemeClr val="bg2">
              <a:lumMod val="25000"/>
            </a:schemeClr>
          </a:solidFill>
          <a:latin typeface="+mn-lt"/>
          <a:ea typeface="+mn-ea"/>
          <a:cs typeface="+mn-cs"/>
        </a:defRPr>
      </a:lvl2pPr>
      <a:lvl3pPr marL="685800" indent="-228600" algn="l" defTabSz="914400" rtl="0" eaLnBrk="1" latinLnBrk="0" hangingPunct="1">
        <a:lnSpc>
          <a:spcPct val="100000"/>
        </a:lnSpc>
        <a:spcBef>
          <a:spcPts val="1000"/>
        </a:spcBef>
        <a:spcAft>
          <a:spcPts val="1200"/>
        </a:spcAft>
        <a:buFont typeface="Arial" panose="020B0604020202020204" pitchFamily="34" charset="0"/>
        <a:buChar char="•"/>
        <a:defRPr lang="en-US" sz="1600" kern="1200" dirty="0">
          <a:solidFill>
            <a:schemeClr val="bg2">
              <a:lumMod val="25000"/>
            </a:schemeClr>
          </a:solidFill>
          <a:latin typeface="+mn-lt"/>
          <a:ea typeface="+mn-ea"/>
          <a:cs typeface="+mn-cs"/>
        </a:defRPr>
      </a:lvl3pPr>
      <a:lvl4pPr marL="1143000" indent="-228600" algn="l" defTabSz="914400" rtl="0" eaLnBrk="1" latinLnBrk="0" hangingPunct="1">
        <a:lnSpc>
          <a:spcPct val="100000"/>
        </a:lnSpc>
        <a:spcBef>
          <a:spcPts val="1000"/>
        </a:spcBef>
        <a:spcAft>
          <a:spcPts val="1200"/>
        </a:spcAft>
        <a:buFont typeface="Arial" panose="020B0604020202020204" pitchFamily="34" charset="0"/>
        <a:buChar char="•"/>
        <a:defRPr lang="en-US" sz="1600" kern="1200" dirty="0" smtClean="0">
          <a:solidFill>
            <a:schemeClr val="bg2">
              <a:lumMod val="25000"/>
            </a:schemeClr>
          </a:solidFill>
          <a:latin typeface="+mn-lt"/>
          <a:ea typeface="+mn-ea"/>
          <a:cs typeface="+mn-cs"/>
        </a:defRPr>
      </a:lvl4pPr>
      <a:lvl5pPr marL="1600200" indent="-228600" algn="l" defTabSz="914400" rtl="0" eaLnBrk="1" latinLnBrk="0" hangingPunct="1">
        <a:lnSpc>
          <a:spcPct val="100000"/>
        </a:lnSpc>
        <a:spcBef>
          <a:spcPts val="1000"/>
        </a:spcBef>
        <a:spcAft>
          <a:spcPts val="1200"/>
        </a:spcAft>
        <a:buFont typeface="Arial" panose="020B0604020202020204" pitchFamily="34" charset="0"/>
        <a:buChar char="•"/>
        <a:defRPr lang="en-US" sz="1600" kern="1200" dirty="0" smtClean="0">
          <a:solidFill>
            <a:schemeClr val="bg2">
              <a:lumMod val="25000"/>
            </a:schemeClr>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984" userDrawn="1">
          <p15:clr>
            <a:srgbClr val="F26B43"/>
          </p15:clr>
        </p15:guide>
        <p15:guide id="2" pos="336" userDrawn="1">
          <p15:clr>
            <a:srgbClr val="F26B43"/>
          </p15:clr>
        </p15:guide>
        <p15:guide id="3" pos="7320" userDrawn="1">
          <p15:clr>
            <a:srgbClr val="F26B43"/>
          </p15:clr>
        </p15:guide>
        <p15:guide id="4" orient="horz" pos="912" userDrawn="1">
          <p15:clr>
            <a:srgbClr val="F26B43"/>
          </p15:clr>
        </p15:guide>
        <p15:guide id="5" orient="horz" pos="264" userDrawn="1">
          <p15:clr>
            <a:srgbClr val="F26B43"/>
          </p15:clr>
        </p15:guide>
        <p15:guide id="6" orient="horz" pos="696" userDrawn="1">
          <p15:clr>
            <a:srgbClr val="F26B43"/>
          </p15:clr>
        </p15:guide>
        <p15:guide id="7" pos="3696"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8" Type="http://schemas.openxmlformats.org/officeDocument/2006/relationships/image" Target="../media/image26.emf"/><Relationship Id="rId3" Type="http://schemas.openxmlformats.org/officeDocument/2006/relationships/image" Target="../media/image22.png"/><Relationship Id="rId7" Type="http://schemas.openxmlformats.org/officeDocument/2006/relationships/image" Target="../media/image25.emf"/><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4.emf"/><Relationship Id="rId5" Type="http://schemas.openxmlformats.org/officeDocument/2006/relationships/image" Target="../media/image23.emf"/><Relationship Id="rId4" Type="http://schemas.openxmlformats.org/officeDocument/2006/relationships/image" Target="../media/image22.emf"/><Relationship Id="rId9" Type="http://schemas.openxmlformats.org/officeDocument/2006/relationships/image" Target="../media/image27.emf"/></Relationships>
</file>

<file path=ppt/slides/_rels/slide12.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29.emf"/></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35.png"/></Relationships>
</file>

<file path=ppt/slides/_rels/slide16.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4.png"/></Relationships>
</file>

<file path=ppt/slides/_rels/slide2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1.xml"/><Relationship Id="rId1" Type="http://schemas.openxmlformats.org/officeDocument/2006/relationships/slideLayout" Target="../slideLayouts/slideLayout3.xml"/><Relationship Id="rId5" Type="http://schemas.openxmlformats.org/officeDocument/2006/relationships/image" Target="../media/image39.png"/><Relationship Id="rId4" Type="http://schemas.openxmlformats.org/officeDocument/2006/relationships/image" Target="../media/image38.png"/></Relationships>
</file>

<file path=ppt/slides/_rels/slide2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70.png"/><Relationship Id="rId4" Type="http://schemas.openxmlformats.org/officeDocument/2006/relationships/image" Target="../media/image160.png"/></Relationships>
</file>

<file path=ppt/slides/_rels/slide9.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F73675E-0B02-0A45-6726-C666CE6EB778}"/>
              </a:ext>
            </a:extLst>
          </p:cNvPr>
          <p:cNvSpPr>
            <a:spLocks noGrp="1"/>
          </p:cNvSpPr>
          <p:nvPr>
            <p:ph type="title"/>
          </p:nvPr>
        </p:nvSpPr>
        <p:spPr/>
        <p:txBody>
          <a:bodyPr>
            <a:normAutofit/>
          </a:bodyPr>
          <a:lstStyle/>
          <a:p>
            <a:r>
              <a:rPr lang="en-US" dirty="0"/>
              <a:t>Lab ML for Data Science: Part 1</a:t>
            </a:r>
            <a:endParaRPr lang="en-ID" dirty="0"/>
          </a:p>
        </p:txBody>
      </p:sp>
      <p:sp>
        <p:nvSpPr>
          <p:cNvPr id="4" name="Text Placeholder 3">
            <a:extLst>
              <a:ext uri="{FF2B5EF4-FFF2-40B4-BE49-F238E27FC236}">
                <a16:creationId xmlns:a16="http://schemas.microsoft.com/office/drawing/2014/main" id="{EF374FA1-C2C8-F2EE-C5B3-4DCE15C063A1}"/>
              </a:ext>
            </a:extLst>
          </p:cNvPr>
          <p:cNvSpPr>
            <a:spLocks noGrp="1"/>
          </p:cNvSpPr>
          <p:nvPr>
            <p:ph type="body" sz="quarter" idx="10"/>
          </p:nvPr>
        </p:nvSpPr>
        <p:spPr/>
        <p:txBody>
          <a:bodyPr/>
          <a:lstStyle/>
          <a:p>
            <a:r>
              <a:rPr lang="en-US" dirty="0"/>
              <a:t>Getting Insight into Unsupervised Dataset</a:t>
            </a:r>
            <a:endParaRPr lang="en-ID" dirty="0"/>
          </a:p>
        </p:txBody>
      </p:sp>
    </p:spTree>
    <p:extLst>
      <p:ext uri="{BB962C8B-B14F-4D97-AF65-F5344CB8AC3E}">
        <p14:creationId xmlns:p14="http://schemas.microsoft.com/office/powerpoint/2010/main" val="12358165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E1266-5622-CA6C-54EF-C9D183139CE3}"/>
              </a:ext>
            </a:extLst>
          </p:cNvPr>
          <p:cNvSpPr>
            <a:spLocks noGrp="1"/>
          </p:cNvSpPr>
          <p:nvPr>
            <p:ph type="title"/>
          </p:nvPr>
        </p:nvSpPr>
        <p:spPr/>
        <p:txBody>
          <a:bodyPr/>
          <a:lstStyle/>
          <a:p>
            <a:r>
              <a:rPr lang="en-US" dirty="0"/>
              <a:t>Detecting Anomalies</a:t>
            </a:r>
            <a:endParaRPr lang="en-ID" dirty="0"/>
          </a:p>
        </p:txBody>
      </p:sp>
      <p:sp>
        <p:nvSpPr>
          <p:cNvPr id="3" name="Content Placeholder 2">
            <a:extLst>
              <a:ext uri="{FF2B5EF4-FFF2-40B4-BE49-F238E27FC236}">
                <a16:creationId xmlns:a16="http://schemas.microsoft.com/office/drawing/2014/main" id="{31563092-CA08-3EEA-831C-17F6DFB2CDC9}"/>
              </a:ext>
            </a:extLst>
          </p:cNvPr>
          <p:cNvSpPr>
            <a:spLocks noGrp="1"/>
          </p:cNvSpPr>
          <p:nvPr>
            <p:ph sz="quarter" idx="13"/>
          </p:nvPr>
        </p:nvSpPr>
        <p:spPr/>
        <p:txBody>
          <a:bodyPr/>
          <a:lstStyle/>
          <a:p>
            <a:r>
              <a:rPr lang="en-US" b="1" dirty="0"/>
              <a:t>Calculating soft minimum (considering multiple </a:t>
            </a:r>
            <a:r>
              <a:rPr lang="en-US" b="1" dirty="0" err="1"/>
              <a:t>neighbour</a:t>
            </a:r>
            <a:r>
              <a:rPr lang="en-US" b="1" dirty="0"/>
              <a:t>):</a:t>
            </a:r>
          </a:p>
          <a:p>
            <a:endParaRPr lang="en-ID" dirty="0"/>
          </a:p>
          <a:p>
            <a:endParaRPr lang="en-ID" dirty="0"/>
          </a:p>
          <a:p>
            <a:endParaRPr lang="en-ID" dirty="0"/>
          </a:p>
          <a:p>
            <a:r>
              <a:rPr lang="en-ID" dirty="0"/>
              <a:t>Implementation:</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B6B760E1-B6B0-2820-0C00-E5E7CD810BF1}"/>
                  </a:ext>
                </a:extLst>
              </p:cNvPr>
              <p:cNvSpPr txBox="1"/>
              <p:nvPr/>
            </p:nvSpPr>
            <p:spPr>
              <a:xfrm>
                <a:off x="4789714" y="1949185"/>
                <a:ext cx="1918282" cy="41107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ID" i="1" smtClean="0">
                              <a:solidFill>
                                <a:srgbClr val="836967"/>
                              </a:solidFill>
                              <a:latin typeface="Cambria Math" panose="02040503050406030204" pitchFamily="18" charset="0"/>
                            </a:rPr>
                          </m:ctrlPr>
                        </m:sSubPr>
                        <m:e>
                          <m:r>
                            <a:rPr lang="en-ID" i="1">
                              <a:latin typeface="Cambria Math" panose="02040503050406030204" pitchFamily="18" charset="0"/>
                            </a:rPr>
                            <m:t>𝑦</m:t>
                          </m:r>
                        </m:e>
                        <m:sub>
                          <m:r>
                            <a:rPr lang="en-ID" i="1">
                              <a:latin typeface="Cambria Math" panose="02040503050406030204" pitchFamily="18" charset="0"/>
                            </a:rPr>
                            <m:t>𝑗</m:t>
                          </m:r>
                        </m:sub>
                      </m:sSub>
                      <m:r>
                        <a:rPr lang="en-ID" i="0">
                          <a:latin typeface="Cambria Math" panose="02040503050406030204" pitchFamily="18" charset="0"/>
                        </a:rPr>
                        <m:t>=</m:t>
                      </m:r>
                      <m:r>
                        <a:rPr lang="en-ID" i="1">
                          <a:latin typeface="Cambria Math" panose="02040503050406030204" pitchFamily="18" charset="0"/>
                        </a:rPr>
                        <m:t>𝑠</m:t>
                      </m:r>
                      <m:r>
                        <a:rPr lang="en-US" b="0" i="1" smtClean="0">
                          <a:latin typeface="Cambria Math" panose="02040503050406030204" pitchFamily="18" charset="0"/>
                        </a:rPr>
                        <m:t>𝑜𝑓𝑡</m:t>
                      </m:r>
                      <m:r>
                        <a:rPr lang="en-US" b="0" i="1" smtClean="0">
                          <a:latin typeface="Cambria Math" panose="02040503050406030204" pitchFamily="18" charset="0"/>
                        </a:rPr>
                        <m:t> </m:t>
                      </m:r>
                      <m:limLow>
                        <m:limLowPr>
                          <m:ctrlPr>
                            <a:rPr lang="en-ID" i="1">
                              <a:solidFill>
                                <a:srgbClr val="836967"/>
                              </a:solidFill>
                              <a:latin typeface="Cambria Math" panose="02040503050406030204" pitchFamily="18" charset="0"/>
                            </a:rPr>
                          </m:ctrlPr>
                        </m:limLowPr>
                        <m:e>
                          <m:r>
                            <m:rPr>
                              <m:sty m:val="p"/>
                            </m:rPr>
                            <a:rPr lang="en-ID" i="0">
                              <a:latin typeface="Cambria Math" panose="02040503050406030204" pitchFamily="18" charset="0"/>
                            </a:rPr>
                            <m:t>min</m:t>
                          </m:r>
                        </m:e>
                        <m:lim>
                          <m:r>
                            <a:rPr lang="en-ID" i="1">
                              <a:latin typeface="Cambria Math" panose="02040503050406030204" pitchFamily="18" charset="0"/>
                            </a:rPr>
                            <m:t>𝑘</m:t>
                          </m:r>
                          <m:r>
                            <a:rPr lang="en-ID" i="0">
                              <a:latin typeface="Cambria Math" panose="02040503050406030204" pitchFamily="18" charset="0"/>
                            </a:rPr>
                            <m:t>≠</m:t>
                          </m:r>
                          <m:r>
                            <a:rPr lang="en-ID" i="1">
                              <a:latin typeface="Cambria Math" panose="02040503050406030204" pitchFamily="18" charset="0"/>
                            </a:rPr>
                            <m:t>𝑗</m:t>
                          </m:r>
                        </m:lim>
                      </m:limLow>
                      <m:d>
                        <m:dPr>
                          <m:begChr m:val="{"/>
                          <m:endChr m:val="}"/>
                          <m:ctrlPr>
                            <a:rPr lang="en-ID" i="1">
                              <a:solidFill>
                                <a:srgbClr val="836967"/>
                              </a:solidFill>
                              <a:latin typeface="Cambria Math" panose="02040503050406030204" pitchFamily="18" charset="0"/>
                            </a:rPr>
                          </m:ctrlPr>
                        </m:dPr>
                        <m:e>
                          <m:acc>
                            <m:accPr>
                              <m:chr m:val="⃗"/>
                              <m:ctrlPr>
                                <a:rPr lang="en-ID" i="1">
                                  <a:solidFill>
                                    <a:srgbClr val="836967"/>
                                  </a:solidFill>
                                  <a:latin typeface="Cambria Math" panose="02040503050406030204" pitchFamily="18" charset="0"/>
                                </a:rPr>
                              </m:ctrlPr>
                            </m:accPr>
                            <m:e>
                              <m:sSub>
                                <m:sSubPr>
                                  <m:ctrlPr>
                                    <a:rPr lang="en-ID" i="1">
                                      <a:solidFill>
                                        <a:srgbClr val="836967"/>
                                      </a:solidFill>
                                      <a:latin typeface="Cambria Math" panose="02040503050406030204" pitchFamily="18" charset="0"/>
                                    </a:rPr>
                                  </m:ctrlPr>
                                </m:sSubPr>
                                <m:e>
                                  <m:r>
                                    <a:rPr lang="en-ID" i="1">
                                      <a:latin typeface="Cambria Math" panose="02040503050406030204" pitchFamily="18" charset="0"/>
                                    </a:rPr>
                                    <m:t>𝑧</m:t>
                                  </m:r>
                                </m:e>
                                <m:sub>
                                  <m:r>
                                    <a:rPr lang="en-ID" i="1">
                                      <a:latin typeface="Cambria Math" panose="02040503050406030204" pitchFamily="18" charset="0"/>
                                    </a:rPr>
                                    <m:t>𝑗𝑘</m:t>
                                  </m:r>
                                </m:sub>
                              </m:sSub>
                            </m:e>
                          </m:acc>
                        </m:e>
                      </m:d>
                    </m:oMath>
                  </m:oMathPara>
                </a14:m>
                <a:endParaRPr lang="en-ID" dirty="0"/>
              </a:p>
            </p:txBody>
          </p:sp>
        </mc:Choice>
        <mc:Fallback xmlns="">
          <p:sp>
            <p:nvSpPr>
              <p:cNvPr id="4" name="TextBox 3">
                <a:extLst>
                  <a:ext uri="{FF2B5EF4-FFF2-40B4-BE49-F238E27FC236}">
                    <a16:creationId xmlns:a16="http://schemas.microsoft.com/office/drawing/2014/main" id="{B6B760E1-B6B0-2820-0C00-E5E7CD810BF1}"/>
                  </a:ext>
                </a:extLst>
              </p:cNvPr>
              <p:cNvSpPr txBox="1">
                <a:spLocks noRot="1" noChangeAspect="1" noMove="1" noResize="1" noEditPoints="1" noAdjustHandles="1" noChangeArrowheads="1" noChangeShapeType="1" noTextEdit="1"/>
              </p:cNvSpPr>
              <p:nvPr/>
            </p:nvSpPr>
            <p:spPr>
              <a:xfrm>
                <a:off x="4789714" y="1949185"/>
                <a:ext cx="1918282" cy="411075"/>
              </a:xfrm>
              <a:prstGeom prst="rect">
                <a:avLst/>
              </a:prstGeom>
              <a:blipFill>
                <a:blip r:embed="rId3"/>
                <a:stretch>
                  <a:fillRect l="-2229" b="-19403"/>
                </a:stretch>
              </a:blipFill>
            </p:spPr>
            <p:txBody>
              <a:bodyPr/>
              <a:lstStyle/>
              <a:p>
                <a:r>
                  <a:rPr lang="en-ID">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9F37E516-7355-A327-A27D-F92C649AED79}"/>
                  </a:ext>
                </a:extLst>
              </p:cNvPr>
              <p:cNvSpPr txBox="1"/>
              <p:nvPr/>
            </p:nvSpPr>
            <p:spPr>
              <a:xfrm>
                <a:off x="3595926" y="2400545"/>
                <a:ext cx="4907690" cy="89171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𝑠𝑜𝑓𝑡</m:t>
                      </m:r>
                      <m:r>
                        <a:rPr lang="en-US" b="0" i="1" smtClean="0">
                          <a:latin typeface="Cambria Math" panose="02040503050406030204" pitchFamily="18" charset="0"/>
                        </a:rPr>
                        <m:t> </m:t>
                      </m:r>
                      <m:limLow>
                        <m:limLowPr>
                          <m:ctrlPr>
                            <a:rPr lang="en-ID" i="1">
                              <a:solidFill>
                                <a:srgbClr val="836967"/>
                              </a:solidFill>
                              <a:latin typeface="Cambria Math" panose="02040503050406030204" pitchFamily="18" charset="0"/>
                            </a:rPr>
                          </m:ctrlPr>
                        </m:limLowPr>
                        <m:e>
                          <m:r>
                            <m:rPr>
                              <m:sty m:val="p"/>
                            </m:rPr>
                            <a:rPr lang="en-ID" i="0">
                              <a:latin typeface="Cambria Math" panose="02040503050406030204" pitchFamily="18" charset="0"/>
                            </a:rPr>
                            <m:t>min</m:t>
                          </m:r>
                        </m:e>
                        <m:lim>
                          <m:r>
                            <a:rPr lang="en-ID" i="1">
                              <a:latin typeface="Cambria Math" panose="02040503050406030204" pitchFamily="18" charset="0"/>
                            </a:rPr>
                            <m:t>𝑘</m:t>
                          </m:r>
                          <m:r>
                            <a:rPr lang="en-ID" i="0">
                              <a:latin typeface="Cambria Math" panose="02040503050406030204" pitchFamily="18" charset="0"/>
                            </a:rPr>
                            <m:t>≠</m:t>
                          </m:r>
                          <m:r>
                            <a:rPr lang="en-ID" i="1">
                              <a:latin typeface="Cambria Math" panose="02040503050406030204" pitchFamily="18" charset="0"/>
                            </a:rPr>
                            <m:t>𝑗</m:t>
                          </m:r>
                        </m:lim>
                      </m:limLow>
                      <m:d>
                        <m:dPr>
                          <m:begChr m:val="{"/>
                          <m:endChr m:val="}"/>
                          <m:ctrlPr>
                            <a:rPr lang="en-ID" i="1">
                              <a:solidFill>
                                <a:srgbClr val="836967"/>
                              </a:solidFill>
                              <a:latin typeface="Cambria Math" panose="02040503050406030204" pitchFamily="18" charset="0"/>
                            </a:rPr>
                          </m:ctrlPr>
                        </m:dPr>
                        <m:e>
                          <m:sSub>
                            <m:sSubPr>
                              <m:ctrlPr>
                                <a:rPr lang="en-ID" i="1">
                                  <a:solidFill>
                                    <a:srgbClr val="836967"/>
                                  </a:solidFill>
                                  <a:latin typeface="Cambria Math" panose="02040503050406030204" pitchFamily="18" charset="0"/>
                                </a:rPr>
                              </m:ctrlPr>
                            </m:sSubPr>
                            <m:e>
                              <m:r>
                                <a:rPr lang="en-ID" i="1">
                                  <a:latin typeface="Cambria Math" panose="02040503050406030204" pitchFamily="18" charset="0"/>
                                </a:rPr>
                                <m:t>𝑧</m:t>
                              </m:r>
                            </m:e>
                            <m:sub>
                              <m:r>
                                <a:rPr lang="en-ID" i="1">
                                  <a:latin typeface="Cambria Math" panose="02040503050406030204" pitchFamily="18" charset="0"/>
                                </a:rPr>
                                <m:t>𝑗𝑘</m:t>
                              </m:r>
                            </m:sub>
                          </m:sSub>
                        </m:e>
                      </m:d>
                      <m:r>
                        <a:rPr lang="en-ID" i="0">
                          <a:latin typeface="Cambria Math" panose="02040503050406030204" pitchFamily="18" charset="0"/>
                        </a:rPr>
                        <m:t>=−</m:t>
                      </m:r>
                      <m:f>
                        <m:fPr>
                          <m:ctrlPr>
                            <a:rPr lang="en-ID" i="1">
                              <a:solidFill>
                                <a:srgbClr val="836967"/>
                              </a:solidFill>
                              <a:latin typeface="Cambria Math" panose="02040503050406030204" pitchFamily="18" charset="0"/>
                            </a:rPr>
                          </m:ctrlPr>
                        </m:fPr>
                        <m:num>
                          <m:r>
                            <a:rPr lang="en-ID" i="0">
                              <a:latin typeface="Cambria Math" panose="02040503050406030204" pitchFamily="18" charset="0"/>
                            </a:rPr>
                            <m:t>1</m:t>
                          </m:r>
                        </m:num>
                        <m:den>
                          <m:r>
                            <a:rPr lang="en-ID" i="1">
                              <a:latin typeface="Cambria Math" panose="02040503050406030204" pitchFamily="18" charset="0"/>
                            </a:rPr>
                            <m:t>𝛾</m:t>
                          </m:r>
                        </m:den>
                      </m:f>
                      <m:func>
                        <m:funcPr>
                          <m:ctrlPr>
                            <a:rPr lang="en-ID" i="1">
                              <a:latin typeface="Cambria Math" panose="02040503050406030204" pitchFamily="18" charset="0"/>
                            </a:rPr>
                          </m:ctrlPr>
                        </m:funcPr>
                        <m:fName>
                          <m:r>
                            <m:rPr>
                              <m:sty m:val="p"/>
                            </m:rPr>
                            <a:rPr lang="en-ID" i="0">
                              <a:latin typeface="Cambria Math" panose="02040503050406030204" pitchFamily="18" charset="0"/>
                            </a:rPr>
                            <m:t>log</m:t>
                          </m:r>
                        </m:fName>
                        <m:e>
                          <m:d>
                            <m:dPr>
                              <m:ctrlPr>
                                <a:rPr lang="en-ID" i="1">
                                  <a:solidFill>
                                    <a:srgbClr val="836967"/>
                                  </a:solidFill>
                                  <a:latin typeface="Cambria Math" panose="02040503050406030204" pitchFamily="18" charset="0"/>
                                </a:rPr>
                              </m:ctrlPr>
                            </m:dPr>
                            <m:e>
                              <m:f>
                                <m:fPr>
                                  <m:ctrlPr>
                                    <a:rPr lang="en-ID" i="1">
                                      <a:solidFill>
                                        <a:srgbClr val="836967"/>
                                      </a:solidFill>
                                      <a:latin typeface="Cambria Math" panose="02040503050406030204" pitchFamily="18" charset="0"/>
                                    </a:rPr>
                                  </m:ctrlPr>
                                </m:fPr>
                                <m:num>
                                  <m:r>
                                    <a:rPr lang="en-ID" i="0">
                                      <a:latin typeface="Cambria Math" panose="02040503050406030204" pitchFamily="18" charset="0"/>
                                    </a:rPr>
                                    <m:t>1</m:t>
                                  </m:r>
                                </m:num>
                                <m:den>
                                  <m:r>
                                    <a:rPr lang="en-ID" i="1">
                                      <a:latin typeface="Cambria Math" panose="02040503050406030204" pitchFamily="18" charset="0"/>
                                    </a:rPr>
                                    <m:t>𝑁</m:t>
                                  </m:r>
                                  <m:r>
                                    <a:rPr lang="en-ID" i="0">
                                      <a:latin typeface="Cambria Math" panose="02040503050406030204" pitchFamily="18" charset="0"/>
                                    </a:rPr>
                                    <m:t>−1</m:t>
                                  </m:r>
                                </m:den>
                              </m:f>
                              <m:nary>
                                <m:naryPr>
                                  <m:chr m:val="∑"/>
                                  <m:grow m:val="on"/>
                                  <m:subHide m:val="on"/>
                                  <m:supHide m:val="on"/>
                                  <m:ctrlPr>
                                    <a:rPr lang="en-ID" i="1">
                                      <a:latin typeface="Cambria Math" panose="02040503050406030204" pitchFamily="18" charset="0"/>
                                    </a:rPr>
                                  </m:ctrlPr>
                                </m:naryPr>
                                <m:sub/>
                                <m:sup/>
                                <m:e>
                                  <m:r>
                                    <a:rPr lang="en-ID" i="0">
                                      <a:latin typeface="Cambria Math" panose="02040503050406030204" pitchFamily="18" charset="0"/>
                                    </a:rPr>
                                    <m:t>ⅇ</m:t>
                                  </m:r>
                                  <m:r>
                                    <a:rPr lang="en-ID" i="1" smtClean="0">
                                      <a:latin typeface="Cambria Math" panose="02040503050406030204" pitchFamily="18" charset="0"/>
                                    </a:rPr>
                                    <m:t>𝑥</m:t>
                                  </m:r>
                                </m:e>
                              </m:nary>
                              <m:r>
                                <a:rPr lang="en-ID" i="1">
                                  <a:latin typeface="Cambria Math" panose="02040503050406030204" pitchFamily="18" charset="0"/>
                                </a:rPr>
                                <m:t>𝑝</m:t>
                              </m:r>
                              <m:d>
                                <m:dPr>
                                  <m:ctrlPr>
                                    <a:rPr lang="en-ID" i="1">
                                      <a:solidFill>
                                        <a:srgbClr val="836967"/>
                                      </a:solidFill>
                                      <a:latin typeface="Cambria Math" panose="02040503050406030204" pitchFamily="18" charset="0"/>
                                    </a:rPr>
                                  </m:ctrlPr>
                                </m:dPr>
                                <m:e>
                                  <m:r>
                                    <a:rPr lang="en-ID" i="0">
                                      <a:latin typeface="Cambria Math" panose="02040503050406030204" pitchFamily="18" charset="0"/>
                                    </a:rPr>
                                    <m:t>−</m:t>
                                  </m:r>
                                  <m:r>
                                    <a:rPr lang="en-ID" i="1">
                                      <a:latin typeface="Cambria Math" panose="02040503050406030204" pitchFamily="18" charset="0"/>
                                    </a:rPr>
                                    <m:t>𝛾</m:t>
                                  </m:r>
                                  <m:sSub>
                                    <m:sSubPr>
                                      <m:ctrlPr>
                                        <a:rPr lang="en-ID" i="1">
                                          <a:solidFill>
                                            <a:srgbClr val="836967"/>
                                          </a:solidFill>
                                          <a:latin typeface="Cambria Math" panose="02040503050406030204" pitchFamily="18" charset="0"/>
                                        </a:rPr>
                                      </m:ctrlPr>
                                    </m:sSubPr>
                                    <m:e>
                                      <m:r>
                                        <a:rPr lang="en-ID" i="1">
                                          <a:latin typeface="Cambria Math" panose="02040503050406030204" pitchFamily="18" charset="0"/>
                                        </a:rPr>
                                        <m:t>𝑧</m:t>
                                      </m:r>
                                    </m:e>
                                    <m:sub>
                                      <m:r>
                                        <a:rPr lang="en-ID" i="1">
                                          <a:latin typeface="Cambria Math" panose="02040503050406030204" pitchFamily="18" charset="0"/>
                                        </a:rPr>
                                        <m:t>𝑗𝑘</m:t>
                                      </m:r>
                                    </m:sub>
                                  </m:sSub>
                                </m:e>
                              </m:d>
                            </m:e>
                          </m:d>
                        </m:e>
                      </m:func>
                    </m:oMath>
                  </m:oMathPara>
                </a14:m>
                <a:endParaRPr lang="en-ID" dirty="0"/>
              </a:p>
            </p:txBody>
          </p:sp>
        </mc:Choice>
        <mc:Fallback xmlns="">
          <p:sp>
            <p:nvSpPr>
              <p:cNvPr id="5" name="TextBox 4">
                <a:extLst>
                  <a:ext uri="{FF2B5EF4-FFF2-40B4-BE49-F238E27FC236}">
                    <a16:creationId xmlns:a16="http://schemas.microsoft.com/office/drawing/2014/main" id="{9F37E516-7355-A327-A27D-F92C649AED79}"/>
                  </a:ext>
                </a:extLst>
              </p:cNvPr>
              <p:cNvSpPr txBox="1">
                <a:spLocks noRot="1" noChangeAspect="1" noMove="1" noResize="1" noEditPoints="1" noAdjustHandles="1" noChangeArrowheads="1" noChangeShapeType="1" noTextEdit="1"/>
              </p:cNvSpPr>
              <p:nvPr/>
            </p:nvSpPr>
            <p:spPr>
              <a:xfrm>
                <a:off x="3595926" y="2400545"/>
                <a:ext cx="4907690" cy="891719"/>
              </a:xfrm>
              <a:prstGeom prst="rect">
                <a:avLst/>
              </a:prstGeom>
              <a:blipFill>
                <a:blip r:embed="rId4"/>
                <a:stretch>
                  <a:fillRect/>
                </a:stretch>
              </a:blipFill>
            </p:spPr>
            <p:txBody>
              <a:bodyPr/>
              <a:lstStyle/>
              <a:p>
                <a:r>
                  <a:rPr lang="en-ID">
                    <a:noFill/>
                  </a:rPr>
                  <a:t> </a:t>
                </a:r>
              </a:p>
            </p:txBody>
          </p:sp>
        </mc:Fallback>
      </mc:AlternateContent>
      <p:pic>
        <p:nvPicPr>
          <p:cNvPr id="7" name="Picture 6">
            <a:extLst>
              <a:ext uri="{FF2B5EF4-FFF2-40B4-BE49-F238E27FC236}">
                <a16:creationId xmlns:a16="http://schemas.microsoft.com/office/drawing/2014/main" id="{2F0ABB3B-3AD9-C276-BBD1-66C8CE1DE6BB}"/>
              </a:ext>
            </a:extLst>
          </p:cNvPr>
          <p:cNvPicPr>
            <a:picLocks noChangeAspect="1"/>
          </p:cNvPicPr>
          <p:nvPr/>
        </p:nvPicPr>
        <p:blipFill>
          <a:blip r:embed="rId5"/>
          <a:stretch>
            <a:fillRect/>
          </a:stretch>
        </p:blipFill>
        <p:spPr>
          <a:xfrm>
            <a:off x="1244058" y="4229769"/>
            <a:ext cx="9703884" cy="1332258"/>
          </a:xfrm>
          <a:prstGeom prst="rect">
            <a:avLst/>
          </a:prstGeom>
        </p:spPr>
      </p:pic>
    </p:spTree>
    <p:extLst>
      <p:ext uri="{BB962C8B-B14F-4D97-AF65-F5344CB8AC3E}">
        <p14:creationId xmlns:p14="http://schemas.microsoft.com/office/powerpoint/2010/main" val="6900297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0B249-2CCF-2228-FBBB-7814FA9AB473}"/>
              </a:ext>
            </a:extLst>
          </p:cNvPr>
          <p:cNvSpPr>
            <a:spLocks noGrp="1"/>
          </p:cNvSpPr>
          <p:nvPr>
            <p:ph type="title"/>
          </p:nvPr>
        </p:nvSpPr>
        <p:spPr/>
        <p:txBody>
          <a:bodyPr/>
          <a:lstStyle/>
          <a:p>
            <a:r>
              <a:rPr lang="en-US" dirty="0"/>
              <a:t>Detecting Anomalies</a:t>
            </a:r>
            <a:endParaRPr lang="en-ID"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EA291A7-CDAD-1617-53E9-A24F4DA90D2A}"/>
                  </a:ext>
                </a:extLst>
              </p:cNvPr>
              <p:cNvSpPr>
                <a:spLocks noGrp="1"/>
              </p:cNvSpPr>
              <p:nvPr>
                <p:ph sz="quarter" idx="13"/>
              </p:nvPr>
            </p:nvSpPr>
            <p:spPr/>
            <p:txBody>
              <a:bodyPr/>
              <a:lstStyle/>
              <a:p>
                <a:r>
                  <a:rPr lang="en-US" dirty="0"/>
                  <a:t>Selecting suitable parameter </a:t>
                </a:r>
                <a14:m>
                  <m:oMath xmlns:m="http://schemas.openxmlformats.org/officeDocument/2006/math">
                    <m:r>
                      <a:rPr lang="en-ID" b="0" i="1" smtClean="0">
                        <a:latin typeface="Cambria Math" panose="02040503050406030204" pitchFamily="18" charset="0"/>
                      </a:rPr>
                      <m:t>𝛾</m:t>
                    </m:r>
                  </m:oMath>
                </a14:m>
                <a:r>
                  <a:rPr lang="en-ID" dirty="0"/>
                  <a:t> using bootstrap with sample size = 440 and the number of sampling = 1000</a:t>
                </a:r>
              </a:p>
            </p:txBody>
          </p:sp>
        </mc:Choice>
        <mc:Fallback xmlns="">
          <p:sp>
            <p:nvSpPr>
              <p:cNvPr id="3" name="Content Placeholder 2">
                <a:extLst>
                  <a:ext uri="{FF2B5EF4-FFF2-40B4-BE49-F238E27FC236}">
                    <a16:creationId xmlns:a16="http://schemas.microsoft.com/office/drawing/2014/main" id="{5EA291A7-CDAD-1617-53E9-A24F4DA90D2A}"/>
                  </a:ext>
                </a:extLst>
              </p:cNvPr>
              <p:cNvSpPr>
                <a:spLocks noGrp="1" noRot="1" noChangeAspect="1" noMove="1" noResize="1" noEditPoints="1" noAdjustHandles="1" noChangeArrowheads="1" noChangeShapeType="1" noTextEdit="1"/>
              </p:cNvSpPr>
              <p:nvPr>
                <p:ph sz="quarter" idx="13"/>
              </p:nvPr>
            </p:nvSpPr>
            <p:spPr>
              <a:blipFill>
                <a:blip r:embed="rId3"/>
                <a:stretch>
                  <a:fillRect l="-326" t="-530"/>
                </a:stretch>
              </a:blipFill>
            </p:spPr>
            <p:txBody>
              <a:bodyPr/>
              <a:lstStyle/>
              <a:p>
                <a:r>
                  <a:rPr lang="en-ID">
                    <a:noFill/>
                  </a:rPr>
                  <a:t> </a:t>
                </a:r>
              </a:p>
            </p:txBody>
          </p:sp>
        </mc:Fallback>
      </mc:AlternateContent>
      <p:pic>
        <p:nvPicPr>
          <p:cNvPr id="5" name="Picture 4">
            <a:extLst>
              <a:ext uri="{FF2B5EF4-FFF2-40B4-BE49-F238E27FC236}">
                <a16:creationId xmlns:a16="http://schemas.microsoft.com/office/drawing/2014/main" id="{245E7F7A-C943-9557-17BC-FC92A2DE6834}"/>
              </a:ext>
            </a:extLst>
          </p:cNvPr>
          <p:cNvPicPr>
            <a:picLocks noChangeAspect="1"/>
          </p:cNvPicPr>
          <p:nvPr/>
        </p:nvPicPr>
        <p:blipFill>
          <a:blip r:embed="rId4"/>
          <a:stretch>
            <a:fillRect/>
          </a:stretch>
        </p:blipFill>
        <p:spPr>
          <a:xfrm>
            <a:off x="444500" y="1856117"/>
            <a:ext cx="3692071" cy="2377798"/>
          </a:xfrm>
          <a:prstGeom prst="rect">
            <a:avLst/>
          </a:prstGeom>
        </p:spPr>
      </p:pic>
      <p:pic>
        <p:nvPicPr>
          <p:cNvPr id="7" name="Picture 6">
            <a:extLst>
              <a:ext uri="{FF2B5EF4-FFF2-40B4-BE49-F238E27FC236}">
                <a16:creationId xmlns:a16="http://schemas.microsoft.com/office/drawing/2014/main" id="{F1D98E87-3936-0974-049F-33AA4B3F330B}"/>
              </a:ext>
            </a:extLst>
          </p:cNvPr>
          <p:cNvPicPr>
            <a:picLocks noChangeAspect="1"/>
          </p:cNvPicPr>
          <p:nvPr/>
        </p:nvPicPr>
        <p:blipFill>
          <a:blip r:embed="rId5"/>
          <a:stretch>
            <a:fillRect/>
          </a:stretch>
        </p:blipFill>
        <p:spPr>
          <a:xfrm>
            <a:off x="4327531" y="1856117"/>
            <a:ext cx="3692071" cy="2377798"/>
          </a:xfrm>
          <a:prstGeom prst="rect">
            <a:avLst/>
          </a:prstGeom>
        </p:spPr>
      </p:pic>
      <p:pic>
        <p:nvPicPr>
          <p:cNvPr id="9" name="Picture 8">
            <a:extLst>
              <a:ext uri="{FF2B5EF4-FFF2-40B4-BE49-F238E27FC236}">
                <a16:creationId xmlns:a16="http://schemas.microsoft.com/office/drawing/2014/main" id="{9417F252-4A03-2DFF-5F70-4648C596522E}"/>
              </a:ext>
            </a:extLst>
          </p:cNvPr>
          <p:cNvPicPr>
            <a:picLocks noChangeAspect="1"/>
          </p:cNvPicPr>
          <p:nvPr/>
        </p:nvPicPr>
        <p:blipFill>
          <a:blip r:embed="rId6"/>
          <a:stretch>
            <a:fillRect/>
          </a:stretch>
        </p:blipFill>
        <p:spPr>
          <a:xfrm>
            <a:off x="8055431" y="1856117"/>
            <a:ext cx="3692069" cy="2377797"/>
          </a:xfrm>
          <a:prstGeom prst="rect">
            <a:avLst/>
          </a:prstGeom>
        </p:spPr>
      </p:pic>
      <p:pic>
        <p:nvPicPr>
          <p:cNvPr id="11" name="Picture 10">
            <a:extLst>
              <a:ext uri="{FF2B5EF4-FFF2-40B4-BE49-F238E27FC236}">
                <a16:creationId xmlns:a16="http://schemas.microsoft.com/office/drawing/2014/main" id="{82F7C796-6D4C-42FF-1C97-8DEDF2A1BC90}"/>
              </a:ext>
            </a:extLst>
          </p:cNvPr>
          <p:cNvPicPr>
            <a:picLocks noChangeAspect="1"/>
          </p:cNvPicPr>
          <p:nvPr/>
        </p:nvPicPr>
        <p:blipFill>
          <a:blip r:embed="rId7"/>
          <a:stretch>
            <a:fillRect/>
          </a:stretch>
        </p:blipFill>
        <p:spPr>
          <a:xfrm>
            <a:off x="444500" y="4233914"/>
            <a:ext cx="3692069" cy="2377797"/>
          </a:xfrm>
          <a:prstGeom prst="rect">
            <a:avLst/>
          </a:prstGeom>
        </p:spPr>
      </p:pic>
      <p:pic>
        <p:nvPicPr>
          <p:cNvPr id="13" name="Picture 12">
            <a:extLst>
              <a:ext uri="{FF2B5EF4-FFF2-40B4-BE49-F238E27FC236}">
                <a16:creationId xmlns:a16="http://schemas.microsoft.com/office/drawing/2014/main" id="{94303CE5-19B8-1246-CC8B-606ECD0B0882}"/>
              </a:ext>
            </a:extLst>
          </p:cNvPr>
          <p:cNvPicPr>
            <a:picLocks noChangeAspect="1"/>
          </p:cNvPicPr>
          <p:nvPr/>
        </p:nvPicPr>
        <p:blipFill>
          <a:blip r:embed="rId8"/>
          <a:stretch>
            <a:fillRect/>
          </a:stretch>
        </p:blipFill>
        <p:spPr>
          <a:xfrm>
            <a:off x="4327531" y="4233914"/>
            <a:ext cx="3635443" cy="2341328"/>
          </a:xfrm>
          <a:prstGeom prst="rect">
            <a:avLst/>
          </a:prstGeom>
        </p:spPr>
      </p:pic>
      <p:pic>
        <p:nvPicPr>
          <p:cNvPr id="15" name="Picture 14">
            <a:extLst>
              <a:ext uri="{FF2B5EF4-FFF2-40B4-BE49-F238E27FC236}">
                <a16:creationId xmlns:a16="http://schemas.microsoft.com/office/drawing/2014/main" id="{6EA26517-AD2B-B21A-C2C6-D88F17C99840}"/>
              </a:ext>
            </a:extLst>
          </p:cNvPr>
          <p:cNvPicPr>
            <a:picLocks noChangeAspect="1"/>
          </p:cNvPicPr>
          <p:nvPr/>
        </p:nvPicPr>
        <p:blipFill>
          <a:blip r:embed="rId9"/>
          <a:stretch>
            <a:fillRect/>
          </a:stretch>
        </p:blipFill>
        <p:spPr>
          <a:xfrm>
            <a:off x="8019602" y="4233914"/>
            <a:ext cx="3692070" cy="2377797"/>
          </a:xfrm>
          <a:prstGeom prst="rect">
            <a:avLst/>
          </a:prstGeom>
        </p:spPr>
      </p:pic>
    </p:spTree>
    <p:extLst>
      <p:ext uri="{BB962C8B-B14F-4D97-AF65-F5344CB8AC3E}">
        <p14:creationId xmlns:p14="http://schemas.microsoft.com/office/powerpoint/2010/main" val="11840424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EB6C1-8E76-2F02-5D4D-A7F32C85BCDF}"/>
              </a:ext>
            </a:extLst>
          </p:cNvPr>
          <p:cNvSpPr>
            <a:spLocks noGrp="1"/>
          </p:cNvSpPr>
          <p:nvPr>
            <p:ph type="title"/>
          </p:nvPr>
        </p:nvSpPr>
        <p:spPr/>
        <p:txBody>
          <a:bodyPr/>
          <a:lstStyle/>
          <a:p>
            <a:r>
              <a:rPr lang="en-US" dirty="0"/>
              <a:t>Getting Insights into Anomalies</a:t>
            </a:r>
            <a:endParaRPr lang="en-ID" dirty="0"/>
          </a:p>
        </p:txBody>
      </p:sp>
      <p:sp>
        <p:nvSpPr>
          <p:cNvPr id="3" name="Content Placeholder 2">
            <a:extLst>
              <a:ext uri="{FF2B5EF4-FFF2-40B4-BE49-F238E27FC236}">
                <a16:creationId xmlns:a16="http://schemas.microsoft.com/office/drawing/2014/main" id="{E7EF8A09-535F-B602-CD46-0BE30BBB9C81}"/>
              </a:ext>
            </a:extLst>
          </p:cNvPr>
          <p:cNvSpPr>
            <a:spLocks noGrp="1"/>
          </p:cNvSpPr>
          <p:nvPr>
            <p:ph sz="quarter" idx="13"/>
          </p:nvPr>
        </p:nvSpPr>
        <p:spPr/>
        <p:txBody>
          <a:bodyPr/>
          <a:lstStyle/>
          <a:p>
            <a:r>
              <a:rPr lang="en-US" dirty="0"/>
              <a:t>Anomaly Score Based on Channel</a:t>
            </a:r>
            <a:endParaRPr lang="en-ID" dirty="0"/>
          </a:p>
        </p:txBody>
      </p:sp>
      <p:sp>
        <p:nvSpPr>
          <p:cNvPr id="5" name="Content Placeholder 4">
            <a:extLst>
              <a:ext uri="{FF2B5EF4-FFF2-40B4-BE49-F238E27FC236}">
                <a16:creationId xmlns:a16="http://schemas.microsoft.com/office/drawing/2014/main" id="{5A19BDB7-CF4C-0DCD-D266-65CD82B8412A}"/>
              </a:ext>
            </a:extLst>
          </p:cNvPr>
          <p:cNvSpPr>
            <a:spLocks noGrp="1"/>
          </p:cNvSpPr>
          <p:nvPr>
            <p:ph sz="quarter" idx="14"/>
          </p:nvPr>
        </p:nvSpPr>
        <p:spPr/>
        <p:txBody>
          <a:bodyPr/>
          <a:lstStyle/>
          <a:p>
            <a:r>
              <a:rPr lang="en-US" dirty="0"/>
              <a:t>Anomaly Score Based on Region</a:t>
            </a:r>
            <a:endParaRPr lang="en-ID" dirty="0"/>
          </a:p>
          <a:p>
            <a:endParaRPr lang="en-ID" dirty="0"/>
          </a:p>
        </p:txBody>
      </p:sp>
      <p:pic>
        <p:nvPicPr>
          <p:cNvPr id="7" name="Picture 6">
            <a:extLst>
              <a:ext uri="{FF2B5EF4-FFF2-40B4-BE49-F238E27FC236}">
                <a16:creationId xmlns:a16="http://schemas.microsoft.com/office/drawing/2014/main" id="{7BC1B665-2097-68EA-7BBF-BA7693C5DCBE}"/>
              </a:ext>
            </a:extLst>
          </p:cNvPr>
          <p:cNvPicPr>
            <a:picLocks noChangeAspect="1"/>
          </p:cNvPicPr>
          <p:nvPr/>
        </p:nvPicPr>
        <p:blipFill>
          <a:blip r:embed="rId3"/>
          <a:stretch>
            <a:fillRect/>
          </a:stretch>
        </p:blipFill>
        <p:spPr>
          <a:xfrm>
            <a:off x="444500" y="1903768"/>
            <a:ext cx="5466825" cy="4161020"/>
          </a:xfrm>
          <a:prstGeom prst="rect">
            <a:avLst/>
          </a:prstGeom>
        </p:spPr>
      </p:pic>
      <p:pic>
        <p:nvPicPr>
          <p:cNvPr id="9" name="Picture 8">
            <a:extLst>
              <a:ext uri="{FF2B5EF4-FFF2-40B4-BE49-F238E27FC236}">
                <a16:creationId xmlns:a16="http://schemas.microsoft.com/office/drawing/2014/main" id="{246E0136-9669-07CA-DDF6-16362FEDCE1E}"/>
              </a:ext>
            </a:extLst>
          </p:cNvPr>
          <p:cNvPicPr>
            <a:picLocks noChangeAspect="1"/>
          </p:cNvPicPr>
          <p:nvPr/>
        </p:nvPicPr>
        <p:blipFill>
          <a:blip r:embed="rId4"/>
          <a:stretch>
            <a:fillRect/>
          </a:stretch>
        </p:blipFill>
        <p:spPr>
          <a:xfrm>
            <a:off x="6298690" y="1903767"/>
            <a:ext cx="5466823" cy="4161019"/>
          </a:xfrm>
          <a:prstGeom prst="rect">
            <a:avLst/>
          </a:prstGeom>
        </p:spPr>
      </p:pic>
    </p:spTree>
    <p:extLst>
      <p:ext uri="{BB962C8B-B14F-4D97-AF65-F5344CB8AC3E}">
        <p14:creationId xmlns:p14="http://schemas.microsoft.com/office/powerpoint/2010/main" val="33527266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3E6CB-379A-2599-621C-4A59AB2699B2}"/>
              </a:ext>
            </a:extLst>
          </p:cNvPr>
          <p:cNvSpPr>
            <a:spLocks noGrp="1"/>
          </p:cNvSpPr>
          <p:nvPr>
            <p:ph type="title"/>
          </p:nvPr>
        </p:nvSpPr>
        <p:spPr/>
        <p:txBody>
          <a:bodyPr/>
          <a:lstStyle/>
          <a:p>
            <a:r>
              <a:rPr lang="en-US" dirty="0"/>
              <a:t>Getting Insights into Anomalies</a:t>
            </a:r>
            <a:endParaRPr lang="en-ID" dirty="0"/>
          </a:p>
        </p:txBody>
      </p:sp>
      <p:sp>
        <p:nvSpPr>
          <p:cNvPr id="3" name="Content Placeholder 2">
            <a:extLst>
              <a:ext uri="{FF2B5EF4-FFF2-40B4-BE49-F238E27FC236}">
                <a16:creationId xmlns:a16="http://schemas.microsoft.com/office/drawing/2014/main" id="{F51310F8-F7F9-1C76-1055-89DC85D85FE3}"/>
              </a:ext>
            </a:extLst>
          </p:cNvPr>
          <p:cNvSpPr>
            <a:spLocks noGrp="1"/>
          </p:cNvSpPr>
          <p:nvPr>
            <p:ph sz="quarter" idx="13"/>
          </p:nvPr>
        </p:nvSpPr>
        <p:spPr/>
        <p:txBody>
          <a:bodyPr/>
          <a:lstStyle/>
          <a:p>
            <a:r>
              <a:rPr lang="en-US" b="1" dirty="0"/>
              <a:t>Identifying input features that drive anomaly</a:t>
            </a:r>
          </a:p>
          <a:p>
            <a:r>
              <a:rPr lang="en-US" dirty="0"/>
              <a:t>Contribution of data point k to the anomaly score of instance j</a:t>
            </a:r>
          </a:p>
          <a:p>
            <a:endParaRPr lang="en-US" dirty="0"/>
          </a:p>
          <a:p>
            <a:endParaRPr lang="en-US" dirty="0"/>
          </a:p>
          <a:p>
            <a:endParaRPr lang="en-ID" dirty="0"/>
          </a:p>
          <a:p>
            <a:r>
              <a:rPr lang="en-ID" dirty="0"/>
              <a:t>Implementation:</a:t>
            </a:r>
            <a:endParaRPr lang="en-US" dirty="0"/>
          </a:p>
        </p:txBody>
      </p:sp>
      <p:sp>
        <p:nvSpPr>
          <p:cNvPr id="9" name="Content Placeholder 8">
            <a:extLst>
              <a:ext uri="{FF2B5EF4-FFF2-40B4-BE49-F238E27FC236}">
                <a16:creationId xmlns:a16="http://schemas.microsoft.com/office/drawing/2014/main" id="{EBFD02C1-03AD-7660-32FC-588A4ACD32EF}"/>
              </a:ext>
            </a:extLst>
          </p:cNvPr>
          <p:cNvSpPr>
            <a:spLocks noGrp="1"/>
          </p:cNvSpPr>
          <p:nvPr>
            <p:ph sz="quarter" idx="14"/>
          </p:nvPr>
        </p:nvSpPr>
        <p:spPr/>
        <p:txBody>
          <a:bodyPr/>
          <a:lstStyle/>
          <a:p>
            <a:endParaRPr lang="en-US" dirty="0"/>
          </a:p>
          <a:p>
            <a:r>
              <a:rPr lang="en-US" dirty="0"/>
              <a:t>Contribution of input feature </a:t>
            </a:r>
            <a:r>
              <a:rPr lang="en-US" dirty="0" err="1"/>
              <a:t>i</a:t>
            </a:r>
            <a:r>
              <a:rPr lang="en-US" dirty="0"/>
              <a:t> to the anomaly score of instance j.</a:t>
            </a:r>
          </a:p>
          <a:p>
            <a:endParaRPr lang="en-US" dirty="0"/>
          </a:p>
          <a:p>
            <a:endParaRPr lang="en-US" dirty="0"/>
          </a:p>
          <a:p>
            <a:endParaRPr lang="en-US" dirty="0"/>
          </a:p>
          <a:p>
            <a:r>
              <a:rPr lang="en-US" dirty="0"/>
              <a:t>Implementation:</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89F6DB89-AF8C-5DBC-FA2C-D5CE5CCCBDA1}"/>
                  </a:ext>
                </a:extLst>
              </p:cNvPr>
              <p:cNvSpPr txBox="1"/>
              <p:nvPr/>
            </p:nvSpPr>
            <p:spPr>
              <a:xfrm>
                <a:off x="995161" y="2689987"/>
                <a:ext cx="2924647" cy="9022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ID" i="1" smtClean="0">
                              <a:solidFill>
                                <a:srgbClr val="836967"/>
                              </a:solidFill>
                              <a:latin typeface="Cambria Math" panose="02040503050406030204" pitchFamily="18" charset="0"/>
                            </a:rPr>
                          </m:ctrlPr>
                        </m:sSubSupPr>
                        <m:e>
                          <m:r>
                            <a:rPr lang="en-ID" i="1">
                              <a:latin typeface="Cambria Math" panose="02040503050406030204" pitchFamily="18" charset="0"/>
                            </a:rPr>
                            <m:t>𝑅</m:t>
                          </m:r>
                        </m:e>
                        <m:sub>
                          <m:r>
                            <a:rPr lang="en-ID" i="1">
                              <a:latin typeface="Cambria Math" panose="02040503050406030204" pitchFamily="18" charset="0"/>
                            </a:rPr>
                            <m:t>𝑘</m:t>
                          </m:r>
                        </m:sub>
                        <m:sup>
                          <m:d>
                            <m:dPr>
                              <m:ctrlPr>
                                <a:rPr lang="en-ID" i="1">
                                  <a:solidFill>
                                    <a:srgbClr val="836967"/>
                                  </a:solidFill>
                                  <a:latin typeface="Cambria Math" panose="02040503050406030204" pitchFamily="18" charset="0"/>
                                </a:rPr>
                              </m:ctrlPr>
                            </m:dPr>
                            <m:e>
                              <m:r>
                                <a:rPr lang="en-ID" i="1">
                                  <a:latin typeface="Cambria Math" panose="02040503050406030204" pitchFamily="18" charset="0"/>
                                </a:rPr>
                                <m:t>𝑗</m:t>
                              </m:r>
                            </m:e>
                          </m:d>
                        </m:sup>
                      </m:sSubSup>
                      <m:r>
                        <a:rPr lang="en-ID" i="0">
                          <a:latin typeface="Cambria Math" panose="02040503050406030204" pitchFamily="18" charset="0"/>
                        </a:rPr>
                        <m:t>=</m:t>
                      </m:r>
                      <m:f>
                        <m:fPr>
                          <m:ctrlPr>
                            <a:rPr lang="en-ID" i="1">
                              <a:solidFill>
                                <a:srgbClr val="836967"/>
                              </a:solidFill>
                              <a:latin typeface="Cambria Math" panose="02040503050406030204" pitchFamily="18" charset="0"/>
                            </a:rPr>
                          </m:ctrlPr>
                        </m:fPr>
                        <m:num>
                          <m:func>
                            <m:funcPr>
                              <m:ctrlPr>
                                <a:rPr lang="en-ID" i="1">
                                  <a:latin typeface="Cambria Math" panose="02040503050406030204" pitchFamily="18" charset="0"/>
                                </a:rPr>
                              </m:ctrlPr>
                            </m:funcPr>
                            <m:fName>
                              <m:r>
                                <m:rPr>
                                  <m:sty m:val="p"/>
                                </m:rPr>
                                <a:rPr lang="en-ID" i="0">
                                  <a:latin typeface="Cambria Math" panose="02040503050406030204" pitchFamily="18" charset="0"/>
                                </a:rPr>
                                <m:t>exp</m:t>
                              </m:r>
                            </m:fName>
                            <m:e>
                              <m:d>
                                <m:dPr>
                                  <m:ctrlPr>
                                    <a:rPr lang="en-ID" i="1">
                                      <a:solidFill>
                                        <a:srgbClr val="836967"/>
                                      </a:solidFill>
                                      <a:latin typeface="Cambria Math" panose="02040503050406030204" pitchFamily="18" charset="0"/>
                                    </a:rPr>
                                  </m:ctrlPr>
                                </m:dPr>
                                <m:e>
                                  <m:r>
                                    <a:rPr lang="en-ID" i="0">
                                      <a:latin typeface="Cambria Math" panose="02040503050406030204" pitchFamily="18" charset="0"/>
                                    </a:rPr>
                                    <m:t>−</m:t>
                                  </m:r>
                                  <m:r>
                                    <a:rPr lang="en-ID" i="1">
                                      <a:latin typeface="Cambria Math" panose="02040503050406030204" pitchFamily="18" charset="0"/>
                                    </a:rPr>
                                    <m:t>𝛾</m:t>
                                  </m:r>
                                  <m:sSub>
                                    <m:sSubPr>
                                      <m:ctrlPr>
                                        <a:rPr lang="en-ID" i="1">
                                          <a:solidFill>
                                            <a:srgbClr val="836967"/>
                                          </a:solidFill>
                                          <a:latin typeface="Cambria Math" panose="02040503050406030204" pitchFamily="18" charset="0"/>
                                        </a:rPr>
                                      </m:ctrlPr>
                                    </m:sSubPr>
                                    <m:e>
                                      <m:r>
                                        <a:rPr lang="en-ID" i="1">
                                          <a:latin typeface="Cambria Math" panose="02040503050406030204" pitchFamily="18" charset="0"/>
                                        </a:rPr>
                                        <m:t>𝑧</m:t>
                                      </m:r>
                                    </m:e>
                                    <m:sub>
                                      <m:r>
                                        <a:rPr lang="en-ID" i="1">
                                          <a:latin typeface="Cambria Math" panose="02040503050406030204" pitchFamily="18" charset="0"/>
                                        </a:rPr>
                                        <m:t>𝑗</m:t>
                                      </m:r>
                                      <m:r>
                                        <a:rPr lang="en-US" b="0" i="1" smtClean="0">
                                          <a:latin typeface="Cambria Math" panose="02040503050406030204" pitchFamily="18" charset="0"/>
                                        </a:rPr>
                                        <m:t>𝑘</m:t>
                                      </m:r>
                                    </m:sub>
                                  </m:sSub>
                                </m:e>
                              </m:d>
                            </m:e>
                          </m:func>
                        </m:num>
                        <m:den>
                          <m:nary>
                            <m:naryPr>
                              <m:chr m:val="∑"/>
                              <m:limLoc m:val="undOvr"/>
                              <m:grow m:val="on"/>
                              <m:supHide m:val="on"/>
                              <m:ctrlPr>
                                <a:rPr lang="en-ID" i="1">
                                  <a:latin typeface="Cambria Math" panose="02040503050406030204" pitchFamily="18" charset="0"/>
                                </a:rPr>
                              </m:ctrlPr>
                            </m:naryPr>
                            <m:sub>
                              <m:r>
                                <a:rPr lang="en-ID" i="1">
                                  <a:latin typeface="Cambria Math" panose="02040503050406030204" pitchFamily="18" charset="0"/>
                                </a:rPr>
                                <m:t>𝑘</m:t>
                              </m:r>
                              <m:r>
                                <a:rPr lang="en-ID" i="0">
                                  <a:latin typeface="Cambria Math" panose="02040503050406030204" pitchFamily="18" charset="0"/>
                                </a:rPr>
                                <m:t>≠</m:t>
                              </m:r>
                              <m:r>
                                <a:rPr lang="en-ID" i="1">
                                  <a:latin typeface="Cambria Math" panose="02040503050406030204" pitchFamily="18" charset="0"/>
                                </a:rPr>
                                <m:t>𝑗</m:t>
                              </m:r>
                            </m:sub>
                            <m:sup/>
                            <m:e>
                              <m:func>
                                <m:funcPr>
                                  <m:ctrlPr>
                                    <a:rPr lang="en-ID" i="1">
                                      <a:latin typeface="Cambria Math" panose="02040503050406030204" pitchFamily="18" charset="0"/>
                                    </a:rPr>
                                  </m:ctrlPr>
                                </m:funcPr>
                                <m:fName>
                                  <m:r>
                                    <m:rPr>
                                      <m:sty m:val="p"/>
                                    </m:rPr>
                                    <a:rPr lang="en-ID" i="0">
                                      <a:latin typeface="Cambria Math" panose="02040503050406030204" pitchFamily="18" charset="0"/>
                                    </a:rPr>
                                    <m:t>exp</m:t>
                                  </m:r>
                                </m:fName>
                                <m:e>
                                  <m:d>
                                    <m:dPr>
                                      <m:ctrlPr>
                                        <a:rPr lang="en-ID" i="1">
                                          <a:solidFill>
                                            <a:srgbClr val="836967"/>
                                          </a:solidFill>
                                          <a:latin typeface="Cambria Math" panose="02040503050406030204" pitchFamily="18" charset="0"/>
                                        </a:rPr>
                                      </m:ctrlPr>
                                    </m:dPr>
                                    <m:e>
                                      <m:r>
                                        <a:rPr lang="en-ID" i="0">
                                          <a:latin typeface="Cambria Math" panose="02040503050406030204" pitchFamily="18" charset="0"/>
                                        </a:rPr>
                                        <m:t>−</m:t>
                                      </m:r>
                                      <m:r>
                                        <a:rPr lang="en-ID" i="1">
                                          <a:latin typeface="Cambria Math" panose="02040503050406030204" pitchFamily="18" charset="0"/>
                                        </a:rPr>
                                        <m:t>𝛾</m:t>
                                      </m:r>
                                      <m:sSub>
                                        <m:sSubPr>
                                          <m:ctrlPr>
                                            <a:rPr lang="en-ID" i="1">
                                              <a:solidFill>
                                                <a:srgbClr val="836967"/>
                                              </a:solidFill>
                                              <a:latin typeface="Cambria Math" panose="02040503050406030204" pitchFamily="18" charset="0"/>
                                            </a:rPr>
                                          </m:ctrlPr>
                                        </m:sSubPr>
                                        <m:e>
                                          <m:r>
                                            <a:rPr lang="en-ID" i="1">
                                              <a:latin typeface="Cambria Math" panose="02040503050406030204" pitchFamily="18" charset="0"/>
                                            </a:rPr>
                                            <m:t>𝑧</m:t>
                                          </m:r>
                                        </m:e>
                                        <m:sub>
                                          <m:r>
                                            <a:rPr lang="en-ID" i="1">
                                              <a:latin typeface="Cambria Math" panose="02040503050406030204" pitchFamily="18" charset="0"/>
                                            </a:rPr>
                                            <m:t>𝑗</m:t>
                                          </m:r>
                                          <m:r>
                                            <a:rPr lang="en-US" b="0" i="1" smtClean="0">
                                              <a:latin typeface="Cambria Math" panose="02040503050406030204" pitchFamily="18" charset="0"/>
                                            </a:rPr>
                                            <m:t>𝑘</m:t>
                                          </m:r>
                                        </m:sub>
                                      </m:sSub>
                                    </m:e>
                                  </m:d>
                                </m:e>
                              </m:func>
                            </m:e>
                          </m:nary>
                        </m:den>
                      </m:f>
                      <m:r>
                        <a:rPr lang="en-ID" i="0">
                          <a:latin typeface="Cambria Math" panose="02040503050406030204" pitchFamily="18" charset="0"/>
                        </a:rPr>
                        <m:t>⋅</m:t>
                      </m:r>
                      <m:sSub>
                        <m:sSubPr>
                          <m:ctrlPr>
                            <a:rPr lang="en-ID" i="1">
                              <a:solidFill>
                                <a:srgbClr val="836967"/>
                              </a:solidFill>
                              <a:latin typeface="Cambria Math" panose="02040503050406030204" pitchFamily="18" charset="0"/>
                            </a:rPr>
                          </m:ctrlPr>
                        </m:sSubPr>
                        <m:e>
                          <m:r>
                            <a:rPr lang="en-ID" i="1">
                              <a:latin typeface="Cambria Math" panose="02040503050406030204" pitchFamily="18" charset="0"/>
                            </a:rPr>
                            <m:t>𝑦</m:t>
                          </m:r>
                        </m:e>
                        <m:sub>
                          <m:r>
                            <a:rPr lang="en-ID" i="1">
                              <a:latin typeface="Cambria Math" panose="02040503050406030204" pitchFamily="18" charset="0"/>
                            </a:rPr>
                            <m:t>𝑗</m:t>
                          </m:r>
                        </m:sub>
                      </m:sSub>
                    </m:oMath>
                  </m:oMathPara>
                </a14:m>
                <a:endParaRPr lang="en-ID" dirty="0"/>
              </a:p>
            </p:txBody>
          </p:sp>
        </mc:Choice>
        <mc:Fallback xmlns="">
          <p:sp>
            <p:nvSpPr>
              <p:cNvPr id="4" name="TextBox 3">
                <a:extLst>
                  <a:ext uri="{FF2B5EF4-FFF2-40B4-BE49-F238E27FC236}">
                    <a16:creationId xmlns:a16="http://schemas.microsoft.com/office/drawing/2014/main" id="{89F6DB89-AF8C-5DBC-FA2C-D5CE5CCCBDA1}"/>
                  </a:ext>
                </a:extLst>
              </p:cNvPr>
              <p:cNvSpPr txBox="1">
                <a:spLocks noRot="1" noChangeAspect="1" noMove="1" noResize="1" noEditPoints="1" noAdjustHandles="1" noChangeArrowheads="1" noChangeShapeType="1" noTextEdit="1"/>
              </p:cNvSpPr>
              <p:nvPr/>
            </p:nvSpPr>
            <p:spPr>
              <a:xfrm>
                <a:off x="995161" y="2689987"/>
                <a:ext cx="2924647" cy="902298"/>
              </a:xfrm>
              <a:prstGeom prst="rect">
                <a:avLst/>
              </a:prstGeom>
              <a:blipFill>
                <a:blip r:embed="rId3"/>
                <a:stretch>
                  <a:fillRect/>
                </a:stretch>
              </a:blipFill>
            </p:spPr>
            <p:txBody>
              <a:bodyPr/>
              <a:lstStyle/>
              <a:p>
                <a:r>
                  <a:rPr lang="en-ID">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A4F4C3DB-FEDD-B4EB-5F5B-8C0DC2833579}"/>
                  </a:ext>
                </a:extLst>
              </p:cNvPr>
              <p:cNvSpPr txBox="1"/>
              <p:nvPr/>
            </p:nvSpPr>
            <p:spPr>
              <a:xfrm>
                <a:off x="6452661" y="2479512"/>
                <a:ext cx="4870610" cy="132324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i="1" smtClean="0">
                              <a:solidFill>
                                <a:srgbClr val="836967"/>
                              </a:solidFill>
                              <a:latin typeface="Cambria Math" panose="02040503050406030204" pitchFamily="18" charset="0"/>
                            </a:rPr>
                          </m:ctrlPr>
                        </m:sSubSupPr>
                        <m:e>
                          <m:r>
                            <a:rPr lang="en-US" i="1" smtClean="0">
                              <a:latin typeface="Cambria Math" panose="02040503050406030204" pitchFamily="18" charset="0"/>
                            </a:rPr>
                            <m:t>𝑅</m:t>
                          </m:r>
                        </m:e>
                        <m:sub>
                          <m:r>
                            <a:rPr lang="en-US" i="1" smtClean="0">
                              <a:latin typeface="Cambria Math" panose="02040503050406030204" pitchFamily="18" charset="0"/>
                            </a:rPr>
                            <m:t>𝑖</m:t>
                          </m:r>
                        </m:sub>
                        <m:sup>
                          <m:d>
                            <m:dPr>
                              <m:ctrlPr>
                                <a:rPr lang="en-US" i="1" smtClean="0">
                                  <a:solidFill>
                                    <a:srgbClr val="836967"/>
                                  </a:solidFill>
                                  <a:latin typeface="Cambria Math" panose="02040503050406030204" pitchFamily="18" charset="0"/>
                                </a:rPr>
                              </m:ctrlPr>
                            </m:dPr>
                            <m:e>
                              <m:r>
                                <a:rPr lang="en-US" i="1" smtClean="0">
                                  <a:latin typeface="Cambria Math" panose="02040503050406030204" pitchFamily="18" charset="0"/>
                                </a:rPr>
                                <m:t>𝑗</m:t>
                              </m:r>
                            </m:e>
                          </m:d>
                        </m:sup>
                      </m:sSubSup>
                      <m:r>
                        <a:rPr lang="en-US" i="1" smtClean="0">
                          <a:latin typeface="Cambria Math" panose="02040503050406030204" pitchFamily="18" charset="0"/>
                        </a:rPr>
                        <m:t>=</m:t>
                      </m:r>
                      <m:nary>
                        <m:naryPr>
                          <m:chr m:val="∑"/>
                          <m:limLoc m:val="undOvr"/>
                          <m:grow m:val="on"/>
                          <m:supHide m:val="on"/>
                          <m:ctrlPr>
                            <a:rPr lang="en-US" i="1" smtClean="0">
                              <a:latin typeface="Cambria Math" panose="02040503050406030204" pitchFamily="18" charset="0"/>
                            </a:rPr>
                          </m:ctrlPr>
                        </m:naryPr>
                        <m:sub>
                          <m:r>
                            <a:rPr lang="en-US" i="1" smtClean="0">
                              <a:latin typeface="Cambria Math" panose="02040503050406030204" pitchFamily="18" charset="0"/>
                            </a:rPr>
                            <m:t>𝑘</m:t>
                          </m:r>
                          <m:r>
                            <a:rPr lang="en-US" i="1" smtClean="0">
                              <a:latin typeface="Cambria Math" panose="02040503050406030204" pitchFamily="18" charset="0"/>
                            </a:rPr>
                            <m:t>≠</m:t>
                          </m:r>
                          <m:r>
                            <a:rPr lang="en-US" i="1" smtClean="0">
                              <a:latin typeface="Cambria Math" panose="02040503050406030204" pitchFamily="18" charset="0"/>
                            </a:rPr>
                            <m:t>𝑗</m:t>
                          </m:r>
                        </m:sub>
                        <m:sup/>
                        <m:e>
                          <m:f>
                            <m:fPr>
                              <m:ctrlPr>
                                <a:rPr lang="en-US" i="1" smtClean="0">
                                  <a:solidFill>
                                    <a:srgbClr val="836967"/>
                                  </a:solidFill>
                                  <a:latin typeface="Cambria Math" panose="02040503050406030204" pitchFamily="18" charset="0"/>
                                </a:rPr>
                              </m:ctrlPr>
                            </m:fPr>
                            <m:num>
                              <m:sSubSup>
                                <m:sSubSupPr>
                                  <m:ctrlPr>
                                    <a:rPr lang="en-US" i="1" smtClean="0">
                                      <a:solidFill>
                                        <a:srgbClr val="836967"/>
                                      </a:solidFill>
                                      <a:latin typeface="Cambria Math" panose="02040503050406030204" pitchFamily="18" charset="0"/>
                                    </a:rPr>
                                  </m:ctrlPr>
                                </m:sSubSupPr>
                                <m:e>
                                  <m:d>
                                    <m:dPr>
                                      <m:begChr m:val="["/>
                                      <m:endChr m:val="]"/>
                                      <m:ctrlPr>
                                        <a:rPr lang="en-US" i="1" smtClean="0">
                                          <a:solidFill>
                                            <a:srgbClr val="836967"/>
                                          </a:solidFill>
                                          <a:latin typeface="Cambria Math" panose="02040503050406030204" pitchFamily="18" charset="0"/>
                                        </a:rPr>
                                      </m:ctrlPr>
                                    </m:dPr>
                                    <m:e>
                                      <m:sSub>
                                        <m:sSubPr>
                                          <m:ctrlPr>
                                            <a:rPr lang="en-US" i="1" smtClean="0">
                                              <a:solidFill>
                                                <a:srgbClr val="836967"/>
                                              </a:solidFill>
                                              <a:latin typeface="Cambria Math" panose="02040503050406030204" pitchFamily="18" charset="0"/>
                                            </a:rPr>
                                          </m:ctrlPr>
                                        </m:sSubPr>
                                        <m:e>
                                          <m:r>
                                            <a:rPr lang="en-US" i="1" smtClean="0">
                                              <a:latin typeface="Cambria Math" panose="02040503050406030204" pitchFamily="18" charset="0"/>
                                            </a:rPr>
                                            <m:t>𝑥</m:t>
                                          </m:r>
                                        </m:e>
                                        <m:sub>
                                          <m:r>
                                            <a:rPr lang="en-US" i="1" smtClean="0">
                                              <a:latin typeface="Cambria Math" panose="02040503050406030204" pitchFamily="18" charset="0"/>
                                            </a:rPr>
                                            <m:t>𝑘</m:t>
                                          </m:r>
                                        </m:sub>
                                      </m:sSub>
                                      <m:r>
                                        <a:rPr lang="en-US" i="1" smtClean="0">
                                          <a:latin typeface="Cambria Math" panose="02040503050406030204" pitchFamily="18" charset="0"/>
                                        </a:rPr>
                                        <m:t>−</m:t>
                                      </m:r>
                                      <m:sSub>
                                        <m:sSubPr>
                                          <m:ctrlPr>
                                            <a:rPr lang="en-US" i="1" smtClean="0">
                                              <a:solidFill>
                                                <a:srgbClr val="836967"/>
                                              </a:solidFill>
                                              <a:latin typeface="Cambria Math" panose="02040503050406030204" pitchFamily="18" charset="0"/>
                                            </a:rPr>
                                          </m:ctrlPr>
                                        </m:sSubPr>
                                        <m:e>
                                          <m:r>
                                            <a:rPr lang="en-US" i="1" smtClean="0">
                                              <a:latin typeface="Cambria Math" panose="02040503050406030204" pitchFamily="18" charset="0"/>
                                            </a:rPr>
                                            <m:t>𝑥</m:t>
                                          </m:r>
                                        </m:e>
                                        <m:sub>
                                          <m:r>
                                            <a:rPr lang="en-US" i="1" smtClean="0">
                                              <a:latin typeface="Cambria Math" panose="02040503050406030204" pitchFamily="18" charset="0"/>
                                            </a:rPr>
                                            <m:t>𝑗</m:t>
                                          </m:r>
                                        </m:sub>
                                      </m:sSub>
                                    </m:e>
                                  </m:d>
                                </m:e>
                                <m:sub>
                                  <m:r>
                                    <a:rPr lang="en-US" i="1" smtClean="0">
                                      <a:latin typeface="Cambria Math" panose="02040503050406030204" pitchFamily="18" charset="0"/>
                                    </a:rPr>
                                    <m:t>𝑖</m:t>
                                  </m:r>
                                </m:sub>
                                <m:sup>
                                  <m:r>
                                    <a:rPr lang="en-US" i="1" smtClean="0">
                                      <a:latin typeface="Cambria Math" panose="02040503050406030204" pitchFamily="18" charset="0"/>
                                    </a:rPr>
                                    <m:t>2</m:t>
                                  </m:r>
                                </m:sup>
                              </m:sSubSup>
                            </m:num>
                            <m:den>
                              <m:sSup>
                                <m:sSupPr>
                                  <m:ctrlPr>
                                    <a:rPr lang="en-US" i="1" smtClean="0">
                                      <a:solidFill>
                                        <a:srgbClr val="836967"/>
                                      </a:solidFill>
                                      <a:latin typeface="Cambria Math" panose="02040503050406030204" pitchFamily="18" charset="0"/>
                                    </a:rPr>
                                  </m:ctrlPr>
                                </m:sSupPr>
                                <m:e>
                                  <m:d>
                                    <m:dPr>
                                      <m:begChr m:val="‖"/>
                                      <m:endChr m:val="‖"/>
                                      <m:ctrlPr>
                                        <a:rPr lang="en-US" i="1" smtClean="0">
                                          <a:solidFill>
                                            <a:srgbClr val="836967"/>
                                          </a:solidFill>
                                          <a:latin typeface="Cambria Math" panose="02040503050406030204" pitchFamily="18" charset="0"/>
                                        </a:rPr>
                                      </m:ctrlPr>
                                    </m:dPr>
                                    <m:e>
                                      <m:sSub>
                                        <m:sSubPr>
                                          <m:ctrlPr>
                                            <a:rPr lang="en-US" i="1" smtClean="0">
                                              <a:solidFill>
                                                <a:srgbClr val="836967"/>
                                              </a:solidFill>
                                              <a:latin typeface="Cambria Math" panose="02040503050406030204" pitchFamily="18" charset="0"/>
                                            </a:rPr>
                                          </m:ctrlPr>
                                        </m:sSubPr>
                                        <m:e>
                                          <m:r>
                                            <a:rPr lang="en-US" i="1" smtClean="0">
                                              <a:latin typeface="Cambria Math" panose="02040503050406030204" pitchFamily="18" charset="0"/>
                                            </a:rPr>
                                            <m:t>𝑥</m:t>
                                          </m:r>
                                        </m:e>
                                        <m:sub>
                                          <m:r>
                                            <a:rPr lang="en-US" i="1" smtClean="0">
                                              <a:latin typeface="Cambria Math" panose="02040503050406030204" pitchFamily="18" charset="0"/>
                                            </a:rPr>
                                            <m:t>𝑘</m:t>
                                          </m:r>
                                        </m:sub>
                                      </m:sSub>
                                      <m:r>
                                        <a:rPr lang="en-US" i="1" smtClean="0">
                                          <a:latin typeface="Cambria Math" panose="02040503050406030204" pitchFamily="18" charset="0"/>
                                        </a:rPr>
                                        <m:t>−</m:t>
                                      </m:r>
                                      <m:sSub>
                                        <m:sSubPr>
                                          <m:ctrlPr>
                                            <a:rPr lang="en-US" i="1" smtClean="0">
                                              <a:solidFill>
                                                <a:srgbClr val="836967"/>
                                              </a:solidFill>
                                              <a:latin typeface="Cambria Math" panose="02040503050406030204" pitchFamily="18" charset="0"/>
                                            </a:rPr>
                                          </m:ctrlPr>
                                        </m:sSubPr>
                                        <m:e>
                                          <m:r>
                                            <a:rPr lang="en-US" i="1" smtClean="0">
                                              <a:latin typeface="Cambria Math" panose="02040503050406030204" pitchFamily="18" charset="0"/>
                                            </a:rPr>
                                            <m:t>𝑥</m:t>
                                          </m:r>
                                        </m:e>
                                        <m:sub>
                                          <m:r>
                                            <a:rPr lang="en-US" i="1" smtClean="0">
                                              <a:latin typeface="Cambria Math" panose="02040503050406030204" pitchFamily="18" charset="0"/>
                                            </a:rPr>
                                            <m:t>𝑗</m:t>
                                          </m:r>
                                        </m:sub>
                                      </m:sSub>
                                    </m:e>
                                  </m:d>
                                </m:e>
                                <m:sup>
                                  <m:r>
                                    <a:rPr lang="en-US" i="1" smtClean="0">
                                      <a:latin typeface="Cambria Math" panose="02040503050406030204" pitchFamily="18" charset="0"/>
                                    </a:rPr>
                                    <m:t>2</m:t>
                                  </m:r>
                                </m:sup>
                              </m:sSup>
                            </m:den>
                          </m:f>
                        </m:e>
                      </m:nary>
                      <m:r>
                        <a:rPr lang="en-US" i="1" smtClean="0">
                          <a:latin typeface="Cambria Math" panose="02040503050406030204" pitchFamily="18" charset="0"/>
                        </a:rPr>
                        <m:t>⋅</m:t>
                      </m:r>
                      <m:sSubSup>
                        <m:sSubSupPr>
                          <m:ctrlPr>
                            <a:rPr lang="en-US" i="1" smtClean="0">
                              <a:solidFill>
                                <a:srgbClr val="836967"/>
                              </a:solidFill>
                              <a:latin typeface="Cambria Math" panose="02040503050406030204" pitchFamily="18" charset="0"/>
                            </a:rPr>
                          </m:ctrlPr>
                        </m:sSubSupPr>
                        <m:e>
                          <m:r>
                            <a:rPr lang="en-US" i="1" smtClean="0">
                              <a:latin typeface="Cambria Math" panose="02040503050406030204" pitchFamily="18" charset="0"/>
                            </a:rPr>
                            <m:t>𝑅</m:t>
                          </m:r>
                        </m:e>
                        <m:sub>
                          <m:r>
                            <a:rPr lang="en-US" i="1" smtClean="0">
                              <a:latin typeface="Cambria Math" panose="02040503050406030204" pitchFamily="18" charset="0"/>
                            </a:rPr>
                            <m:t>𝑘</m:t>
                          </m:r>
                        </m:sub>
                        <m:sup>
                          <m:d>
                            <m:dPr>
                              <m:ctrlPr>
                                <a:rPr lang="en-US" i="1" smtClean="0">
                                  <a:solidFill>
                                    <a:srgbClr val="836967"/>
                                  </a:solidFill>
                                  <a:latin typeface="Cambria Math" panose="02040503050406030204" pitchFamily="18" charset="0"/>
                                </a:rPr>
                              </m:ctrlPr>
                            </m:dPr>
                            <m:e>
                              <m:r>
                                <a:rPr lang="en-US" i="1" smtClean="0">
                                  <a:latin typeface="Cambria Math" panose="02040503050406030204" pitchFamily="18" charset="0"/>
                                </a:rPr>
                                <m:t>𝑗</m:t>
                              </m:r>
                            </m:e>
                          </m:d>
                        </m:sup>
                      </m:sSubSup>
                    </m:oMath>
                  </m:oMathPara>
                </a14:m>
                <a:endParaRPr lang="en-ID" dirty="0"/>
              </a:p>
            </p:txBody>
          </p:sp>
        </mc:Choice>
        <mc:Fallback xmlns="">
          <p:sp>
            <p:nvSpPr>
              <p:cNvPr id="6" name="TextBox 5">
                <a:extLst>
                  <a:ext uri="{FF2B5EF4-FFF2-40B4-BE49-F238E27FC236}">
                    <a16:creationId xmlns:a16="http://schemas.microsoft.com/office/drawing/2014/main" id="{A4F4C3DB-FEDD-B4EB-5F5B-8C0DC2833579}"/>
                  </a:ext>
                </a:extLst>
              </p:cNvPr>
              <p:cNvSpPr txBox="1">
                <a:spLocks noRot="1" noChangeAspect="1" noMove="1" noResize="1" noEditPoints="1" noAdjustHandles="1" noChangeArrowheads="1" noChangeShapeType="1" noTextEdit="1"/>
              </p:cNvSpPr>
              <p:nvPr/>
            </p:nvSpPr>
            <p:spPr>
              <a:xfrm>
                <a:off x="6452661" y="2479512"/>
                <a:ext cx="4870610" cy="1323247"/>
              </a:xfrm>
              <a:prstGeom prst="rect">
                <a:avLst/>
              </a:prstGeom>
              <a:blipFill>
                <a:blip r:embed="rId4"/>
                <a:stretch>
                  <a:fillRect/>
                </a:stretch>
              </a:blipFill>
            </p:spPr>
            <p:txBody>
              <a:bodyPr/>
              <a:lstStyle/>
              <a:p>
                <a:r>
                  <a:rPr lang="en-ID">
                    <a:noFill/>
                  </a:rPr>
                  <a:t> </a:t>
                </a:r>
              </a:p>
            </p:txBody>
          </p:sp>
        </mc:Fallback>
      </mc:AlternateContent>
      <p:pic>
        <p:nvPicPr>
          <p:cNvPr id="8" name="Picture 7">
            <a:extLst>
              <a:ext uri="{FF2B5EF4-FFF2-40B4-BE49-F238E27FC236}">
                <a16:creationId xmlns:a16="http://schemas.microsoft.com/office/drawing/2014/main" id="{2BAF54F7-7332-5EB4-A310-18E14621766E}"/>
              </a:ext>
            </a:extLst>
          </p:cNvPr>
          <p:cNvPicPr>
            <a:picLocks noChangeAspect="1"/>
          </p:cNvPicPr>
          <p:nvPr/>
        </p:nvPicPr>
        <p:blipFill>
          <a:blip r:embed="rId5"/>
          <a:stretch>
            <a:fillRect/>
          </a:stretch>
        </p:blipFill>
        <p:spPr>
          <a:xfrm>
            <a:off x="444500" y="3965441"/>
            <a:ext cx="4540483" cy="1644735"/>
          </a:xfrm>
          <a:prstGeom prst="rect">
            <a:avLst/>
          </a:prstGeom>
        </p:spPr>
      </p:pic>
      <p:pic>
        <p:nvPicPr>
          <p:cNvPr id="11" name="Picture 10">
            <a:extLst>
              <a:ext uri="{FF2B5EF4-FFF2-40B4-BE49-F238E27FC236}">
                <a16:creationId xmlns:a16="http://schemas.microsoft.com/office/drawing/2014/main" id="{2765B9D2-7526-E608-BBD8-68881509F4C9}"/>
              </a:ext>
            </a:extLst>
          </p:cNvPr>
          <p:cNvPicPr>
            <a:picLocks noChangeAspect="1"/>
          </p:cNvPicPr>
          <p:nvPr/>
        </p:nvPicPr>
        <p:blipFill>
          <a:blip r:embed="rId6"/>
          <a:stretch>
            <a:fillRect/>
          </a:stretch>
        </p:blipFill>
        <p:spPr>
          <a:xfrm>
            <a:off x="6298691" y="3965441"/>
            <a:ext cx="5893310" cy="1533959"/>
          </a:xfrm>
          <a:prstGeom prst="rect">
            <a:avLst/>
          </a:prstGeom>
        </p:spPr>
      </p:pic>
    </p:spTree>
    <p:extLst>
      <p:ext uri="{BB962C8B-B14F-4D97-AF65-F5344CB8AC3E}">
        <p14:creationId xmlns:p14="http://schemas.microsoft.com/office/powerpoint/2010/main" val="25043099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0DBC8-FF19-E99C-64A3-67148A6BF383}"/>
              </a:ext>
            </a:extLst>
          </p:cNvPr>
          <p:cNvSpPr>
            <a:spLocks noGrp="1"/>
          </p:cNvSpPr>
          <p:nvPr>
            <p:ph type="title"/>
          </p:nvPr>
        </p:nvSpPr>
        <p:spPr/>
        <p:txBody>
          <a:bodyPr/>
          <a:lstStyle/>
          <a:p>
            <a:r>
              <a:rPr lang="en-US" dirty="0"/>
              <a:t>Experimental Result</a:t>
            </a:r>
            <a:endParaRPr lang="en-ID" dirty="0"/>
          </a:p>
        </p:txBody>
      </p:sp>
      <p:sp>
        <p:nvSpPr>
          <p:cNvPr id="3" name="Text Placeholder 2">
            <a:extLst>
              <a:ext uri="{FF2B5EF4-FFF2-40B4-BE49-F238E27FC236}">
                <a16:creationId xmlns:a16="http://schemas.microsoft.com/office/drawing/2014/main" id="{AF20D86E-401B-44A6-ABEC-2FBF1EE2C994}"/>
              </a:ext>
            </a:extLst>
          </p:cNvPr>
          <p:cNvSpPr>
            <a:spLocks noGrp="1"/>
          </p:cNvSpPr>
          <p:nvPr>
            <p:ph type="body" sz="quarter" idx="10"/>
          </p:nvPr>
        </p:nvSpPr>
        <p:spPr/>
        <p:txBody>
          <a:bodyPr/>
          <a:lstStyle/>
          <a:p>
            <a:endParaRPr lang="en-ID" dirty="0"/>
          </a:p>
        </p:txBody>
      </p:sp>
    </p:spTree>
    <p:extLst>
      <p:ext uri="{BB962C8B-B14F-4D97-AF65-F5344CB8AC3E}">
        <p14:creationId xmlns:p14="http://schemas.microsoft.com/office/powerpoint/2010/main" val="32033995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8A916-FE20-D362-C895-457D79A2B23A}"/>
              </a:ext>
            </a:extLst>
          </p:cNvPr>
          <p:cNvSpPr>
            <a:spLocks noGrp="1"/>
          </p:cNvSpPr>
          <p:nvPr>
            <p:ph type="title"/>
          </p:nvPr>
        </p:nvSpPr>
        <p:spPr/>
        <p:txBody>
          <a:bodyPr/>
          <a:lstStyle/>
          <a:p>
            <a:r>
              <a:rPr lang="en-US" dirty="0"/>
              <a:t>What makes the top 10 anomalies?</a:t>
            </a:r>
            <a:endParaRPr lang="en-ID" dirty="0"/>
          </a:p>
        </p:txBody>
      </p:sp>
      <p:sp>
        <p:nvSpPr>
          <p:cNvPr id="4" name="Content Placeholder 3">
            <a:extLst>
              <a:ext uri="{FF2B5EF4-FFF2-40B4-BE49-F238E27FC236}">
                <a16:creationId xmlns:a16="http://schemas.microsoft.com/office/drawing/2014/main" id="{C368D638-7754-1A40-FE66-A603DE3BC1C6}"/>
              </a:ext>
            </a:extLst>
          </p:cNvPr>
          <p:cNvSpPr>
            <a:spLocks noGrp="1"/>
          </p:cNvSpPr>
          <p:nvPr>
            <p:ph sz="quarter" idx="13"/>
          </p:nvPr>
        </p:nvSpPr>
        <p:spPr>
          <a:xfrm>
            <a:off x="444500" y="1463040"/>
            <a:ext cx="4791529" cy="4601748"/>
          </a:xfrm>
        </p:spPr>
        <p:txBody>
          <a:bodyPr/>
          <a:lstStyle/>
          <a:p>
            <a:r>
              <a:rPr lang="en-US" dirty="0"/>
              <a:t>Feature contributions of the top 10 anomalous instance</a:t>
            </a:r>
            <a:endParaRPr lang="en-ID" dirty="0"/>
          </a:p>
        </p:txBody>
      </p:sp>
      <p:sp>
        <p:nvSpPr>
          <p:cNvPr id="5" name="Content Placeholder 4">
            <a:extLst>
              <a:ext uri="{FF2B5EF4-FFF2-40B4-BE49-F238E27FC236}">
                <a16:creationId xmlns:a16="http://schemas.microsoft.com/office/drawing/2014/main" id="{AFB16EA6-5D76-70D1-77E8-6A731C82B641}"/>
              </a:ext>
            </a:extLst>
          </p:cNvPr>
          <p:cNvSpPr>
            <a:spLocks noGrp="1"/>
          </p:cNvSpPr>
          <p:nvPr>
            <p:ph sz="quarter" idx="14"/>
          </p:nvPr>
        </p:nvSpPr>
        <p:spPr>
          <a:xfrm>
            <a:off x="5421085" y="1463040"/>
            <a:ext cx="6208557" cy="4601748"/>
          </a:xfrm>
        </p:spPr>
        <p:txBody>
          <a:bodyPr/>
          <a:lstStyle/>
          <a:p>
            <a:r>
              <a:rPr lang="en-US" dirty="0"/>
              <a:t>The soft-minimum score of t</a:t>
            </a:r>
            <a:r>
              <a:rPr lang="en-ID" dirty="0"/>
              <a:t>he top 10 anomalous instance</a:t>
            </a:r>
          </a:p>
        </p:txBody>
      </p:sp>
      <p:pic>
        <p:nvPicPr>
          <p:cNvPr id="9" name="Picture 8">
            <a:extLst>
              <a:ext uri="{FF2B5EF4-FFF2-40B4-BE49-F238E27FC236}">
                <a16:creationId xmlns:a16="http://schemas.microsoft.com/office/drawing/2014/main" id="{D2A87293-A33B-DFE5-69CB-27385ABB054C}"/>
              </a:ext>
            </a:extLst>
          </p:cNvPr>
          <p:cNvPicPr>
            <a:picLocks noChangeAspect="1"/>
          </p:cNvPicPr>
          <p:nvPr/>
        </p:nvPicPr>
        <p:blipFill>
          <a:blip r:embed="rId3"/>
          <a:stretch>
            <a:fillRect/>
          </a:stretch>
        </p:blipFill>
        <p:spPr>
          <a:xfrm>
            <a:off x="444500" y="2235657"/>
            <a:ext cx="4269014" cy="3056513"/>
          </a:xfrm>
          <a:prstGeom prst="rect">
            <a:avLst/>
          </a:prstGeom>
          <a:ln w="12700">
            <a:solidFill>
              <a:schemeClr val="tx1"/>
            </a:solidFill>
          </a:ln>
        </p:spPr>
      </p:pic>
      <p:pic>
        <p:nvPicPr>
          <p:cNvPr id="6" name="Picture 5">
            <a:extLst>
              <a:ext uri="{FF2B5EF4-FFF2-40B4-BE49-F238E27FC236}">
                <a16:creationId xmlns:a16="http://schemas.microsoft.com/office/drawing/2014/main" id="{885F3463-39E2-257C-5803-D4E8BA18D8B9}"/>
              </a:ext>
            </a:extLst>
          </p:cNvPr>
          <p:cNvPicPr>
            <a:picLocks noChangeAspect="1"/>
          </p:cNvPicPr>
          <p:nvPr/>
        </p:nvPicPr>
        <p:blipFill>
          <a:blip r:embed="rId4"/>
          <a:stretch>
            <a:fillRect/>
          </a:stretch>
        </p:blipFill>
        <p:spPr>
          <a:xfrm>
            <a:off x="5421085" y="2235657"/>
            <a:ext cx="5874052" cy="2502029"/>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sp>
        <p:nvSpPr>
          <p:cNvPr id="8" name="Rectangle 7">
            <a:extLst>
              <a:ext uri="{FF2B5EF4-FFF2-40B4-BE49-F238E27FC236}">
                <a16:creationId xmlns:a16="http://schemas.microsoft.com/office/drawing/2014/main" id="{F9F42758-6886-AB9F-6F6C-AD8E6C742B2B}"/>
              </a:ext>
            </a:extLst>
          </p:cNvPr>
          <p:cNvSpPr/>
          <p:nvPr/>
        </p:nvSpPr>
        <p:spPr>
          <a:xfrm>
            <a:off x="763929" y="2523281"/>
            <a:ext cx="601884" cy="24306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 name="Rectangle 9">
            <a:extLst>
              <a:ext uri="{FF2B5EF4-FFF2-40B4-BE49-F238E27FC236}">
                <a16:creationId xmlns:a16="http://schemas.microsoft.com/office/drawing/2014/main" id="{08CA1723-7153-3B13-412E-205205F7BD16}"/>
              </a:ext>
            </a:extLst>
          </p:cNvPr>
          <p:cNvSpPr/>
          <p:nvPr/>
        </p:nvSpPr>
        <p:spPr>
          <a:xfrm>
            <a:off x="4111630" y="2797215"/>
            <a:ext cx="601884" cy="24306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 name="Rectangle 10">
            <a:extLst>
              <a:ext uri="{FF2B5EF4-FFF2-40B4-BE49-F238E27FC236}">
                <a16:creationId xmlns:a16="http://schemas.microsoft.com/office/drawing/2014/main" id="{05077B95-33C5-9DA2-2570-2E8CBBA3214D}"/>
              </a:ext>
            </a:extLst>
          </p:cNvPr>
          <p:cNvSpPr/>
          <p:nvPr/>
        </p:nvSpPr>
        <p:spPr>
          <a:xfrm>
            <a:off x="1888603" y="3040283"/>
            <a:ext cx="601884" cy="24306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 name="Rectangle 11">
            <a:extLst>
              <a:ext uri="{FF2B5EF4-FFF2-40B4-BE49-F238E27FC236}">
                <a16:creationId xmlns:a16="http://schemas.microsoft.com/office/drawing/2014/main" id="{1E95832C-5EFA-D2DA-5465-49C1B2BF0C2E}"/>
              </a:ext>
            </a:extLst>
          </p:cNvPr>
          <p:cNvSpPr/>
          <p:nvPr/>
        </p:nvSpPr>
        <p:spPr>
          <a:xfrm>
            <a:off x="754284" y="3335432"/>
            <a:ext cx="601884" cy="24306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 name="Rectangle 12">
            <a:extLst>
              <a:ext uri="{FF2B5EF4-FFF2-40B4-BE49-F238E27FC236}">
                <a16:creationId xmlns:a16="http://schemas.microsoft.com/office/drawing/2014/main" id="{9A307349-0D02-DE56-B01D-4830E36058D2}"/>
              </a:ext>
            </a:extLst>
          </p:cNvPr>
          <p:cNvSpPr/>
          <p:nvPr/>
        </p:nvSpPr>
        <p:spPr>
          <a:xfrm>
            <a:off x="754284" y="3623056"/>
            <a:ext cx="601884" cy="24306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 name="Rectangle 13">
            <a:extLst>
              <a:ext uri="{FF2B5EF4-FFF2-40B4-BE49-F238E27FC236}">
                <a16:creationId xmlns:a16="http://schemas.microsoft.com/office/drawing/2014/main" id="{BC5B2E7B-90D8-48B7-B43E-C7BE7BCABDF9}"/>
              </a:ext>
            </a:extLst>
          </p:cNvPr>
          <p:cNvSpPr/>
          <p:nvPr/>
        </p:nvSpPr>
        <p:spPr>
          <a:xfrm>
            <a:off x="4111630" y="3891281"/>
            <a:ext cx="601884" cy="24306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 name="Rectangle 14">
            <a:extLst>
              <a:ext uri="{FF2B5EF4-FFF2-40B4-BE49-F238E27FC236}">
                <a16:creationId xmlns:a16="http://schemas.microsoft.com/office/drawing/2014/main" id="{D5EAECCA-FFD3-7A1C-3A44-8320C6458351}"/>
              </a:ext>
            </a:extLst>
          </p:cNvPr>
          <p:cNvSpPr/>
          <p:nvPr/>
        </p:nvSpPr>
        <p:spPr>
          <a:xfrm>
            <a:off x="763929" y="4169989"/>
            <a:ext cx="601884" cy="24306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6" name="Rectangle 15">
            <a:extLst>
              <a:ext uri="{FF2B5EF4-FFF2-40B4-BE49-F238E27FC236}">
                <a16:creationId xmlns:a16="http://schemas.microsoft.com/office/drawing/2014/main" id="{8ED8D0C7-F742-ED52-B3F6-EA6FE01007DF}"/>
              </a:ext>
            </a:extLst>
          </p:cNvPr>
          <p:cNvSpPr/>
          <p:nvPr/>
        </p:nvSpPr>
        <p:spPr>
          <a:xfrm>
            <a:off x="4114248" y="4468784"/>
            <a:ext cx="601884" cy="24306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7" name="Rectangle 16">
            <a:extLst>
              <a:ext uri="{FF2B5EF4-FFF2-40B4-BE49-F238E27FC236}">
                <a16:creationId xmlns:a16="http://schemas.microsoft.com/office/drawing/2014/main" id="{B7FA10CF-2903-843D-68BF-667CB6B0716F}"/>
              </a:ext>
            </a:extLst>
          </p:cNvPr>
          <p:cNvSpPr/>
          <p:nvPr/>
        </p:nvSpPr>
        <p:spPr>
          <a:xfrm>
            <a:off x="763929" y="4724689"/>
            <a:ext cx="601884" cy="24306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8" name="Rectangle 17">
            <a:extLst>
              <a:ext uri="{FF2B5EF4-FFF2-40B4-BE49-F238E27FC236}">
                <a16:creationId xmlns:a16="http://schemas.microsoft.com/office/drawing/2014/main" id="{449C0DF3-2918-A465-C1D9-DB77FA0A88D1}"/>
              </a:ext>
            </a:extLst>
          </p:cNvPr>
          <p:cNvSpPr/>
          <p:nvPr/>
        </p:nvSpPr>
        <p:spPr>
          <a:xfrm>
            <a:off x="763929" y="5023888"/>
            <a:ext cx="601884" cy="24306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9" name="Rectangle 18">
            <a:extLst>
              <a:ext uri="{FF2B5EF4-FFF2-40B4-BE49-F238E27FC236}">
                <a16:creationId xmlns:a16="http://schemas.microsoft.com/office/drawing/2014/main" id="{1EC015B3-95A3-ACAD-9004-9785E2E2381F}"/>
              </a:ext>
            </a:extLst>
          </p:cNvPr>
          <p:cNvSpPr/>
          <p:nvPr/>
        </p:nvSpPr>
        <p:spPr>
          <a:xfrm>
            <a:off x="7363428" y="2488556"/>
            <a:ext cx="601884" cy="24306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20" name="Rectangle 19">
            <a:extLst>
              <a:ext uri="{FF2B5EF4-FFF2-40B4-BE49-F238E27FC236}">
                <a16:creationId xmlns:a16="http://schemas.microsoft.com/office/drawing/2014/main" id="{B81C5DB5-5CE2-6064-A00F-C82FD1EFFF03}"/>
              </a:ext>
            </a:extLst>
          </p:cNvPr>
          <p:cNvSpPr/>
          <p:nvPr/>
        </p:nvSpPr>
        <p:spPr>
          <a:xfrm>
            <a:off x="10683608" y="2704617"/>
            <a:ext cx="601884" cy="24306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21" name="Rectangle 20">
            <a:extLst>
              <a:ext uri="{FF2B5EF4-FFF2-40B4-BE49-F238E27FC236}">
                <a16:creationId xmlns:a16="http://schemas.microsoft.com/office/drawing/2014/main" id="{C49ED412-D535-C06C-1BD1-21DE5C59F7D7}"/>
              </a:ext>
            </a:extLst>
          </p:cNvPr>
          <p:cNvSpPr/>
          <p:nvPr/>
        </p:nvSpPr>
        <p:spPr>
          <a:xfrm>
            <a:off x="8525363" y="2918749"/>
            <a:ext cx="601884" cy="24306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22" name="Rectangle 21">
            <a:extLst>
              <a:ext uri="{FF2B5EF4-FFF2-40B4-BE49-F238E27FC236}">
                <a16:creationId xmlns:a16="http://schemas.microsoft.com/office/drawing/2014/main" id="{80254B6D-46BC-4DDB-71E4-B45B046F4610}"/>
              </a:ext>
            </a:extLst>
          </p:cNvPr>
          <p:cNvSpPr/>
          <p:nvPr/>
        </p:nvSpPr>
        <p:spPr>
          <a:xfrm>
            <a:off x="7363428" y="3105862"/>
            <a:ext cx="601884" cy="24306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23" name="Rectangle 22">
            <a:extLst>
              <a:ext uri="{FF2B5EF4-FFF2-40B4-BE49-F238E27FC236}">
                <a16:creationId xmlns:a16="http://schemas.microsoft.com/office/drawing/2014/main" id="{9675EAAA-44F9-1A09-2973-400640FBE4C7}"/>
              </a:ext>
            </a:extLst>
          </p:cNvPr>
          <p:cNvSpPr/>
          <p:nvPr/>
        </p:nvSpPr>
        <p:spPr>
          <a:xfrm>
            <a:off x="7363428" y="3382707"/>
            <a:ext cx="601884" cy="24306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24" name="Rectangle 23">
            <a:extLst>
              <a:ext uri="{FF2B5EF4-FFF2-40B4-BE49-F238E27FC236}">
                <a16:creationId xmlns:a16="http://schemas.microsoft.com/office/drawing/2014/main" id="{B11BC077-B447-06DB-4399-E2C19A27DFA3}"/>
              </a:ext>
            </a:extLst>
          </p:cNvPr>
          <p:cNvSpPr/>
          <p:nvPr/>
        </p:nvSpPr>
        <p:spPr>
          <a:xfrm>
            <a:off x="10683608" y="3578500"/>
            <a:ext cx="601884" cy="24306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25" name="Rectangle 24">
            <a:extLst>
              <a:ext uri="{FF2B5EF4-FFF2-40B4-BE49-F238E27FC236}">
                <a16:creationId xmlns:a16="http://schemas.microsoft.com/office/drawing/2014/main" id="{7CF65718-280D-8C5D-93A8-E3874547330D}"/>
              </a:ext>
            </a:extLst>
          </p:cNvPr>
          <p:cNvSpPr/>
          <p:nvPr/>
        </p:nvSpPr>
        <p:spPr>
          <a:xfrm>
            <a:off x="7363604" y="3787289"/>
            <a:ext cx="601884" cy="24306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26" name="Rectangle 25">
            <a:extLst>
              <a:ext uri="{FF2B5EF4-FFF2-40B4-BE49-F238E27FC236}">
                <a16:creationId xmlns:a16="http://schemas.microsoft.com/office/drawing/2014/main" id="{818D9478-BEAF-2EE2-72E3-169A77F39379}"/>
              </a:ext>
            </a:extLst>
          </p:cNvPr>
          <p:cNvSpPr/>
          <p:nvPr/>
        </p:nvSpPr>
        <p:spPr>
          <a:xfrm>
            <a:off x="10683608" y="4030357"/>
            <a:ext cx="601884" cy="24306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27" name="Rectangle 26">
            <a:extLst>
              <a:ext uri="{FF2B5EF4-FFF2-40B4-BE49-F238E27FC236}">
                <a16:creationId xmlns:a16="http://schemas.microsoft.com/office/drawing/2014/main" id="{E7C31B0B-901A-409A-1C22-54CE9186C638}"/>
              </a:ext>
            </a:extLst>
          </p:cNvPr>
          <p:cNvSpPr/>
          <p:nvPr/>
        </p:nvSpPr>
        <p:spPr>
          <a:xfrm>
            <a:off x="7352265" y="4265039"/>
            <a:ext cx="601884" cy="24306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28" name="Rectangle 27">
            <a:extLst>
              <a:ext uri="{FF2B5EF4-FFF2-40B4-BE49-F238E27FC236}">
                <a16:creationId xmlns:a16="http://schemas.microsoft.com/office/drawing/2014/main" id="{7B184BC6-A29E-3085-94BA-82869947E318}"/>
              </a:ext>
            </a:extLst>
          </p:cNvPr>
          <p:cNvSpPr/>
          <p:nvPr/>
        </p:nvSpPr>
        <p:spPr>
          <a:xfrm>
            <a:off x="7363428" y="4499721"/>
            <a:ext cx="601884" cy="24306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dirty="0"/>
          </a:p>
        </p:txBody>
      </p:sp>
    </p:spTree>
    <p:extLst>
      <p:ext uri="{BB962C8B-B14F-4D97-AF65-F5344CB8AC3E}">
        <p14:creationId xmlns:p14="http://schemas.microsoft.com/office/powerpoint/2010/main" val="13337016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8A916-FE20-D362-C895-457D79A2B23A}"/>
              </a:ext>
            </a:extLst>
          </p:cNvPr>
          <p:cNvSpPr>
            <a:spLocks noGrp="1"/>
          </p:cNvSpPr>
          <p:nvPr>
            <p:ph type="title"/>
          </p:nvPr>
        </p:nvSpPr>
        <p:spPr/>
        <p:txBody>
          <a:bodyPr/>
          <a:lstStyle/>
          <a:p>
            <a:r>
              <a:rPr lang="en-US" dirty="0"/>
              <a:t>Top 10 Anomalies Purchase</a:t>
            </a:r>
            <a:endParaRPr lang="en-ID" dirty="0"/>
          </a:p>
        </p:txBody>
      </p:sp>
      <p:sp>
        <p:nvSpPr>
          <p:cNvPr id="4" name="Content Placeholder 3">
            <a:extLst>
              <a:ext uri="{FF2B5EF4-FFF2-40B4-BE49-F238E27FC236}">
                <a16:creationId xmlns:a16="http://schemas.microsoft.com/office/drawing/2014/main" id="{C368D638-7754-1A40-FE66-A603DE3BC1C6}"/>
              </a:ext>
            </a:extLst>
          </p:cNvPr>
          <p:cNvSpPr>
            <a:spLocks noGrp="1"/>
          </p:cNvSpPr>
          <p:nvPr>
            <p:ph sz="quarter" idx="13"/>
          </p:nvPr>
        </p:nvSpPr>
        <p:spPr/>
        <p:txBody>
          <a:bodyPr/>
          <a:lstStyle/>
          <a:p>
            <a:r>
              <a:rPr lang="en-US" dirty="0"/>
              <a:t>Soft minimum score visualization for the top 10 anomaly purchase:</a:t>
            </a:r>
            <a:endParaRPr lang="en-ID" dirty="0"/>
          </a:p>
        </p:txBody>
      </p:sp>
      <p:pic>
        <p:nvPicPr>
          <p:cNvPr id="10" name="Picture 9">
            <a:extLst>
              <a:ext uri="{FF2B5EF4-FFF2-40B4-BE49-F238E27FC236}">
                <a16:creationId xmlns:a16="http://schemas.microsoft.com/office/drawing/2014/main" id="{8D35D630-E6A9-882F-678F-21BBD08B3FA9}"/>
              </a:ext>
            </a:extLst>
          </p:cNvPr>
          <p:cNvPicPr>
            <a:picLocks noChangeAspect="1"/>
          </p:cNvPicPr>
          <p:nvPr/>
        </p:nvPicPr>
        <p:blipFill>
          <a:blip r:embed="rId3"/>
          <a:stretch>
            <a:fillRect/>
          </a:stretch>
        </p:blipFill>
        <p:spPr>
          <a:xfrm>
            <a:off x="1676400" y="1837016"/>
            <a:ext cx="8839200" cy="4343299"/>
          </a:xfrm>
          <a:prstGeom prst="rect">
            <a:avLst/>
          </a:prstGeom>
          <a:ln w="12700">
            <a:solidFill>
              <a:schemeClr val="tx1"/>
            </a:solidFill>
          </a:ln>
        </p:spPr>
      </p:pic>
    </p:spTree>
    <p:extLst>
      <p:ext uri="{BB962C8B-B14F-4D97-AF65-F5344CB8AC3E}">
        <p14:creationId xmlns:p14="http://schemas.microsoft.com/office/powerpoint/2010/main" val="40426537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8A916-FE20-D362-C895-457D79A2B23A}"/>
              </a:ext>
            </a:extLst>
          </p:cNvPr>
          <p:cNvSpPr>
            <a:spLocks noGrp="1"/>
          </p:cNvSpPr>
          <p:nvPr>
            <p:ph type="title"/>
          </p:nvPr>
        </p:nvSpPr>
        <p:spPr>
          <a:xfrm>
            <a:off x="444500" y="430609"/>
            <a:ext cx="11210544" cy="557784"/>
          </a:xfrm>
        </p:spPr>
        <p:txBody>
          <a:bodyPr anchor="t">
            <a:normAutofit/>
          </a:bodyPr>
          <a:lstStyle/>
          <a:p>
            <a:r>
              <a:rPr lang="en-US" dirty="0"/>
              <a:t>Top 10 Anomalies Purchase</a:t>
            </a:r>
            <a:endParaRPr lang="en-ID" dirty="0"/>
          </a:p>
        </p:txBody>
      </p:sp>
      <p:pic>
        <p:nvPicPr>
          <p:cNvPr id="9" name="Content Placeholder 8" descr="A graph showing a number of dots&#10;&#10;Description automatically generated">
            <a:extLst>
              <a:ext uri="{FF2B5EF4-FFF2-40B4-BE49-F238E27FC236}">
                <a16:creationId xmlns:a16="http://schemas.microsoft.com/office/drawing/2014/main" id="{10FEDCF5-1BDB-7D6F-DD56-197BC5B8CB94}"/>
              </a:ext>
            </a:extLst>
          </p:cNvPr>
          <p:cNvPicPr>
            <a:picLocks noGrp="1" noChangeAspect="1"/>
          </p:cNvPicPr>
          <p:nvPr>
            <p:ph sz="quarter" idx="13"/>
          </p:nvPr>
        </p:nvPicPr>
        <p:blipFill>
          <a:blip r:embed="rId3"/>
          <a:stretch>
            <a:fillRect/>
          </a:stretch>
        </p:blipFill>
        <p:spPr>
          <a:xfrm>
            <a:off x="444500" y="1619898"/>
            <a:ext cx="11210543" cy="4288032"/>
          </a:xfrm>
          <a:noFill/>
        </p:spPr>
      </p:pic>
    </p:spTree>
    <p:extLst>
      <p:ext uri="{BB962C8B-B14F-4D97-AF65-F5344CB8AC3E}">
        <p14:creationId xmlns:p14="http://schemas.microsoft.com/office/powerpoint/2010/main" val="5145029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0DBC8-FF19-E99C-64A3-67148A6BF383}"/>
              </a:ext>
            </a:extLst>
          </p:cNvPr>
          <p:cNvSpPr>
            <a:spLocks noGrp="1"/>
          </p:cNvSpPr>
          <p:nvPr>
            <p:ph type="title"/>
          </p:nvPr>
        </p:nvSpPr>
        <p:spPr/>
        <p:txBody>
          <a:bodyPr/>
          <a:lstStyle/>
          <a:p>
            <a:r>
              <a:rPr lang="en-US" dirty="0"/>
              <a:t>Discussion and Insight</a:t>
            </a:r>
            <a:endParaRPr lang="en-ID" dirty="0"/>
          </a:p>
        </p:txBody>
      </p:sp>
      <p:sp>
        <p:nvSpPr>
          <p:cNvPr id="3" name="Text Placeholder 2">
            <a:extLst>
              <a:ext uri="{FF2B5EF4-FFF2-40B4-BE49-F238E27FC236}">
                <a16:creationId xmlns:a16="http://schemas.microsoft.com/office/drawing/2014/main" id="{AF20D86E-401B-44A6-ABEC-2FBF1EE2C994}"/>
              </a:ext>
            </a:extLst>
          </p:cNvPr>
          <p:cNvSpPr>
            <a:spLocks noGrp="1"/>
          </p:cNvSpPr>
          <p:nvPr>
            <p:ph type="body" sz="quarter" idx="10"/>
          </p:nvPr>
        </p:nvSpPr>
        <p:spPr/>
        <p:txBody>
          <a:bodyPr/>
          <a:lstStyle/>
          <a:p>
            <a:endParaRPr lang="en-ID" dirty="0"/>
          </a:p>
        </p:txBody>
      </p:sp>
    </p:spTree>
    <p:extLst>
      <p:ext uri="{BB962C8B-B14F-4D97-AF65-F5344CB8AC3E}">
        <p14:creationId xmlns:p14="http://schemas.microsoft.com/office/powerpoint/2010/main" val="38572558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14E55-6240-C847-85D8-EBA72F7EA02B}"/>
              </a:ext>
            </a:extLst>
          </p:cNvPr>
          <p:cNvSpPr>
            <a:spLocks noGrp="1"/>
          </p:cNvSpPr>
          <p:nvPr>
            <p:ph type="title"/>
          </p:nvPr>
        </p:nvSpPr>
        <p:spPr/>
        <p:txBody>
          <a:bodyPr/>
          <a:lstStyle/>
          <a:p>
            <a:r>
              <a:rPr lang="en-US" dirty="0"/>
              <a:t>Insight for The Top 10 Anomalies</a:t>
            </a:r>
            <a:endParaRPr lang="en-ID" dirty="0"/>
          </a:p>
        </p:txBody>
      </p:sp>
      <p:sp>
        <p:nvSpPr>
          <p:cNvPr id="3" name="Content Placeholder 2">
            <a:extLst>
              <a:ext uri="{FF2B5EF4-FFF2-40B4-BE49-F238E27FC236}">
                <a16:creationId xmlns:a16="http://schemas.microsoft.com/office/drawing/2014/main" id="{D78B1C09-8FFD-721B-DB36-D42F36717323}"/>
              </a:ext>
            </a:extLst>
          </p:cNvPr>
          <p:cNvSpPr>
            <a:spLocks noGrp="1"/>
          </p:cNvSpPr>
          <p:nvPr>
            <p:ph sz="quarter" idx="13"/>
          </p:nvPr>
        </p:nvSpPr>
        <p:spPr>
          <a:xfrm>
            <a:off x="444500" y="1463040"/>
            <a:ext cx="2974561" cy="4601748"/>
          </a:xfrm>
        </p:spPr>
        <p:txBody>
          <a:bodyPr/>
          <a:lstStyle/>
          <a:p>
            <a:r>
              <a:rPr lang="en-US" b="1" dirty="0"/>
              <a:t>The most contributing features for </a:t>
            </a:r>
            <a:r>
              <a:rPr lang="en-US" b="1" i="1" dirty="0"/>
              <a:t>the top-10 anomalies</a:t>
            </a:r>
            <a:r>
              <a:rPr lang="en-US" b="1" dirty="0"/>
              <a:t> are generally Fresh and Delicatessen product. </a:t>
            </a:r>
          </a:p>
          <a:p>
            <a:r>
              <a:rPr lang="en-US" dirty="0"/>
              <a:t>In the Fresh product category, most anomalies are associated with low purchase volumes, while anomalies in the Delicatessen and Frozen product categories tend to occur with middle to low purchase volumes. Conversely, the anomalies in the Grocery product category are primarily due to high purchase volumes.</a:t>
            </a:r>
          </a:p>
          <a:p>
            <a:endParaRPr lang="en-ID" dirty="0"/>
          </a:p>
        </p:txBody>
      </p:sp>
      <p:sp>
        <p:nvSpPr>
          <p:cNvPr id="4" name="Content Placeholder 3">
            <a:extLst>
              <a:ext uri="{FF2B5EF4-FFF2-40B4-BE49-F238E27FC236}">
                <a16:creationId xmlns:a16="http://schemas.microsoft.com/office/drawing/2014/main" id="{A8DA061D-8EDA-477E-C0E0-B7EAD7FCDAA9}"/>
              </a:ext>
            </a:extLst>
          </p:cNvPr>
          <p:cNvSpPr>
            <a:spLocks noGrp="1"/>
          </p:cNvSpPr>
          <p:nvPr>
            <p:ph sz="quarter" idx="14"/>
          </p:nvPr>
        </p:nvSpPr>
        <p:spPr/>
        <p:txBody>
          <a:bodyPr/>
          <a:lstStyle/>
          <a:p>
            <a:endParaRPr lang="en-ID" dirty="0"/>
          </a:p>
        </p:txBody>
      </p:sp>
      <p:pic>
        <p:nvPicPr>
          <p:cNvPr id="16" name="Picture 15">
            <a:extLst>
              <a:ext uri="{FF2B5EF4-FFF2-40B4-BE49-F238E27FC236}">
                <a16:creationId xmlns:a16="http://schemas.microsoft.com/office/drawing/2014/main" id="{431EB2BF-F98A-1D73-A542-48F052DFBC20}"/>
              </a:ext>
            </a:extLst>
          </p:cNvPr>
          <p:cNvPicPr>
            <a:picLocks noChangeAspect="1"/>
          </p:cNvPicPr>
          <p:nvPr/>
        </p:nvPicPr>
        <p:blipFill>
          <a:blip r:embed="rId3"/>
          <a:stretch>
            <a:fillRect/>
          </a:stretch>
        </p:blipFill>
        <p:spPr>
          <a:xfrm>
            <a:off x="3565418" y="1463040"/>
            <a:ext cx="8089626" cy="3974983"/>
          </a:xfrm>
          <a:prstGeom prst="rect">
            <a:avLst/>
          </a:prstGeom>
          <a:ln w="12700">
            <a:solidFill>
              <a:schemeClr val="tx1"/>
            </a:solidFill>
          </a:ln>
        </p:spPr>
      </p:pic>
    </p:spTree>
    <p:extLst>
      <p:ext uri="{BB962C8B-B14F-4D97-AF65-F5344CB8AC3E}">
        <p14:creationId xmlns:p14="http://schemas.microsoft.com/office/powerpoint/2010/main" val="1310945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A18E669-4F7D-EE68-4A6B-688AD9B7F154}"/>
              </a:ext>
            </a:extLst>
          </p:cNvPr>
          <p:cNvSpPr>
            <a:spLocks noGrp="1"/>
          </p:cNvSpPr>
          <p:nvPr>
            <p:ph type="title"/>
          </p:nvPr>
        </p:nvSpPr>
        <p:spPr>
          <a:xfrm>
            <a:off x="444500" y="430609"/>
            <a:ext cx="11210544" cy="557784"/>
          </a:xfrm>
        </p:spPr>
        <p:txBody>
          <a:bodyPr anchor="t">
            <a:normAutofit/>
          </a:bodyPr>
          <a:lstStyle/>
          <a:p>
            <a:r>
              <a:rPr lang="en-US" dirty="0"/>
              <a:t>Outline</a:t>
            </a:r>
            <a:endParaRPr lang="en-ID" dirty="0"/>
          </a:p>
        </p:txBody>
      </p:sp>
      <p:graphicFrame>
        <p:nvGraphicFramePr>
          <p:cNvPr id="9" name="Content Placeholder 6">
            <a:extLst>
              <a:ext uri="{FF2B5EF4-FFF2-40B4-BE49-F238E27FC236}">
                <a16:creationId xmlns:a16="http://schemas.microsoft.com/office/drawing/2014/main" id="{3005A063-0936-DB45-4540-FA2CE938CC7B}"/>
              </a:ext>
            </a:extLst>
          </p:cNvPr>
          <p:cNvGraphicFramePr>
            <a:graphicFrameLocks noGrp="1"/>
          </p:cNvGraphicFramePr>
          <p:nvPr>
            <p:ph sz="quarter" idx="13"/>
            <p:extLst>
              <p:ext uri="{D42A27DB-BD31-4B8C-83A1-F6EECF244321}">
                <p14:modId xmlns:p14="http://schemas.microsoft.com/office/powerpoint/2010/main" val="1786268156"/>
              </p:ext>
            </p:extLst>
          </p:nvPr>
        </p:nvGraphicFramePr>
        <p:xfrm>
          <a:off x="444500" y="1463040"/>
          <a:ext cx="11210543" cy="46017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801841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EF00D-4273-A58F-41FF-EDC68E15DADF}"/>
              </a:ext>
            </a:extLst>
          </p:cNvPr>
          <p:cNvSpPr>
            <a:spLocks noGrp="1"/>
          </p:cNvSpPr>
          <p:nvPr>
            <p:ph type="title"/>
          </p:nvPr>
        </p:nvSpPr>
        <p:spPr/>
        <p:txBody>
          <a:bodyPr/>
          <a:lstStyle/>
          <a:p>
            <a:r>
              <a:rPr lang="en-US" dirty="0"/>
              <a:t>Insight for The Top 10 Anomalies</a:t>
            </a:r>
            <a:endParaRPr lang="en-ID" dirty="0"/>
          </a:p>
        </p:txBody>
      </p:sp>
      <p:pic>
        <p:nvPicPr>
          <p:cNvPr id="8" name="Picture 7">
            <a:extLst>
              <a:ext uri="{FF2B5EF4-FFF2-40B4-BE49-F238E27FC236}">
                <a16:creationId xmlns:a16="http://schemas.microsoft.com/office/drawing/2014/main" id="{AE3114AB-6288-2FAE-3EBC-65449121C3FB}"/>
              </a:ext>
            </a:extLst>
          </p:cNvPr>
          <p:cNvPicPr>
            <a:picLocks noChangeAspect="1"/>
          </p:cNvPicPr>
          <p:nvPr/>
        </p:nvPicPr>
        <p:blipFill>
          <a:blip r:embed="rId3"/>
          <a:stretch>
            <a:fillRect/>
          </a:stretch>
        </p:blipFill>
        <p:spPr>
          <a:xfrm>
            <a:off x="8694535" y="1263746"/>
            <a:ext cx="1695537" cy="882695"/>
          </a:xfrm>
          <a:prstGeom prst="rect">
            <a:avLst/>
          </a:prstGeom>
          <a:ln w="12700">
            <a:solidFill>
              <a:schemeClr val="tx1"/>
            </a:solidFill>
          </a:ln>
        </p:spPr>
      </p:pic>
      <p:grpSp>
        <p:nvGrpSpPr>
          <p:cNvPr id="20" name="Group 19">
            <a:extLst>
              <a:ext uri="{FF2B5EF4-FFF2-40B4-BE49-F238E27FC236}">
                <a16:creationId xmlns:a16="http://schemas.microsoft.com/office/drawing/2014/main" id="{49C4B432-3243-9A57-0619-3D4C81EA48F8}"/>
              </a:ext>
            </a:extLst>
          </p:cNvPr>
          <p:cNvGrpSpPr/>
          <p:nvPr/>
        </p:nvGrpSpPr>
        <p:grpSpPr>
          <a:xfrm>
            <a:off x="571681" y="1261850"/>
            <a:ext cx="3572056" cy="2544165"/>
            <a:chOff x="6298690" y="1463040"/>
            <a:chExt cx="5356354" cy="3815016"/>
          </a:xfrm>
        </p:grpSpPr>
        <p:pic>
          <p:nvPicPr>
            <p:cNvPr id="9" name="Picture 8">
              <a:extLst>
                <a:ext uri="{FF2B5EF4-FFF2-40B4-BE49-F238E27FC236}">
                  <a16:creationId xmlns:a16="http://schemas.microsoft.com/office/drawing/2014/main" id="{44176F49-AC88-CA08-0954-30CC72D522E3}"/>
                </a:ext>
              </a:extLst>
            </p:cNvPr>
            <p:cNvPicPr>
              <a:picLocks noChangeAspect="1"/>
            </p:cNvPicPr>
            <p:nvPr/>
          </p:nvPicPr>
          <p:blipFill>
            <a:blip r:embed="rId4"/>
            <a:stretch>
              <a:fillRect/>
            </a:stretch>
          </p:blipFill>
          <p:spPr>
            <a:xfrm>
              <a:off x="6298690" y="1463040"/>
              <a:ext cx="5328411" cy="3815016"/>
            </a:xfrm>
            <a:prstGeom prst="rect">
              <a:avLst/>
            </a:prstGeom>
            <a:ln w="12700">
              <a:solidFill>
                <a:schemeClr val="tx1"/>
              </a:solidFill>
            </a:ln>
          </p:spPr>
        </p:pic>
        <p:sp>
          <p:nvSpPr>
            <p:cNvPr id="10" name="Rectangle 9">
              <a:extLst>
                <a:ext uri="{FF2B5EF4-FFF2-40B4-BE49-F238E27FC236}">
                  <a16:creationId xmlns:a16="http://schemas.microsoft.com/office/drawing/2014/main" id="{F0B1FB19-D4F2-9D94-62C6-DF717A30E152}"/>
                </a:ext>
              </a:extLst>
            </p:cNvPr>
            <p:cNvSpPr/>
            <p:nvPr/>
          </p:nvSpPr>
          <p:spPr>
            <a:xfrm>
              <a:off x="6690167" y="1817225"/>
              <a:ext cx="810228" cy="30094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 name="Rectangle 10">
              <a:extLst>
                <a:ext uri="{FF2B5EF4-FFF2-40B4-BE49-F238E27FC236}">
                  <a16:creationId xmlns:a16="http://schemas.microsoft.com/office/drawing/2014/main" id="{92D6FB44-0612-FADA-46D2-7AF30F3FA22C}"/>
                </a:ext>
              </a:extLst>
            </p:cNvPr>
            <p:cNvSpPr/>
            <p:nvPr/>
          </p:nvSpPr>
          <p:spPr>
            <a:xfrm>
              <a:off x="10972800" y="2118167"/>
              <a:ext cx="682244" cy="38196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 name="Rectangle 11">
              <a:extLst>
                <a:ext uri="{FF2B5EF4-FFF2-40B4-BE49-F238E27FC236}">
                  <a16:creationId xmlns:a16="http://schemas.microsoft.com/office/drawing/2014/main" id="{AA5A7919-8F3B-82B5-DFDD-E8C7D28701A0}"/>
                </a:ext>
              </a:extLst>
            </p:cNvPr>
            <p:cNvSpPr/>
            <p:nvPr/>
          </p:nvSpPr>
          <p:spPr>
            <a:xfrm>
              <a:off x="8171727" y="2500132"/>
              <a:ext cx="682244" cy="38196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 name="Rectangle 12">
              <a:extLst>
                <a:ext uri="{FF2B5EF4-FFF2-40B4-BE49-F238E27FC236}">
                  <a16:creationId xmlns:a16="http://schemas.microsoft.com/office/drawing/2014/main" id="{263EA3A3-DE60-9739-FE65-856ED493D3C0}"/>
                </a:ext>
              </a:extLst>
            </p:cNvPr>
            <p:cNvSpPr/>
            <p:nvPr/>
          </p:nvSpPr>
          <p:spPr>
            <a:xfrm>
              <a:off x="6690167" y="2789499"/>
              <a:ext cx="810228" cy="38196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 name="Rectangle 13">
              <a:extLst>
                <a:ext uri="{FF2B5EF4-FFF2-40B4-BE49-F238E27FC236}">
                  <a16:creationId xmlns:a16="http://schemas.microsoft.com/office/drawing/2014/main" id="{7425DD6D-B292-3EE5-1029-0B515732ACB8}"/>
                </a:ext>
              </a:extLst>
            </p:cNvPr>
            <p:cNvSpPr/>
            <p:nvPr/>
          </p:nvSpPr>
          <p:spPr>
            <a:xfrm>
              <a:off x="6690167" y="3171464"/>
              <a:ext cx="810228" cy="38196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 name="Rectangle 14">
              <a:extLst>
                <a:ext uri="{FF2B5EF4-FFF2-40B4-BE49-F238E27FC236}">
                  <a16:creationId xmlns:a16="http://schemas.microsoft.com/office/drawing/2014/main" id="{BFB172D3-5C5B-EE4C-296C-E8CBA01004C0}"/>
                </a:ext>
              </a:extLst>
            </p:cNvPr>
            <p:cNvSpPr/>
            <p:nvPr/>
          </p:nvSpPr>
          <p:spPr>
            <a:xfrm>
              <a:off x="10880203" y="3553429"/>
              <a:ext cx="746898" cy="30094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6" name="Rectangle 15">
              <a:extLst>
                <a:ext uri="{FF2B5EF4-FFF2-40B4-BE49-F238E27FC236}">
                  <a16:creationId xmlns:a16="http://schemas.microsoft.com/office/drawing/2014/main" id="{F2C6CC07-41F4-42AA-0756-B8228EA5E6B5}"/>
                </a:ext>
              </a:extLst>
            </p:cNvPr>
            <p:cNvSpPr/>
            <p:nvPr/>
          </p:nvSpPr>
          <p:spPr>
            <a:xfrm>
              <a:off x="6690167" y="3854370"/>
              <a:ext cx="746898" cy="38196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7" name="Rectangle 16">
              <a:extLst>
                <a:ext uri="{FF2B5EF4-FFF2-40B4-BE49-F238E27FC236}">
                  <a16:creationId xmlns:a16="http://schemas.microsoft.com/office/drawing/2014/main" id="{F6EB2EAF-F4F2-9631-1D06-E4177849CC41}"/>
                </a:ext>
              </a:extLst>
            </p:cNvPr>
            <p:cNvSpPr/>
            <p:nvPr/>
          </p:nvSpPr>
          <p:spPr>
            <a:xfrm>
              <a:off x="10880203" y="4236335"/>
              <a:ext cx="746898" cy="30094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8" name="Rectangle 17">
              <a:extLst>
                <a:ext uri="{FF2B5EF4-FFF2-40B4-BE49-F238E27FC236}">
                  <a16:creationId xmlns:a16="http://schemas.microsoft.com/office/drawing/2014/main" id="{1D0A8240-E846-A689-296C-BCF91548A7E5}"/>
                </a:ext>
              </a:extLst>
            </p:cNvPr>
            <p:cNvSpPr/>
            <p:nvPr/>
          </p:nvSpPr>
          <p:spPr>
            <a:xfrm>
              <a:off x="6690167" y="4537276"/>
              <a:ext cx="810228" cy="38196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9" name="Rectangle 18">
              <a:extLst>
                <a:ext uri="{FF2B5EF4-FFF2-40B4-BE49-F238E27FC236}">
                  <a16:creationId xmlns:a16="http://schemas.microsoft.com/office/drawing/2014/main" id="{9AC6185B-C34F-B16E-4C35-D345A87C51EF}"/>
                </a:ext>
              </a:extLst>
            </p:cNvPr>
            <p:cNvSpPr/>
            <p:nvPr/>
          </p:nvSpPr>
          <p:spPr>
            <a:xfrm>
              <a:off x="6690167" y="4919241"/>
              <a:ext cx="810228" cy="35881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grpSp>
      <p:pic>
        <p:nvPicPr>
          <p:cNvPr id="22" name="Picture 21">
            <a:extLst>
              <a:ext uri="{FF2B5EF4-FFF2-40B4-BE49-F238E27FC236}">
                <a16:creationId xmlns:a16="http://schemas.microsoft.com/office/drawing/2014/main" id="{03FB45CC-57C6-A355-3841-11A2CAF5DA2A}"/>
              </a:ext>
            </a:extLst>
          </p:cNvPr>
          <p:cNvPicPr>
            <a:picLocks noChangeAspect="1"/>
          </p:cNvPicPr>
          <p:nvPr/>
        </p:nvPicPr>
        <p:blipFill>
          <a:blip r:embed="rId5"/>
          <a:stretch>
            <a:fillRect/>
          </a:stretch>
        </p:blipFill>
        <p:spPr>
          <a:xfrm>
            <a:off x="8694535" y="2398268"/>
            <a:ext cx="1663786" cy="1168460"/>
          </a:xfrm>
          <a:prstGeom prst="rect">
            <a:avLst/>
          </a:prstGeom>
          <a:ln w="12700">
            <a:solidFill>
              <a:schemeClr val="tx1"/>
            </a:solidFill>
          </a:ln>
        </p:spPr>
      </p:pic>
      <p:sp>
        <p:nvSpPr>
          <p:cNvPr id="3" name="Content Placeholder 2">
            <a:extLst>
              <a:ext uri="{FF2B5EF4-FFF2-40B4-BE49-F238E27FC236}">
                <a16:creationId xmlns:a16="http://schemas.microsoft.com/office/drawing/2014/main" id="{8A7D65ED-13E7-DF82-51E4-0C3F72D3182F}"/>
              </a:ext>
            </a:extLst>
          </p:cNvPr>
          <p:cNvSpPr>
            <a:spLocks noGrp="1"/>
          </p:cNvSpPr>
          <p:nvPr>
            <p:ph sz="quarter" idx="13"/>
          </p:nvPr>
        </p:nvSpPr>
        <p:spPr>
          <a:xfrm>
            <a:off x="444500" y="4169300"/>
            <a:ext cx="11210543" cy="2370396"/>
          </a:xfrm>
        </p:spPr>
        <p:txBody>
          <a:bodyPr>
            <a:normAutofit fontScale="85000" lnSpcReduction="20000"/>
          </a:bodyPr>
          <a:lstStyle/>
          <a:p>
            <a:pPr marL="285750" indent="-285750" algn="l">
              <a:buFont typeface="Arial" panose="020B0604020202020204" pitchFamily="34" charset="0"/>
              <a:buChar char="•"/>
            </a:pPr>
            <a:r>
              <a:rPr lang="en-US" b="1" dirty="0"/>
              <a:t>The top 10 anomalies are dominated from Channel 1 (</a:t>
            </a:r>
            <a:r>
              <a:rPr lang="en-US" b="1" dirty="0" err="1"/>
              <a:t>Horeca</a:t>
            </a:r>
            <a:r>
              <a:rPr lang="en-US" b="1" dirty="0"/>
              <a:t>) and Region 3 (Other). </a:t>
            </a:r>
            <a:r>
              <a:rPr lang="en-US" dirty="0"/>
              <a:t>This could be because data imbalance since the data are coming from this particular channel and region has significantly higher than the others. So, the possibility of anomaly is also higher.</a:t>
            </a:r>
          </a:p>
          <a:p>
            <a:pPr marL="285750" indent="-285750" algn="l">
              <a:buFont typeface="Arial" panose="020B0604020202020204" pitchFamily="34" charset="0"/>
              <a:buChar char="•"/>
            </a:pPr>
            <a:r>
              <a:rPr lang="en-US" b="1" dirty="0"/>
              <a:t>Despite Channel 2 (Retail) exhibiting fewer anomalies compared to Channel 1 (</a:t>
            </a:r>
            <a:r>
              <a:rPr lang="en-US" b="1" dirty="0" err="1"/>
              <a:t>Horeca</a:t>
            </a:r>
            <a:r>
              <a:rPr lang="en-US" b="1" dirty="0"/>
              <a:t>), analysis of the top 10 data points consistently indicates that Fresh products are the primary contributors to these anomalies. </a:t>
            </a:r>
            <a:r>
              <a:rPr lang="en-US" dirty="0"/>
              <a:t>These anomalies are primarily due to low purchase quantities. It is plausible that customers visiting retail stores tend to purchase a wider variety of goods, given the broader range of products. </a:t>
            </a:r>
          </a:p>
          <a:p>
            <a:pPr marL="285750" indent="-285750" algn="l">
              <a:buFont typeface="Arial" panose="020B0604020202020204" pitchFamily="34" charset="0"/>
              <a:buChar char="•"/>
            </a:pPr>
            <a:r>
              <a:rPr lang="en-US" b="1" dirty="0"/>
              <a:t>Although only one data point from the Oporto region appears in the top 10 anomaly list, this region exhibits the highest anomaly score compared to all other regions. </a:t>
            </a:r>
            <a:endParaRPr lang="en-ID" b="1" dirty="0"/>
          </a:p>
        </p:txBody>
      </p:sp>
      <p:pic>
        <p:nvPicPr>
          <p:cNvPr id="6" name="Content Placeholder 7">
            <a:extLst>
              <a:ext uri="{FF2B5EF4-FFF2-40B4-BE49-F238E27FC236}">
                <a16:creationId xmlns:a16="http://schemas.microsoft.com/office/drawing/2014/main" id="{98C33617-5E0F-102B-2BB2-CDB5336D683E}"/>
              </a:ext>
            </a:extLst>
          </p:cNvPr>
          <p:cNvPicPr>
            <a:picLocks noChangeAspect="1"/>
          </p:cNvPicPr>
          <p:nvPr/>
        </p:nvPicPr>
        <p:blipFill rotWithShape="1">
          <a:blip r:embed="rId6"/>
          <a:srcRect l="13857" r="6932" b="6258"/>
          <a:stretch/>
        </p:blipFill>
        <p:spPr>
          <a:xfrm>
            <a:off x="4933405" y="1267039"/>
            <a:ext cx="3133495" cy="2538976"/>
          </a:xfrm>
          <a:prstGeom prst="rect">
            <a:avLst/>
          </a:prstGeom>
          <a:ln w="12700">
            <a:solidFill>
              <a:schemeClr val="tx1"/>
            </a:solidFill>
          </a:ln>
        </p:spPr>
      </p:pic>
    </p:spTree>
    <p:extLst>
      <p:ext uri="{BB962C8B-B14F-4D97-AF65-F5344CB8AC3E}">
        <p14:creationId xmlns:p14="http://schemas.microsoft.com/office/powerpoint/2010/main" val="6692481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EF00D-4273-A58F-41FF-EDC68E15DADF}"/>
              </a:ext>
            </a:extLst>
          </p:cNvPr>
          <p:cNvSpPr>
            <a:spLocks noGrp="1"/>
          </p:cNvSpPr>
          <p:nvPr>
            <p:ph type="title"/>
          </p:nvPr>
        </p:nvSpPr>
        <p:spPr/>
        <p:txBody>
          <a:bodyPr/>
          <a:lstStyle/>
          <a:p>
            <a:r>
              <a:rPr lang="en-US" dirty="0"/>
              <a:t>Insight for Overall Purchase Data</a:t>
            </a:r>
            <a:endParaRPr lang="en-ID" dirty="0"/>
          </a:p>
        </p:txBody>
      </p:sp>
      <p:sp>
        <p:nvSpPr>
          <p:cNvPr id="3" name="Content Placeholder 2">
            <a:extLst>
              <a:ext uri="{FF2B5EF4-FFF2-40B4-BE49-F238E27FC236}">
                <a16:creationId xmlns:a16="http://schemas.microsoft.com/office/drawing/2014/main" id="{8A7D65ED-13E7-DF82-51E4-0C3F72D3182F}"/>
              </a:ext>
            </a:extLst>
          </p:cNvPr>
          <p:cNvSpPr>
            <a:spLocks noGrp="1"/>
          </p:cNvSpPr>
          <p:nvPr>
            <p:ph sz="quarter" idx="13"/>
          </p:nvPr>
        </p:nvSpPr>
        <p:spPr/>
        <p:txBody>
          <a:bodyPr>
            <a:normAutofit/>
          </a:bodyPr>
          <a:lstStyle/>
          <a:p>
            <a:r>
              <a:rPr lang="en-US" b="1" dirty="0"/>
              <a:t>The most contributing features for </a:t>
            </a:r>
            <a:r>
              <a:rPr lang="en-US" b="1" i="1" dirty="0"/>
              <a:t>overall purchase </a:t>
            </a:r>
            <a:r>
              <a:rPr lang="en-US" b="1" dirty="0"/>
              <a:t>are Fresh product, followed by Detergents and Frozen product. </a:t>
            </a:r>
          </a:p>
          <a:p>
            <a:r>
              <a:rPr lang="en-US" dirty="0"/>
              <a:t>Fresh products are challenging to handle and must be consumed and sold quickly leading to a clear distinction between Fresh products and the others.</a:t>
            </a:r>
          </a:p>
          <a:p>
            <a:r>
              <a:rPr lang="en-US" dirty="0"/>
              <a:t>Retail shops have demonstrated a significant influence in selling Fresh products, despite the lower frequency of purchases compared to </a:t>
            </a:r>
            <a:r>
              <a:rPr lang="en-US" dirty="0" err="1"/>
              <a:t>Horeca</a:t>
            </a:r>
            <a:r>
              <a:rPr lang="en-US" dirty="0"/>
              <a:t>. </a:t>
            </a:r>
          </a:p>
          <a:p>
            <a:r>
              <a:rPr lang="en-US" dirty="0"/>
              <a:t>The Oporto region appears to be a promising location with high potential for purchasing Fresh products.</a:t>
            </a:r>
            <a:endParaRPr lang="en-ID" dirty="0"/>
          </a:p>
        </p:txBody>
      </p:sp>
      <p:sp>
        <p:nvSpPr>
          <p:cNvPr id="4" name="Content Placeholder 3">
            <a:extLst>
              <a:ext uri="{FF2B5EF4-FFF2-40B4-BE49-F238E27FC236}">
                <a16:creationId xmlns:a16="http://schemas.microsoft.com/office/drawing/2014/main" id="{FAD59471-0812-1AD1-C060-CAA94D2B2BE7}"/>
              </a:ext>
            </a:extLst>
          </p:cNvPr>
          <p:cNvSpPr>
            <a:spLocks noGrp="1"/>
          </p:cNvSpPr>
          <p:nvPr>
            <p:ph sz="quarter" idx="14"/>
          </p:nvPr>
        </p:nvSpPr>
        <p:spPr/>
        <p:txBody>
          <a:bodyPr/>
          <a:lstStyle/>
          <a:p>
            <a:endParaRPr lang="en-ID" dirty="0"/>
          </a:p>
        </p:txBody>
      </p:sp>
      <p:pic>
        <p:nvPicPr>
          <p:cNvPr id="5" name="Content Placeholder 4" descr="A screenshot of a computer&#10;&#10;Description automatically generated">
            <a:extLst>
              <a:ext uri="{FF2B5EF4-FFF2-40B4-BE49-F238E27FC236}">
                <a16:creationId xmlns:a16="http://schemas.microsoft.com/office/drawing/2014/main" id="{A92C364D-E90C-CD34-009A-D9E813469F88}"/>
              </a:ext>
            </a:extLst>
          </p:cNvPr>
          <p:cNvPicPr>
            <a:picLocks noChangeAspect="1"/>
          </p:cNvPicPr>
          <p:nvPr/>
        </p:nvPicPr>
        <p:blipFill>
          <a:blip r:embed="rId3"/>
          <a:stretch>
            <a:fillRect/>
          </a:stretch>
        </p:blipFill>
        <p:spPr>
          <a:xfrm>
            <a:off x="6301643" y="1463040"/>
            <a:ext cx="5327999" cy="2251079"/>
          </a:xfrm>
          <a:prstGeom prst="rect">
            <a:avLst/>
          </a:prstGeom>
          <a:noFill/>
          <a:ln w="12700">
            <a:solidFill>
              <a:schemeClr val="tx1"/>
            </a:solidFill>
          </a:ln>
        </p:spPr>
      </p:pic>
      <p:pic>
        <p:nvPicPr>
          <p:cNvPr id="7" name="Picture 6">
            <a:extLst>
              <a:ext uri="{FF2B5EF4-FFF2-40B4-BE49-F238E27FC236}">
                <a16:creationId xmlns:a16="http://schemas.microsoft.com/office/drawing/2014/main" id="{372D6E85-5792-6D88-46AC-0A96E4E6038B}"/>
              </a:ext>
            </a:extLst>
          </p:cNvPr>
          <p:cNvPicPr>
            <a:picLocks noChangeAspect="1"/>
          </p:cNvPicPr>
          <p:nvPr/>
        </p:nvPicPr>
        <p:blipFill>
          <a:blip r:embed="rId4"/>
          <a:stretch>
            <a:fillRect/>
          </a:stretch>
        </p:blipFill>
        <p:spPr>
          <a:xfrm>
            <a:off x="8219973" y="3922234"/>
            <a:ext cx="1695537" cy="882695"/>
          </a:xfrm>
          <a:prstGeom prst="rect">
            <a:avLst/>
          </a:prstGeom>
          <a:ln w="12700">
            <a:solidFill>
              <a:schemeClr val="tx1"/>
            </a:solidFill>
          </a:ln>
        </p:spPr>
      </p:pic>
      <p:pic>
        <p:nvPicPr>
          <p:cNvPr id="8" name="Picture 7">
            <a:extLst>
              <a:ext uri="{FF2B5EF4-FFF2-40B4-BE49-F238E27FC236}">
                <a16:creationId xmlns:a16="http://schemas.microsoft.com/office/drawing/2014/main" id="{760D1E2B-6A70-CF6B-529F-5D2EC64C82EE}"/>
              </a:ext>
            </a:extLst>
          </p:cNvPr>
          <p:cNvPicPr>
            <a:picLocks noChangeAspect="1"/>
          </p:cNvPicPr>
          <p:nvPr/>
        </p:nvPicPr>
        <p:blipFill>
          <a:blip r:embed="rId5"/>
          <a:stretch>
            <a:fillRect/>
          </a:stretch>
        </p:blipFill>
        <p:spPr>
          <a:xfrm>
            <a:off x="6298690" y="3922234"/>
            <a:ext cx="1663786" cy="1168460"/>
          </a:xfrm>
          <a:prstGeom prst="rect">
            <a:avLst/>
          </a:prstGeom>
          <a:ln w="12700">
            <a:solidFill>
              <a:schemeClr val="tx1"/>
            </a:solidFill>
          </a:ln>
        </p:spPr>
      </p:pic>
      <p:sp>
        <p:nvSpPr>
          <p:cNvPr id="9" name="Rectangle 8">
            <a:extLst>
              <a:ext uri="{FF2B5EF4-FFF2-40B4-BE49-F238E27FC236}">
                <a16:creationId xmlns:a16="http://schemas.microsoft.com/office/drawing/2014/main" id="{F8B303DB-5194-6CCC-1381-317E30D46581}"/>
              </a:ext>
            </a:extLst>
          </p:cNvPr>
          <p:cNvSpPr/>
          <p:nvPr/>
        </p:nvSpPr>
        <p:spPr>
          <a:xfrm>
            <a:off x="6979534" y="1782501"/>
            <a:ext cx="682907" cy="28936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 name="Rectangle 9">
            <a:extLst>
              <a:ext uri="{FF2B5EF4-FFF2-40B4-BE49-F238E27FC236}">
                <a16:creationId xmlns:a16="http://schemas.microsoft.com/office/drawing/2014/main" id="{6905DD75-F9A8-2353-DEE7-7C1C95CA38A5}"/>
              </a:ext>
            </a:extLst>
          </p:cNvPr>
          <p:cNvSpPr/>
          <p:nvPr/>
        </p:nvSpPr>
        <p:spPr>
          <a:xfrm>
            <a:off x="6979534" y="2414231"/>
            <a:ext cx="682907" cy="28936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 name="Rectangle 10">
            <a:extLst>
              <a:ext uri="{FF2B5EF4-FFF2-40B4-BE49-F238E27FC236}">
                <a16:creationId xmlns:a16="http://schemas.microsoft.com/office/drawing/2014/main" id="{ED0DB1F9-49CC-66A8-D3F6-F3D8FF1B8806}"/>
              </a:ext>
            </a:extLst>
          </p:cNvPr>
          <p:cNvSpPr/>
          <p:nvPr/>
        </p:nvSpPr>
        <p:spPr>
          <a:xfrm>
            <a:off x="10095053" y="2124634"/>
            <a:ext cx="682907" cy="28936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 name="Rectangle 11">
            <a:extLst>
              <a:ext uri="{FF2B5EF4-FFF2-40B4-BE49-F238E27FC236}">
                <a16:creationId xmlns:a16="http://schemas.microsoft.com/office/drawing/2014/main" id="{3DD43DF5-ADB5-DF51-322F-475265678371}"/>
              </a:ext>
            </a:extLst>
          </p:cNvPr>
          <p:cNvSpPr/>
          <p:nvPr/>
        </p:nvSpPr>
        <p:spPr>
          <a:xfrm>
            <a:off x="10096983" y="2787137"/>
            <a:ext cx="682907" cy="28936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 name="Rectangle 12">
            <a:extLst>
              <a:ext uri="{FF2B5EF4-FFF2-40B4-BE49-F238E27FC236}">
                <a16:creationId xmlns:a16="http://schemas.microsoft.com/office/drawing/2014/main" id="{DE812AE0-9215-9027-0462-2A422C9686FF}"/>
              </a:ext>
            </a:extLst>
          </p:cNvPr>
          <p:cNvSpPr/>
          <p:nvPr/>
        </p:nvSpPr>
        <p:spPr>
          <a:xfrm>
            <a:off x="6979533" y="3090402"/>
            <a:ext cx="682907" cy="28936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37285833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9F0F7-FABB-6873-81DF-D3D11614E924}"/>
              </a:ext>
            </a:extLst>
          </p:cNvPr>
          <p:cNvSpPr>
            <a:spLocks noGrp="1"/>
          </p:cNvSpPr>
          <p:nvPr>
            <p:ph type="title"/>
          </p:nvPr>
        </p:nvSpPr>
        <p:spPr/>
        <p:txBody>
          <a:bodyPr/>
          <a:lstStyle/>
          <a:p>
            <a:r>
              <a:rPr lang="en-US" dirty="0"/>
              <a:t>Discussion</a:t>
            </a:r>
            <a:endParaRPr lang="en-ID" dirty="0"/>
          </a:p>
        </p:txBody>
      </p:sp>
      <p:sp>
        <p:nvSpPr>
          <p:cNvPr id="3" name="Content Placeholder 2">
            <a:extLst>
              <a:ext uri="{FF2B5EF4-FFF2-40B4-BE49-F238E27FC236}">
                <a16:creationId xmlns:a16="http://schemas.microsoft.com/office/drawing/2014/main" id="{EFFC93C3-E1AC-5292-5E6B-8F508FB46B1E}"/>
              </a:ext>
            </a:extLst>
          </p:cNvPr>
          <p:cNvSpPr>
            <a:spLocks noGrp="1"/>
          </p:cNvSpPr>
          <p:nvPr>
            <p:ph sz="quarter" idx="13"/>
          </p:nvPr>
        </p:nvSpPr>
        <p:spPr/>
        <p:txBody>
          <a:bodyPr>
            <a:normAutofit/>
          </a:bodyPr>
          <a:lstStyle/>
          <a:p>
            <a:r>
              <a:rPr lang="en-US" b="1" dirty="0"/>
              <a:t>These findings can inform the distribution and marketing strategies for the products</a:t>
            </a:r>
            <a:r>
              <a:rPr lang="en-ID" b="1" dirty="0"/>
              <a:t>. </a:t>
            </a:r>
          </a:p>
          <a:p>
            <a:pPr marL="285750" indent="-285750">
              <a:buFont typeface="Arial" panose="020B0604020202020204" pitchFamily="34" charset="0"/>
              <a:buChar char="•"/>
            </a:pPr>
            <a:r>
              <a:rPr lang="en-ID" dirty="0"/>
              <a:t>The most effective channel and location for selling Fresh product is through retail shop in Oporto. </a:t>
            </a:r>
          </a:p>
          <a:p>
            <a:pPr marL="285750" indent="-285750">
              <a:buFont typeface="Arial" panose="020B0604020202020204" pitchFamily="34" charset="0"/>
              <a:buChar char="•"/>
            </a:pPr>
            <a:r>
              <a:rPr lang="en-US" dirty="0"/>
              <a:t>For detergents, the optimal channel and location is through hotels, restaurants, and cafés in Lisbon</a:t>
            </a:r>
            <a:r>
              <a:rPr lang="en-ID" dirty="0"/>
              <a:t>. </a:t>
            </a:r>
          </a:p>
          <a:p>
            <a:pPr marL="285750" indent="-285750">
              <a:buFont typeface="Arial" panose="020B0604020202020204" pitchFamily="34" charset="0"/>
              <a:buChar char="•"/>
            </a:pPr>
            <a:r>
              <a:rPr lang="en-US" dirty="0"/>
              <a:t>Additionally, Fresh products have demonstrated strong purchase potential across all other regions in Portugal.</a:t>
            </a:r>
            <a:endParaRPr lang="en-ID" dirty="0"/>
          </a:p>
        </p:txBody>
      </p:sp>
      <p:sp>
        <p:nvSpPr>
          <p:cNvPr id="4" name="Content Placeholder 3">
            <a:extLst>
              <a:ext uri="{FF2B5EF4-FFF2-40B4-BE49-F238E27FC236}">
                <a16:creationId xmlns:a16="http://schemas.microsoft.com/office/drawing/2014/main" id="{DCFCBA6E-32CC-1E85-E7CB-9CFE155AB0CD}"/>
              </a:ext>
            </a:extLst>
          </p:cNvPr>
          <p:cNvSpPr>
            <a:spLocks noGrp="1"/>
          </p:cNvSpPr>
          <p:nvPr>
            <p:ph sz="quarter" idx="14"/>
          </p:nvPr>
        </p:nvSpPr>
        <p:spPr/>
        <p:txBody>
          <a:bodyPr/>
          <a:lstStyle/>
          <a:p>
            <a:endParaRPr lang="en-ID"/>
          </a:p>
        </p:txBody>
      </p:sp>
      <p:grpSp>
        <p:nvGrpSpPr>
          <p:cNvPr id="11" name="Group 10">
            <a:extLst>
              <a:ext uri="{FF2B5EF4-FFF2-40B4-BE49-F238E27FC236}">
                <a16:creationId xmlns:a16="http://schemas.microsoft.com/office/drawing/2014/main" id="{CF202915-45A1-34A2-5480-C35BFE768507}"/>
              </a:ext>
            </a:extLst>
          </p:cNvPr>
          <p:cNvGrpSpPr/>
          <p:nvPr/>
        </p:nvGrpSpPr>
        <p:grpSpPr>
          <a:xfrm>
            <a:off x="6301643" y="1463040"/>
            <a:ext cx="5327999" cy="2251079"/>
            <a:chOff x="6301643" y="1463040"/>
            <a:chExt cx="5327999" cy="2251079"/>
          </a:xfrm>
        </p:grpSpPr>
        <p:pic>
          <p:nvPicPr>
            <p:cNvPr id="5" name="Content Placeholder 4" descr="A screenshot of a computer&#10;&#10;Description automatically generated">
              <a:extLst>
                <a:ext uri="{FF2B5EF4-FFF2-40B4-BE49-F238E27FC236}">
                  <a16:creationId xmlns:a16="http://schemas.microsoft.com/office/drawing/2014/main" id="{22628E7E-04C4-23AF-4868-CE31393B7797}"/>
                </a:ext>
              </a:extLst>
            </p:cNvPr>
            <p:cNvPicPr>
              <a:picLocks noChangeAspect="1"/>
            </p:cNvPicPr>
            <p:nvPr/>
          </p:nvPicPr>
          <p:blipFill>
            <a:blip r:embed="rId3"/>
            <a:stretch>
              <a:fillRect/>
            </a:stretch>
          </p:blipFill>
          <p:spPr>
            <a:xfrm>
              <a:off x="6301643" y="1463040"/>
              <a:ext cx="5327999" cy="2251079"/>
            </a:xfrm>
            <a:prstGeom prst="rect">
              <a:avLst/>
            </a:prstGeom>
            <a:noFill/>
            <a:ln w="12700">
              <a:solidFill>
                <a:schemeClr val="tx1"/>
              </a:solidFill>
            </a:ln>
          </p:spPr>
        </p:pic>
        <p:sp>
          <p:nvSpPr>
            <p:cNvPr id="6" name="Rectangle 5">
              <a:extLst>
                <a:ext uri="{FF2B5EF4-FFF2-40B4-BE49-F238E27FC236}">
                  <a16:creationId xmlns:a16="http://schemas.microsoft.com/office/drawing/2014/main" id="{3EE04378-E117-7996-61A6-CB460E27D2AA}"/>
                </a:ext>
              </a:extLst>
            </p:cNvPr>
            <p:cNvSpPr/>
            <p:nvPr/>
          </p:nvSpPr>
          <p:spPr>
            <a:xfrm>
              <a:off x="6979534" y="1782501"/>
              <a:ext cx="682907" cy="28936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 name="Rectangle 6">
              <a:extLst>
                <a:ext uri="{FF2B5EF4-FFF2-40B4-BE49-F238E27FC236}">
                  <a16:creationId xmlns:a16="http://schemas.microsoft.com/office/drawing/2014/main" id="{2DAB435D-75BF-1A36-E668-C733C345CBD9}"/>
                </a:ext>
              </a:extLst>
            </p:cNvPr>
            <p:cNvSpPr/>
            <p:nvPr/>
          </p:nvSpPr>
          <p:spPr>
            <a:xfrm>
              <a:off x="6979534" y="2414231"/>
              <a:ext cx="682907" cy="28936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 name="Rectangle 7">
              <a:extLst>
                <a:ext uri="{FF2B5EF4-FFF2-40B4-BE49-F238E27FC236}">
                  <a16:creationId xmlns:a16="http://schemas.microsoft.com/office/drawing/2014/main" id="{3282CD7E-0518-77B2-1CD0-B79525D43E4D}"/>
                </a:ext>
              </a:extLst>
            </p:cNvPr>
            <p:cNvSpPr/>
            <p:nvPr/>
          </p:nvSpPr>
          <p:spPr>
            <a:xfrm>
              <a:off x="10095053" y="2124634"/>
              <a:ext cx="682907" cy="28936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 name="Rectangle 8">
              <a:extLst>
                <a:ext uri="{FF2B5EF4-FFF2-40B4-BE49-F238E27FC236}">
                  <a16:creationId xmlns:a16="http://schemas.microsoft.com/office/drawing/2014/main" id="{03C52114-644E-436A-484A-1BD992AC0FBE}"/>
                </a:ext>
              </a:extLst>
            </p:cNvPr>
            <p:cNvSpPr/>
            <p:nvPr/>
          </p:nvSpPr>
          <p:spPr>
            <a:xfrm>
              <a:off x="10096983" y="2787137"/>
              <a:ext cx="682907" cy="28936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 name="Rectangle 9">
              <a:extLst>
                <a:ext uri="{FF2B5EF4-FFF2-40B4-BE49-F238E27FC236}">
                  <a16:creationId xmlns:a16="http://schemas.microsoft.com/office/drawing/2014/main" id="{3DF115BD-2CCD-4D45-0E2F-58F7E06A5183}"/>
                </a:ext>
              </a:extLst>
            </p:cNvPr>
            <p:cNvSpPr/>
            <p:nvPr/>
          </p:nvSpPr>
          <p:spPr>
            <a:xfrm>
              <a:off x="6979533" y="3090402"/>
              <a:ext cx="682907" cy="28936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12" name="Rectangle 11">
            <a:extLst>
              <a:ext uri="{FF2B5EF4-FFF2-40B4-BE49-F238E27FC236}">
                <a16:creationId xmlns:a16="http://schemas.microsoft.com/office/drawing/2014/main" id="{51584C06-EE36-EB33-3CD4-5D5F29E2900C}"/>
              </a:ext>
            </a:extLst>
          </p:cNvPr>
          <p:cNvSpPr/>
          <p:nvPr/>
        </p:nvSpPr>
        <p:spPr>
          <a:xfrm>
            <a:off x="6979533" y="3429000"/>
            <a:ext cx="682907" cy="2931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4013966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0DBC8-FF19-E99C-64A3-67148A6BF383}"/>
              </a:ext>
            </a:extLst>
          </p:cNvPr>
          <p:cNvSpPr>
            <a:spLocks noGrp="1"/>
          </p:cNvSpPr>
          <p:nvPr>
            <p:ph type="title"/>
          </p:nvPr>
        </p:nvSpPr>
        <p:spPr/>
        <p:txBody>
          <a:bodyPr/>
          <a:lstStyle/>
          <a:p>
            <a:r>
              <a:rPr lang="en-US" dirty="0"/>
              <a:t>The Project Objective</a:t>
            </a:r>
            <a:endParaRPr lang="en-ID" dirty="0"/>
          </a:p>
        </p:txBody>
      </p:sp>
      <p:sp>
        <p:nvSpPr>
          <p:cNvPr id="3" name="Text Placeholder 2">
            <a:extLst>
              <a:ext uri="{FF2B5EF4-FFF2-40B4-BE49-F238E27FC236}">
                <a16:creationId xmlns:a16="http://schemas.microsoft.com/office/drawing/2014/main" id="{AF20D86E-401B-44A6-ABEC-2FBF1EE2C994}"/>
              </a:ext>
            </a:extLst>
          </p:cNvPr>
          <p:cNvSpPr>
            <a:spLocks noGrp="1"/>
          </p:cNvSpPr>
          <p:nvPr>
            <p:ph type="body" sz="quarter" idx="10"/>
          </p:nvPr>
        </p:nvSpPr>
        <p:spPr/>
        <p:txBody>
          <a:bodyPr/>
          <a:lstStyle/>
          <a:p>
            <a:endParaRPr lang="en-ID" dirty="0"/>
          </a:p>
        </p:txBody>
      </p:sp>
    </p:spTree>
    <p:extLst>
      <p:ext uri="{BB962C8B-B14F-4D97-AF65-F5344CB8AC3E}">
        <p14:creationId xmlns:p14="http://schemas.microsoft.com/office/powerpoint/2010/main" val="7662349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B1022-E307-AC34-AA9C-85CD9D8C4B9D}"/>
              </a:ext>
            </a:extLst>
          </p:cNvPr>
          <p:cNvSpPr>
            <a:spLocks noGrp="1"/>
          </p:cNvSpPr>
          <p:nvPr>
            <p:ph type="title"/>
          </p:nvPr>
        </p:nvSpPr>
        <p:spPr/>
        <p:txBody>
          <a:bodyPr/>
          <a:lstStyle/>
          <a:p>
            <a:r>
              <a:rPr lang="en-US" dirty="0"/>
              <a:t>The Project Objective</a:t>
            </a:r>
            <a:endParaRPr lang="en-ID" dirty="0"/>
          </a:p>
        </p:txBody>
      </p:sp>
      <p:sp>
        <p:nvSpPr>
          <p:cNvPr id="3" name="Content Placeholder 2">
            <a:extLst>
              <a:ext uri="{FF2B5EF4-FFF2-40B4-BE49-F238E27FC236}">
                <a16:creationId xmlns:a16="http://schemas.microsoft.com/office/drawing/2014/main" id="{59E0E640-F02C-06FE-453F-748245D8F2A5}"/>
              </a:ext>
            </a:extLst>
          </p:cNvPr>
          <p:cNvSpPr>
            <a:spLocks noGrp="1"/>
          </p:cNvSpPr>
          <p:nvPr>
            <p:ph sz="quarter" idx="13"/>
          </p:nvPr>
        </p:nvSpPr>
        <p:spPr/>
        <p:txBody>
          <a:bodyPr/>
          <a:lstStyle/>
          <a:p>
            <a:r>
              <a:rPr lang="en-US" b="1" dirty="0"/>
              <a:t>Dataset description:</a:t>
            </a:r>
            <a:r>
              <a:rPr lang="en-US" dirty="0"/>
              <a:t> the annual spending of wholesale customers for six different product categories (Fresh, Milk, Grocery, Frozen, </a:t>
            </a:r>
            <a:r>
              <a:rPr lang="en-US" dirty="0" err="1"/>
              <a:t>Detergents_Paper</a:t>
            </a:r>
            <a:r>
              <a:rPr lang="en-US" dirty="0"/>
              <a:t>, and </a:t>
            </a:r>
            <a:r>
              <a:rPr lang="en-US" dirty="0" err="1"/>
              <a:t>Delicassen</a:t>
            </a:r>
            <a:r>
              <a:rPr lang="en-US" dirty="0"/>
              <a:t>) at wholesale stores in Portugal. The data contains information about channel (1-Horeca and 2-Retail) and region (1-Lisbon, 2-Oporto, and 3-other) where the purchase happened.</a:t>
            </a:r>
          </a:p>
          <a:p>
            <a:pPr marL="285750" indent="-285750">
              <a:buFont typeface="Arial" panose="020B0604020202020204" pitchFamily="34" charset="0"/>
              <a:buChar char="•"/>
            </a:pPr>
            <a:r>
              <a:rPr lang="en-ID" b="1" dirty="0"/>
              <a:t>Anomaly Detection: </a:t>
            </a:r>
            <a:r>
              <a:rPr lang="en-ID" dirty="0"/>
              <a:t>detecting anomalous spending behaviour using unsupervised Machine Learning technique</a:t>
            </a:r>
          </a:p>
          <a:p>
            <a:pPr marL="285750" indent="-285750">
              <a:buFont typeface="Arial" panose="020B0604020202020204" pitchFamily="34" charset="0"/>
              <a:buChar char="•"/>
            </a:pPr>
            <a:r>
              <a:rPr lang="en-ID" b="1" dirty="0"/>
              <a:t>Additional Explanation: </a:t>
            </a:r>
            <a:r>
              <a:rPr lang="en-ID" dirty="0"/>
              <a:t>exploring the reason of the anomaly (e.g. why specific instance is predicted to be anomalous)</a:t>
            </a:r>
          </a:p>
          <a:p>
            <a:pPr marL="285750" indent="-285750">
              <a:buFont typeface="Arial" panose="020B0604020202020204" pitchFamily="34" charset="0"/>
              <a:buChar char="•"/>
            </a:pPr>
            <a:r>
              <a:rPr lang="en-ID" b="1" dirty="0"/>
              <a:t>Reproducibility:</a:t>
            </a:r>
            <a:r>
              <a:rPr lang="en-ID" dirty="0"/>
              <a:t> introducing a mechanism that favour robust resampling</a:t>
            </a:r>
          </a:p>
        </p:txBody>
      </p:sp>
    </p:spTree>
    <p:extLst>
      <p:ext uri="{BB962C8B-B14F-4D97-AF65-F5344CB8AC3E}">
        <p14:creationId xmlns:p14="http://schemas.microsoft.com/office/powerpoint/2010/main" val="26849147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F55925E-4C0A-BC91-7D6F-66AC91D45209}"/>
              </a:ext>
            </a:extLst>
          </p:cNvPr>
          <p:cNvSpPr>
            <a:spLocks noGrp="1"/>
          </p:cNvSpPr>
          <p:nvPr>
            <p:ph type="title"/>
          </p:nvPr>
        </p:nvSpPr>
        <p:spPr>
          <a:xfrm>
            <a:off x="448056" y="2551176"/>
            <a:ext cx="9922447" cy="914400"/>
          </a:xfrm>
        </p:spPr>
        <p:txBody>
          <a:bodyPr anchor="t">
            <a:normAutofit/>
          </a:bodyPr>
          <a:lstStyle/>
          <a:p>
            <a:r>
              <a:rPr lang="en-US" dirty="0"/>
              <a:t>Method and Algorithm</a:t>
            </a:r>
            <a:endParaRPr lang="en-ID" dirty="0"/>
          </a:p>
        </p:txBody>
      </p:sp>
      <p:sp>
        <p:nvSpPr>
          <p:cNvPr id="14" name="Text Placeholder 2">
            <a:extLst>
              <a:ext uri="{FF2B5EF4-FFF2-40B4-BE49-F238E27FC236}">
                <a16:creationId xmlns:a16="http://schemas.microsoft.com/office/drawing/2014/main" id="{78B33BCF-5615-54CB-33D7-0FE9D0400CF5}"/>
              </a:ext>
            </a:extLst>
          </p:cNvPr>
          <p:cNvSpPr>
            <a:spLocks noGrp="1"/>
          </p:cNvSpPr>
          <p:nvPr>
            <p:ph type="body" sz="quarter" idx="10"/>
          </p:nvPr>
        </p:nvSpPr>
        <p:spPr>
          <a:xfrm>
            <a:off x="448056" y="3575304"/>
            <a:ext cx="9921875" cy="1911350"/>
          </a:xfrm>
        </p:spPr>
        <p:txBody>
          <a:bodyPr/>
          <a:lstStyle/>
          <a:p>
            <a:endParaRPr lang="en-US"/>
          </a:p>
        </p:txBody>
      </p:sp>
    </p:spTree>
    <p:extLst>
      <p:ext uri="{BB962C8B-B14F-4D97-AF65-F5344CB8AC3E}">
        <p14:creationId xmlns:p14="http://schemas.microsoft.com/office/powerpoint/2010/main" val="25198758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2E3E4-BF5D-F094-3AAC-4359968C44D4}"/>
              </a:ext>
            </a:extLst>
          </p:cNvPr>
          <p:cNvSpPr>
            <a:spLocks noGrp="1"/>
          </p:cNvSpPr>
          <p:nvPr>
            <p:ph type="title"/>
          </p:nvPr>
        </p:nvSpPr>
        <p:spPr/>
        <p:txBody>
          <a:bodyPr/>
          <a:lstStyle/>
          <a:p>
            <a:r>
              <a:rPr lang="en-US" dirty="0"/>
              <a:t>Initial Data Analysis</a:t>
            </a:r>
            <a:endParaRPr lang="en-ID"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52DF792-24AA-42B5-E9DB-EAF10BD2D0D9}"/>
                  </a:ext>
                </a:extLst>
              </p:cNvPr>
              <p:cNvSpPr>
                <a:spLocks noGrp="1"/>
              </p:cNvSpPr>
              <p:nvPr>
                <p:ph sz="quarter" idx="13"/>
              </p:nvPr>
            </p:nvSpPr>
            <p:spPr/>
            <p:txBody>
              <a:bodyPr/>
              <a:lstStyle/>
              <a:p>
                <a:r>
                  <a:rPr lang="en-US" b="1" dirty="0"/>
                  <a:t>Non-linear transformation:</a:t>
                </a:r>
              </a:p>
              <a:p>
                <a:endParaRPr lang="en-US" dirty="0"/>
              </a:p>
              <a:p>
                <a:pPr marL="342900" indent="-342900">
                  <a:buFont typeface="+mj-lt"/>
                  <a:buAutoNum type="arabicPeriod"/>
                </a:pPr>
                <a:r>
                  <a:rPr lang="en-US" dirty="0"/>
                  <a:t>Create a scatter plot each for </a:t>
                </a:r>
                <a14:m>
                  <m:oMath xmlns:m="http://schemas.openxmlformats.org/officeDocument/2006/math">
                    <m:r>
                      <a:rPr lang="en-ID" i="1" smtClean="0">
                        <a:latin typeface="Cambria Math" panose="02040503050406030204" pitchFamily="18" charset="0"/>
                      </a:rPr>
                      <m:t>𝜃</m:t>
                    </m:r>
                  </m:oMath>
                </a14:m>
                <a:r>
                  <a:rPr lang="en-ID" dirty="0"/>
                  <a:t> = 1, </a:t>
                </a:r>
                <a14:m>
                  <m:oMath xmlns:m="http://schemas.openxmlformats.org/officeDocument/2006/math">
                    <m:r>
                      <a:rPr lang="en-ID" i="1">
                        <a:latin typeface="Cambria Math" panose="02040503050406030204" pitchFamily="18" charset="0"/>
                      </a:rPr>
                      <m:t>𝜃</m:t>
                    </m:r>
                  </m:oMath>
                </a14:m>
                <a:r>
                  <a:rPr lang="en-ID" dirty="0"/>
                  <a:t> = 10, </a:t>
                </a:r>
                <a14:m>
                  <m:oMath xmlns:m="http://schemas.openxmlformats.org/officeDocument/2006/math">
                    <m:r>
                      <a:rPr lang="en-ID" i="1">
                        <a:latin typeface="Cambria Math" panose="02040503050406030204" pitchFamily="18" charset="0"/>
                      </a:rPr>
                      <m:t>𝜃</m:t>
                    </m:r>
                  </m:oMath>
                </a14:m>
                <a:r>
                  <a:rPr lang="en-ID" dirty="0"/>
                  <a:t> = 100 </a:t>
                </a:r>
              </a:p>
              <a:p>
                <a:pPr marL="342900" indent="-342900">
                  <a:buFont typeface="+mj-lt"/>
                  <a:buAutoNum type="arabicPeriod"/>
                </a:pPr>
                <a:r>
                  <a:rPr lang="en-ID" dirty="0"/>
                  <a:t>Choose </a:t>
                </a:r>
                <a14:m>
                  <m:oMath xmlns:m="http://schemas.openxmlformats.org/officeDocument/2006/math">
                    <m:r>
                      <a:rPr lang="en-ID" i="1" smtClean="0">
                        <a:latin typeface="Cambria Math" panose="02040503050406030204" pitchFamily="18" charset="0"/>
                      </a:rPr>
                      <m:t>𝜃</m:t>
                    </m:r>
                  </m:oMath>
                </a14:m>
                <a:r>
                  <a:rPr lang="en-ID" dirty="0"/>
                  <a:t> that shows a result that is more normally distributed</a:t>
                </a:r>
              </a:p>
              <a:p>
                <a:pPr marL="342900" indent="-342900">
                  <a:buFont typeface="+mj-lt"/>
                  <a:buAutoNum type="arabicPeriod"/>
                </a:pPr>
                <a:endParaRPr lang="en-ID" dirty="0"/>
              </a:p>
            </p:txBody>
          </p:sp>
        </mc:Choice>
        <mc:Fallback xmlns="">
          <p:sp>
            <p:nvSpPr>
              <p:cNvPr id="3" name="Content Placeholder 2">
                <a:extLst>
                  <a:ext uri="{FF2B5EF4-FFF2-40B4-BE49-F238E27FC236}">
                    <a16:creationId xmlns:a16="http://schemas.microsoft.com/office/drawing/2014/main" id="{052DF792-24AA-42B5-E9DB-EAF10BD2D0D9}"/>
                  </a:ext>
                </a:extLst>
              </p:cNvPr>
              <p:cNvSpPr>
                <a:spLocks noGrp="1" noRot="1" noChangeAspect="1" noMove="1" noResize="1" noEditPoints="1" noAdjustHandles="1" noChangeArrowheads="1" noChangeShapeType="1" noTextEdit="1"/>
              </p:cNvSpPr>
              <p:nvPr>
                <p:ph sz="quarter" idx="13"/>
              </p:nvPr>
            </p:nvSpPr>
            <p:spPr>
              <a:blipFill>
                <a:blip r:embed="rId3"/>
                <a:stretch>
                  <a:fillRect l="-435" t="-530"/>
                </a:stretch>
              </a:blipFill>
            </p:spPr>
            <p:txBody>
              <a:bodyPr/>
              <a:lstStyle/>
              <a:p>
                <a:r>
                  <a:rPr lang="en-ID">
                    <a:noFill/>
                  </a:rPr>
                  <a:t> </a:t>
                </a:r>
              </a:p>
            </p:txBody>
          </p:sp>
        </mc:Fallback>
      </mc:AlternateContent>
      <p:pic>
        <p:nvPicPr>
          <p:cNvPr id="13" name="Content Placeholder 12" descr="A screenshot of a graph&#10;&#10;Description automatically generated">
            <a:extLst>
              <a:ext uri="{FF2B5EF4-FFF2-40B4-BE49-F238E27FC236}">
                <a16:creationId xmlns:a16="http://schemas.microsoft.com/office/drawing/2014/main" id="{37C475DE-373E-FE88-FF00-F931AF5BD86E}"/>
              </a:ext>
            </a:extLst>
          </p:cNvPr>
          <p:cNvPicPr>
            <a:picLocks noGrp="1" noChangeAspect="1"/>
          </p:cNvPicPr>
          <p:nvPr>
            <p:ph sz="quarter" idx="4294967295"/>
          </p:nvPr>
        </p:nvPicPr>
        <p:blipFill>
          <a:blip r:embed="rId4"/>
          <a:stretch>
            <a:fillRect/>
          </a:stretch>
        </p:blipFill>
        <p:spPr>
          <a:xfrm>
            <a:off x="1031752" y="3611483"/>
            <a:ext cx="2946400" cy="3049588"/>
          </a:xfrm>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7C02B64E-2E8D-57B9-B228-31C698C123C3}"/>
                  </a:ext>
                </a:extLst>
              </p:cNvPr>
              <p:cNvSpPr txBox="1"/>
              <p:nvPr/>
            </p:nvSpPr>
            <p:spPr>
              <a:xfrm>
                <a:off x="2645228" y="1774372"/>
                <a:ext cx="154760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D" i="1" smtClean="0">
                          <a:latin typeface="Cambria Math" panose="02040503050406030204" pitchFamily="18" charset="0"/>
                        </a:rPr>
                        <m:t>𝑥</m:t>
                      </m:r>
                      <m:r>
                        <a:rPr lang="en-ID" i="0">
                          <a:latin typeface="Cambria Math" panose="02040503050406030204" pitchFamily="18" charset="0"/>
                        </a:rPr>
                        <m:t>→</m:t>
                      </m:r>
                      <m:func>
                        <m:funcPr>
                          <m:ctrlPr>
                            <a:rPr lang="en-ID" i="1">
                              <a:latin typeface="Cambria Math" panose="02040503050406030204" pitchFamily="18" charset="0"/>
                            </a:rPr>
                          </m:ctrlPr>
                        </m:funcPr>
                        <m:fName>
                          <m:r>
                            <m:rPr>
                              <m:sty m:val="p"/>
                            </m:rPr>
                            <a:rPr lang="en-ID" i="0">
                              <a:latin typeface="Cambria Math" panose="02040503050406030204" pitchFamily="18" charset="0"/>
                            </a:rPr>
                            <m:t>log</m:t>
                          </m:r>
                        </m:fName>
                        <m:e>
                          <m:d>
                            <m:dPr>
                              <m:ctrlPr>
                                <a:rPr lang="en-ID" i="1">
                                  <a:solidFill>
                                    <a:srgbClr val="836967"/>
                                  </a:solidFill>
                                  <a:latin typeface="Cambria Math" panose="02040503050406030204" pitchFamily="18" charset="0"/>
                                </a:rPr>
                              </m:ctrlPr>
                            </m:dPr>
                            <m:e>
                              <m:r>
                                <a:rPr lang="en-ID" i="1">
                                  <a:latin typeface="Cambria Math" panose="02040503050406030204" pitchFamily="18" charset="0"/>
                                </a:rPr>
                                <m:t>𝑥</m:t>
                              </m:r>
                              <m:r>
                                <a:rPr lang="en-ID" i="0">
                                  <a:latin typeface="Cambria Math" panose="02040503050406030204" pitchFamily="18" charset="0"/>
                                </a:rPr>
                                <m:t>+</m:t>
                              </m:r>
                              <m:r>
                                <a:rPr lang="en-ID" i="1">
                                  <a:latin typeface="Cambria Math" panose="02040503050406030204" pitchFamily="18" charset="0"/>
                                </a:rPr>
                                <m:t>𝜃</m:t>
                              </m:r>
                            </m:e>
                          </m:d>
                        </m:e>
                      </m:func>
                    </m:oMath>
                  </m:oMathPara>
                </a14:m>
                <a:endParaRPr lang="en-ID" dirty="0"/>
              </a:p>
            </p:txBody>
          </p:sp>
        </mc:Choice>
        <mc:Fallback xmlns="">
          <p:sp>
            <p:nvSpPr>
              <p:cNvPr id="4" name="TextBox 3">
                <a:extLst>
                  <a:ext uri="{FF2B5EF4-FFF2-40B4-BE49-F238E27FC236}">
                    <a16:creationId xmlns:a16="http://schemas.microsoft.com/office/drawing/2014/main" id="{7C02B64E-2E8D-57B9-B228-31C698C123C3}"/>
                  </a:ext>
                </a:extLst>
              </p:cNvPr>
              <p:cNvSpPr txBox="1">
                <a:spLocks noRot="1" noChangeAspect="1" noMove="1" noResize="1" noEditPoints="1" noAdjustHandles="1" noChangeArrowheads="1" noChangeShapeType="1" noTextEdit="1"/>
              </p:cNvSpPr>
              <p:nvPr/>
            </p:nvSpPr>
            <p:spPr>
              <a:xfrm>
                <a:off x="2645228" y="1774372"/>
                <a:ext cx="1547603" cy="276999"/>
              </a:xfrm>
              <a:prstGeom prst="rect">
                <a:avLst/>
              </a:prstGeom>
              <a:blipFill>
                <a:blip r:embed="rId5"/>
                <a:stretch>
                  <a:fillRect l="-1575" b="-36957"/>
                </a:stretch>
              </a:blipFill>
            </p:spPr>
            <p:txBody>
              <a:bodyPr/>
              <a:lstStyle/>
              <a:p>
                <a:r>
                  <a:rPr lang="en-ID">
                    <a:noFill/>
                  </a:rPr>
                  <a:t> </a:t>
                </a:r>
              </a:p>
            </p:txBody>
          </p:sp>
        </mc:Fallback>
      </mc:AlternateContent>
      <p:pic>
        <p:nvPicPr>
          <p:cNvPr id="15" name="Picture 14" descr="A screenshot of a graph&#10;&#10;Description automatically generated">
            <a:extLst>
              <a:ext uri="{FF2B5EF4-FFF2-40B4-BE49-F238E27FC236}">
                <a16:creationId xmlns:a16="http://schemas.microsoft.com/office/drawing/2014/main" id="{5C9AD942-6F2B-E001-0CBC-3459D7D00E1C}"/>
              </a:ext>
            </a:extLst>
          </p:cNvPr>
          <p:cNvPicPr>
            <a:picLocks noChangeAspect="1"/>
          </p:cNvPicPr>
          <p:nvPr/>
        </p:nvPicPr>
        <p:blipFill>
          <a:blip r:embed="rId6"/>
          <a:stretch>
            <a:fillRect/>
          </a:stretch>
        </p:blipFill>
        <p:spPr>
          <a:xfrm>
            <a:off x="4565403" y="3623016"/>
            <a:ext cx="2968738" cy="3073327"/>
          </a:xfrm>
          <a:prstGeom prst="rect">
            <a:avLst/>
          </a:prstGeom>
        </p:spPr>
      </p:pic>
      <p:pic>
        <p:nvPicPr>
          <p:cNvPr id="17" name="Picture 16" descr="A screenshot of a graph&#10;&#10;Description automatically generated">
            <a:extLst>
              <a:ext uri="{FF2B5EF4-FFF2-40B4-BE49-F238E27FC236}">
                <a16:creationId xmlns:a16="http://schemas.microsoft.com/office/drawing/2014/main" id="{4A158029-9E74-6734-C0AC-B5D41342FCF6}"/>
              </a:ext>
            </a:extLst>
          </p:cNvPr>
          <p:cNvPicPr>
            <a:picLocks noChangeAspect="1"/>
          </p:cNvPicPr>
          <p:nvPr/>
        </p:nvPicPr>
        <p:blipFill>
          <a:blip r:embed="rId7"/>
          <a:stretch>
            <a:fillRect/>
          </a:stretch>
        </p:blipFill>
        <p:spPr>
          <a:xfrm>
            <a:off x="8121527" y="3599614"/>
            <a:ext cx="2968738" cy="3073327"/>
          </a:xfrm>
          <a:prstGeom prst="rect">
            <a:avLst/>
          </a:prstGeom>
        </p:spPr>
      </p:pic>
    </p:spTree>
    <p:extLst>
      <p:ext uri="{BB962C8B-B14F-4D97-AF65-F5344CB8AC3E}">
        <p14:creationId xmlns:p14="http://schemas.microsoft.com/office/powerpoint/2010/main" val="7348880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2E3E4-BF5D-F094-3AAC-4359968C44D4}"/>
              </a:ext>
            </a:extLst>
          </p:cNvPr>
          <p:cNvSpPr>
            <a:spLocks noGrp="1"/>
          </p:cNvSpPr>
          <p:nvPr>
            <p:ph type="title"/>
          </p:nvPr>
        </p:nvSpPr>
        <p:spPr/>
        <p:txBody>
          <a:bodyPr/>
          <a:lstStyle/>
          <a:p>
            <a:r>
              <a:rPr lang="en-US" dirty="0"/>
              <a:t>Initial Data Analysis</a:t>
            </a:r>
            <a:endParaRPr lang="en-ID" dirty="0"/>
          </a:p>
        </p:txBody>
      </p:sp>
      <p:sp>
        <p:nvSpPr>
          <p:cNvPr id="3" name="Content Placeholder 2">
            <a:extLst>
              <a:ext uri="{FF2B5EF4-FFF2-40B4-BE49-F238E27FC236}">
                <a16:creationId xmlns:a16="http://schemas.microsoft.com/office/drawing/2014/main" id="{052DF792-24AA-42B5-E9DB-EAF10BD2D0D9}"/>
              </a:ext>
            </a:extLst>
          </p:cNvPr>
          <p:cNvSpPr>
            <a:spLocks noGrp="1"/>
          </p:cNvSpPr>
          <p:nvPr>
            <p:ph sz="quarter" idx="13"/>
          </p:nvPr>
        </p:nvSpPr>
        <p:spPr/>
        <p:txBody>
          <a:bodyPr/>
          <a:lstStyle/>
          <a:p>
            <a:r>
              <a:rPr lang="en-US" b="1" dirty="0"/>
              <a:t>Non-linear transformation</a:t>
            </a:r>
          </a:p>
          <a:p>
            <a:r>
              <a:rPr lang="en-US" dirty="0"/>
              <a:t>Before transformation</a:t>
            </a:r>
          </a:p>
        </p:txBody>
      </p:sp>
      <p:sp>
        <p:nvSpPr>
          <p:cNvPr id="6" name="Content Placeholder 5">
            <a:extLst>
              <a:ext uri="{FF2B5EF4-FFF2-40B4-BE49-F238E27FC236}">
                <a16:creationId xmlns:a16="http://schemas.microsoft.com/office/drawing/2014/main" id="{D60E5234-2DDB-3106-C8D3-4D2B4A1D7A23}"/>
              </a:ext>
            </a:extLst>
          </p:cNvPr>
          <p:cNvSpPr>
            <a:spLocks noGrp="1"/>
          </p:cNvSpPr>
          <p:nvPr>
            <p:ph sz="quarter" idx="14"/>
          </p:nvPr>
        </p:nvSpPr>
        <p:spPr/>
        <p:txBody>
          <a:bodyPr/>
          <a:lstStyle/>
          <a:p>
            <a:endParaRPr lang="en-US" dirty="0"/>
          </a:p>
          <a:p>
            <a:r>
              <a:rPr lang="en-US" dirty="0"/>
              <a:t>After transformation</a:t>
            </a:r>
            <a:endParaRPr lang="en-ID" dirty="0"/>
          </a:p>
        </p:txBody>
      </p:sp>
      <p:pic>
        <p:nvPicPr>
          <p:cNvPr id="12" name="Picture 11">
            <a:extLst>
              <a:ext uri="{FF2B5EF4-FFF2-40B4-BE49-F238E27FC236}">
                <a16:creationId xmlns:a16="http://schemas.microsoft.com/office/drawing/2014/main" id="{A4B8914B-6D76-5404-895E-BE635CFA2720}"/>
              </a:ext>
            </a:extLst>
          </p:cNvPr>
          <p:cNvPicPr>
            <a:picLocks noChangeAspect="1"/>
          </p:cNvPicPr>
          <p:nvPr/>
        </p:nvPicPr>
        <p:blipFill>
          <a:blip r:embed="rId3"/>
          <a:stretch>
            <a:fillRect/>
          </a:stretch>
        </p:blipFill>
        <p:spPr>
          <a:xfrm>
            <a:off x="77695" y="2265237"/>
            <a:ext cx="6064562" cy="2997354"/>
          </a:xfrm>
          <a:prstGeom prst="rect">
            <a:avLst/>
          </a:prstGeom>
        </p:spPr>
      </p:pic>
      <p:pic>
        <p:nvPicPr>
          <p:cNvPr id="16" name="Picture 15">
            <a:extLst>
              <a:ext uri="{FF2B5EF4-FFF2-40B4-BE49-F238E27FC236}">
                <a16:creationId xmlns:a16="http://schemas.microsoft.com/office/drawing/2014/main" id="{EF5F4D92-2EBA-A00E-A619-8800627B64B9}"/>
              </a:ext>
            </a:extLst>
          </p:cNvPr>
          <p:cNvPicPr>
            <a:picLocks noChangeAspect="1"/>
          </p:cNvPicPr>
          <p:nvPr/>
        </p:nvPicPr>
        <p:blipFill>
          <a:blip r:embed="rId4"/>
          <a:stretch>
            <a:fillRect/>
          </a:stretch>
        </p:blipFill>
        <p:spPr>
          <a:xfrm>
            <a:off x="6142257" y="2265237"/>
            <a:ext cx="6007409" cy="2971953"/>
          </a:xfrm>
          <a:prstGeom prst="rect">
            <a:avLst/>
          </a:prstGeom>
        </p:spPr>
      </p:pic>
    </p:spTree>
    <p:extLst>
      <p:ext uri="{BB962C8B-B14F-4D97-AF65-F5344CB8AC3E}">
        <p14:creationId xmlns:p14="http://schemas.microsoft.com/office/powerpoint/2010/main" val="35553441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02789-58D3-48D6-5277-53D0809E101D}"/>
              </a:ext>
            </a:extLst>
          </p:cNvPr>
          <p:cNvSpPr>
            <a:spLocks noGrp="1"/>
          </p:cNvSpPr>
          <p:nvPr>
            <p:ph type="title"/>
          </p:nvPr>
        </p:nvSpPr>
        <p:spPr/>
        <p:txBody>
          <a:bodyPr/>
          <a:lstStyle/>
          <a:p>
            <a:r>
              <a:rPr lang="en-US" dirty="0"/>
              <a:t>Detecting Anomalies</a:t>
            </a:r>
            <a:endParaRPr lang="en-ID" dirty="0"/>
          </a:p>
        </p:txBody>
      </p:sp>
      <p:sp>
        <p:nvSpPr>
          <p:cNvPr id="3" name="Content Placeholder 2">
            <a:extLst>
              <a:ext uri="{FF2B5EF4-FFF2-40B4-BE49-F238E27FC236}">
                <a16:creationId xmlns:a16="http://schemas.microsoft.com/office/drawing/2014/main" id="{738C6625-DC16-DA6B-5038-C7DC4A0C162F}"/>
              </a:ext>
            </a:extLst>
          </p:cNvPr>
          <p:cNvSpPr>
            <a:spLocks noGrp="1"/>
          </p:cNvSpPr>
          <p:nvPr>
            <p:ph sz="quarter" idx="13"/>
          </p:nvPr>
        </p:nvSpPr>
        <p:spPr/>
        <p:txBody>
          <a:bodyPr/>
          <a:lstStyle/>
          <a:p>
            <a:r>
              <a:rPr lang="en-US" b="1" dirty="0"/>
              <a:t>Calculating hard minimum (squared distance):</a:t>
            </a:r>
          </a:p>
          <a:p>
            <a:endParaRPr lang="en-US" dirty="0"/>
          </a:p>
          <a:p>
            <a:endParaRPr lang="en-US" dirty="0"/>
          </a:p>
          <a:p>
            <a:r>
              <a:rPr lang="en-US" dirty="0"/>
              <a:t>Implementation:</a:t>
            </a:r>
            <a:endParaRPr lang="en-ID" dirty="0"/>
          </a:p>
        </p:txBody>
      </p:sp>
      <p:pic>
        <p:nvPicPr>
          <p:cNvPr id="5" name="Picture 4">
            <a:extLst>
              <a:ext uri="{FF2B5EF4-FFF2-40B4-BE49-F238E27FC236}">
                <a16:creationId xmlns:a16="http://schemas.microsoft.com/office/drawing/2014/main" id="{AC8582EF-6089-38FC-7A75-A615CF3F901F}"/>
              </a:ext>
            </a:extLst>
          </p:cNvPr>
          <p:cNvPicPr>
            <a:picLocks noChangeAspect="1"/>
          </p:cNvPicPr>
          <p:nvPr/>
        </p:nvPicPr>
        <p:blipFill>
          <a:blip r:embed="rId3"/>
          <a:stretch>
            <a:fillRect/>
          </a:stretch>
        </p:blipFill>
        <p:spPr>
          <a:xfrm>
            <a:off x="843422" y="3426457"/>
            <a:ext cx="10106345" cy="1069343"/>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1EC0502C-AB7A-2B27-46A4-16B18FCDCB3C}"/>
                  </a:ext>
                </a:extLst>
              </p:cNvPr>
              <p:cNvSpPr txBox="1"/>
              <p:nvPr/>
            </p:nvSpPr>
            <p:spPr>
              <a:xfrm>
                <a:off x="4191000" y="1938680"/>
                <a:ext cx="1705595" cy="37375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ID" i="1" smtClean="0">
                              <a:solidFill>
                                <a:srgbClr val="836967"/>
                              </a:solidFill>
                              <a:latin typeface="Cambria Math" panose="02040503050406030204" pitchFamily="18" charset="0"/>
                            </a:rPr>
                          </m:ctrlPr>
                        </m:sSubPr>
                        <m:e>
                          <m:r>
                            <a:rPr lang="en-ID" i="1">
                              <a:latin typeface="Cambria Math" panose="02040503050406030204" pitchFamily="18" charset="0"/>
                            </a:rPr>
                            <m:t>𝑧</m:t>
                          </m:r>
                        </m:e>
                        <m:sub>
                          <m:r>
                            <a:rPr lang="en-ID" i="1">
                              <a:latin typeface="Cambria Math" panose="02040503050406030204" pitchFamily="18" charset="0"/>
                            </a:rPr>
                            <m:t>𝑗𝑘</m:t>
                          </m:r>
                        </m:sub>
                      </m:sSub>
                      <m:r>
                        <a:rPr lang="en-ID" i="0">
                          <a:latin typeface="Cambria Math" panose="02040503050406030204" pitchFamily="18" charset="0"/>
                        </a:rPr>
                        <m:t>=</m:t>
                      </m:r>
                      <m:sSup>
                        <m:sSupPr>
                          <m:ctrlPr>
                            <a:rPr lang="en-ID" i="1">
                              <a:solidFill>
                                <a:srgbClr val="836967"/>
                              </a:solidFill>
                              <a:latin typeface="Cambria Math" panose="02040503050406030204" pitchFamily="18" charset="0"/>
                            </a:rPr>
                          </m:ctrlPr>
                        </m:sSupPr>
                        <m:e>
                          <m:d>
                            <m:dPr>
                              <m:begChr m:val="‖"/>
                              <m:endChr m:val="‖"/>
                              <m:ctrlPr>
                                <a:rPr lang="en-ID" i="1">
                                  <a:solidFill>
                                    <a:srgbClr val="836967"/>
                                  </a:solidFill>
                                  <a:latin typeface="Cambria Math" panose="02040503050406030204" pitchFamily="18" charset="0"/>
                                </a:rPr>
                              </m:ctrlPr>
                            </m:dPr>
                            <m:e>
                              <m:sSub>
                                <m:sSubPr>
                                  <m:ctrlPr>
                                    <a:rPr lang="en-ID" i="1">
                                      <a:solidFill>
                                        <a:srgbClr val="836967"/>
                                      </a:solidFill>
                                      <a:latin typeface="Cambria Math" panose="02040503050406030204" pitchFamily="18" charset="0"/>
                                    </a:rPr>
                                  </m:ctrlPr>
                                </m:sSubPr>
                                <m:e>
                                  <m:r>
                                    <a:rPr lang="en-ID" i="1">
                                      <a:latin typeface="Cambria Math" panose="02040503050406030204" pitchFamily="18" charset="0"/>
                                    </a:rPr>
                                    <m:t>𝑥</m:t>
                                  </m:r>
                                </m:e>
                                <m:sub>
                                  <m:r>
                                    <a:rPr lang="en-ID" i="1">
                                      <a:latin typeface="Cambria Math" panose="02040503050406030204" pitchFamily="18" charset="0"/>
                                    </a:rPr>
                                    <m:t>𝑗</m:t>
                                  </m:r>
                                </m:sub>
                              </m:sSub>
                              <m:r>
                                <a:rPr lang="en-ID" i="0">
                                  <a:latin typeface="Cambria Math" panose="02040503050406030204" pitchFamily="18" charset="0"/>
                                </a:rPr>
                                <m:t>−</m:t>
                              </m:r>
                              <m:sSub>
                                <m:sSubPr>
                                  <m:ctrlPr>
                                    <a:rPr lang="en-ID" i="1">
                                      <a:solidFill>
                                        <a:srgbClr val="836967"/>
                                      </a:solidFill>
                                      <a:latin typeface="Cambria Math" panose="02040503050406030204" pitchFamily="18" charset="0"/>
                                    </a:rPr>
                                  </m:ctrlPr>
                                </m:sSubPr>
                                <m:e>
                                  <m:r>
                                    <a:rPr lang="en-ID" i="1">
                                      <a:latin typeface="Cambria Math" panose="02040503050406030204" pitchFamily="18" charset="0"/>
                                    </a:rPr>
                                    <m:t>𝑥</m:t>
                                  </m:r>
                                </m:e>
                                <m:sub>
                                  <m:r>
                                    <a:rPr lang="en-ID" i="1">
                                      <a:latin typeface="Cambria Math" panose="02040503050406030204" pitchFamily="18" charset="0"/>
                                    </a:rPr>
                                    <m:t>𝑘</m:t>
                                  </m:r>
                                </m:sub>
                              </m:sSub>
                            </m:e>
                          </m:d>
                        </m:e>
                        <m:sup>
                          <m:r>
                            <a:rPr lang="en-ID" i="0">
                              <a:latin typeface="Cambria Math" panose="02040503050406030204" pitchFamily="18" charset="0"/>
                            </a:rPr>
                            <m:t>2</m:t>
                          </m:r>
                        </m:sup>
                      </m:sSup>
                    </m:oMath>
                  </m:oMathPara>
                </a14:m>
                <a:endParaRPr lang="en-ID" dirty="0"/>
              </a:p>
            </p:txBody>
          </p:sp>
        </mc:Choice>
        <mc:Fallback xmlns="">
          <p:sp>
            <p:nvSpPr>
              <p:cNvPr id="6" name="TextBox 5">
                <a:extLst>
                  <a:ext uri="{FF2B5EF4-FFF2-40B4-BE49-F238E27FC236}">
                    <a16:creationId xmlns:a16="http://schemas.microsoft.com/office/drawing/2014/main" id="{1EC0502C-AB7A-2B27-46A4-16B18FCDCB3C}"/>
                  </a:ext>
                </a:extLst>
              </p:cNvPr>
              <p:cNvSpPr txBox="1">
                <a:spLocks noRot="1" noChangeAspect="1" noMove="1" noResize="1" noEditPoints="1" noAdjustHandles="1" noChangeArrowheads="1" noChangeShapeType="1" noTextEdit="1"/>
              </p:cNvSpPr>
              <p:nvPr/>
            </p:nvSpPr>
            <p:spPr>
              <a:xfrm>
                <a:off x="4191000" y="1938680"/>
                <a:ext cx="1705595" cy="373757"/>
              </a:xfrm>
              <a:prstGeom prst="rect">
                <a:avLst/>
              </a:prstGeom>
              <a:blipFill>
                <a:blip r:embed="rId4"/>
                <a:stretch>
                  <a:fillRect l="-1434" r="-1075" b="-21311"/>
                </a:stretch>
              </a:blipFill>
            </p:spPr>
            <p:txBody>
              <a:bodyPr/>
              <a:lstStyle/>
              <a:p>
                <a:r>
                  <a:rPr lang="en-ID">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25507976-C5D5-3FCF-78AE-79D4EB6AB1AB}"/>
                  </a:ext>
                </a:extLst>
              </p:cNvPr>
              <p:cNvSpPr txBox="1"/>
              <p:nvPr/>
            </p:nvSpPr>
            <p:spPr>
              <a:xfrm>
                <a:off x="4299857" y="2450225"/>
                <a:ext cx="1285031" cy="39196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ID" i="1" smtClean="0">
                              <a:solidFill>
                                <a:srgbClr val="836967"/>
                              </a:solidFill>
                              <a:latin typeface="Cambria Math" panose="02040503050406030204" pitchFamily="18" charset="0"/>
                            </a:rPr>
                          </m:ctrlPr>
                        </m:sSubPr>
                        <m:e>
                          <m:r>
                            <a:rPr lang="en-ID" i="1">
                              <a:latin typeface="Cambria Math" panose="02040503050406030204" pitchFamily="18" charset="0"/>
                            </a:rPr>
                            <m:t>𝑦</m:t>
                          </m:r>
                        </m:e>
                        <m:sub>
                          <m:r>
                            <a:rPr lang="en-ID" i="1">
                              <a:latin typeface="Cambria Math" panose="02040503050406030204" pitchFamily="18" charset="0"/>
                            </a:rPr>
                            <m:t>𝑗</m:t>
                          </m:r>
                        </m:sub>
                      </m:sSub>
                      <m:r>
                        <a:rPr lang="en-ID" i="0">
                          <a:latin typeface="Cambria Math" panose="02040503050406030204" pitchFamily="18" charset="0"/>
                        </a:rPr>
                        <m:t>=</m:t>
                      </m:r>
                      <m:limLow>
                        <m:limLowPr>
                          <m:ctrlPr>
                            <a:rPr lang="en-ID" i="1">
                              <a:solidFill>
                                <a:srgbClr val="836967"/>
                              </a:solidFill>
                              <a:latin typeface="Cambria Math" panose="02040503050406030204" pitchFamily="18" charset="0"/>
                            </a:rPr>
                          </m:ctrlPr>
                        </m:limLowPr>
                        <m:e>
                          <m:r>
                            <m:rPr>
                              <m:sty m:val="p"/>
                            </m:rPr>
                            <a:rPr lang="en-ID" i="0">
                              <a:latin typeface="Cambria Math" panose="02040503050406030204" pitchFamily="18" charset="0"/>
                            </a:rPr>
                            <m:t>min</m:t>
                          </m:r>
                        </m:e>
                        <m:lim>
                          <m:r>
                            <a:rPr lang="en-ID" i="1">
                              <a:latin typeface="Cambria Math" panose="02040503050406030204" pitchFamily="18" charset="0"/>
                            </a:rPr>
                            <m:t>𝑘</m:t>
                          </m:r>
                          <m:r>
                            <a:rPr lang="en-ID" i="0">
                              <a:latin typeface="Cambria Math" panose="02040503050406030204" pitchFamily="18" charset="0"/>
                            </a:rPr>
                            <m:t>≠</m:t>
                          </m:r>
                          <m:r>
                            <a:rPr lang="en-ID" i="1">
                              <a:latin typeface="Cambria Math" panose="02040503050406030204" pitchFamily="18" charset="0"/>
                            </a:rPr>
                            <m:t>𝑗</m:t>
                          </m:r>
                        </m:lim>
                      </m:limLow>
                      <m:sSub>
                        <m:sSubPr>
                          <m:ctrlPr>
                            <a:rPr lang="en-ID" i="1">
                              <a:solidFill>
                                <a:srgbClr val="836967"/>
                              </a:solidFill>
                              <a:latin typeface="Cambria Math" panose="02040503050406030204" pitchFamily="18" charset="0"/>
                            </a:rPr>
                          </m:ctrlPr>
                        </m:sSubPr>
                        <m:e>
                          <m:r>
                            <a:rPr lang="en-US" b="0" i="1" smtClean="0">
                              <a:solidFill>
                                <a:srgbClr val="836967"/>
                              </a:solidFill>
                              <a:latin typeface="Cambria Math" panose="02040503050406030204" pitchFamily="18" charset="0"/>
                            </a:rPr>
                            <m:t> </m:t>
                          </m:r>
                          <m:r>
                            <a:rPr lang="en-ID" i="1">
                              <a:latin typeface="Cambria Math" panose="02040503050406030204" pitchFamily="18" charset="0"/>
                            </a:rPr>
                            <m:t>𝑧</m:t>
                          </m:r>
                        </m:e>
                        <m:sub>
                          <m:r>
                            <a:rPr lang="en-ID" i="1">
                              <a:latin typeface="Cambria Math" panose="02040503050406030204" pitchFamily="18" charset="0"/>
                            </a:rPr>
                            <m:t>𝑗𝑘</m:t>
                          </m:r>
                        </m:sub>
                      </m:sSub>
                    </m:oMath>
                  </m:oMathPara>
                </a14:m>
                <a:endParaRPr lang="en-ID" dirty="0"/>
              </a:p>
            </p:txBody>
          </p:sp>
        </mc:Choice>
        <mc:Fallback xmlns="">
          <p:sp>
            <p:nvSpPr>
              <p:cNvPr id="7" name="TextBox 6">
                <a:extLst>
                  <a:ext uri="{FF2B5EF4-FFF2-40B4-BE49-F238E27FC236}">
                    <a16:creationId xmlns:a16="http://schemas.microsoft.com/office/drawing/2014/main" id="{25507976-C5D5-3FCF-78AE-79D4EB6AB1AB}"/>
                  </a:ext>
                </a:extLst>
              </p:cNvPr>
              <p:cNvSpPr txBox="1">
                <a:spLocks noRot="1" noChangeAspect="1" noMove="1" noResize="1" noEditPoints="1" noAdjustHandles="1" noChangeArrowheads="1" noChangeShapeType="1" noTextEdit="1"/>
              </p:cNvSpPr>
              <p:nvPr/>
            </p:nvSpPr>
            <p:spPr>
              <a:xfrm>
                <a:off x="4299857" y="2450225"/>
                <a:ext cx="1285031" cy="391967"/>
              </a:xfrm>
              <a:prstGeom prst="rect">
                <a:avLst/>
              </a:prstGeom>
              <a:blipFill>
                <a:blip r:embed="rId5"/>
                <a:stretch>
                  <a:fillRect l="-3791" r="-2370" b="-20313"/>
                </a:stretch>
              </a:blipFill>
            </p:spPr>
            <p:txBody>
              <a:bodyPr/>
              <a:lstStyle/>
              <a:p>
                <a:r>
                  <a:rPr lang="en-ID">
                    <a:noFill/>
                  </a:rPr>
                  <a:t> </a:t>
                </a:r>
              </a:p>
            </p:txBody>
          </p:sp>
        </mc:Fallback>
      </mc:AlternateContent>
    </p:spTree>
    <p:extLst>
      <p:ext uri="{BB962C8B-B14F-4D97-AF65-F5344CB8AC3E}">
        <p14:creationId xmlns:p14="http://schemas.microsoft.com/office/powerpoint/2010/main" val="18182518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DC063-6670-9080-EC1A-80D13123AFFB}"/>
              </a:ext>
            </a:extLst>
          </p:cNvPr>
          <p:cNvSpPr>
            <a:spLocks noGrp="1"/>
          </p:cNvSpPr>
          <p:nvPr>
            <p:ph type="title"/>
          </p:nvPr>
        </p:nvSpPr>
        <p:spPr/>
        <p:txBody>
          <a:bodyPr/>
          <a:lstStyle/>
          <a:p>
            <a:r>
              <a:rPr lang="en-US" dirty="0"/>
              <a:t>Detecting Anomalies</a:t>
            </a:r>
            <a:endParaRPr lang="en-ID" dirty="0"/>
          </a:p>
        </p:txBody>
      </p:sp>
      <p:sp>
        <p:nvSpPr>
          <p:cNvPr id="3" name="Content Placeholder 2">
            <a:extLst>
              <a:ext uri="{FF2B5EF4-FFF2-40B4-BE49-F238E27FC236}">
                <a16:creationId xmlns:a16="http://schemas.microsoft.com/office/drawing/2014/main" id="{28CBFF5C-797D-1C31-7725-6AC3E997E63F}"/>
              </a:ext>
            </a:extLst>
          </p:cNvPr>
          <p:cNvSpPr>
            <a:spLocks noGrp="1"/>
          </p:cNvSpPr>
          <p:nvPr>
            <p:ph sz="quarter" idx="13"/>
          </p:nvPr>
        </p:nvSpPr>
        <p:spPr/>
        <p:txBody>
          <a:bodyPr/>
          <a:lstStyle/>
          <a:p>
            <a:r>
              <a:rPr lang="en-US" b="1" dirty="0"/>
              <a:t>Calculating hard minimum (squared distance):</a:t>
            </a:r>
          </a:p>
          <a:p>
            <a:endParaRPr lang="en-ID" dirty="0"/>
          </a:p>
        </p:txBody>
      </p:sp>
      <p:pic>
        <p:nvPicPr>
          <p:cNvPr id="5" name="Picture 4">
            <a:extLst>
              <a:ext uri="{FF2B5EF4-FFF2-40B4-BE49-F238E27FC236}">
                <a16:creationId xmlns:a16="http://schemas.microsoft.com/office/drawing/2014/main" id="{828243F1-E118-8513-1AE4-01ACFDE97556}"/>
              </a:ext>
            </a:extLst>
          </p:cNvPr>
          <p:cNvPicPr>
            <a:picLocks noChangeAspect="1"/>
          </p:cNvPicPr>
          <p:nvPr/>
        </p:nvPicPr>
        <p:blipFill>
          <a:blip r:embed="rId3"/>
          <a:stretch>
            <a:fillRect/>
          </a:stretch>
        </p:blipFill>
        <p:spPr>
          <a:xfrm>
            <a:off x="1327300" y="1797785"/>
            <a:ext cx="9444942" cy="4917057"/>
          </a:xfrm>
          <a:prstGeom prst="rect">
            <a:avLst/>
          </a:prstGeom>
        </p:spPr>
      </p:pic>
    </p:spTree>
    <p:extLst>
      <p:ext uri="{BB962C8B-B14F-4D97-AF65-F5344CB8AC3E}">
        <p14:creationId xmlns:p14="http://schemas.microsoft.com/office/powerpoint/2010/main" val="3298437548"/>
      </p:ext>
    </p:extLst>
  </p:cSld>
  <p:clrMapOvr>
    <a:masterClrMapping/>
  </p:clrMapOvr>
</p:sld>
</file>

<file path=ppt/theme/theme1.xml><?xml version="1.0" encoding="utf-8"?>
<a:theme xmlns:a="http://schemas.openxmlformats.org/drawingml/2006/main" name="WelcomeDoc">
  <a:themeElements>
    <a:clrScheme name="Custom 1">
      <a:dk1>
        <a:srgbClr val="000000"/>
      </a:dk1>
      <a:lt1>
        <a:srgbClr val="FFFFFF"/>
      </a:lt1>
      <a:dk2>
        <a:srgbClr val="44546A"/>
      </a:dk2>
      <a:lt2>
        <a:srgbClr val="E7E6E6"/>
      </a:lt2>
      <a:accent1>
        <a:srgbClr val="4472C4"/>
      </a:accent1>
      <a:accent2>
        <a:srgbClr val="CF3D1C"/>
      </a:accent2>
      <a:accent3>
        <a:srgbClr val="A5A5A5"/>
      </a:accent3>
      <a:accent4>
        <a:srgbClr val="FFC000"/>
      </a:accent4>
      <a:accent5>
        <a:srgbClr val="5B9BD5"/>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889724_Win32" id="{A47D2243-58B7-4EA1-AC61-F4DDB07AC155}" vid="{5B84BEAD-BCA6-42F5-9270-6ECA397995E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D0C6F549-03FF-4828-9BD8-8F40C0A2B2B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FB6FBE4-5ACD-4115-9139-635E82C3D35A}">
  <ds:schemaRefs>
    <ds:schemaRef ds:uri="http://schemas.microsoft.com/sharepoint/v3/contenttype/forms"/>
  </ds:schemaRefs>
</ds:datastoreItem>
</file>

<file path=customXml/itemProps3.xml><?xml version="1.0" encoding="utf-8"?>
<ds:datastoreItem xmlns:ds="http://schemas.openxmlformats.org/officeDocument/2006/customXml" ds:itemID="{A7EFEE82-03DD-4F90-81E2-2AF29E1D81FB}">
  <ds:schemaRefs>
    <ds:schemaRef ds:uri="230e9df3-be65-4c73-a93b-d1236ebd677e"/>
    <ds:schemaRef ds:uri="http://purl.org/dc/terms/"/>
    <ds:schemaRef ds:uri="http://schemas.openxmlformats.org/package/2006/metadata/core-properties"/>
    <ds:schemaRef ds:uri="http://purl.org/dc/elements/1.1/"/>
    <ds:schemaRef ds:uri="http://schemas.microsoft.com/office/2006/metadata/properties"/>
    <ds:schemaRef ds:uri="http://schemas.microsoft.com/office/2006/documentManagement/types"/>
    <ds:schemaRef ds:uri="http://schemas.microsoft.com/office/infopath/2007/PartnerControls"/>
    <ds:schemaRef ds:uri="http://www.w3.org/XML/1998/namespace"/>
    <ds:schemaRef ds:uri="71af3243-3dd4-4a8d-8c0d-dd76da1f02a5"/>
    <ds:schemaRef ds:uri="16c05727-aa75-4e4a-9b5f-8a80a1165891"/>
    <ds:schemaRef ds:uri="http://schemas.microsoft.com/sharepoint/v3"/>
    <ds:schemaRef ds:uri="http://purl.org/dc/dcmityp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0</TotalTime>
  <Words>1243</Words>
  <Application>Microsoft Office PowerPoint</Application>
  <PresentationFormat>Widescreen</PresentationFormat>
  <Paragraphs>131</Paragraphs>
  <Slides>22</Slides>
  <Notes>22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Cambria Math</vt:lpstr>
      <vt:lpstr>Segoe UI</vt:lpstr>
      <vt:lpstr>WelcomeDoc</vt:lpstr>
      <vt:lpstr>Lab ML for Data Science: Part 1</vt:lpstr>
      <vt:lpstr>Outline</vt:lpstr>
      <vt:lpstr>The Project Objective</vt:lpstr>
      <vt:lpstr>The Project Objective</vt:lpstr>
      <vt:lpstr>Method and Algorithm</vt:lpstr>
      <vt:lpstr>Initial Data Analysis</vt:lpstr>
      <vt:lpstr>Initial Data Analysis</vt:lpstr>
      <vt:lpstr>Detecting Anomalies</vt:lpstr>
      <vt:lpstr>Detecting Anomalies</vt:lpstr>
      <vt:lpstr>Detecting Anomalies</vt:lpstr>
      <vt:lpstr>Detecting Anomalies</vt:lpstr>
      <vt:lpstr>Getting Insights into Anomalies</vt:lpstr>
      <vt:lpstr>Getting Insights into Anomalies</vt:lpstr>
      <vt:lpstr>Experimental Result</vt:lpstr>
      <vt:lpstr>What makes the top 10 anomalies?</vt:lpstr>
      <vt:lpstr>Top 10 Anomalies Purchase</vt:lpstr>
      <vt:lpstr>Top 10 Anomalies Purchase</vt:lpstr>
      <vt:lpstr>Discussion and Insight</vt:lpstr>
      <vt:lpstr>Insight for The Top 10 Anomalies</vt:lpstr>
      <vt:lpstr>Insight for The Top 10 Anomalies</vt:lpstr>
      <vt:lpstr>Insight for Overall Purchase Data</vt:lpstr>
      <vt:lpstr>Discussion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2022-05-26T06:44:04Z</dcterms:created>
  <dcterms:modified xsi:type="dcterms:W3CDTF">2024-07-12T05:48:32Z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