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Old Standard TT"/>
      <p:regular r:id="rId28"/>
      <p:bold r:id="rId29"/>
      <p: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OldStandardTT-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OldStandardTT-bold.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OldStandardTT-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g3f50ec7f1c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3f50ec7f1c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Nesse primeiro momento eu falo um pouco sobre mim e sobre CTF, a ideia é fazer uma triagem, perguntar o quanto as pessoas sabem sobre o campo de segurança da informação, se elas ja ouviram falar de CTF e até o que elas esperam aprender, como elas imaginam que a coisa toda funciona</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3f50ec7f1c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3f50ec7f1c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3f50ec7f1c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3f50ec7f1c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3f5986c64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3f5986c64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3f50ec7f1c_0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3f50ec7f1c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3f5986c640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3f5986c640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3f50ec7f1c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3f50ec7f1c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3f5986c640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3f5986c640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3f50ec7f1c_0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3f50ec7f1c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3f50ec7f1c_0_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3f50ec7f1c_0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3f50ec7f1c_0_2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3f50ec7f1c_0_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3f50ec7f1c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3f50ec7f1c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Essa ideia do quanto as pessoas sabem não é tão crucial nesse primeiro momento do workshop, porque, a menos que TODOS saibam sobre CTF e eu pule direto para os challs, eu devo dar uma introdução básica sobre o que é e como funciona CTF. A ideia é nunca pular essa parte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3f50ec7f1c_0_2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3f50ec7f1c_0_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3f5986c640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3f5986c640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3f50ec7f1c_0_2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3f50ec7f1c_0_2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3f50ec7f1c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3f50ec7f1c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g3f50ec7f1c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3f50ec7f1c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CTF significa Capture the flag, não ei como vocês chamam aqui, mas em são paulo a gente chama o jogo em que a gente se divide em dois times para pegar uma bandeira na base do outro de pique bandeira ou pega bandeira. A ideia desse jogo é um pouco parecida, mas ao invés de atravessar para o lado do outro time com as pessoas tentando te pegar, você vai tentar ultrapassar a segurança de um sistema e obter o que a gente chama de “flag” ou bandeira se vocês preferirem. Bom, e como isso vai funcionar? Existem diversas formatos para essa competição o mais comum deles é o Jeopardy, No formato do Jeopardy temos diversos desafios e cada vez que você passa pelo processo de solução de um deles você obtém uma flagzinha no formato das que eu coloquei aqui, Isso provavelmente vai ficar mais claro no decorrer do curso, mas introduzir a flag é importante nesse momento, afinal, é ela que vai atuar como “pontuação”</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Google Shape;79;g3f50ec7f1c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3f50ec7f1c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E</a:t>
            </a:r>
            <a:r>
              <a:rPr lang="en">
                <a:solidFill>
                  <a:schemeClr val="dk1"/>
                </a:solidFill>
              </a:rPr>
              <a:t>xistem diferentes estilos de CTF, o mais usual e que vocês provavelmente mais vão jogar com a gente é o estilo Jeopardy, nesse formato existe uma página, como essa do slide, em que são indicados os estilos dos desafios seguidos por pequenas “caixinhas” cada caixinha dessa leva a um desafio diferente, seja baixando um executável que será usado para o reverse ou levando a página web que deve ser quebrada. Os números indicados nas caixas são a pontuação de cada desafio e, após submeter a flag correta, as cores dessas caixas mudam para indicar que o desafio ja foi resolvido.</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g3f50ec7f1c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3f50ec7f1c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Após clicar na imagem esse popup aparece, é onde submetemos a flag</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3f50ec7f1c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3f50ec7f1c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 estilo attack and defense, que é encontrado mais na BsidesSP e roadsec que em outros eventos brasileiros, existem times que preparam máquinas que são deixadas a eles completamente vulneráveis tentando corrigir o máximo de vulnerabilidades possíveis e times que tentam invadir essas máquinas enquanto as correções são feitas muitas vezes em tempo real</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3f50ec7f1c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3f50ec7f1c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Quando falamos de Boot2Root dois sites me veem a cabeça, vulnhub.com que tem diversas máquinas virtuais disponíveis para baixar e o Hackthebox.eu que disponibiliza uma vpn com as máquinas. Esse estilo de CTF é muito semelhante ao attack and defense mas só com a parte do ataque, no caso, existe uma máquina disonível na rede e você deve usar os recursos disponíveis para invadí-la e, posteriormente, conseguir acesso root. Mas o que é acesso root? Bom, no linux, assim como no windows, é possível a criação de diversos usuários, alguns com direito a administração e outros não. O usuário com maior permissão de usabilidade no linux, o “super administrador mor” é o usuário root que tem permissão para fazer qualquer coisa no sistema, mesmo que seja deletar os arquivos importantes e preciosos dele.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3f50ec7f1c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3f50ec7f1c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p:spPr>
        <p:txBody>
          <a:bodyPr anchorCtr="0" anchor="b" bIns="91425" lIns="91425" spcFirstLastPara="1" rIns="91425" wrap="square" tIns="91425"/>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1893300"/>
            <a:ext cx="8118600" cy="1522800"/>
          </a:xfrm>
          <a:prstGeom prst="rect">
            <a:avLst/>
          </a:prstGeom>
        </p:spPr>
        <p:txBody>
          <a:bodyPr anchorCtr="0" anchor="b" bIns="91425" lIns="91425" spcFirstLastPara="1" rIns="91425" wrap="square" tIns="91425"/>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anchorCtr="0" anchor="ctr" bIns="91425" lIns="91425" spcFirstLastPara="1" rIns="91425" wrap="square" tIns="91425"/>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1600"/>
              </a:spcBef>
              <a:spcAft>
                <a:spcPts val="0"/>
              </a:spcAft>
              <a:buClr>
                <a:schemeClr val="accent1"/>
              </a:buClr>
              <a:buSzPts val="1400"/>
              <a:buChar char="○"/>
              <a:defRPr>
                <a:solidFill>
                  <a:schemeClr val="accent1"/>
                </a:solidFill>
              </a:defRPr>
            </a:lvl2pPr>
            <a:lvl3pPr indent="-317500" lvl="2" marL="1371600">
              <a:spcBef>
                <a:spcPts val="1600"/>
              </a:spcBef>
              <a:spcAft>
                <a:spcPts val="0"/>
              </a:spcAft>
              <a:buClr>
                <a:schemeClr val="accent1"/>
              </a:buClr>
              <a:buSzPts val="1400"/>
              <a:buChar char="■"/>
              <a:defRPr>
                <a:solidFill>
                  <a:schemeClr val="accent1"/>
                </a:solidFill>
              </a:defRPr>
            </a:lvl3pPr>
            <a:lvl4pPr indent="-317500" lvl="3" marL="1828800">
              <a:spcBef>
                <a:spcPts val="1600"/>
              </a:spcBef>
              <a:spcAft>
                <a:spcPts val="0"/>
              </a:spcAft>
              <a:buClr>
                <a:schemeClr val="accent1"/>
              </a:buClr>
              <a:buSzPts val="1400"/>
              <a:buChar char="●"/>
              <a:defRPr>
                <a:solidFill>
                  <a:schemeClr val="accent1"/>
                </a:solidFill>
              </a:defRPr>
            </a:lvl4pPr>
            <a:lvl5pPr indent="-317500" lvl="4" marL="2286000">
              <a:spcBef>
                <a:spcPts val="1600"/>
              </a:spcBef>
              <a:spcAft>
                <a:spcPts val="0"/>
              </a:spcAft>
              <a:buClr>
                <a:schemeClr val="accent1"/>
              </a:buClr>
              <a:buSzPts val="1400"/>
              <a:buChar char="○"/>
              <a:defRPr>
                <a:solidFill>
                  <a:schemeClr val="accent1"/>
                </a:solidFill>
              </a:defRPr>
            </a:lvl5pPr>
            <a:lvl6pPr indent="-317500" lvl="5" marL="2743200">
              <a:spcBef>
                <a:spcPts val="1600"/>
              </a:spcBef>
              <a:spcAft>
                <a:spcPts val="0"/>
              </a:spcAft>
              <a:buClr>
                <a:schemeClr val="accent1"/>
              </a:buClr>
              <a:buSzPts val="1400"/>
              <a:buChar char="■"/>
              <a:defRPr>
                <a:solidFill>
                  <a:schemeClr val="accent1"/>
                </a:solidFill>
              </a:defRPr>
            </a:lvl6pPr>
            <a:lvl7pPr indent="-317500" lvl="6" marL="3200400">
              <a:spcBef>
                <a:spcPts val="1600"/>
              </a:spcBef>
              <a:spcAft>
                <a:spcPts val="0"/>
              </a:spcAft>
              <a:buClr>
                <a:schemeClr val="accent1"/>
              </a:buClr>
              <a:buSzPts val="1400"/>
              <a:buChar char="●"/>
              <a:defRPr>
                <a:solidFill>
                  <a:schemeClr val="accent1"/>
                </a:solidFill>
              </a:defRPr>
            </a:lvl7pPr>
            <a:lvl8pPr indent="-317500" lvl="7" marL="3657600">
              <a:spcBef>
                <a:spcPts val="1600"/>
              </a:spcBef>
              <a:spcAft>
                <a:spcPts val="0"/>
              </a:spcAft>
              <a:buClr>
                <a:schemeClr val="accent1"/>
              </a:buClr>
              <a:buSzPts val="1400"/>
              <a:buChar char="○"/>
              <a:defRPr>
                <a:solidFill>
                  <a:schemeClr val="accent1"/>
                </a:solidFill>
              </a:defRPr>
            </a:lvl8pPr>
            <a:lvl9pPr indent="-317500" lvl="8" marL="4114800">
              <a:spcBef>
                <a:spcPts val="1600"/>
              </a:spcBef>
              <a:spcAft>
                <a:spcPts val="160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a:lnSpc>
                <a:spcPct val="115000"/>
              </a:lnSpc>
              <a:spcBef>
                <a:spcPts val="1600"/>
              </a:spcBef>
              <a:spcAft>
                <a:spcPts val="160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8.xml"/><Relationship Id="rId3"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9.xml"/><Relationship Id="rId3"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hyperlink" Target="https://shellterlabs.com/" TargetMode="External"/><Relationship Id="rId4" Type="http://schemas.openxmlformats.org/officeDocument/2006/relationships/hyperlink" Target="https://ctftime.org/" TargetMode="External"/><Relationship Id="rId5" Type="http://schemas.openxmlformats.org/officeDocument/2006/relationships/hyperlink" Target="https://ctf-br.org/docs/"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2700" y="1893300"/>
            <a:ext cx="8118600" cy="15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O que você precisa saber sobre CTF</a:t>
            </a:r>
            <a:endParaRPr sz="4000"/>
          </a:p>
        </p:txBody>
      </p:sp>
      <p:sp>
        <p:nvSpPr>
          <p:cNvPr id="60" name="Google Shape;60;p13"/>
          <p:cNvSpPr txBox="1"/>
          <p:nvPr>
            <p:ph idx="1" type="subTitle"/>
          </p:nvPr>
        </p:nvSpPr>
        <p:spPr>
          <a:xfrm>
            <a:off x="512700" y="3840639"/>
            <a:ext cx="8118600" cy="78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By Matheus Vrech a.k.a. abrasax</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22"/>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 volta ao jeopardy..</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23"/>
          <p:cNvSpPr txBox="1"/>
          <p:nvPr>
            <p:ph type="title"/>
          </p:nvPr>
        </p:nvSpPr>
        <p:spPr>
          <a:xfrm>
            <a:off x="265500" y="1382350"/>
            <a:ext cx="4045200" cy="1333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Web </a:t>
            </a:r>
            <a:endParaRPr/>
          </a:p>
        </p:txBody>
      </p:sp>
      <p:sp>
        <p:nvSpPr>
          <p:cNvPr id="117" name="Google Shape;117;p23"/>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p>
            <a:pPr indent="-361950" lvl="0" marL="457200" rtl="0" algn="just">
              <a:spcBef>
                <a:spcPts val="0"/>
              </a:spcBef>
              <a:spcAft>
                <a:spcPts val="0"/>
              </a:spcAft>
              <a:buSzPts val="2100"/>
              <a:buChar char="●"/>
            </a:pPr>
            <a:r>
              <a:rPr lang="en"/>
              <a:t>Quanto mais se conhecer as aplicações web, melhor</a:t>
            </a:r>
            <a:endParaRPr/>
          </a:p>
          <a:p>
            <a:pPr indent="-361950" lvl="0" marL="457200" rtl="0" algn="just">
              <a:spcBef>
                <a:spcPts val="0"/>
              </a:spcBef>
              <a:spcAft>
                <a:spcPts val="0"/>
              </a:spcAft>
              <a:buSzPts val="2100"/>
              <a:buChar char="●"/>
            </a:pPr>
            <a:r>
              <a:rPr lang="en"/>
              <a:t>Ajuda muito com a realização de pentests</a:t>
            </a:r>
            <a:endParaRPr/>
          </a:p>
          <a:p>
            <a:pPr indent="0" lvl="0" marL="0" rtl="0" algn="just">
              <a:spcBef>
                <a:spcPts val="0"/>
              </a:spcBef>
              <a:spcAft>
                <a:spcPts val="0"/>
              </a:spcAft>
              <a:buNone/>
            </a:pPr>
            <a:r>
              <a:t/>
            </a:r>
            <a:endParaRPr/>
          </a:p>
        </p:txBody>
      </p:sp>
      <p:pic>
        <p:nvPicPr>
          <p:cNvPr id="118" name="Google Shape;118;p23"/>
          <p:cNvPicPr preferRelativeResize="0"/>
          <p:nvPr/>
        </p:nvPicPr>
        <p:blipFill rotWithShape="1">
          <a:blip r:embed="rId3">
            <a:alphaModFix/>
          </a:blip>
          <a:srcRect b="0" l="21272" r="0" t="0"/>
          <a:stretch/>
        </p:blipFill>
        <p:spPr>
          <a:xfrm>
            <a:off x="4717675" y="973750"/>
            <a:ext cx="4302950" cy="26189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24"/>
          <p:cNvSpPr txBox="1"/>
          <p:nvPr>
            <p:ph type="title"/>
          </p:nvPr>
        </p:nvSpPr>
        <p:spPr>
          <a:xfrm>
            <a:off x="490250" y="526350"/>
            <a:ext cx="56040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Workshop Time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25"/>
          <p:cNvSpPr txBox="1"/>
          <p:nvPr>
            <p:ph type="title"/>
          </p:nvPr>
        </p:nvSpPr>
        <p:spPr>
          <a:xfrm>
            <a:off x="265500" y="1382350"/>
            <a:ext cx="4045200" cy="1333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Cryptography</a:t>
            </a:r>
            <a:endParaRPr/>
          </a:p>
        </p:txBody>
      </p:sp>
      <p:sp>
        <p:nvSpPr>
          <p:cNvPr id="129" name="Google Shape;129;p25"/>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p>
            <a:pPr indent="-361950" lvl="0" marL="457200" rtl="0" algn="l">
              <a:spcBef>
                <a:spcPts val="0"/>
              </a:spcBef>
              <a:spcAft>
                <a:spcPts val="0"/>
              </a:spcAft>
              <a:buSzPts val="2100"/>
              <a:buChar char="●"/>
            </a:pPr>
            <a:r>
              <a:rPr lang="en"/>
              <a:t>Aborda os principais ataques conhecidos a criptografias</a:t>
            </a:r>
            <a:endParaRPr/>
          </a:p>
          <a:p>
            <a:pPr indent="-361950" lvl="0" marL="457200" rtl="0" algn="l">
              <a:spcBef>
                <a:spcPts val="0"/>
              </a:spcBef>
              <a:spcAft>
                <a:spcPts val="0"/>
              </a:spcAft>
              <a:buSzPts val="2100"/>
              <a:buChar char="●"/>
            </a:pPr>
            <a:r>
              <a:rPr lang="en"/>
              <a:t>É ótimo para quem gosta de matemática e programar soluções</a:t>
            </a:r>
            <a:endParaRPr/>
          </a:p>
        </p:txBody>
      </p:sp>
      <p:pic>
        <p:nvPicPr>
          <p:cNvPr id="130" name="Google Shape;130;p25"/>
          <p:cNvPicPr preferRelativeResize="0"/>
          <p:nvPr/>
        </p:nvPicPr>
        <p:blipFill>
          <a:blip r:embed="rId3">
            <a:alphaModFix/>
          </a:blip>
          <a:stretch>
            <a:fillRect/>
          </a:stretch>
        </p:blipFill>
        <p:spPr>
          <a:xfrm>
            <a:off x="4694625" y="869375"/>
            <a:ext cx="4322300" cy="324512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26"/>
          <p:cNvSpPr txBox="1"/>
          <p:nvPr>
            <p:ph type="title"/>
          </p:nvPr>
        </p:nvSpPr>
        <p:spPr>
          <a:xfrm>
            <a:off x="490250" y="526350"/>
            <a:ext cx="56040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Workshop Time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27"/>
          <p:cNvSpPr txBox="1"/>
          <p:nvPr>
            <p:ph type="title"/>
          </p:nvPr>
        </p:nvSpPr>
        <p:spPr>
          <a:xfrm>
            <a:off x="265500" y="1382350"/>
            <a:ext cx="4045200" cy="1333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Reverse Engineering </a:t>
            </a:r>
            <a:endParaRPr/>
          </a:p>
        </p:txBody>
      </p:sp>
      <p:sp>
        <p:nvSpPr>
          <p:cNvPr id="141" name="Google Shape;141;p27"/>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p>
            <a:pPr indent="-361950" lvl="0" marL="457200" rtl="0" algn="l">
              <a:spcBef>
                <a:spcPts val="0"/>
              </a:spcBef>
              <a:spcAft>
                <a:spcPts val="0"/>
              </a:spcAft>
              <a:buSzPts val="2100"/>
              <a:buChar char="●"/>
            </a:pPr>
            <a:r>
              <a:rPr lang="en"/>
              <a:t>Exige conhecimento sobre as arquiteturas de computadores</a:t>
            </a:r>
            <a:endParaRPr/>
          </a:p>
          <a:p>
            <a:pPr indent="-361950" lvl="0" marL="457200" rtl="0" algn="l">
              <a:spcBef>
                <a:spcPts val="0"/>
              </a:spcBef>
              <a:spcAft>
                <a:spcPts val="0"/>
              </a:spcAft>
              <a:buSzPts val="2100"/>
              <a:buChar char="●"/>
            </a:pPr>
            <a:r>
              <a:rPr lang="en"/>
              <a:t>Ajuda a entender muito sobre como os programas funcionam nos “bastidores”</a:t>
            </a:r>
            <a:endParaRPr/>
          </a:p>
        </p:txBody>
      </p:sp>
      <p:pic>
        <p:nvPicPr>
          <p:cNvPr id="142" name="Google Shape;142;p27"/>
          <p:cNvPicPr preferRelativeResize="0"/>
          <p:nvPr/>
        </p:nvPicPr>
        <p:blipFill>
          <a:blip r:embed="rId3">
            <a:alphaModFix/>
          </a:blip>
          <a:stretch>
            <a:fillRect/>
          </a:stretch>
        </p:blipFill>
        <p:spPr>
          <a:xfrm>
            <a:off x="4716775" y="1635650"/>
            <a:ext cx="4282451" cy="20074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28"/>
          <p:cNvSpPr txBox="1"/>
          <p:nvPr>
            <p:ph type="title"/>
          </p:nvPr>
        </p:nvSpPr>
        <p:spPr>
          <a:xfrm>
            <a:off x="490250" y="526350"/>
            <a:ext cx="56040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Workshop Time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29"/>
          <p:cNvSpPr txBox="1"/>
          <p:nvPr>
            <p:ph type="title"/>
          </p:nvPr>
        </p:nvSpPr>
        <p:spPr>
          <a:xfrm>
            <a:off x="265500" y="1382350"/>
            <a:ext cx="4045200" cy="1333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Pwn</a:t>
            </a:r>
            <a:endParaRPr/>
          </a:p>
        </p:txBody>
      </p:sp>
      <p:sp>
        <p:nvSpPr>
          <p:cNvPr id="153" name="Google Shape;153;p2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p>
            <a:pPr indent="-361950" lvl="0" marL="457200" rtl="0" algn="l">
              <a:spcBef>
                <a:spcPts val="0"/>
              </a:spcBef>
              <a:spcAft>
                <a:spcPts val="0"/>
              </a:spcAft>
              <a:buSzPts val="2100"/>
              <a:buChar char="●"/>
            </a:pPr>
            <a:r>
              <a:rPr lang="en"/>
              <a:t>É como um “algo a mais” dos exercícios de rev</a:t>
            </a:r>
            <a:endParaRPr/>
          </a:p>
          <a:p>
            <a:pPr indent="-361950" lvl="0" marL="457200" rtl="0" algn="l">
              <a:spcBef>
                <a:spcPts val="0"/>
              </a:spcBef>
              <a:spcAft>
                <a:spcPts val="0"/>
              </a:spcAft>
              <a:buSzPts val="2100"/>
              <a:buChar char="●"/>
            </a:pPr>
            <a:r>
              <a:rPr lang="en"/>
              <a:t>É bom para quem quer começar a desenvolver os próprios exploits</a:t>
            </a:r>
            <a:endParaRPr/>
          </a:p>
        </p:txBody>
      </p:sp>
      <p:pic>
        <p:nvPicPr>
          <p:cNvPr id="154" name="Google Shape;154;p29"/>
          <p:cNvPicPr preferRelativeResize="0"/>
          <p:nvPr/>
        </p:nvPicPr>
        <p:blipFill>
          <a:blip r:embed="rId3">
            <a:alphaModFix/>
          </a:blip>
          <a:stretch>
            <a:fillRect/>
          </a:stretch>
        </p:blipFill>
        <p:spPr>
          <a:xfrm>
            <a:off x="4792050" y="894325"/>
            <a:ext cx="4195049" cy="32539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30"/>
          <p:cNvSpPr txBox="1"/>
          <p:nvPr>
            <p:ph type="title"/>
          </p:nvPr>
        </p:nvSpPr>
        <p:spPr>
          <a:xfrm>
            <a:off x="265500" y="1382350"/>
            <a:ext cx="4045200" cy="1333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Network</a:t>
            </a:r>
            <a:endParaRPr/>
          </a:p>
        </p:txBody>
      </p:sp>
      <p:sp>
        <p:nvSpPr>
          <p:cNvPr id="160" name="Google Shape;160;p30"/>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p>
            <a:pPr indent="-361950" lvl="0" marL="457200" rtl="0" algn="l">
              <a:spcBef>
                <a:spcPts val="0"/>
              </a:spcBef>
              <a:spcAft>
                <a:spcPts val="0"/>
              </a:spcAft>
              <a:buSzPts val="2100"/>
              <a:buChar char="●"/>
            </a:pPr>
            <a:r>
              <a:rPr lang="en"/>
              <a:t>Envolvem conhecimentos de redes</a:t>
            </a:r>
            <a:endParaRPr/>
          </a:p>
          <a:p>
            <a:pPr indent="-361950" lvl="0" marL="457200" rtl="0" algn="l">
              <a:spcBef>
                <a:spcPts val="0"/>
              </a:spcBef>
              <a:spcAft>
                <a:spcPts val="0"/>
              </a:spcAft>
              <a:buSzPts val="2100"/>
              <a:buChar char="●"/>
            </a:pPr>
            <a:r>
              <a:rPr lang="en"/>
              <a:t>São ótimos para quem gosta de realizar ataques em redes locais e analisar o tráfego</a:t>
            </a:r>
            <a:endParaRPr/>
          </a:p>
        </p:txBody>
      </p:sp>
      <p:pic>
        <p:nvPicPr>
          <p:cNvPr id="161" name="Google Shape;161;p30"/>
          <p:cNvPicPr preferRelativeResize="0"/>
          <p:nvPr/>
        </p:nvPicPr>
        <p:blipFill>
          <a:blip r:embed="rId3">
            <a:alphaModFix/>
          </a:blip>
          <a:stretch>
            <a:fillRect/>
          </a:stretch>
        </p:blipFill>
        <p:spPr>
          <a:xfrm>
            <a:off x="4679000" y="1298025"/>
            <a:ext cx="4249101" cy="23976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31"/>
          <p:cNvSpPr txBox="1"/>
          <p:nvPr>
            <p:ph type="title"/>
          </p:nvPr>
        </p:nvSpPr>
        <p:spPr>
          <a:xfrm>
            <a:off x="265500" y="1382350"/>
            <a:ext cx="4045200" cy="1333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Steganography</a:t>
            </a:r>
            <a:endParaRPr/>
          </a:p>
        </p:txBody>
      </p:sp>
      <p:sp>
        <p:nvSpPr>
          <p:cNvPr id="167" name="Google Shape;167;p31"/>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p>
            <a:pPr indent="-361950" lvl="0" marL="457200" rtl="0" algn="l">
              <a:spcBef>
                <a:spcPts val="0"/>
              </a:spcBef>
              <a:spcAft>
                <a:spcPts val="0"/>
              </a:spcAft>
              <a:buSzPts val="2100"/>
              <a:buChar char="●"/>
            </a:pPr>
            <a:r>
              <a:rPr lang="en"/>
              <a:t>Costuma exigir habilidades com multimídias</a:t>
            </a:r>
            <a:endParaRPr/>
          </a:p>
          <a:p>
            <a:pPr indent="-361950" lvl="0" marL="457200" rtl="0" algn="l">
              <a:spcBef>
                <a:spcPts val="0"/>
              </a:spcBef>
              <a:spcAft>
                <a:spcPts val="0"/>
              </a:spcAft>
              <a:buSzPts val="2100"/>
              <a:buChar char="●"/>
            </a:pPr>
            <a:r>
              <a:rPr lang="en"/>
              <a:t>É perfeito para quem gosta de tratar imagens e vídeos</a:t>
            </a:r>
            <a:endParaRPr/>
          </a:p>
        </p:txBody>
      </p:sp>
      <p:pic>
        <p:nvPicPr>
          <p:cNvPr id="168" name="Google Shape;168;p31"/>
          <p:cNvPicPr preferRelativeResize="0"/>
          <p:nvPr/>
        </p:nvPicPr>
        <p:blipFill>
          <a:blip r:embed="rId3">
            <a:alphaModFix/>
          </a:blip>
          <a:stretch>
            <a:fillRect/>
          </a:stretch>
        </p:blipFill>
        <p:spPr>
          <a:xfrm>
            <a:off x="4659900" y="1439725"/>
            <a:ext cx="4396925" cy="24835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4"/>
          <p:cNvSpPr txBox="1"/>
          <p:nvPr>
            <p:ph type="title"/>
          </p:nvPr>
        </p:nvSpPr>
        <p:spPr>
          <a:xfrm>
            <a:off x="265500" y="1382350"/>
            <a:ext cx="4045200" cy="1333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Roteiro</a:t>
            </a:r>
            <a:endParaRPr/>
          </a:p>
          <a:p>
            <a:pPr indent="0" lvl="0" marL="0" rtl="0" algn="ctr">
              <a:spcBef>
                <a:spcPts val="0"/>
              </a:spcBef>
              <a:spcAft>
                <a:spcPts val="0"/>
              </a:spcAft>
              <a:buNone/>
            </a:pPr>
            <a:r>
              <a:t/>
            </a:r>
            <a:endParaRPr/>
          </a:p>
        </p:txBody>
      </p:sp>
      <p:sp>
        <p:nvSpPr>
          <p:cNvPr id="66" name="Google Shape;66;p14"/>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Char char="●"/>
            </a:pPr>
            <a:r>
              <a:rPr lang="en"/>
              <a:t>O que é CTF e afins</a:t>
            </a:r>
            <a:endParaRPr/>
          </a:p>
          <a:p>
            <a:pPr indent="-342900" lvl="0" marL="457200" rtl="0" algn="l">
              <a:spcBef>
                <a:spcPts val="0"/>
              </a:spcBef>
              <a:spcAft>
                <a:spcPts val="0"/>
              </a:spcAft>
              <a:buSzPts val="1800"/>
              <a:buChar char="●"/>
            </a:pPr>
            <a:r>
              <a:rPr lang="en"/>
              <a:t>Tipos de CTF</a:t>
            </a:r>
            <a:endParaRPr/>
          </a:p>
          <a:p>
            <a:pPr indent="-342900" lvl="0" marL="457200" rtl="0" algn="l">
              <a:spcBef>
                <a:spcPts val="0"/>
              </a:spcBef>
              <a:spcAft>
                <a:spcPts val="0"/>
              </a:spcAft>
              <a:buSzPts val="1800"/>
              <a:buChar char="●"/>
            </a:pPr>
            <a:r>
              <a:rPr lang="en"/>
              <a:t>CTFtime</a:t>
            </a:r>
            <a:endParaRPr/>
          </a:p>
          <a:p>
            <a:pPr indent="-342900" lvl="0" marL="457200" rtl="0" algn="l">
              <a:spcBef>
                <a:spcPts val="0"/>
              </a:spcBef>
              <a:spcAft>
                <a:spcPts val="0"/>
              </a:spcAft>
              <a:buSzPts val="1800"/>
              <a:buChar char="●"/>
            </a:pPr>
            <a:r>
              <a:rPr lang="en"/>
              <a:t>Jeopardy e seus challenges</a:t>
            </a:r>
            <a:endParaRPr/>
          </a:p>
          <a:p>
            <a:pPr indent="-342900" lvl="0" marL="457200" rtl="0" algn="l">
              <a:spcBef>
                <a:spcPts val="0"/>
              </a:spcBef>
              <a:spcAft>
                <a:spcPts val="0"/>
              </a:spcAft>
              <a:buSzPts val="1800"/>
              <a:buChar char="●"/>
            </a:pPr>
            <a:r>
              <a:rPr lang="en"/>
              <a:t>Considerações finais</a:t>
            </a:r>
            <a:endParaRPr/>
          </a:p>
          <a:p>
            <a:pPr indent="-342900" lvl="0" marL="457200" rtl="0" algn="l">
              <a:spcBef>
                <a:spcPts val="0"/>
              </a:spcBef>
              <a:spcAft>
                <a:spcPts val="0"/>
              </a:spcAft>
              <a:buSzPts val="1800"/>
              <a:buChar char="●"/>
            </a:pPr>
            <a:r>
              <a:rPr lang="en"/>
              <a:t>Alguns challenges!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32"/>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Sugestões</a:t>
            </a:r>
            <a:endParaRPr/>
          </a:p>
        </p:txBody>
      </p:sp>
      <p:sp>
        <p:nvSpPr>
          <p:cNvPr id="174" name="Google Shape;174;p32"/>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Se especializar em menos áreas com um time diversificado é uma boa ideia</a:t>
            </a:r>
            <a:endParaRPr/>
          </a:p>
          <a:p>
            <a:pPr indent="-342900" lvl="0" marL="457200" rtl="0" algn="l">
              <a:spcBef>
                <a:spcPts val="0"/>
              </a:spcBef>
              <a:spcAft>
                <a:spcPts val="0"/>
              </a:spcAft>
              <a:buSzPts val="1800"/>
              <a:buChar char="●"/>
            </a:pPr>
            <a:r>
              <a:rPr lang="en"/>
              <a:t>Ler writeups é uma ótima forma de aprender</a:t>
            </a:r>
            <a:endParaRPr/>
          </a:p>
          <a:p>
            <a:pPr indent="-342900" lvl="0" marL="457200" rtl="0" algn="l">
              <a:spcBef>
                <a:spcPts val="0"/>
              </a:spcBef>
              <a:spcAft>
                <a:spcPts val="0"/>
              </a:spcAft>
              <a:buSzPts val="1800"/>
              <a:buChar char="●"/>
            </a:pPr>
            <a:r>
              <a:rPr lang="en"/>
              <a:t>Pessoas diferentes criam soluções diferentes</a:t>
            </a:r>
            <a:endParaRPr/>
          </a:p>
          <a:p>
            <a:pPr indent="-342900" lvl="0" marL="457200" rtl="0" algn="l">
              <a:spcBef>
                <a:spcPts val="0"/>
              </a:spcBef>
              <a:spcAft>
                <a:spcPts val="0"/>
              </a:spcAft>
              <a:buSzPts val="1800"/>
              <a:buChar char="●"/>
            </a:pPr>
            <a:r>
              <a:rPr lang="en"/>
              <a:t>Trabalho em equipe faz toda a diferença</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33"/>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Como posso continuar essa jornada?</a:t>
            </a:r>
            <a:endParaRPr/>
          </a:p>
        </p:txBody>
      </p:sp>
      <p:sp>
        <p:nvSpPr>
          <p:cNvPr id="180" name="Google Shape;180;p33"/>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990000"/>
              </a:buClr>
              <a:buSzPts val="1800"/>
              <a:buChar char="●"/>
            </a:pPr>
            <a:r>
              <a:rPr lang="en" u="sng">
                <a:solidFill>
                  <a:schemeClr val="hlink"/>
                </a:solidFill>
                <a:hlinkClick r:id="rId3"/>
              </a:rPr>
              <a:t>https://shellterlabs.com/</a:t>
            </a:r>
            <a:endParaRPr>
              <a:solidFill>
                <a:srgbClr val="990000"/>
              </a:solidFill>
            </a:endParaRPr>
          </a:p>
          <a:p>
            <a:pPr indent="-342900" lvl="0" marL="457200" rtl="0" algn="l">
              <a:spcBef>
                <a:spcPts val="0"/>
              </a:spcBef>
              <a:spcAft>
                <a:spcPts val="0"/>
              </a:spcAft>
              <a:buClr>
                <a:srgbClr val="990000"/>
              </a:buClr>
              <a:buSzPts val="1800"/>
              <a:buChar char="●"/>
            </a:pPr>
            <a:r>
              <a:rPr lang="en">
                <a:solidFill>
                  <a:srgbClr val="990000"/>
                </a:solidFill>
              </a:rPr>
              <a:t>https://www.hackthebox.eu/</a:t>
            </a:r>
            <a:endParaRPr>
              <a:solidFill>
                <a:srgbClr val="990000"/>
              </a:solidFill>
            </a:endParaRPr>
          </a:p>
          <a:p>
            <a:pPr indent="-342900" lvl="0" marL="457200" rtl="0" algn="l">
              <a:spcBef>
                <a:spcPts val="0"/>
              </a:spcBef>
              <a:spcAft>
                <a:spcPts val="0"/>
              </a:spcAft>
              <a:buClr>
                <a:srgbClr val="990000"/>
              </a:buClr>
              <a:buSzPts val="1800"/>
              <a:buChar char="●"/>
            </a:pPr>
            <a:r>
              <a:rPr lang="en" u="sng">
                <a:solidFill>
                  <a:schemeClr val="hlink"/>
                </a:solidFill>
                <a:hlinkClick r:id="rId4"/>
              </a:rPr>
              <a:t>https://ctftime.org/</a:t>
            </a:r>
            <a:endParaRPr>
              <a:solidFill>
                <a:srgbClr val="990000"/>
              </a:solidFill>
            </a:endParaRPr>
          </a:p>
          <a:p>
            <a:pPr indent="-342900" lvl="0" marL="457200" rtl="0" algn="l">
              <a:spcBef>
                <a:spcPts val="0"/>
              </a:spcBef>
              <a:spcAft>
                <a:spcPts val="0"/>
              </a:spcAft>
              <a:buClr>
                <a:srgbClr val="990000"/>
              </a:buClr>
              <a:buSzPts val="1800"/>
              <a:buChar char="●"/>
            </a:pPr>
            <a:r>
              <a:rPr lang="en" u="sng">
                <a:solidFill>
                  <a:schemeClr val="hlink"/>
                </a:solidFill>
                <a:hlinkClick r:id="rId5"/>
              </a:rPr>
              <a:t>https://ctf-br.org/docs/</a:t>
            </a:r>
            <a:endParaRPr>
              <a:solidFill>
                <a:srgbClr val="990000"/>
              </a:solidFill>
            </a:endParaRPr>
          </a:p>
          <a:p>
            <a:pPr indent="-342900" lvl="0" marL="457200" rtl="0" algn="l">
              <a:spcBef>
                <a:spcPts val="0"/>
              </a:spcBef>
              <a:spcAft>
                <a:spcPts val="0"/>
              </a:spcAft>
              <a:buClr>
                <a:srgbClr val="990000"/>
              </a:buClr>
              <a:buSzPts val="1800"/>
              <a:buChar char="●"/>
            </a:pPr>
            <a:r>
              <a:rPr lang="en">
                <a:solidFill>
                  <a:srgbClr val="990000"/>
                </a:solidFill>
              </a:rPr>
              <a:t>@pomboufscar</a:t>
            </a:r>
            <a:endParaRPr>
              <a:solidFill>
                <a:srgbClr val="990000"/>
              </a:solidFill>
            </a:endParaRPr>
          </a:p>
          <a:p>
            <a:pPr indent="-342900" lvl="0" marL="457200" rtl="0" algn="l">
              <a:spcBef>
                <a:spcPts val="0"/>
              </a:spcBef>
              <a:spcAft>
                <a:spcPts val="0"/>
              </a:spcAft>
              <a:buClr>
                <a:srgbClr val="990000"/>
              </a:buClr>
              <a:buSzPts val="1800"/>
              <a:buChar char="●"/>
            </a:pPr>
            <a:r>
              <a:rPr lang="en">
                <a:solidFill>
                  <a:srgbClr val="990000"/>
                </a:solidFill>
              </a:rPr>
              <a:t>@UniverSecBrasil</a:t>
            </a:r>
            <a:endParaRPr>
              <a:solidFill>
                <a:srgbClr val="990000"/>
              </a:solidFill>
            </a:endParaRPr>
          </a:p>
          <a:p>
            <a:pPr indent="-342900" lvl="0" marL="457200" rtl="0" algn="l">
              <a:spcBef>
                <a:spcPts val="0"/>
              </a:spcBef>
              <a:spcAft>
                <a:spcPts val="0"/>
              </a:spcAft>
              <a:buClr>
                <a:srgbClr val="990000"/>
              </a:buClr>
              <a:buSzPts val="1800"/>
              <a:buChar char="●"/>
            </a:pPr>
            <a:r>
              <a:rPr lang="en">
                <a:solidFill>
                  <a:srgbClr val="990000"/>
                </a:solidFill>
              </a:rPr>
              <a:t>@vrechson</a:t>
            </a:r>
            <a:endParaRPr>
              <a:solidFill>
                <a:srgbClr val="990000"/>
              </a:solidFill>
            </a:endParaRPr>
          </a:p>
          <a:p>
            <a:pPr indent="-342900" lvl="0" marL="457200" rtl="0" algn="l">
              <a:spcBef>
                <a:spcPts val="0"/>
              </a:spcBef>
              <a:spcAft>
                <a:spcPts val="0"/>
              </a:spcAft>
              <a:buClr>
                <a:srgbClr val="990000"/>
              </a:buClr>
              <a:buSzPts val="1800"/>
              <a:buChar char="●"/>
            </a:pPr>
            <a:r>
              <a:rPr lang="en">
                <a:solidFill>
                  <a:srgbClr val="990000"/>
                </a:solidFill>
              </a:rPr>
              <a:t>abrasax@cocaine.ninja</a:t>
            </a:r>
            <a:endParaRPr>
              <a:solidFill>
                <a:srgbClr val="990000"/>
              </a:solidFill>
            </a:endParaRPr>
          </a:p>
          <a:p>
            <a:pPr indent="0" lvl="0" marL="457200" rtl="0" algn="l">
              <a:spcBef>
                <a:spcPts val="1600"/>
              </a:spcBef>
              <a:spcAft>
                <a:spcPts val="1600"/>
              </a:spcAft>
              <a:buNone/>
            </a:pPr>
            <a:r>
              <a:t/>
            </a:r>
            <a:endParaRPr>
              <a:solidFill>
                <a:srgbClr val="990000"/>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34"/>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Challenges!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5"/>
          <p:cNvSpPr txBox="1"/>
          <p:nvPr>
            <p:ph type="title"/>
          </p:nvPr>
        </p:nvSpPr>
        <p:spPr>
          <a:xfrm>
            <a:off x="490250" y="526350"/>
            <a:ext cx="56040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Capture The Flag</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 que é Capture The Flag?</a:t>
            </a:r>
            <a:endParaRPr/>
          </a:p>
        </p:txBody>
      </p:sp>
      <p:sp>
        <p:nvSpPr>
          <p:cNvPr id="77" name="Google Shape;77;p16"/>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Qual a importância do CTF para a infosec?</a:t>
            </a:r>
            <a:endParaRPr/>
          </a:p>
          <a:p>
            <a:pPr indent="-342900" lvl="0" marL="457200" rtl="0" algn="l">
              <a:spcBef>
                <a:spcPts val="0"/>
              </a:spcBef>
              <a:spcAft>
                <a:spcPts val="0"/>
              </a:spcAft>
              <a:buSzPts val="1800"/>
              <a:buChar char="●"/>
            </a:pPr>
            <a:r>
              <a:rPr lang="en"/>
              <a:t>O que eu preciso saber para jogar um CTF?</a:t>
            </a:r>
            <a:endParaRPr/>
          </a:p>
          <a:p>
            <a:pPr indent="-342900" lvl="0" marL="457200" rtl="0" algn="l">
              <a:spcBef>
                <a:spcPts val="0"/>
              </a:spcBef>
              <a:spcAft>
                <a:spcPts val="0"/>
              </a:spcAft>
              <a:buSzPts val="1800"/>
              <a:buChar char="●"/>
            </a:pPr>
            <a:r>
              <a:rPr lang="en"/>
              <a:t>O que são as famosas flags?</a:t>
            </a:r>
            <a:endParaRPr/>
          </a:p>
          <a:p>
            <a:pPr indent="-317500" lvl="1" marL="914400" rtl="0" algn="l">
              <a:spcBef>
                <a:spcPts val="0"/>
              </a:spcBef>
              <a:spcAft>
                <a:spcPts val="0"/>
              </a:spcAft>
              <a:buSzPts val="1400"/>
              <a:buChar char="○"/>
            </a:pPr>
            <a:r>
              <a:rPr lang="en"/>
              <a:t>CTF-BR{3u_s0u_um4_fl4g}</a:t>
            </a:r>
            <a:endParaRPr/>
          </a:p>
          <a:p>
            <a:pPr indent="-317500" lvl="1" marL="914400" rtl="0" algn="l">
              <a:spcBef>
                <a:spcPts val="0"/>
              </a:spcBef>
              <a:spcAft>
                <a:spcPts val="0"/>
              </a:spcAft>
              <a:buSzPts val="1400"/>
              <a:buChar char="○"/>
            </a:pPr>
            <a:r>
              <a:rPr lang="en"/>
              <a:t>actf{wow_ur_a_jinja_ninja}</a:t>
            </a:r>
            <a:endParaRPr/>
          </a:p>
          <a:p>
            <a:pPr indent="0" lvl="0" marL="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137050"/>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Jeopardy</a:t>
            </a:r>
            <a:endParaRPr/>
          </a:p>
        </p:txBody>
      </p:sp>
      <p:pic>
        <p:nvPicPr>
          <p:cNvPr id="83" name="Google Shape;83;p17"/>
          <p:cNvPicPr preferRelativeResize="0"/>
          <p:nvPr/>
        </p:nvPicPr>
        <p:blipFill>
          <a:blip r:embed="rId3">
            <a:alphaModFix/>
          </a:blip>
          <a:stretch>
            <a:fillRect/>
          </a:stretch>
        </p:blipFill>
        <p:spPr>
          <a:xfrm>
            <a:off x="1283325" y="939800"/>
            <a:ext cx="6474699" cy="37624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pic>
        <p:nvPicPr>
          <p:cNvPr id="88" name="Google Shape;88;p18"/>
          <p:cNvPicPr preferRelativeResize="0"/>
          <p:nvPr/>
        </p:nvPicPr>
        <p:blipFill>
          <a:blip r:embed="rId3">
            <a:alphaModFix/>
          </a:blip>
          <a:stretch>
            <a:fillRect/>
          </a:stretch>
        </p:blipFill>
        <p:spPr>
          <a:xfrm>
            <a:off x="1560500" y="474775"/>
            <a:ext cx="6022999" cy="40091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9"/>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Attack and Defense</a:t>
            </a:r>
            <a:endParaRPr/>
          </a:p>
        </p:txBody>
      </p:sp>
      <p:pic>
        <p:nvPicPr>
          <p:cNvPr id="94" name="Google Shape;94;p19"/>
          <p:cNvPicPr preferRelativeResize="0"/>
          <p:nvPr/>
        </p:nvPicPr>
        <p:blipFill>
          <a:blip r:embed="rId3">
            <a:alphaModFix/>
          </a:blip>
          <a:stretch>
            <a:fillRect/>
          </a:stretch>
        </p:blipFill>
        <p:spPr>
          <a:xfrm>
            <a:off x="1897700" y="1128500"/>
            <a:ext cx="5680188" cy="37804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20"/>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Boot2root</a:t>
            </a:r>
            <a:endParaRPr/>
          </a:p>
        </p:txBody>
      </p:sp>
      <p:pic>
        <p:nvPicPr>
          <p:cNvPr id="100" name="Google Shape;100;p20"/>
          <p:cNvPicPr preferRelativeResize="0"/>
          <p:nvPr/>
        </p:nvPicPr>
        <p:blipFill>
          <a:blip r:embed="rId3">
            <a:alphaModFix/>
          </a:blip>
          <a:stretch>
            <a:fillRect/>
          </a:stretch>
        </p:blipFill>
        <p:spPr>
          <a:xfrm>
            <a:off x="159300" y="1270225"/>
            <a:ext cx="4713901" cy="2651575"/>
          </a:xfrm>
          <a:prstGeom prst="rect">
            <a:avLst/>
          </a:prstGeom>
          <a:noFill/>
          <a:ln>
            <a:noFill/>
          </a:ln>
        </p:spPr>
      </p:pic>
      <p:pic>
        <p:nvPicPr>
          <p:cNvPr id="101" name="Google Shape;101;p20"/>
          <p:cNvPicPr preferRelativeResize="0"/>
          <p:nvPr/>
        </p:nvPicPr>
        <p:blipFill>
          <a:blip r:embed="rId4">
            <a:alphaModFix/>
          </a:blip>
          <a:stretch>
            <a:fillRect/>
          </a:stretch>
        </p:blipFill>
        <p:spPr>
          <a:xfrm>
            <a:off x="5094600" y="1344100"/>
            <a:ext cx="3753800" cy="23313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pic>
        <p:nvPicPr>
          <p:cNvPr id="106" name="Google Shape;106;p21"/>
          <p:cNvPicPr preferRelativeResize="0"/>
          <p:nvPr/>
        </p:nvPicPr>
        <p:blipFill>
          <a:blip r:embed="rId3">
            <a:alphaModFix/>
          </a:blip>
          <a:stretch>
            <a:fillRect/>
          </a:stretch>
        </p:blipFill>
        <p:spPr>
          <a:xfrm>
            <a:off x="152400" y="436225"/>
            <a:ext cx="8839200" cy="412448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