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4" r:id="rId9"/>
    <p:sldId id="27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7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835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305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2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7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3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4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834B-06F6-4933-B1B1-4145188CE5D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FEE2DD-08B1-4EED-ABAA-0766758D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AWS/EC2 </a:t>
            </a:r>
            <a:r>
              <a:rPr lang="en-US" dirty="0"/>
              <a:t>Backup Automation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Vijay </a:t>
            </a:r>
            <a:r>
              <a:rPr lang="en-US" dirty="0" err="1" smtClean="0"/>
              <a:t>Reddiar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59" y="712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High Level </a:t>
            </a:r>
            <a:r>
              <a:rPr lang="en-US" dirty="0" smtClean="0"/>
              <a:t>SOP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61" y="139682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For the EC2 instance that needs automated backup, add the following tags</a:t>
            </a:r>
          </a:p>
          <a:p>
            <a:pPr lvl="1"/>
            <a:r>
              <a:rPr lang="en-US" i="1" dirty="0"/>
              <a:t>Name: backup | Backup, Value: User defined </a:t>
            </a:r>
            <a:r>
              <a:rPr lang="en-US" i="1" dirty="0" smtClean="0"/>
              <a:t>description, </a:t>
            </a:r>
            <a:r>
              <a:rPr lang="en-US" i="1" dirty="0"/>
              <a:t>Mandatory</a:t>
            </a:r>
            <a:endParaRPr lang="en-US" i="1" dirty="0" smtClean="0"/>
          </a:p>
          <a:p>
            <a:pPr lvl="2"/>
            <a:r>
              <a:rPr lang="en-US" i="1" dirty="0" smtClean="0"/>
              <a:t>Example</a:t>
            </a:r>
          </a:p>
          <a:p>
            <a:pPr lvl="3"/>
            <a:r>
              <a:rPr lang="en-US" i="1" dirty="0" smtClean="0"/>
              <a:t>Name: Backup, Value</a:t>
            </a:r>
            <a:r>
              <a:rPr lang="en-US" i="1" dirty="0"/>
              <a:t>: </a:t>
            </a:r>
            <a:r>
              <a:rPr lang="en-US" i="1" dirty="0" smtClean="0"/>
              <a:t>Instance </a:t>
            </a:r>
            <a:r>
              <a:rPr lang="en-US" i="1" dirty="0"/>
              <a:t>is tagged for backup on </a:t>
            </a:r>
            <a:r>
              <a:rPr lang="en-US" i="1" dirty="0" smtClean="0"/>
              <a:t>11/28/2018</a:t>
            </a:r>
          </a:p>
          <a:p>
            <a:pPr lvl="1"/>
            <a:r>
              <a:rPr lang="en-US" i="1" dirty="0" smtClean="0"/>
              <a:t>Name</a:t>
            </a:r>
            <a:r>
              <a:rPr lang="en-US" i="1" dirty="0"/>
              <a:t>: Retention, Value: &lt;number of days&gt;, </a:t>
            </a:r>
            <a:r>
              <a:rPr lang="en-US" i="1" dirty="0" smtClean="0"/>
              <a:t>Optional</a:t>
            </a:r>
          </a:p>
          <a:p>
            <a:pPr lvl="2"/>
            <a:r>
              <a:rPr lang="en-US" i="1" dirty="0" smtClean="0"/>
              <a:t>Example</a:t>
            </a:r>
          </a:p>
          <a:p>
            <a:pPr lvl="3"/>
            <a:r>
              <a:rPr lang="en-US" i="1" dirty="0"/>
              <a:t>Name: Retention, Value</a:t>
            </a:r>
            <a:r>
              <a:rPr lang="en-US" i="1" dirty="0" smtClean="0"/>
              <a:t>: 7</a:t>
            </a:r>
          </a:p>
          <a:p>
            <a:r>
              <a:rPr lang="en-US" i="1" dirty="0" smtClean="0"/>
              <a:t>Verify </a:t>
            </a:r>
            <a:r>
              <a:rPr lang="en-US" i="1" dirty="0" err="1" smtClean="0"/>
              <a:t>CloudWatch</a:t>
            </a:r>
            <a:r>
              <a:rPr lang="en-US" i="1" dirty="0" smtClean="0"/>
              <a:t> Logs periodically</a:t>
            </a:r>
          </a:p>
          <a:p>
            <a:r>
              <a:rPr lang="en-US" dirty="0" smtClean="0"/>
              <a:t>Verify the snapshots periodically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8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options available to automate the AWS EBS Snapshots but each one has limitations with respect to availability, capability and complexity.</a:t>
            </a:r>
          </a:p>
          <a:p>
            <a:pPr lvl="1"/>
            <a:r>
              <a:rPr lang="en-US" dirty="0" smtClean="0"/>
              <a:t>As of Nov/2018, AWS have 3 native solutions</a:t>
            </a:r>
          </a:p>
          <a:p>
            <a:pPr lvl="2"/>
            <a:r>
              <a:rPr lang="en-US" dirty="0" smtClean="0"/>
              <a:t>EBS Snapshot Scheduler </a:t>
            </a:r>
          </a:p>
          <a:p>
            <a:pPr lvl="3"/>
            <a:r>
              <a:rPr lang="en-US" dirty="0" smtClean="0"/>
              <a:t>Deprecated by AWS Ops </a:t>
            </a:r>
            <a:r>
              <a:rPr lang="en-US" dirty="0" err="1" smtClean="0"/>
              <a:t>Automator</a:t>
            </a:r>
            <a:endParaRPr lang="en-US" dirty="0" smtClean="0"/>
          </a:p>
          <a:p>
            <a:pPr lvl="2"/>
            <a:r>
              <a:rPr lang="en-US" dirty="0" smtClean="0"/>
              <a:t>AWS Ops </a:t>
            </a:r>
            <a:r>
              <a:rPr lang="en-US" dirty="0" err="1" smtClean="0"/>
              <a:t>Automator</a:t>
            </a:r>
            <a:endParaRPr lang="en-US" dirty="0" smtClean="0"/>
          </a:p>
          <a:p>
            <a:pPr lvl="3"/>
            <a:r>
              <a:rPr lang="en-US" dirty="0" smtClean="0"/>
              <a:t>Versatile backup and snapshot management solution.</a:t>
            </a:r>
          </a:p>
          <a:p>
            <a:pPr lvl="3"/>
            <a:r>
              <a:rPr lang="en-US" dirty="0" smtClean="0"/>
              <a:t>Requires additional AWS resources  and not available in </a:t>
            </a:r>
            <a:r>
              <a:rPr lang="en-US" dirty="0" smtClean="0"/>
              <a:t>all regions</a:t>
            </a:r>
            <a:endParaRPr lang="en-US" dirty="0" smtClean="0"/>
          </a:p>
          <a:p>
            <a:pPr lvl="2"/>
            <a:r>
              <a:rPr lang="en-US" dirty="0" smtClean="0"/>
              <a:t>EBS Snapshots Using </a:t>
            </a:r>
            <a:r>
              <a:rPr lang="en-US" dirty="0" err="1" smtClean="0"/>
              <a:t>CloudWatch</a:t>
            </a:r>
            <a:r>
              <a:rPr lang="en-US" dirty="0" smtClean="0"/>
              <a:t> Events</a:t>
            </a:r>
          </a:p>
          <a:p>
            <a:pPr lvl="3"/>
            <a:r>
              <a:rPr lang="en-US" dirty="0" smtClean="0"/>
              <a:t>Can only automate taking </a:t>
            </a:r>
            <a:r>
              <a:rPr lang="en-US" dirty="0" err="1" smtClean="0"/>
              <a:t>snaphots</a:t>
            </a:r>
            <a:r>
              <a:rPr lang="en-US" dirty="0"/>
              <a:t> </a:t>
            </a:r>
            <a:r>
              <a:rPr lang="en-US" dirty="0" smtClean="0"/>
              <a:t>for specific volumes. </a:t>
            </a:r>
          </a:p>
          <a:p>
            <a:pPr lvl="3"/>
            <a:r>
              <a:rPr lang="en-US" dirty="0" smtClean="0"/>
              <a:t>Does not have lambda functions to delete snapshots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EC2 Backup</a:t>
            </a:r>
            <a:r>
              <a:rPr lang="en-US" dirty="0" smtClean="0"/>
              <a:t> Automation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Implementation is purposefully kept simple for the easy maintenance of the custom developments.</a:t>
            </a:r>
          </a:p>
          <a:p>
            <a:r>
              <a:rPr lang="en-US" dirty="0" smtClean="0"/>
              <a:t>Scope is limited to EC2 backups using automated EBS snapshot creation and deletion.</a:t>
            </a:r>
          </a:p>
          <a:p>
            <a:r>
              <a:rPr lang="en-US" i="1" dirty="0"/>
              <a:t>Implements a simple backup strategy for the EC2 instances </a:t>
            </a:r>
            <a:r>
              <a:rPr lang="en-US" i="1" dirty="0" smtClean="0"/>
              <a:t>by </a:t>
            </a:r>
            <a:r>
              <a:rPr lang="en-US" i="1" dirty="0"/>
              <a:t>automating the EBS snapshot creation and cleanup </a:t>
            </a:r>
            <a:r>
              <a:rPr lang="en-US" i="1" dirty="0" smtClean="0"/>
              <a:t>using </a:t>
            </a:r>
            <a:r>
              <a:rPr lang="en-US" i="1" dirty="0"/>
              <a:t>AWS Lambda services. </a:t>
            </a:r>
            <a:endParaRPr lang="en-US" i="1" dirty="0" smtClean="0"/>
          </a:p>
          <a:p>
            <a:r>
              <a:rPr lang="en-US" i="1" dirty="0" smtClean="0"/>
              <a:t>Implementation </a:t>
            </a:r>
            <a:r>
              <a:rPr lang="en-US" i="1" dirty="0"/>
              <a:t>leverages the instance tagging for the EBS backup automation. </a:t>
            </a:r>
            <a:r>
              <a:rPr lang="en-US" i="1" dirty="0" smtClean="0"/>
              <a:t>Following </a:t>
            </a:r>
            <a:r>
              <a:rPr lang="en-US" i="1" dirty="0"/>
              <a:t>are the EC2 tags used in this implementation</a:t>
            </a:r>
          </a:p>
          <a:p>
            <a:pPr lvl="1"/>
            <a:r>
              <a:rPr lang="en-US" i="1" dirty="0" smtClean="0"/>
              <a:t>Name</a:t>
            </a:r>
            <a:r>
              <a:rPr lang="en-US" i="1" dirty="0"/>
              <a:t>: backup | Backup, Value: User defined description, Mandatory</a:t>
            </a:r>
          </a:p>
          <a:p>
            <a:pPr lvl="1"/>
            <a:r>
              <a:rPr lang="en-US" i="1" dirty="0"/>
              <a:t>Name: Retention, Value: &lt;number of days&gt;, Optional</a:t>
            </a:r>
          </a:p>
          <a:p>
            <a:pPr lvl="1"/>
            <a:r>
              <a:rPr lang="en-US" i="1" dirty="0"/>
              <a:t>Name: </a:t>
            </a:r>
            <a:r>
              <a:rPr lang="en-US" i="1" dirty="0" err="1"/>
              <a:t>DeleteOn</a:t>
            </a:r>
            <a:r>
              <a:rPr lang="en-US" i="1" dirty="0"/>
              <a:t>, Value: &lt;deletion date&gt;, Set by this job for </a:t>
            </a:r>
            <a:r>
              <a:rPr lang="en-US" i="1" dirty="0" smtClean="0"/>
              <a:t>cleanup</a:t>
            </a:r>
          </a:p>
          <a:p>
            <a:r>
              <a:rPr lang="en-US" i="1" dirty="0" smtClean="0"/>
              <a:t>Implementation used the code </a:t>
            </a:r>
            <a:r>
              <a:rPr lang="en-US" i="1" dirty="0"/>
              <a:t>sample available from https://serverlesscode.com/post/lambda-schedule-ebs-snapshot-backups/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3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 Level Implementation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IAM Role for EC2, EBS, and </a:t>
            </a:r>
            <a:r>
              <a:rPr lang="en-US" dirty="0" err="1" smtClean="0"/>
              <a:t>CloudWatch</a:t>
            </a:r>
            <a:r>
              <a:rPr lang="en-US" dirty="0" smtClean="0"/>
              <a:t> access from Lambda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Lambda Function for Creating and Cleaning up the Snapshots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and Verify Lambda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</a:t>
            </a:r>
            <a:r>
              <a:rPr lang="en-US" dirty="0" err="1"/>
              <a:t>CloudWatch</a:t>
            </a:r>
            <a:r>
              <a:rPr lang="en-US" dirty="0"/>
              <a:t>  Events – </a:t>
            </a:r>
            <a:r>
              <a:rPr lang="en-US" dirty="0" smtClean="0"/>
              <a:t>Schedule for automation</a:t>
            </a:r>
          </a:p>
        </p:txBody>
      </p:sp>
    </p:spTree>
    <p:extLst>
      <p:ext uri="{BB962C8B-B14F-4D97-AF65-F5344CB8AC3E}">
        <p14:creationId xmlns:p14="http://schemas.microsoft.com/office/powerpoint/2010/main" val="30952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237" y="8514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 1. Create IAM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40" y="1690688"/>
            <a:ext cx="5728064" cy="4403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From the AWS console create a custom inline policy for the role type AWS Lambda</a:t>
            </a:r>
          </a:p>
          <a:p>
            <a:pPr lvl="1"/>
            <a:r>
              <a:rPr lang="en-US" dirty="0" smtClean="0"/>
              <a:t>IAM-&gt;Roles-&gt;Create New Role </a:t>
            </a:r>
            <a:r>
              <a:rPr lang="en-US" dirty="0" smtClean="0"/>
              <a:t>(“automate-</a:t>
            </a:r>
            <a:r>
              <a:rPr lang="en-US" dirty="0" err="1" smtClean="0"/>
              <a:t>ebs</a:t>
            </a:r>
            <a:r>
              <a:rPr lang="en-US" dirty="0" smtClean="0"/>
              <a:t>-backup-role</a:t>
            </a:r>
            <a:r>
              <a:rPr lang="en-US" dirty="0"/>
              <a:t>”)</a:t>
            </a:r>
            <a:endParaRPr lang="en-US" dirty="0" smtClean="0"/>
          </a:p>
          <a:p>
            <a:pPr lvl="1"/>
            <a:r>
              <a:rPr lang="en-US" dirty="0" smtClean="0"/>
              <a:t>Select Role Type AWS Service Roles -&gt;AWS Lambda</a:t>
            </a:r>
          </a:p>
          <a:p>
            <a:pPr lvl="1"/>
            <a:r>
              <a:rPr lang="en-US" dirty="0" smtClean="0"/>
              <a:t>Paste the inline policy shown in the right side</a:t>
            </a:r>
          </a:p>
          <a:p>
            <a:r>
              <a:rPr lang="en-US" dirty="0" smtClean="0"/>
              <a:t>Or from AWS CLI run the following commands using the role and policy files</a:t>
            </a:r>
          </a:p>
          <a:p>
            <a:pPr lvl="1"/>
            <a:r>
              <a:rPr lang="en-US" sz="1900" dirty="0" err="1"/>
              <a:t>aws</a:t>
            </a:r>
            <a:r>
              <a:rPr lang="en-US" sz="1900" dirty="0"/>
              <a:t> </a:t>
            </a:r>
            <a:r>
              <a:rPr lang="en-US" sz="1900" dirty="0" err="1"/>
              <a:t>iam</a:t>
            </a:r>
            <a:r>
              <a:rPr lang="en-US" sz="1900" dirty="0"/>
              <a:t> create-role --role-name </a:t>
            </a:r>
            <a:r>
              <a:rPr lang="en-US" sz="1900" dirty="0" smtClean="0"/>
              <a:t>automate-</a:t>
            </a:r>
            <a:r>
              <a:rPr lang="en-US" sz="1900" dirty="0" err="1" smtClean="0"/>
              <a:t>ebs</a:t>
            </a:r>
            <a:r>
              <a:rPr lang="en-US" sz="1900" dirty="0" smtClean="0"/>
              <a:t>-backup-role </a:t>
            </a:r>
            <a:r>
              <a:rPr lang="en-US" sz="1900" dirty="0"/>
              <a:t>--assume-role-policy-document file</a:t>
            </a:r>
            <a:r>
              <a:rPr lang="en-US" sz="1900" dirty="0" smtClean="0"/>
              <a:t>://automate-ebs-backup-role.json</a:t>
            </a:r>
            <a:endParaRPr lang="en-US" sz="1900" dirty="0"/>
          </a:p>
          <a:p>
            <a:pPr lvl="1"/>
            <a:r>
              <a:rPr lang="en-US" sz="1900" dirty="0" err="1"/>
              <a:t>aws</a:t>
            </a:r>
            <a:r>
              <a:rPr lang="en-US" sz="1900" dirty="0"/>
              <a:t> </a:t>
            </a:r>
            <a:r>
              <a:rPr lang="en-US" sz="1900" dirty="0" err="1"/>
              <a:t>iam</a:t>
            </a:r>
            <a:r>
              <a:rPr lang="en-US" sz="1900" dirty="0"/>
              <a:t> put-role-policy --role-name </a:t>
            </a:r>
            <a:r>
              <a:rPr lang="en-US" sz="1900" dirty="0" smtClean="0"/>
              <a:t>automate-</a:t>
            </a:r>
            <a:r>
              <a:rPr lang="en-US" sz="1900" dirty="0" err="1" smtClean="0"/>
              <a:t>ebs</a:t>
            </a:r>
            <a:r>
              <a:rPr lang="en-US" sz="1900" dirty="0" smtClean="0"/>
              <a:t>-backup-role </a:t>
            </a:r>
            <a:r>
              <a:rPr lang="en-US" sz="1900" dirty="0"/>
              <a:t>--policy-name </a:t>
            </a:r>
            <a:r>
              <a:rPr lang="en-US" sz="1900" dirty="0" smtClean="0"/>
              <a:t>automate-</a:t>
            </a:r>
            <a:r>
              <a:rPr lang="en-US" sz="1900" dirty="0" err="1" smtClean="0"/>
              <a:t>ebs</a:t>
            </a:r>
            <a:r>
              <a:rPr lang="en-US" sz="1900" dirty="0" smtClean="0"/>
              <a:t>-backup-policy </a:t>
            </a:r>
            <a:r>
              <a:rPr lang="en-US" sz="1900" dirty="0"/>
              <a:t>--policy-document file</a:t>
            </a:r>
            <a:r>
              <a:rPr lang="en-US" sz="1900" dirty="0" smtClean="0"/>
              <a:t>://automate-ebs-backup-policy.json</a:t>
            </a:r>
            <a:endParaRPr lang="en-US" sz="19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3958" y="1695795"/>
            <a:ext cx="27622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/>
              <a:t>automate-</a:t>
            </a:r>
            <a:r>
              <a:rPr lang="en-US" sz="1000" b="1" u="sng" dirty="0" err="1" smtClean="0"/>
              <a:t>ebs</a:t>
            </a:r>
            <a:r>
              <a:rPr lang="en-US" sz="1000" b="1" u="sng" dirty="0" smtClean="0"/>
              <a:t>-backup-</a:t>
            </a:r>
            <a:r>
              <a:rPr lang="en-US" sz="1000" b="1" u="sng" dirty="0" err="1" smtClean="0"/>
              <a:t>policy.json</a:t>
            </a:r>
            <a:endParaRPr lang="en-US" sz="1000" b="1" u="sng" dirty="0"/>
          </a:p>
          <a:p>
            <a:r>
              <a:rPr lang="en-US" sz="1000" dirty="0"/>
              <a:t>    "Version": "2012-10-17",</a:t>
            </a:r>
          </a:p>
          <a:p>
            <a:r>
              <a:rPr lang="en-US" sz="1000" dirty="0"/>
              <a:t>    "Statement": [</a:t>
            </a:r>
          </a:p>
          <a:p>
            <a:r>
              <a:rPr lang="en-US" sz="1000" dirty="0"/>
              <a:t>        {</a:t>
            </a:r>
          </a:p>
          <a:p>
            <a:r>
              <a:rPr lang="en-US" sz="1000" dirty="0"/>
              <a:t>            "Effect": "Allow",</a:t>
            </a:r>
          </a:p>
          <a:p>
            <a:r>
              <a:rPr lang="en-US" sz="1000" dirty="0"/>
              <a:t>            "Action": ["logs:*"],</a:t>
            </a:r>
          </a:p>
          <a:p>
            <a:r>
              <a:rPr lang="en-US" sz="1000" dirty="0"/>
              <a:t>            "Resource": "</a:t>
            </a:r>
            <a:r>
              <a:rPr lang="en-US" sz="1000" dirty="0" err="1"/>
              <a:t>arn:aws-us-gov:logs</a:t>
            </a:r>
            <a:r>
              <a:rPr lang="en-US" sz="1000" dirty="0"/>
              <a:t>:*:*:*"</a:t>
            </a:r>
          </a:p>
          <a:p>
            <a:r>
              <a:rPr lang="en-US" sz="1000" dirty="0"/>
              <a:t>        },</a:t>
            </a:r>
          </a:p>
          <a:p>
            <a:r>
              <a:rPr lang="en-US" sz="1000" dirty="0"/>
              <a:t>        {</a:t>
            </a:r>
          </a:p>
          <a:p>
            <a:r>
              <a:rPr lang="en-US" sz="1000" dirty="0"/>
              <a:t>            "Effect": "Allow",</a:t>
            </a:r>
          </a:p>
          <a:p>
            <a:r>
              <a:rPr lang="en-US" sz="1000" dirty="0"/>
              <a:t>            "Action": "ec2:Describe*",</a:t>
            </a:r>
          </a:p>
          <a:p>
            <a:r>
              <a:rPr lang="en-US" sz="1000" dirty="0"/>
              <a:t>            "Resource": "*"</a:t>
            </a:r>
          </a:p>
          <a:p>
            <a:r>
              <a:rPr lang="en-US" sz="1000" dirty="0"/>
              <a:t>        },</a:t>
            </a:r>
          </a:p>
          <a:p>
            <a:r>
              <a:rPr lang="en-US" sz="1000" dirty="0"/>
              <a:t>        {</a:t>
            </a:r>
          </a:p>
          <a:p>
            <a:r>
              <a:rPr lang="en-US" sz="1000" dirty="0"/>
              <a:t>            "Effect": "Allow",</a:t>
            </a:r>
          </a:p>
          <a:p>
            <a:r>
              <a:rPr lang="en-US" sz="1000" dirty="0"/>
              <a:t>            "Action": [</a:t>
            </a:r>
          </a:p>
          <a:p>
            <a:r>
              <a:rPr lang="en-US" sz="1000" dirty="0"/>
              <a:t>                "ec2:CreateSnapshot",</a:t>
            </a:r>
          </a:p>
          <a:p>
            <a:r>
              <a:rPr lang="en-US" sz="1000" dirty="0"/>
              <a:t>                "ec2:DeleteSnapshot",</a:t>
            </a:r>
          </a:p>
          <a:p>
            <a:r>
              <a:rPr lang="en-US" sz="1000" dirty="0"/>
              <a:t>                "ec2:CreateTags",</a:t>
            </a:r>
          </a:p>
          <a:p>
            <a:r>
              <a:rPr lang="en-US" sz="1000" dirty="0"/>
              <a:t>                "ec2:ModifySnapshotAttribute",</a:t>
            </a:r>
          </a:p>
          <a:p>
            <a:r>
              <a:rPr lang="en-US" sz="1000" dirty="0"/>
              <a:t>                "ec2:ResetSnapshotAttribute"</a:t>
            </a:r>
          </a:p>
          <a:p>
            <a:r>
              <a:rPr lang="en-US" sz="1000" dirty="0"/>
              <a:t>            ],</a:t>
            </a:r>
          </a:p>
          <a:p>
            <a:r>
              <a:rPr lang="en-US" sz="1000" dirty="0"/>
              <a:t>            "Resource":["*"]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]</a:t>
            </a:r>
          </a:p>
          <a:p>
            <a:r>
              <a:rPr lang="en-US" sz="1000" dirty="0"/>
              <a:t>}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8916320" y="1690688"/>
            <a:ext cx="31908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automate-</a:t>
            </a:r>
            <a:r>
              <a:rPr lang="en-US" sz="1200" b="1" u="sng" dirty="0" err="1" smtClean="0"/>
              <a:t>ebs</a:t>
            </a:r>
            <a:r>
              <a:rPr lang="en-US" sz="1200" b="1" u="sng" dirty="0" smtClean="0"/>
              <a:t>-backup-</a:t>
            </a:r>
            <a:r>
              <a:rPr lang="en-US" sz="1200" b="1" u="sng" dirty="0" err="1" smtClean="0"/>
              <a:t>role.json</a:t>
            </a:r>
            <a:endParaRPr lang="en-US" sz="1200" b="1" u="sng" dirty="0" smtClean="0"/>
          </a:p>
          <a:p>
            <a:r>
              <a:rPr lang="en-US" sz="1200" dirty="0" smtClean="0"/>
              <a:t>    "Version": "2012-10-17",</a:t>
            </a:r>
          </a:p>
          <a:p>
            <a:r>
              <a:rPr lang="en-US" sz="1200" dirty="0" smtClean="0"/>
              <a:t>    "Statement": [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"Action": "</a:t>
            </a:r>
            <a:r>
              <a:rPr lang="en-US" sz="1200" dirty="0" err="1" smtClean="0"/>
              <a:t>sts:AssumeRole</a:t>
            </a:r>
            <a:r>
              <a:rPr lang="en-US" sz="1200" dirty="0" smtClean="0"/>
              <a:t>",</a:t>
            </a:r>
          </a:p>
          <a:p>
            <a:r>
              <a:rPr lang="en-US" sz="1200" dirty="0" smtClean="0"/>
              <a:t>            "Principal": {</a:t>
            </a:r>
          </a:p>
          <a:p>
            <a:r>
              <a:rPr lang="en-US" sz="1200" dirty="0" smtClean="0"/>
              <a:t>                "Service": "lambda.amazonaws.com"</a:t>
            </a:r>
          </a:p>
          <a:p>
            <a:r>
              <a:rPr lang="en-US" sz="1200" dirty="0" smtClean="0"/>
              <a:t>            },</a:t>
            </a:r>
          </a:p>
          <a:p>
            <a:r>
              <a:rPr lang="en-US" sz="1200" dirty="0" smtClean="0"/>
              <a:t>            "Effect": "Allow",</a:t>
            </a:r>
          </a:p>
          <a:p>
            <a:r>
              <a:rPr lang="en-US" sz="1200" dirty="0" smtClean="0"/>
              <a:t>            "Sid":""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]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61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Step 2: Implement 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52" y="1690799"/>
            <a:ext cx="11521391" cy="4008252"/>
          </a:xfrm>
        </p:spPr>
        <p:txBody>
          <a:bodyPr>
            <a:normAutofit/>
          </a:bodyPr>
          <a:lstStyle/>
          <a:p>
            <a:r>
              <a:rPr lang="en-US" dirty="0" smtClean="0"/>
              <a:t>From the AWS console create the Lambda function</a:t>
            </a:r>
          </a:p>
          <a:p>
            <a:r>
              <a:rPr lang="en-US" dirty="0" smtClean="0"/>
              <a:t>Functions-&gt;Create a Lambda Function-&gt;Configure Function</a:t>
            </a:r>
          </a:p>
          <a:p>
            <a:pPr lvl="1"/>
            <a:r>
              <a:rPr lang="en-US" dirty="0" smtClean="0"/>
              <a:t>Parameters:</a:t>
            </a:r>
          </a:p>
          <a:p>
            <a:pPr lvl="2"/>
            <a:r>
              <a:rPr lang="en-US" dirty="0" smtClean="0"/>
              <a:t>Name: </a:t>
            </a:r>
            <a:r>
              <a:rPr lang="en-US" dirty="0" smtClean="0"/>
              <a:t>automate-</a:t>
            </a:r>
            <a:r>
              <a:rPr lang="en-US" dirty="0" err="1" smtClean="0"/>
              <a:t>ebs</a:t>
            </a:r>
            <a:r>
              <a:rPr lang="en-US" dirty="0" smtClean="0"/>
              <a:t>-backup</a:t>
            </a:r>
            <a:endParaRPr lang="en-US" dirty="0"/>
          </a:p>
          <a:p>
            <a:pPr lvl="2"/>
            <a:r>
              <a:rPr lang="en-US" dirty="0"/>
              <a:t>Description</a:t>
            </a:r>
            <a:r>
              <a:rPr lang="en-US" dirty="0" smtClean="0"/>
              <a:t>: Implements </a:t>
            </a:r>
            <a:r>
              <a:rPr lang="en-US" dirty="0"/>
              <a:t>a simple backup strategy for the EC2 instances </a:t>
            </a:r>
            <a:r>
              <a:rPr lang="en-US" dirty="0" smtClean="0"/>
              <a:t>by </a:t>
            </a:r>
            <a:r>
              <a:rPr lang="en-US" dirty="0"/>
              <a:t>automating the EBS snapshot creation and cleanup using AWS Lambda services.</a:t>
            </a:r>
            <a:endParaRPr lang="en-US" dirty="0" smtClean="0"/>
          </a:p>
          <a:p>
            <a:pPr lvl="2"/>
            <a:r>
              <a:rPr lang="en-US" dirty="0" smtClean="0"/>
              <a:t>Runtime: Python 2.7</a:t>
            </a:r>
          </a:p>
          <a:p>
            <a:pPr lvl="1"/>
            <a:r>
              <a:rPr lang="en-US" dirty="0" smtClean="0"/>
              <a:t>Paste the code </a:t>
            </a:r>
            <a:r>
              <a:rPr lang="en-US" b="1" u="sng" dirty="0" smtClean="0"/>
              <a:t>automate-ebs-backup.py</a:t>
            </a:r>
            <a:endParaRPr lang="en-US" b="1" u="sng" dirty="0"/>
          </a:p>
          <a:p>
            <a:pPr lvl="1"/>
            <a:r>
              <a:rPr lang="en-US" dirty="0" smtClean="0"/>
              <a:t>Configure the Lambda function handler and role</a:t>
            </a:r>
          </a:p>
          <a:p>
            <a:pPr lvl="1"/>
            <a:r>
              <a:rPr lang="en-US" dirty="0" smtClean="0"/>
              <a:t>Configure the Timeout settings to 3 minutes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93" y="0"/>
            <a:ext cx="4284921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automate-ebs-backup.py</a:t>
            </a:r>
            <a:endParaRPr lang="en-US" sz="2400" b="1" u="sng" dirty="0"/>
          </a:p>
          <a:p>
            <a:endParaRPr lang="en-US" sz="900" dirty="0" smtClean="0"/>
          </a:p>
          <a:p>
            <a:r>
              <a:rPr lang="en-US" sz="800" dirty="0" smtClean="0"/>
              <a:t>import </a:t>
            </a:r>
            <a:r>
              <a:rPr lang="en-US" sz="800" dirty="0" err="1"/>
              <a:t>json</a:t>
            </a:r>
            <a:endParaRPr lang="en-US" sz="800" dirty="0"/>
          </a:p>
          <a:p>
            <a:r>
              <a:rPr lang="en-US" sz="800" dirty="0"/>
              <a:t>import boto3</a:t>
            </a:r>
          </a:p>
          <a:p>
            <a:r>
              <a:rPr lang="en-US" sz="800" dirty="0"/>
              <a:t>import </a:t>
            </a:r>
            <a:r>
              <a:rPr lang="en-US" sz="800" dirty="0" err="1"/>
              <a:t>datetime</a:t>
            </a:r>
            <a:endParaRPr lang="en-US" sz="800" dirty="0"/>
          </a:p>
          <a:p>
            <a:endParaRPr lang="en-US" sz="800" dirty="0"/>
          </a:p>
          <a:p>
            <a:r>
              <a:rPr lang="en-US" sz="800" i="1" dirty="0"/>
              <a:t>"""</a:t>
            </a:r>
          </a:p>
          <a:p>
            <a:r>
              <a:rPr lang="en-US" sz="800" i="1" dirty="0"/>
              <a:t>Implements a simple backup strategy for the EC2 instances </a:t>
            </a:r>
            <a:r>
              <a:rPr lang="en-US" sz="800" i="1" dirty="0" smtClean="0"/>
              <a:t>by </a:t>
            </a:r>
            <a:r>
              <a:rPr lang="en-US" sz="800" i="1" dirty="0"/>
              <a:t>automating the EBS snapshot creation and cleanup </a:t>
            </a:r>
          </a:p>
          <a:p>
            <a:r>
              <a:rPr lang="en-US" sz="800" i="1" dirty="0"/>
              <a:t>using AWS Lambda services. Implementation leverages the instance tagging for the EBS backup automation. </a:t>
            </a:r>
          </a:p>
          <a:p>
            <a:endParaRPr lang="en-US" sz="800" dirty="0"/>
          </a:p>
          <a:p>
            <a:r>
              <a:rPr lang="en-US" sz="800" i="1" dirty="0"/>
              <a:t>Following are the EC2 tags used in this implementation</a:t>
            </a:r>
          </a:p>
          <a:p>
            <a:endParaRPr lang="en-US" sz="800" dirty="0"/>
          </a:p>
          <a:p>
            <a:r>
              <a:rPr lang="en-US" sz="800" i="1" dirty="0"/>
              <a:t>Name: backup | Backup, Value: User defined description, Mandatory</a:t>
            </a:r>
          </a:p>
          <a:p>
            <a:r>
              <a:rPr lang="en-US" sz="800" i="1" dirty="0"/>
              <a:t>Name: Retention, Value: &lt;number of days&gt;, Optional</a:t>
            </a:r>
          </a:p>
          <a:p>
            <a:r>
              <a:rPr lang="en-US" sz="800" i="1" dirty="0"/>
              <a:t>Name: </a:t>
            </a:r>
            <a:r>
              <a:rPr lang="en-US" sz="800" i="1" dirty="0" err="1"/>
              <a:t>DeleteOn</a:t>
            </a:r>
            <a:r>
              <a:rPr lang="en-US" sz="800" i="1" dirty="0"/>
              <a:t>, Value: &lt;deletion date&gt;, Set by this job for cleanup</a:t>
            </a:r>
          </a:p>
          <a:p>
            <a:endParaRPr lang="en-US" sz="800" dirty="0"/>
          </a:p>
          <a:p>
            <a:r>
              <a:rPr lang="en-US" sz="800" i="1" dirty="0"/>
              <a:t>"""</a:t>
            </a:r>
          </a:p>
          <a:p>
            <a:endParaRPr lang="en-US" sz="800" dirty="0"/>
          </a:p>
          <a:p>
            <a:r>
              <a:rPr lang="en-US" sz="800" dirty="0" err="1"/>
              <a:t>def</a:t>
            </a:r>
            <a:r>
              <a:rPr lang="en-US" sz="800" dirty="0"/>
              <a:t> </a:t>
            </a:r>
            <a:r>
              <a:rPr lang="en-US" sz="800" b="1" dirty="0" err="1"/>
              <a:t>lambda_handler</a:t>
            </a:r>
            <a:r>
              <a:rPr lang="en-US" sz="800" b="1" dirty="0"/>
              <a:t>(event, context):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create_ebs_snapshots</a:t>
            </a:r>
            <a:r>
              <a:rPr lang="en-US" sz="800" dirty="0"/>
              <a:t>(event, context)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cleanup_ebs_snapshot</a:t>
            </a:r>
            <a:r>
              <a:rPr lang="en-US" sz="800" dirty="0"/>
              <a:t>(event, context)</a:t>
            </a:r>
          </a:p>
          <a:p>
            <a:r>
              <a:rPr lang="en-US" sz="800" dirty="0"/>
              <a:t>    return {</a:t>
            </a:r>
          </a:p>
          <a:p>
            <a:r>
              <a:rPr lang="en-US" sz="800" dirty="0"/>
              <a:t>        </a:t>
            </a:r>
            <a:r>
              <a:rPr lang="en-US" sz="800" i="1" dirty="0"/>
              <a:t>'</a:t>
            </a:r>
            <a:r>
              <a:rPr lang="en-US" sz="800" i="1" dirty="0" err="1"/>
              <a:t>statusCode</a:t>
            </a:r>
            <a:r>
              <a:rPr lang="en-US" sz="800" i="1" dirty="0"/>
              <a:t>': 200,</a:t>
            </a:r>
          </a:p>
          <a:p>
            <a:r>
              <a:rPr lang="en-US" sz="800" dirty="0"/>
              <a:t>        </a:t>
            </a:r>
            <a:r>
              <a:rPr lang="en-US" sz="800" i="1" dirty="0"/>
              <a:t>'body': </a:t>
            </a:r>
            <a:r>
              <a:rPr lang="en-US" sz="800" i="1" dirty="0" err="1"/>
              <a:t>json.dumps</a:t>
            </a:r>
            <a:r>
              <a:rPr lang="en-US" sz="800" i="1" dirty="0"/>
              <a:t>('Completed creating and cleaning up the EBS snapshots')</a:t>
            </a:r>
          </a:p>
          <a:p>
            <a:r>
              <a:rPr lang="en-US" sz="800" dirty="0"/>
              <a:t>    </a:t>
            </a:r>
            <a:r>
              <a:rPr lang="en-US" sz="800" dirty="0" smtClean="0"/>
              <a:t>}</a:t>
            </a:r>
          </a:p>
          <a:p>
            <a:endParaRPr lang="en-US" sz="800" dirty="0"/>
          </a:p>
          <a:p>
            <a:r>
              <a:rPr lang="en-US" sz="800" i="1" dirty="0"/>
              <a:t>"""</a:t>
            </a:r>
          </a:p>
          <a:p>
            <a:r>
              <a:rPr lang="en-US" sz="800" i="1" dirty="0"/>
              <a:t>This function looks at all snapshots that have a "</a:t>
            </a:r>
            <a:r>
              <a:rPr lang="en-US" sz="800" i="1" dirty="0" err="1"/>
              <a:t>DeleteOn</a:t>
            </a:r>
            <a:r>
              <a:rPr lang="en-US" sz="800" i="1" dirty="0"/>
              <a:t>" tag containing</a:t>
            </a:r>
          </a:p>
          <a:p>
            <a:r>
              <a:rPr lang="en-US" sz="800" i="1" dirty="0"/>
              <a:t>the current day formatted as YYYY-MM-DD. This function should be run at least</a:t>
            </a:r>
          </a:p>
          <a:p>
            <a:r>
              <a:rPr lang="en-US" sz="800" i="1" dirty="0"/>
              <a:t>daily.</a:t>
            </a:r>
          </a:p>
          <a:p>
            <a:r>
              <a:rPr lang="en-US" sz="800" i="1" dirty="0"/>
              <a:t>"""</a:t>
            </a:r>
          </a:p>
          <a:p>
            <a:r>
              <a:rPr lang="en-US" sz="800" dirty="0" err="1"/>
              <a:t>def</a:t>
            </a:r>
            <a:r>
              <a:rPr lang="en-US" sz="800" dirty="0"/>
              <a:t> </a:t>
            </a:r>
            <a:r>
              <a:rPr lang="en-US" sz="800" b="1" dirty="0" err="1"/>
              <a:t>cleanup_ebs_snapshots</a:t>
            </a:r>
            <a:r>
              <a:rPr lang="en-US" sz="800" b="1" dirty="0"/>
              <a:t>(event, context):</a:t>
            </a:r>
          </a:p>
          <a:p>
            <a:r>
              <a:rPr lang="en-US" sz="800" dirty="0"/>
              <a:t>    ec2 = boto3.client(</a:t>
            </a:r>
            <a:r>
              <a:rPr lang="en-US" sz="800" i="1" dirty="0"/>
              <a:t>'ec2')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sts</a:t>
            </a:r>
            <a:r>
              <a:rPr lang="en-US" sz="800" dirty="0"/>
              <a:t> = boto3.client(</a:t>
            </a:r>
            <a:r>
              <a:rPr lang="en-US" sz="800" i="1" dirty="0"/>
              <a:t>'</a:t>
            </a:r>
            <a:r>
              <a:rPr lang="en-US" sz="800" i="1" dirty="0" err="1"/>
              <a:t>sts</a:t>
            </a:r>
            <a:r>
              <a:rPr lang="en-US" sz="800" i="1" dirty="0"/>
              <a:t>')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account_id</a:t>
            </a:r>
            <a:r>
              <a:rPr lang="en-US" sz="800" dirty="0"/>
              <a:t> = </a:t>
            </a:r>
            <a:r>
              <a:rPr lang="en-US" sz="800" dirty="0" err="1"/>
              <a:t>sts.get_caller_identity</a:t>
            </a:r>
            <a:r>
              <a:rPr lang="en-US" sz="800" dirty="0"/>
              <a:t>()[</a:t>
            </a:r>
            <a:r>
              <a:rPr lang="en-US" sz="800" i="1" dirty="0"/>
              <a:t>'Account'];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delete_on</a:t>
            </a:r>
            <a:r>
              <a:rPr lang="en-US" sz="800" dirty="0"/>
              <a:t> = </a:t>
            </a:r>
            <a:r>
              <a:rPr lang="en-US" sz="800" dirty="0" err="1"/>
              <a:t>datetime.date.today</a:t>
            </a:r>
            <a:r>
              <a:rPr lang="en-US" sz="800" dirty="0"/>
              <a:t>().</a:t>
            </a:r>
            <a:r>
              <a:rPr lang="en-US" sz="800" dirty="0" err="1"/>
              <a:t>strftime</a:t>
            </a:r>
            <a:r>
              <a:rPr lang="en-US" sz="800" dirty="0"/>
              <a:t>(</a:t>
            </a:r>
            <a:r>
              <a:rPr lang="en-US" sz="800" i="1" dirty="0"/>
              <a:t>'%Y-%m-%d')</a:t>
            </a:r>
          </a:p>
          <a:p>
            <a:r>
              <a:rPr lang="en-US" sz="800" dirty="0"/>
              <a:t>    filters = [</a:t>
            </a:r>
          </a:p>
          <a:p>
            <a:r>
              <a:rPr lang="en-US" sz="800" dirty="0"/>
              <a:t>        {</a:t>
            </a:r>
            <a:r>
              <a:rPr lang="en-US" sz="800" i="1" dirty="0"/>
              <a:t>'Name': 'tag-key', 'Values': ['</a:t>
            </a:r>
            <a:r>
              <a:rPr lang="en-US" sz="800" i="1" dirty="0" err="1"/>
              <a:t>DeleteOn</a:t>
            </a:r>
            <a:r>
              <a:rPr lang="en-US" sz="800" i="1" dirty="0"/>
              <a:t>']},</a:t>
            </a:r>
          </a:p>
          <a:p>
            <a:r>
              <a:rPr lang="en-US" sz="800" dirty="0"/>
              <a:t>        {</a:t>
            </a:r>
            <a:r>
              <a:rPr lang="en-US" sz="800" i="1" dirty="0"/>
              <a:t>'Name': 'tag-value', 'Values': [</a:t>
            </a:r>
            <a:r>
              <a:rPr lang="en-US" sz="800" i="1" dirty="0" err="1"/>
              <a:t>delete_on</a:t>
            </a:r>
            <a:r>
              <a:rPr lang="en-US" sz="800" i="1" dirty="0"/>
              <a:t>]},</a:t>
            </a:r>
          </a:p>
          <a:p>
            <a:r>
              <a:rPr lang="en-US" sz="800" dirty="0"/>
              <a:t>    ]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snapshot_response</a:t>
            </a:r>
            <a:r>
              <a:rPr lang="en-US" sz="800" dirty="0"/>
              <a:t> = ec2.describe_snapshots(</a:t>
            </a:r>
            <a:r>
              <a:rPr lang="en-US" sz="800" dirty="0" err="1"/>
              <a:t>OwnerIds</a:t>
            </a:r>
            <a:r>
              <a:rPr lang="en-US" sz="800" dirty="0"/>
              <a:t>=[</a:t>
            </a:r>
            <a:r>
              <a:rPr lang="en-US" sz="800" dirty="0" err="1"/>
              <a:t>account_id</a:t>
            </a:r>
            <a:r>
              <a:rPr lang="en-US" sz="800" dirty="0"/>
              <a:t>], Filters=filters)</a:t>
            </a:r>
          </a:p>
          <a:p>
            <a:endParaRPr lang="en-US" sz="800" dirty="0"/>
          </a:p>
          <a:p>
            <a:r>
              <a:rPr lang="en-US" sz="800" dirty="0"/>
              <a:t>    for snap in </a:t>
            </a:r>
            <a:r>
              <a:rPr lang="en-US" sz="800" dirty="0" err="1"/>
              <a:t>snapshot_response</a:t>
            </a:r>
            <a:r>
              <a:rPr lang="en-US" sz="800" dirty="0"/>
              <a:t>[</a:t>
            </a:r>
            <a:r>
              <a:rPr lang="en-US" sz="800" i="1" dirty="0"/>
              <a:t>'Snapshots']:</a:t>
            </a:r>
          </a:p>
          <a:p>
            <a:r>
              <a:rPr lang="en-US" sz="800" dirty="0"/>
              <a:t>        print </a:t>
            </a:r>
            <a:r>
              <a:rPr lang="en-US" sz="800" i="1" dirty="0"/>
              <a:t>"Deleting snapshot %s" % snap['</a:t>
            </a:r>
            <a:r>
              <a:rPr lang="en-US" sz="800" i="1" dirty="0" err="1"/>
              <a:t>SnapshotId</a:t>
            </a:r>
            <a:r>
              <a:rPr lang="en-US" sz="800" i="1" dirty="0"/>
              <a:t>']</a:t>
            </a:r>
          </a:p>
          <a:p>
            <a:r>
              <a:rPr lang="en-US" sz="800" dirty="0"/>
              <a:t>        ec2.delete_snapshot(</a:t>
            </a:r>
            <a:r>
              <a:rPr lang="en-US" sz="800" dirty="0" err="1"/>
              <a:t>SnapshotId</a:t>
            </a:r>
            <a:r>
              <a:rPr lang="en-US" sz="800" dirty="0"/>
              <a:t>=snap[</a:t>
            </a:r>
            <a:r>
              <a:rPr lang="en-US" sz="800" i="1" dirty="0"/>
              <a:t>'</a:t>
            </a:r>
            <a:r>
              <a:rPr lang="en-US" sz="800" i="1" dirty="0" err="1"/>
              <a:t>SnapshotId</a:t>
            </a:r>
            <a:r>
              <a:rPr lang="en-US" sz="800" i="1" dirty="0"/>
              <a:t>'])</a:t>
            </a:r>
          </a:p>
          <a:p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4581114" y="118116"/>
            <a:ext cx="5041765" cy="806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"""</a:t>
            </a:r>
          </a:p>
          <a:p>
            <a:r>
              <a:rPr lang="en-US" sz="800" i="1" dirty="0"/>
              <a:t>This function creates the snapshot for all the EBS volumes of the EC2 instances with the tag name "backup | Backup" </a:t>
            </a:r>
          </a:p>
          <a:p>
            <a:r>
              <a:rPr lang="en-US" sz="800" i="1" dirty="0"/>
              <a:t>It also looks for the optional EC2 instance tag name "Retention" to calculate the snapshot retention days.</a:t>
            </a:r>
          </a:p>
          <a:p>
            <a:r>
              <a:rPr lang="en-US" sz="800" i="1" dirty="0"/>
              <a:t>During the snapshot creation this function tags the snapshot with the </a:t>
            </a:r>
            <a:r>
              <a:rPr lang="en-US" sz="800" i="1" dirty="0" err="1"/>
              <a:t>DeleteOn</a:t>
            </a:r>
            <a:r>
              <a:rPr lang="en-US" sz="800" i="1" dirty="0"/>
              <a:t> date for the </a:t>
            </a:r>
          </a:p>
          <a:p>
            <a:r>
              <a:rPr lang="en-US" sz="800" i="1" dirty="0"/>
              <a:t>automated deletion of snapshots.    </a:t>
            </a:r>
          </a:p>
          <a:p>
            <a:r>
              <a:rPr lang="en-US" sz="800" i="1" dirty="0"/>
              <a:t>"""</a:t>
            </a:r>
          </a:p>
          <a:p>
            <a:r>
              <a:rPr lang="en-US" sz="800" dirty="0" err="1"/>
              <a:t>def</a:t>
            </a:r>
            <a:r>
              <a:rPr lang="en-US" sz="800" dirty="0"/>
              <a:t> </a:t>
            </a:r>
            <a:r>
              <a:rPr lang="en-US" sz="800" b="1" dirty="0" err="1"/>
              <a:t>create_ebs_snapshots</a:t>
            </a:r>
            <a:r>
              <a:rPr lang="en-US" sz="800" b="1" dirty="0"/>
              <a:t>(event, context):</a:t>
            </a:r>
          </a:p>
          <a:p>
            <a:r>
              <a:rPr lang="en-US" sz="800" dirty="0"/>
              <a:t>    ec2 = boto3.client(</a:t>
            </a:r>
            <a:r>
              <a:rPr lang="en-US" sz="800" i="1" dirty="0"/>
              <a:t>'ec2')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reservations = ec2.describe_instances(</a:t>
            </a:r>
          </a:p>
          <a:p>
            <a:r>
              <a:rPr lang="en-US" sz="800" dirty="0"/>
              <a:t>        Filters=[</a:t>
            </a:r>
          </a:p>
          <a:p>
            <a:r>
              <a:rPr lang="en-US" sz="800" dirty="0"/>
              <a:t>            {</a:t>
            </a:r>
            <a:r>
              <a:rPr lang="en-US" sz="800" i="1" dirty="0"/>
              <a:t>'Name': 'tag-key', 'Values': ['backup', 'Backup']},</a:t>
            </a:r>
          </a:p>
          <a:p>
            <a:r>
              <a:rPr lang="en-US" sz="800" dirty="0"/>
              <a:t>        ]</a:t>
            </a:r>
          </a:p>
          <a:p>
            <a:r>
              <a:rPr lang="en-US" sz="800" dirty="0"/>
              <a:t>    ).get(</a:t>
            </a:r>
          </a:p>
          <a:p>
            <a:r>
              <a:rPr lang="en-US" sz="800" dirty="0"/>
              <a:t>        </a:t>
            </a:r>
            <a:r>
              <a:rPr lang="en-US" sz="800" i="1" dirty="0"/>
              <a:t>'Reservations', []</a:t>
            </a:r>
          </a:p>
          <a:p>
            <a:r>
              <a:rPr lang="en-US" sz="800" dirty="0"/>
              <a:t>    )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instances = [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i</a:t>
            </a:r>
            <a:r>
              <a:rPr lang="en-US" sz="800" dirty="0"/>
              <a:t> for r in reservations</a:t>
            </a:r>
          </a:p>
          <a:p>
            <a:r>
              <a:rPr lang="en-US" sz="800" dirty="0"/>
              <a:t>        for </a:t>
            </a:r>
            <a:r>
              <a:rPr lang="en-US" sz="800" dirty="0" err="1"/>
              <a:t>i</a:t>
            </a:r>
            <a:r>
              <a:rPr lang="en-US" sz="800" dirty="0"/>
              <a:t> in r[</a:t>
            </a:r>
            <a:r>
              <a:rPr lang="en-US" sz="800" i="1" dirty="0"/>
              <a:t>'Instances']</a:t>
            </a:r>
          </a:p>
          <a:p>
            <a:r>
              <a:rPr lang="en-US" sz="800" dirty="0"/>
              <a:t>    ]</a:t>
            </a:r>
          </a:p>
          <a:p>
            <a:endParaRPr lang="en-US" sz="800" dirty="0"/>
          </a:p>
          <a:p>
            <a:r>
              <a:rPr lang="en-US" sz="800" dirty="0"/>
              <a:t>    print </a:t>
            </a:r>
            <a:r>
              <a:rPr lang="en-US" sz="800" i="1" dirty="0"/>
              <a:t>"Found %d instances that need backing up" % </a:t>
            </a:r>
            <a:r>
              <a:rPr lang="en-US" sz="800" i="1" dirty="0" err="1"/>
              <a:t>len</a:t>
            </a:r>
            <a:r>
              <a:rPr lang="en-US" sz="800" i="1" dirty="0"/>
              <a:t>(instances)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for instance in instances:</a:t>
            </a:r>
          </a:p>
          <a:p>
            <a:r>
              <a:rPr lang="en-US" sz="800" dirty="0"/>
              <a:t>        try: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retention_days</a:t>
            </a:r>
            <a:r>
              <a:rPr lang="en-US" sz="800" dirty="0"/>
              <a:t> = [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int</a:t>
            </a:r>
            <a:r>
              <a:rPr lang="en-US" sz="800" dirty="0"/>
              <a:t>(</a:t>
            </a:r>
            <a:r>
              <a:rPr lang="en-US" sz="800" dirty="0" err="1"/>
              <a:t>t.get</a:t>
            </a:r>
            <a:r>
              <a:rPr lang="en-US" sz="800" dirty="0"/>
              <a:t>(</a:t>
            </a:r>
            <a:r>
              <a:rPr lang="en-US" sz="800" i="1" dirty="0"/>
              <a:t>'Value')) for t in instance['Tags']</a:t>
            </a:r>
          </a:p>
          <a:p>
            <a:r>
              <a:rPr lang="en-US" sz="800" dirty="0"/>
              <a:t>                if t[</a:t>
            </a:r>
            <a:r>
              <a:rPr lang="en-US" sz="800" i="1" dirty="0"/>
              <a:t>'Key'] == 'Retention'][0]</a:t>
            </a:r>
          </a:p>
          <a:p>
            <a:r>
              <a:rPr lang="en-US" sz="800" dirty="0"/>
              <a:t>        except </a:t>
            </a:r>
            <a:r>
              <a:rPr lang="en-US" sz="800" dirty="0" err="1"/>
              <a:t>IndexError</a:t>
            </a:r>
            <a:r>
              <a:rPr lang="en-US" sz="800" dirty="0"/>
              <a:t>: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retention_days</a:t>
            </a:r>
            <a:r>
              <a:rPr lang="en-US" sz="800" dirty="0"/>
              <a:t> = 7</a:t>
            </a:r>
          </a:p>
          <a:p>
            <a:endParaRPr lang="en-US" sz="800" dirty="0"/>
          </a:p>
          <a:p>
            <a:r>
              <a:rPr lang="en-US" sz="800" dirty="0"/>
              <a:t>        for dev in instance[</a:t>
            </a:r>
            <a:r>
              <a:rPr lang="en-US" sz="800" i="1" dirty="0"/>
              <a:t>'</a:t>
            </a:r>
            <a:r>
              <a:rPr lang="en-US" sz="800" i="1" dirty="0" err="1"/>
              <a:t>BlockDeviceMappings</a:t>
            </a:r>
            <a:r>
              <a:rPr lang="en-US" sz="800" i="1" dirty="0"/>
              <a:t>']:</a:t>
            </a:r>
          </a:p>
          <a:p>
            <a:r>
              <a:rPr lang="en-US" sz="800" dirty="0"/>
              <a:t>            if </a:t>
            </a:r>
            <a:r>
              <a:rPr lang="en-US" sz="800" dirty="0" err="1"/>
              <a:t>dev.get</a:t>
            </a:r>
            <a:r>
              <a:rPr lang="en-US" sz="800" dirty="0"/>
              <a:t>(</a:t>
            </a:r>
            <a:r>
              <a:rPr lang="en-US" sz="800" i="1" dirty="0"/>
              <a:t>'</a:t>
            </a:r>
            <a:r>
              <a:rPr lang="en-US" sz="800" i="1" dirty="0" err="1"/>
              <a:t>Ebs</a:t>
            </a:r>
            <a:r>
              <a:rPr lang="en-US" sz="800" i="1" dirty="0"/>
              <a:t>', None) is None:</a:t>
            </a:r>
          </a:p>
          <a:p>
            <a:r>
              <a:rPr lang="en-US" sz="800" dirty="0"/>
              <a:t>                continue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vol_id</a:t>
            </a:r>
            <a:r>
              <a:rPr lang="en-US" sz="800" dirty="0"/>
              <a:t> = dev[</a:t>
            </a:r>
            <a:r>
              <a:rPr lang="en-US" sz="800" i="1" dirty="0"/>
              <a:t>'</a:t>
            </a:r>
            <a:r>
              <a:rPr lang="en-US" sz="800" i="1" dirty="0" err="1"/>
              <a:t>Ebs</a:t>
            </a:r>
            <a:r>
              <a:rPr lang="en-US" sz="800" i="1" dirty="0"/>
              <a:t>']['</a:t>
            </a:r>
            <a:r>
              <a:rPr lang="en-US" sz="800" i="1" dirty="0" err="1"/>
              <a:t>VolumeId</a:t>
            </a:r>
            <a:r>
              <a:rPr lang="en-US" sz="800" i="1" dirty="0"/>
              <a:t>']</a:t>
            </a:r>
          </a:p>
          <a:p>
            <a:r>
              <a:rPr lang="en-US" sz="800" dirty="0"/>
              <a:t>            print </a:t>
            </a:r>
            <a:r>
              <a:rPr lang="en-US" sz="800" i="1" dirty="0"/>
              <a:t>"Found EBS volume %s on instance %s" % (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vol_id</a:t>
            </a:r>
            <a:r>
              <a:rPr lang="en-US" sz="800" dirty="0"/>
              <a:t>, instance[</a:t>
            </a:r>
            <a:r>
              <a:rPr lang="en-US" sz="800" i="1" dirty="0"/>
              <a:t>'</a:t>
            </a:r>
            <a:r>
              <a:rPr lang="en-US" sz="800" i="1" dirty="0" err="1"/>
              <a:t>InstanceId</a:t>
            </a:r>
            <a:r>
              <a:rPr lang="en-US" sz="800" i="1" dirty="0"/>
              <a:t>'])</a:t>
            </a:r>
          </a:p>
          <a:p>
            <a:endParaRPr lang="en-US" sz="800" dirty="0"/>
          </a:p>
          <a:p>
            <a:r>
              <a:rPr lang="en-US" sz="800" dirty="0"/>
              <a:t>            </a:t>
            </a:r>
            <a:r>
              <a:rPr lang="en-US" sz="800" dirty="0" err="1"/>
              <a:t>delete_date</a:t>
            </a:r>
            <a:r>
              <a:rPr lang="en-US" sz="800" dirty="0"/>
              <a:t> = </a:t>
            </a:r>
            <a:r>
              <a:rPr lang="en-US" sz="800" dirty="0" err="1"/>
              <a:t>datetime.date.today</a:t>
            </a:r>
            <a:r>
              <a:rPr lang="en-US" sz="800" dirty="0"/>
              <a:t>() + </a:t>
            </a:r>
            <a:r>
              <a:rPr lang="en-US" sz="800" dirty="0" err="1"/>
              <a:t>datetime.timedelta</a:t>
            </a:r>
            <a:r>
              <a:rPr lang="en-US" sz="800" dirty="0"/>
              <a:t>(days=</a:t>
            </a:r>
            <a:r>
              <a:rPr lang="en-US" sz="800" dirty="0" err="1"/>
              <a:t>retention_days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delete_fmt</a:t>
            </a:r>
            <a:r>
              <a:rPr lang="en-US" sz="800" dirty="0"/>
              <a:t> = </a:t>
            </a:r>
            <a:r>
              <a:rPr lang="en-US" sz="800" dirty="0" err="1"/>
              <a:t>delete_date.strftime</a:t>
            </a:r>
            <a:r>
              <a:rPr lang="en-US" sz="800" dirty="0"/>
              <a:t>(</a:t>
            </a:r>
            <a:r>
              <a:rPr lang="en-US" sz="800" i="1" dirty="0"/>
              <a:t>'%Y-%m-%d')</a:t>
            </a:r>
          </a:p>
          <a:p>
            <a:endParaRPr lang="en-US" sz="800" dirty="0"/>
          </a:p>
          <a:p>
            <a:r>
              <a:rPr lang="en-US" sz="800" dirty="0"/>
              <a:t>            snap = ec2.create_snapshot(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VolumeId</a:t>
            </a:r>
            <a:r>
              <a:rPr lang="en-US" sz="800" dirty="0"/>
              <a:t>=</a:t>
            </a:r>
            <a:r>
              <a:rPr lang="en-US" sz="800" dirty="0" err="1"/>
              <a:t>vol_id</a:t>
            </a:r>
            <a:r>
              <a:rPr lang="en-US" sz="800" dirty="0"/>
              <a:t>, </a:t>
            </a:r>
          </a:p>
          <a:p>
            <a:r>
              <a:rPr lang="en-US" sz="800" dirty="0"/>
              <a:t>                Description=</a:t>
            </a:r>
            <a:r>
              <a:rPr lang="en-US" sz="800" i="1" dirty="0"/>
              <a:t>'Created by </a:t>
            </a:r>
            <a:r>
              <a:rPr lang="en-US" sz="800" i="1" dirty="0" smtClean="0"/>
              <a:t>EC2 </a:t>
            </a:r>
            <a:r>
              <a:rPr lang="en-US" sz="800" i="1" dirty="0"/>
              <a:t>Automated Backup Job',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TagSpecifications</a:t>
            </a:r>
            <a:r>
              <a:rPr lang="en-US" sz="800" dirty="0"/>
              <a:t>=[</a:t>
            </a:r>
          </a:p>
          <a:p>
            <a:r>
              <a:rPr lang="en-US" sz="800" dirty="0"/>
              <a:t>                        {</a:t>
            </a:r>
          </a:p>
          <a:p>
            <a:r>
              <a:rPr lang="en-US" sz="800" dirty="0"/>
              <a:t>                            </a:t>
            </a:r>
            <a:r>
              <a:rPr lang="en-US" sz="800" i="1" dirty="0"/>
              <a:t>'</a:t>
            </a:r>
            <a:r>
              <a:rPr lang="en-US" sz="800" i="1" dirty="0" err="1"/>
              <a:t>ResourceType</a:t>
            </a:r>
            <a:r>
              <a:rPr lang="en-US" sz="800" i="1" dirty="0"/>
              <a:t>': 'snapshot',</a:t>
            </a:r>
          </a:p>
          <a:p>
            <a:r>
              <a:rPr lang="en-US" sz="800" dirty="0"/>
              <a:t>                            </a:t>
            </a:r>
            <a:r>
              <a:rPr lang="en-US" sz="800" i="1" dirty="0"/>
              <a:t>'Tags' : [</a:t>
            </a:r>
          </a:p>
          <a:p>
            <a:r>
              <a:rPr lang="en-US" sz="800" dirty="0"/>
              <a:t>                                    {</a:t>
            </a:r>
            <a:r>
              <a:rPr lang="en-US" sz="800" i="1" dirty="0"/>
              <a:t>'Key': '</a:t>
            </a:r>
            <a:r>
              <a:rPr lang="en-US" sz="800" i="1" dirty="0" err="1"/>
              <a:t>DeleteOn</a:t>
            </a:r>
            <a:r>
              <a:rPr lang="en-US" sz="800" i="1" dirty="0"/>
              <a:t>', 'Value': </a:t>
            </a:r>
            <a:r>
              <a:rPr lang="en-US" sz="800" i="1" dirty="0" err="1"/>
              <a:t>delete_fmt</a:t>
            </a:r>
            <a:r>
              <a:rPr lang="en-US" sz="800" i="1" dirty="0"/>
              <a:t>},</a:t>
            </a:r>
          </a:p>
          <a:p>
            <a:r>
              <a:rPr lang="en-US" sz="800" dirty="0"/>
              <a:t>                                    {</a:t>
            </a:r>
            <a:r>
              <a:rPr lang="en-US" sz="800" i="1" dirty="0"/>
              <a:t>'Key': 'Name', 'Value': </a:t>
            </a:r>
            <a:r>
              <a:rPr lang="en-US" sz="800" i="1" dirty="0" smtClean="0"/>
              <a:t>‘ec2-backup-snapshot-</a:t>
            </a:r>
            <a:r>
              <a:rPr lang="en-US" sz="800" i="1" dirty="0"/>
              <a:t>'+ </a:t>
            </a:r>
            <a:r>
              <a:rPr lang="en-US" sz="800" i="1" dirty="0" err="1"/>
              <a:t>vol_id</a:t>
            </a:r>
            <a:r>
              <a:rPr lang="en-US" sz="800" i="1" dirty="0"/>
              <a:t>}</a:t>
            </a:r>
          </a:p>
          <a:p>
            <a:r>
              <a:rPr lang="en-US" sz="800" dirty="0"/>
              <a:t>                                ]</a:t>
            </a:r>
          </a:p>
          <a:p>
            <a:r>
              <a:rPr lang="en-US" sz="800" dirty="0"/>
              <a:t>                        }</a:t>
            </a:r>
          </a:p>
          <a:p>
            <a:r>
              <a:rPr lang="en-US" sz="800" dirty="0"/>
              <a:t>                    ]</a:t>
            </a:r>
          </a:p>
          <a:p>
            <a:r>
              <a:rPr lang="en-US" sz="800" dirty="0"/>
              <a:t>                )</a:t>
            </a:r>
          </a:p>
          <a:p>
            <a:endParaRPr lang="en-US" sz="800" dirty="0"/>
          </a:p>
          <a:p>
            <a:r>
              <a:rPr lang="en-US" sz="800" dirty="0"/>
              <a:t>            print </a:t>
            </a:r>
            <a:r>
              <a:rPr lang="en-US" sz="800" i="1" dirty="0"/>
              <a:t>"Retaining snapshot %s of volume %s from instance %s for %d days" % (</a:t>
            </a:r>
          </a:p>
          <a:p>
            <a:r>
              <a:rPr lang="en-US" sz="800" dirty="0"/>
              <a:t>                snap[</a:t>
            </a:r>
            <a:r>
              <a:rPr lang="en-US" sz="800" i="1" dirty="0"/>
              <a:t>'</a:t>
            </a:r>
            <a:r>
              <a:rPr lang="en-US" sz="800" i="1" dirty="0" err="1"/>
              <a:t>SnapshotId</a:t>
            </a:r>
            <a:r>
              <a:rPr lang="en-US" sz="800" i="1" dirty="0"/>
              <a:t>'],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vol_id</a:t>
            </a:r>
            <a:r>
              <a:rPr lang="en-US" sz="800" dirty="0"/>
              <a:t>,</a:t>
            </a:r>
          </a:p>
          <a:p>
            <a:r>
              <a:rPr lang="en-US" sz="800" dirty="0"/>
              <a:t>                instance[</a:t>
            </a:r>
            <a:r>
              <a:rPr lang="en-US" sz="800" i="1" dirty="0"/>
              <a:t>'</a:t>
            </a:r>
            <a:r>
              <a:rPr lang="en-US" sz="800" i="1" dirty="0" err="1"/>
              <a:t>InstanceId</a:t>
            </a:r>
            <a:r>
              <a:rPr lang="en-US" sz="800" i="1" dirty="0"/>
              <a:t>'],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retention_days</a:t>
            </a:r>
            <a:r>
              <a:rPr lang="en-US" sz="800" dirty="0"/>
              <a:t>,</a:t>
            </a:r>
          </a:p>
          <a:p>
            <a:r>
              <a:rPr lang="en-US" sz="800" dirty="0"/>
              <a:t>            )</a:t>
            </a:r>
          </a:p>
          <a:p>
            <a:endParaRPr lang="en-US" sz="800" dirty="0"/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6443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Step3: Test &amp; Verify 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AWS Lambda test capabilities from the AWS console to test the code</a:t>
            </a:r>
          </a:p>
          <a:p>
            <a:r>
              <a:rPr lang="en-US" dirty="0" smtClean="0"/>
              <a:t>Tag one of the EC2 instance as specified in High Level SOP</a:t>
            </a:r>
          </a:p>
          <a:p>
            <a:r>
              <a:rPr lang="en-US" dirty="0" smtClean="0"/>
              <a:t>Click the test button and verify the results</a:t>
            </a:r>
          </a:p>
          <a:p>
            <a:r>
              <a:rPr lang="en-US" dirty="0" smtClean="0"/>
              <a:t>Verify the snapshot created in the EC2 console-&gt;Snapshots</a:t>
            </a:r>
          </a:p>
          <a:p>
            <a:r>
              <a:rPr lang="en-US" dirty="0" smtClean="0"/>
              <a:t>Manually change the </a:t>
            </a:r>
            <a:r>
              <a:rPr lang="en-US" dirty="0" err="1" smtClean="0"/>
              <a:t>DeleteOn</a:t>
            </a:r>
            <a:r>
              <a:rPr lang="en-US" dirty="0" smtClean="0"/>
              <a:t> Tag to today and re-run the test</a:t>
            </a:r>
          </a:p>
          <a:p>
            <a:r>
              <a:rPr lang="en-US" dirty="0" smtClean="0"/>
              <a:t>Verify the deleted snapshot from the EC2 console-&gt;Snapshots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Step 4: </a:t>
            </a:r>
            <a:r>
              <a:rPr lang="en-US" sz="4000" dirty="0"/>
              <a:t>Configure </a:t>
            </a:r>
            <a:r>
              <a:rPr lang="en-US" sz="4000" dirty="0" err="1"/>
              <a:t>CloudWatch</a:t>
            </a:r>
            <a:r>
              <a:rPr lang="en-US" sz="4000" dirty="0"/>
              <a:t>  Events –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Lambda function </a:t>
            </a:r>
            <a:r>
              <a:rPr lang="en-US" dirty="0" smtClean="0"/>
              <a:t>“automate-</a:t>
            </a:r>
            <a:r>
              <a:rPr lang="en-US" dirty="0" err="1" smtClean="0"/>
              <a:t>ebs</a:t>
            </a:r>
            <a:r>
              <a:rPr lang="en-US" dirty="0" smtClean="0"/>
              <a:t>-backup</a:t>
            </a:r>
            <a:r>
              <a:rPr lang="en-US" dirty="0" smtClean="0"/>
              <a:t>” from the AWS Console</a:t>
            </a:r>
          </a:p>
          <a:p>
            <a:r>
              <a:rPr lang="en-US" dirty="0" smtClean="0"/>
              <a:t>Select the Trigger </a:t>
            </a:r>
            <a:r>
              <a:rPr lang="en-US" dirty="0" err="1" smtClean="0"/>
              <a:t>CloudWatch</a:t>
            </a:r>
            <a:r>
              <a:rPr lang="en-US" dirty="0" smtClean="0"/>
              <a:t> Events in the Configuration Tab</a:t>
            </a:r>
          </a:p>
          <a:p>
            <a:r>
              <a:rPr lang="en-US" dirty="0" smtClean="0"/>
              <a:t>Follow the configuration instruction and use the following values to configure</a:t>
            </a:r>
          </a:p>
          <a:p>
            <a:pPr lvl="1"/>
            <a:r>
              <a:rPr lang="en-US" dirty="0"/>
              <a:t>Rule Name: </a:t>
            </a:r>
            <a:r>
              <a:rPr lang="en-US" dirty="0" smtClean="0"/>
              <a:t>automate-</a:t>
            </a:r>
            <a:r>
              <a:rPr lang="en-US" dirty="0" err="1" smtClean="0"/>
              <a:t>ebs</a:t>
            </a:r>
            <a:r>
              <a:rPr lang="en-US" dirty="0" smtClean="0"/>
              <a:t>-backup-schedule</a:t>
            </a:r>
            <a:endParaRPr lang="en-US" dirty="0" smtClean="0"/>
          </a:p>
          <a:p>
            <a:pPr lvl="1"/>
            <a:r>
              <a:rPr lang="en-US" dirty="0"/>
              <a:t>Description: Nightly snapshot management </a:t>
            </a:r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Schedule Expression</a:t>
            </a:r>
            <a:r>
              <a:rPr lang="en-US" dirty="0"/>
              <a:t>:  </a:t>
            </a:r>
            <a:r>
              <a:rPr lang="en-US" dirty="0" err="1"/>
              <a:t>cron</a:t>
            </a:r>
            <a:r>
              <a:rPr lang="en-US" dirty="0"/>
              <a:t>(0 23 ? * MON-FRI </a:t>
            </a:r>
            <a:r>
              <a:rPr lang="en-US" dirty="0" smtClean="0"/>
              <a:t>*)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</TotalTime>
  <Words>1412</Words>
  <Application>Microsoft Office PowerPoint</Application>
  <PresentationFormat>Widescreen</PresentationFormat>
  <Paragraphs>218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AWS/EC2 Backup Automation Solution</vt:lpstr>
      <vt:lpstr>Overview</vt:lpstr>
      <vt:lpstr>EC2 Backup Automation Solution</vt:lpstr>
      <vt:lpstr>High Level Implementation Steps</vt:lpstr>
      <vt:lpstr>Step 1. Create IAM Role</vt:lpstr>
      <vt:lpstr>Step 2: Implement Lambda Function</vt:lpstr>
      <vt:lpstr>PowerPoint Presentation</vt:lpstr>
      <vt:lpstr>Step3: Test &amp; Verify Lambda Function</vt:lpstr>
      <vt:lpstr>Step 4: Configure CloudWatch  Events – Schedule</vt:lpstr>
      <vt:lpstr>High Level SOP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Snapshot Automation Options</dc:title>
  <dc:creator>Reddiar, Vijayakumar V. (CTR)</dc:creator>
  <cp:lastModifiedBy>Reddiar, Vijayakumar V. (CTR)</cp:lastModifiedBy>
  <cp:revision>34</cp:revision>
  <dcterms:created xsi:type="dcterms:W3CDTF">2018-11-27T17:17:05Z</dcterms:created>
  <dcterms:modified xsi:type="dcterms:W3CDTF">2018-12-13T22:12:45Z</dcterms:modified>
</cp:coreProperties>
</file>