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2" r:id="rId7"/>
    <p:sldId id="267" r:id="rId8"/>
    <p:sldId id="263" r:id="rId9"/>
    <p:sldId id="264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Reddiar" userId="de7618a792c17300" providerId="LiveId" clId="{6BD21552-C1EE-4C94-A287-8F8C968E3764}"/>
    <pc:docChg chg="delSld modSld">
      <pc:chgData name="Vijay Reddiar" userId="de7618a792c17300" providerId="LiveId" clId="{6BD21552-C1EE-4C94-A287-8F8C968E3764}" dt="2018-12-17T05:17:47.244" v="1" actId="2696"/>
      <pc:docMkLst>
        <pc:docMk/>
      </pc:docMkLst>
      <pc:sldChg chg="modSp">
        <pc:chgData name="Vijay Reddiar" userId="de7618a792c17300" providerId="LiveId" clId="{6BD21552-C1EE-4C94-A287-8F8C968E3764}" dt="2018-12-17T05:17:37.475" v="0" actId="6549"/>
        <pc:sldMkLst>
          <pc:docMk/>
          <pc:sldMk cId="4024427998" sldId="256"/>
        </pc:sldMkLst>
        <pc:spChg chg="mod">
          <ac:chgData name="Vijay Reddiar" userId="de7618a792c17300" providerId="LiveId" clId="{6BD21552-C1EE-4C94-A287-8F8C968E3764}" dt="2018-12-17T05:17:37.475" v="0" actId="6549"/>
          <ac:spMkLst>
            <pc:docMk/>
            <pc:sldMk cId="4024427998" sldId="256"/>
            <ac:spMk id="3" creationId="{00000000-0000-0000-0000-000000000000}"/>
          </ac:spMkLst>
        </pc:spChg>
      </pc:sldChg>
      <pc:sldChg chg="del">
        <pc:chgData name="Vijay Reddiar" userId="de7618a792c17300" providerId="LiveId" clId="{6BD21552-C1EE-4C94-A287-8F8C968E3764}" dt="2018-12-17T05:17:47.244" v="1" actId="2696"/>
        <pc:sldMkLst>
          <pc:docMk/>
          <pc:sldMk cId="1885640504" sldId="260"/>
        </pc:sldMkLst>
      </pc:sldChg>
    </pc:docChg>
  </pc:docChgLst>
  <pc:docChgLst>
    <pc:chgData name="Vijay Reddiar" userId="de7618a792c17300" providerId="LiveId" clId="{2AD983FD-9FBB-4FA8-8F06-F1701D718376}"/>
    <pc:docChg chg="modSld">
      <pc:chgData name="Vijay Reddiar" userId="de7618a792c17300" providerId="LiveId" clId="{2AD983FD-9FBB-4FA8-8F06-F1701D718376}" dt="2018-12-17T05:20:53.150" v="6" actId="6549"/>
      <pc:docMkLst>
        <pc:docMk/>
      </pc:docMkLst>
      <pc:sldChg chg="modSp">
        <pc:chgData name="Vijay Reddiar" userId="de7618a792c17300" providerId="LiveId" clId="{2AD983FD-9FBB-4FA8-8F06-F1701D718376}" dt="2018-12-17T05:20:53.150" v="6" actId="6549"/>
        <pc:sldMkLst>
          <pc:docMk/>
          <pc:sldMk cId="4024427998" sldId="256"/>
        </pc:sldMkLst>
        <pc:spChg chg="mod">
          <ac:chgData name="Vijay Reddiar" userId="de7618a792c17300" providerId="LiveId" clId="{2AD983FD-9FBB-4FA8-8F06-F1701D718376}" dt="2018-12-17T05:20:53.150" v="6" actId="6549"/>
          <ac:spMkLst>
            <pc:docMk/>
            <pc:sldMk cId="402442799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3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9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7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ABEDD-829E-4AF0-94BA-D54062F5B95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FDCC-7499-47D8-BA73-CFB725F58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5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ideas/9-tips-for-a-more-secure-continuous-delivery-pipel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mages/b/bc/OWASP_Top_10_Proactive_Controls_V3.pdf" TargetMode="External"/><Relationship Id="rId7" Type="http://schemas.openxmlformats.org/officeDocument/2006/relationships/hyperlink" Target="https://github.com/OWASP/ASVS/blob/master/OWASP%20Application%20Security%20Verification%20Standard%203.1.pdf" TargetMode="External"/><Relationship Id="rId2" Type="http://schemas.openxmlformats.org/officeDocument/2006/relationships/hyperlink" Target="https://puppet.com/resources/whitepaper/continuous-delivery-what-it-how-get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wasp.org/index.php/OWASP_AppSec_Pipeline#tab=Main" TargetMode="External"/><Relationship Id="rId5" Type="http://schemas.openxmlformats.org/officeDocument/2006/relationships/hyperlink" Target="https://www.oreilly.com/ideas/9-tips-for-a-more-secure-continuous-delivery-pipeline" TargetMode="External"/><Relationship Id="rId4" Type="http://schemas.openxmlformats.org/officeDocument/2006/relationships/hyperlink" Target="https://learn.isc2.org/d2l/le/content/7169/viewContent/77348/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ideas/9-tips-for-a-more-secure-continuous-delivery-pipeli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DevSecOps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DevSecOps</a:t>
            </a:r>
            <a:r>
              <a:rPr lang="en-US" dirty="0"/>
              <a:t> Strategy Based on Typical PPT - IT Management Framework</a:t>
            </a:r>
          </a:p>
        </p:txBody>
      </p:sp>
    </p:spTree>
    <p:extLst>
      <p:ext uri="{BB962C8B-B14F-4D97-AF65-F5344CB8AC3E}">
        <p14:creationId xmlns:p14="http://schemas.microsoft.com/office/powerpoint/2010/main" val="402442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EEBA-4A66-4B7C-959C-FC15CA5E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Successful </a:t>
            </a:r>
            <a:r>
              <a:rPr lang="en-US" dirty="0" err="1"/>
              <a:t>DevSecOps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A400-2424-4265-8984-5B6212E92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Areas of implementation</a:t>
            </a:r>
          </a:p>
          <a:p>
            <a:pPr lvl="1"/>
            <a:r>
              <a:rPr lang="en-US" dirty="0"/>
              <a:t>Application Security</a:t>
            </a:r>
          </a:p>
          <a:p>
            <a:pPr lvl="2"/>
            <a:r>
              <a:rPr lang="en-US" dirty="0"/>
              <a:t>Body of Knowledge: Open Web Application Security Project (OWASP)</a:t>
            </a:r>
          </a:p>
          <a:p>
            <a:pPr lvl="1"/>
            <a:r>
              <a:rPr lang="en-US" dirty="0"/>
              <a:t>Infrastructure Security</a:t>
            </a:r>
          </a:p>
          <a:p>
            <a:pPr lvl="2"/>
            <a:r>
              <a:rPr lang="en-US" dirty="0"/>
              <a:t>Body of Knowledge: Cloud Security Alliance(CSA)</a:t>
            </a:r>
          </a:p>
          <a:p>
            <a:pPr lvl="1"/>
            <a:r>
              <a:rPr lang="en-US" dirty="0"/>
              <a:t>Pipeline Security</a:t>
            </a:r>
          </a:p>
          <a:p>
            <a:pPr lvl="2"/>
            <a:r>
              <a:rPr lang="en-US" dirty="0"/>
              <a:t>9 Tips for More Secure Continuous Delivery Pipeline </a:t>
            </a:r>
          </a:p>
          <a:p>
            <a:pPr lvl="3"/>
            <a:r>
              <a:rPr lang="en-US" dirty="0">
                <a:hlinkClick r:id="rId2"/>
              </a:rPr>
              <a:t>https://www.oreilly.com/ideas/9-tips-for-a-more-secure-continuous-delivery-pipeline</a:t>
            </a:r>
            <a:endParaRPr lang="en-US" dirty="0"/>
          </a:p>
          <a:p>
            <a:r>
              <a:rPr lang="en-US" dirty="0"/>
              <a:t>AppSec Pipeline</a:t>
            </a:r>
          </a:p>
          <a:p>
            <a:pPr lvl="1"/>
            <a:r>
              <a:rPr lang="en-US" dirty="0"/>
              <a:t>Intake Process</a:t>
            </a:r>
          </a:p>
          <a:p>
            <a:pPr lvl="1"/>
            <a:r>
              <a:rPr lang="en-US" dirty="0"/>
              <a:t>Triage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/>
              <a:t>Deliver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3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White paper – Continuous Delivery: What It Is and How to Get Started, published by puppet</a:t>
            </a:r>
          </a:p>
          <a:p>
            <a:pPr lvl="1"/>
            <a:r>
              <a:rPr lang="en-US" dirty="0">
                <a:hlinkClick r:id="rId2"/>
              </a:rPr>
              <a:t>https://puppet.com/resources/whitepaper/continuous-delivery-what-it-how-get-started</a:t>
            </a:r>
            <a:endParaRPr lang="en-US" dirty="0"/>
          </a:p>
          <a:p>
            <a:r>
              <a:rPr lang="en-US" dirty="0"/>
              <a:t>OWASP Top 10 Proactive Security Controls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3"/>
              </a:rPr>
              <a:t>https://www.owasp.org/images/b/bc/OWASP_Top_10_Proactive_Controls_V3.pdf</a:t>
            </a:r>
            <a:endParaRPr lang="en-US" dirty="0"/>
          </a:p>
          <a:p>
            <a:r>
              <a:rPr lang="en-US" dirty="0">
                <a:hlinkClick r:id="rId4"/>
              </a:rPr>
              <a:t>https://learn.isc2.org/d2l/le/content/7169/viewContent/77348/View</a:t>
            </a:r>
            <a:endParaRPr lang="en-US" dirty="0"/>
          </a:p>
          <a:p>
            <a:r>
              <a:rPr lang="en-US" dirty="0"/>
              <a:t>9 Tips for More Secure Continuous Delivery Pipeline 	</a:t>
            </a:r>
            <a:r>
              <a:rPr lang="en-US" dirty="0">
                <a:hlinkClick r:id="rId5"/>
              </a:rPr>
              <a:t>https://www.oreilly.com/ideas/9-tips-for-a-more-secure-continuous-delivery-pipeline</a:t>
            </a:r>
            <a:endParaRPr lang="en-US" dirty="0"/>
          </a:p>
          <a:p>
            <a:r>
              <a:rPr lang="en-US" dirty="0"/>
              <a:t>OWASP Application Security Pipeline</a:t>
            </a:r>
          </a:p>
          <a:p>
            <a:pPr lvl="1"/>
            <a:r>
              <a:rPr lang="en-US" dirty="0">
                <a:hlinkClick r:id="rId6"/>
              </a:rPr>
              <a:t>https://www.owasp.org/index.php/OWASP_AppSec_Pipeline#tab=Main</a:t>
            </a:r>
            <a:endParaRPr lang="en-US" dirty="0"/>
          </a:p>
          <a:p>
            <a:r>
              <a:rPr lang="en-US" dirty="0"/>
              <a:t>OWASP Application Security Verification Standard 3.0</a:t>
            </a:r>
          </a:p>
          <a:p>
            <a:pPr lvl="1"/>
            <a:r>
              <a:rPr lang="en-US" dirty="0">
                <a:hlinkClick r:id="rId7"/>
              </a:rPr>
              <a:t>https://github.com/OWASP/ASVS/blob/master/OWASP%20Application%20Security%20Verification%20Standard%203.1.pdf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6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Continuous Integration/Continuous  Delivery (CI/CD)</a:t>
            </a:r>
          </a:p>
          <a:p>
            <a:r>
              <a:rPr lang="en-US" dirty="0"/>
              <a:t>Continuous Monitoring and Measurement</a:t>
            </a:r>
          </a:p>
          <a:p>
            <a:r>
              <a:rPr lang="en-US" dirty="0"/>
              <a:t>Principles underpinning DevOps</a:t>
            </a:r>
          </a:p>
          <a:p>
            <a:pPr lvl="1"/>
            <a:r>
              <a:rPr lang="en-US" dirty="0"/>
              <a:t>Principle of Flow</a:t>
            </a:r>
          </a:p>
          <a:p>
            <a:pPr lvl="1"/>
            <a:r>
              <a:rPr lang="en-US" dirty="0"/>
              <a:t>Principle of Feedback</a:t>
            </a:r>
          </a:p>
          <a:p>
            <a:pPr lvl="1"/>
            <a:r>
              <a:rPr lang="en-US" dirty="0"/>
              <a:t>Principle of Continual Learning and Experimentation</a:t>
            </a:r>
          </a:p>
          <a:p>
            <a:r>
              <a:rPr lang="en-US" dirty="0"/>
              <a:t>Application Security Testing Methods</a:t>
            </a:r>
          </a:p>
          <a:p>
            <a:pPr lvl="1"/>
            <a:r>
              <a:rPr lang="en-US" dirty="0"/>
              <a:t>SAST – Static Application Security Testing</a:t>
            </a:r>
          </a:p>
          <a:p>
            <a:pPr lvl="1"/>
            <a:r>
              <a:rPr lang="en-US" dirty="0"/>
              <a:t>DAST – Dynamic Application Security Testing</a:t>
            </a:r>
          </a:p>
          <a:p>
            <a:r>
              <a:rPr lang="en-US" dirty="0"/>
              <a:t>Security Threat Models</a:t>
            </a:r>
          </a:p>
          <a:p>
            <a:pPr lvl="1"/>
            <a:r>
              <a:rPr lang="en-US" dirty="0"/>
              <a:t>STRIDE, Attack Trees</a:t>
            </a:r>
          </a:p>
          <a:p>
            <a:r>
              <a:rPr lang="en-US" dirty="0"/>
              <a:t>Test Driven Security (TDS)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6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/ DevOps relationship</a:t>
            </a:r>
          </a:p>
          <a:p>
            <a:pPr lvl="1"/>
            <a:r>
              <a:rPr lang="en-US" dirty="0"/>
              <a:t>Agile serves as an effective enabler of DevOps</a:t>
            </a:r>
          </a:p>
          <a:p>
            <a:pPr lvl="1"/>
            <a:r>
              <a:rPr lang="en-US" dirty="0"/>
              <a:t>DevOps is the logical continuation of Agile</a:t>
            </a:r>
          </a:p>
          <a:p>
            <a:r>
              <a:rPr lang="en-US" dirty="0"/>
              <a:t>Continuous Integration, Continuous Delivery, and Continuous Deployment are not the same. Continuous Deployment is the last step of automation which guarantees the repeatable product deployment. </a:t>
            </a:r>
          </a:p>
          <a:p>
            <a:pPr lvl="1"/>
            <a:r>
              <a:rPr lang="en-US" dirty="0"/>
              <a:t>Continuous Delivery (code and artifacts)</a:t>
            </a:r>
            <a:r>
              <a:rPr lang="en-US" dirty="0">
                <a:sym typeface="Wingdings" panose="05000000000000000000" pitchFamily="2" charset="2"/>
              </a:rPr>
              <a:t> Continuous Integration (if need integration of systems)Continuous Deployment</a:t>
            </a:r>
          </a:p>
          <a:p>
            <a:r>
              <a:rPr lang="en-US" dirty="0">
                <a:sym typeface="Wingdings" panose="05000000000000000000" pitchFamily="2" charset="2"/>
              </a:rPr>
              <a:t>DevOps Is Automation, </a:t>
            </a:r>
            <a:r>
              <a:rPr lang="en-US" dirty="0" err="1">
                <a:sym typeface="Wingdings" panose="05000000000000000000" pitchFamily="2" charset="2"/>
              </a:rPr>
              <a:t>DevSecOps</a:t>
            </a:r>
            <a:r>
              <a:rPr lang="en-US" dirty="0">
                <a:sym typeface="Wingdings" panose="05000000000000000000" pitchFamily="2" charset="2"/>
              </a:rPr>
              <a:t> is People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2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F731-B117-40E5-A2B5-48491E2C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Roles in </a:t>
            </a:r>
            <a:r>
              <a:rPr lang="en-US" dirty="0" err="1"/>
              <a:t>DevSecOps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2939-A50D-46EE-8984-AC6DD46A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Champions</a:t>
            </a:r>
          </a:p>
          <a:p>
            <a:pPr lvl="1"/>
            <a:r>
              <a:rPr lang="en-US" dirty="0"/>
              <a:t>Key activities</a:t>
            </a:r>
          </a:p>
          <a:p>
            <a:pPr lvl="2"/>
            <a:r>
              <a:rPr lang="en-US" dirty="0"/>
              <a:t>Act as voice of security</a:t>
            </a:r>
          </a:p>
          <a:p>
            <a:pPr lvl="2"/>
            <a:r>
              <a:rPr lang="en-US" dirty="0"/>
              <a:t>Decide when to engage security  team</a:t>
            </a:r>
          </a:p>
          <a:p>
            <a:pPr lvl="2"/>
            <a:r>
              <a:rPr lang="en-US" dirty="0"/>
              <a:t>Participate in code reviews</a:t>
            </a:r>
          </a:p>
          <a:p>
            <a:pPr lvl="2"/>
            <a:r>
              <a:rPr lang="en-US" dirty="0"/>
              <a:t>Participate in threat modeling exercises</a:t>
            </a:r>
          </a:p>
          <a:p>
            <a:pPr lvl="2"/>
            <a:r>
              <a:rPr lang="en-US" dirty="0"/>
              <a:t>Help with QA, testing</a:t>
            </a:r>
          </a:p>
          <a:p>
            <a:pPr lvl="2"/>
            <a:r>
              <a:rPr lang="en-US" dirty="0"/>
              <a:t>Assist in triaging security bugs</a:t>
            </a:r>
          </a:p>
          <a:p>
            <a:pPr lvl="1"/>
            <a:r>
              <a:rPr lang="en-US" dirty="0"/>
              <a:t>Good fit</a:t>
            </a:r>
          </a:p>
          <a:p>
            <a:pPr lvl="2"/>
            <a:r>
              <a:rPr lang="en-US" dirty="0"/>
              <a:t>Senior developers with preferred skills in Application Security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0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Decreased time to market</a:t>
            </a:r>
          </a:p>
          <a:p>
            <a:r>
              <a:rPr lang="en-US" dirty="0"/>
              <a:t>Decreased cost of deployment</a:t>
            </a:r>
          </a:p>
          <a:p>
            <a:r>
              <a:rPr lang="en-US" dirty="0"/>
              <a:t>Improved mean time between deployments</a:t>
            </a:r>
          </a:p>
          <a:p>
            <a:r>
              <a:rPr lang="en-US" dirty="0"/>
              <a:t>Improved quality</a:t>
            </a:r>
          </a:p>
          <a:p>
            <a:r>
              <a:rPr lang="en-US" dirty="0"/>
              <a:t>Enhanced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406391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Continuous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Monitoring Tools</a:t>
            </a:r>
          </a:p>
          <a:p>
            <a:pPr lvl="1"/>
            <a:r>
              <a:rPr lang="en-US" dirty="0"/>
              <a:t>Graphite, </a:t>
            </a:r>
            <a:r>
              <a:rPr lang="en-US" dirty="0" err="1"/>
              <a:t>Logstash</a:t>
            </a:r>
            <a:r>
              <a:rPr lang="en-US" dirty="0"/>
              <a:t>, Nagios, </a:t>
            </a:r>
            <a:r>
              <a:rPr lang="en-US" dirty="0" err="1"/>
              <a:t>Splunk</a:t>
            </a:r>
            <a:endParaRPr lang="en-US" dirty="0"/>
          </a:p>
          <a:p>
            <a:r>
              <a:rPr lang="en-US" dirty="0"/>
              <a:t>Continuous Integration Tools</a:t>
            </a:r>
          </a:p>
          <a:p>
            <a:pPr lvl="1"/>
            <a:r>
              <a:rPr lang="en-US" dirty="0"/>
              <a:t>Jenkins, Hudson, </a:t>
            </a:r>
            <a:r>
              <a:rPr lang="en-US" dirty="0" err="1"/>
              <a:t>Atlassian</a:t>
            </a:r>
            <a:r>
              <a:rPr lang="en-US" dirty="0"/>
              <a:t> Bamboo, </a:t>
            </a:r>
            <a:r>
              <a:rPr lang="en-US" dirty="0" err="1"/>
              <a:t>CruiseControl</a:t>
            </a:r>
            <a:endParaRPr lang="en-US" dirty="0"/>
          </a:p>
          <a:p>
            <a:r>
              <a:rPr lang="en-US" dirty="0"/>
              <a:t>Version Control Tools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, Subversion, Perforce, Mercurial</a:t>
            </a:r>
          </a:p>
          <a:p>
            <a:r>
              <a:rPr lang="en-US" dirty="0"/>
              <a:t>Code Review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, Stash, </a:t>
            </a:r>
            <a:r>
              <a:rPr lang="en-US" dirty="0" err="1"/>
              <a:t>Gerrit</a:t>
            </a:r>
            <a:endParaRPr lang="en-US" dirty="0"/>
          </a:p>
          <a:p>
            <a:r>
              <a:rPr lang="en-US" dirty="0"/>
              <a:t>Dashboard Tools</a:t>
            </a:r>
          </a:p>
          <a:p>
            <a:pPr lvl="1"/>
            <a:r>
              <a:rPr lang="en-US" dirty="0"/>
              <a:t>Bamboo, Jenkins, Go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8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870-9B8E-403C-9987-C9E7F6D7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Securing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5FC3-5BAB-4690-AD09-3340060C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Secrets Manager</a:t>
            </a:r>
          </a:p>
          <a:p>
            <a:pPr lvl="1"/>
            <a:r>
              <a:rPr lang="en-US" dirty="0"/>
              <a:t>Chef Vault</a:t>
            </a:r>
          </a:p>
          <a:p>
            <a:pPr lvl="1"/>
            <a:r>
              <a:rPr lang="en-US" dirty="0"/>
              <a:t>Square’s </a:t>
            </a:r>
            <a:r>
              <a:rPr lang="en-US" dirty="0" err="1"/>
              <a:t>KeyWhiz</a:t>
            </a:r>
            <a:r>
              <a:rPr lang="en-US" dirty="0"/>
              <a:t> Project</a:t>
            </a:r>
          </a:p>
          <a:p>
            <a:pPr lvl="1"/>
            <a:r>
              <a:rPr lang="en-US" dirty="0" err="1"/>
              <a:t>HashiCorp</a:t>
            </a:r>
            <a:r>
              <a:rPr lang="en-US" dirty="0"/>
              <a:t> Vault</a:t>
            </a:r>
          </a:p>
          <a:p>
            <a:pPr lvl="1"/>
            <a:endParaRPr lang="en-US" dirty="0"/>
          </a:p>
          <a:p>
            <a:r>
              <a:rPr lang="en-US" dirty="0"/>
              <a:t>Tips</a:t>
            </a:r>
          </a:p>
          <a:p>
            <a:pPr lvl="1"/>
            <a:r>
              <a:rPr lang="en-US" dirty="0"/>
              <a:t>9 tips for a more secure continuous delivery pipeline (</a:t>
            </a:r>
            <a:r>
              <a:rPr lang="en-US" dirty="0">
                <a:hlinkClick r:id="rId2"/>
              </a:rPr>
              <a:t>https://www.oreilly.com/ideas/9-tips-for-a-more-secure-continuous-delivery-pipeline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0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Strategy in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Security built into the software, not bolted on after the fact</a:t>
            </a:r>
          </a:p>
          <a:p>
            <a:r>
              <a:rPr lang="en-US" dirty="0"/>
              <a:t>Framework</a:t>
            </a:r>
          </a:p>
          <a:p>
            <a:pPr lvl="1"/>
            <a:r>
              <a:rPr lang="en-US" dirty="0"/>
              <a:t>Culture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Technologies</a:t>
            </a:r>
          </a:p>
          <a:p>
            <a:r>
              <a:rPr lang="en-US" dirty="0"/>
              <a:t>Principles</a:t>
            </a:r>
          </a:p>
          <a:p>
            <a:pPr lvl="1"/>
            <a:r>
              <a:rPr lang="en-US" dirty="0"/>
              <a:t>Automate Security In</a:t>
            </a:r>
          </a:p>
          <a:p>
            <a:pPr lvl="1"/>
            <a:r>
              <a:rPr lang="en-US" dirty="0"/>
              <a:t>Integrate to Fail Quickly</a:t>
            </a:r>
          </a:p>
          <a:p>
            <a:pPr lvl="1"/>
            <a:r>
              <a:rPr lang="en-US" dirty="0"/>
              <a:t>No False Alarms</a:t>
            </a:r>
          </a:p>
          <a:p>
            <a:pPr lvl="1"/>
            <a:r>
              <a:rPr lang="en-US" dirty="0"/>
              <a:t>Build Security Champions</a:t>
            </a:r>
          </a:p>
          <a:p>
            <a:pPr lvl="1"/>
            <a:r>
              <a:rPr lang="en-US" dirty="0"/>
              <a:t>Keep Operational Visibility</a:t>
            </a:r>
          </a:p>
          <a:p>
            <a:r>
              <a:rPr lang="en-US" dirty="0"/>
              <a:t>Adapting to a Rapid Pace</a:t>
            </a:r>
          </a:p>
        </p:txBody>
      </p:sp>
    </p:spTree>
    <p:extLst>
      <p:ext uri="{BB962C8B-B14F-4D97-AF65-F5344CB8AC3E}">
        <p14:creationId xmlns:p14="http://schemas.microsoft.com/office/powerpoint/2010/main" val="256201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9267-822D-461D-AC8E-64A3DE9B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Culture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225D-7DE7-4D3C-A2D3-1F42CF02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Gartner’s 5-step approach To Cultural Challenges</a:t>
            </a:r>
          </a:p>
          <a:p>
            <a:pPr lvl="1"/>
            <a:r>
              <a:rPr lang="en-US" dirty="0"/>
              <a:t>Gap Analysis</a:t>
            </a:r>
          </a:p>
          <a:p>
            <a:pPr lvl="1"/>
            <a:r>
              <a:rPr lang="en-US" dirty="0"/>
              <a:t>Gain Consensus  (Recommendations)</a:t>
            </a:r>
          </a:p>
          <a:p>
            <a:pPr lvl="1"/>
            <a:r>
              <a:rPr lang="en-US" dirty="0"/>
              <a:t>Small Focused Pilot (Pilot/Quick Wins)</a:t>
            </a:r>
          </a:p>
          <a:p>
            <a:pPr lvl="1"/>
            <a:r>
              <a:rPr lang="en-US" dirty="0"/>
              <a:t>Incremental Deploy With Feedback Loops (Implementation)</a:t>
            </a:r>
          </a:p>
          <a:p>
            <a:pPr lvl="1"/>
            <a:r>
              <a:rPr lang="en-US" dirty="0"/>
              <a:t>Continual Improvements Over Time (Continuous Improvements) </a:t>
            </a:r>
          </a:p>
        </p:txBody>
      </p:sp>
    </p:spTree>
    <p:extLst>
      <p:ext uri="{BB962C8B-B14F-4D97-AF65-F5344CB8AC3E}">
        <p14:creationId xmlns:p14="http://schemas.microsoft.com/office/powerpoint/2010/main" val="48002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544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DevSecOps</vt:lpstr>
      <vt:lpstr>Key Terms</vt:lpstr>
      <vt:lpstr>Key Points</vt:lpstr>
      <vt:lpstr>Key Roles in DevSecOps Implementation</vt:lpstr>
      <vt:lpstr>Benefits of DevOps</vt:lpstr>
      <vt:lpstr>Tools for Continuous Delivery</vt:lpstr>
      <vt:lpstr>Tools for Securing DevOps</vt:lpstr>
      <vt:lpstr>Security Strategy in DevOps</vt:lpstr>
      <vt:lpstr>How to Change Culture </vt:lpstr>
      <vt:lpstr>Implementing a Successful DevSecOps Program</vt:lpstr>
      <vt:lpstr>Reference</vt:lpstr>
    </vt:vector>
  </TitlesOfParts>
  <Company>United States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DevSecOps</dc:title>
  <dc:creator>Reddiar, Vijayakumar V. (CTR)</dc:creator>
  <cp:lastModifiedBy>Vijay Reddiar</cp:lastModifiedBy>
  <cp:revision>12</cp:revision>
  <dcterms:created xsi:type="dcterms:W3CDTF">2018-12-12T16:53:11Z</dcterms:created>
  <dcterms:modified xsi:type="dcterms:W3CDTF">2018-12-17T05:21:03Z</dcterms:modified>
</cp:coreProperties>
</file>