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9" r:id="rId4"/>
    <p:sldId id="259" r:id="rId5"/>
    <p:sldId id="260" r:id="rId6"/>
    <p:sldId id="261" r:id="rId7"/>
    <p:sldId id="262" r:id="rId8"/>
    <p:sldId id="263" r:id="rId9"/>
    <p:sldId id="264" r:id="rId10"/>
    <p:sldId id="265" r:id="rId11"/>
    <p:sldId id="267" r:id="rId12"/>
    <p:sldId id="266" r:id="rId13"/>
    <p:sldId id="268" r:id="rId14"/>
    <p:sldId id="271" r:id="rId15"/>
    <p:sldId id="270" r:id="rId16"/>
    <p:sldId id="258" r:id="rId17"/>
    <p:sldId id="273" r:id="rId18"/>
    <p:sldId id="274" r:id="rId19"/>
    <p:sldId id="275" r:id="rId20"/>
    <p:sldId id="276" r:id="rId21"/>
    <p:sldId id="277" r:id="rId22"/>
    <p:sldId id="279" r:id="rId23"/>
    <p:sldId id="278" r:id="rId24"/>
    <p:sldId id="280" r:id="rId25"/>
    <p:sldId id="282" r:id="rId26"/>
    <p:sldId id="281" r:id="rId27"/>
    <p:sldId id="284" r:id="rId28"/>
    <p:sldId id="283" r:id="rId29"/>
    <p:sldId id="287" r:id="rId30"/>
    <p:sldId id="286" r:id="rId31"/>
    <p:sldId id="285" r:id="rId32"/>
    <p:sldId id="288" r:id="rId33"/>
    <p:sldId id="289" r:id="rId34"/>
    <p:sldId id="290"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D989099-4D45-4A01-907D-7D396B76E185}" v="166" dt="2018-12-17T05:07:59.552"/>
  </p1510:revLst>
</p1510:revInfo>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91" d="100"/>
          <a:sy n="91" d="100"/>
        </p:scale>
        <p:origin x="37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jay Reddiar" userId="de7618a792c17300" providerId="LiveId" clId="{3D989099-4D45-4A01-907D-7D396B76E185}"/>
    <pc:docChg chg="undo custSel addSld delSld modSld sldOrd">
      <pc:chgData name="Vijay Reddiar" userId="de7618a792c17300" providerId="LiveId" clId="{3D989099-4D45-4A01-907D-7D396B76E185}" dt="2018-12-17T13:21:00.810" v="720" actId="404"/>
      <pc:docMkLst>
        <pc:docMk/>
      </pc:docMkLst>
      <pc:sldChg chg="modSp">
        <pc:chgData name="Vijay Reddiar" userId="de7618a792c17300" providerId="LiveId" clId="{3D989099-4D45-4A01-907D-7D396B76E185}" dt="2018-12-17T13:21:00.810" v="720" actId="404"/>
        <pc:sldMkLst>
          <pc:docMk/>
          <pc:sldMk cId="2226074047" sldId="256"/>
        </pc:sldMkLst>
        <pc:spChg chg="mod">
          <ac:chgData name="Vijay Reddiar" userId="de7618a792c17300" providerId="LiveId" clId="{3D989099-4D45-4A01-907D-7D396B76E185}" dt="2018-12-17T13:21:00.810" v="720" actId="404"/>
          <ac:spMkLst>
            <pc:docMk/>
            <pc:sldMk cId="2226074047" sldId="256"/>
            <ac:spMk id="3" creationId="{C801F86B-1A53-4FDF-8A76-669FED9316A6}"/>
          </ac:spMkLst>
        </pc:spChg>
      </pc:sldChg>
      <pc:sldChg chg="addSp delSp modSp ord">
        <pc:chgData name="Vijay Reddiar" userId="de7618a792c17300" providerId="LiveId" clId="{3D989099-4D45-4A01-907D-7D396B76E185}" dt="2018-12-17T04:29:44.263" v="180" actId="20577"/>
        <pc:sldMkLst>
          <pc:docMk/>
          <pc:sldMk cId="3181689145" sldId="258"/>
        </pc:sldMkLst>
        <pc:spChg chg="mod">
          <ac:chgData name="Vijay Reddiar" userId="de7618a792c17300" providerId="LiveId" clId="{3D989099-4D45-4A01-907D-7D396B76E185}" dt="2018-12-17T04:27:42.180" v="160" actId="27636"/>
          <ac:spMkLst>
            <pc:docMk/>
            <pc:sldMk cId="3181689145" sldId="258"/>
            <ac:spMk id="2" creationId="{A0B900FB-A9D9-4084-AE44-179037DFCAFC}"/>
          </ac:spMkLst>
        </pc:spChg>
        <pc:spChg chg="add del mod">
          <ac:chgData name="Vijay Reddiar" userId="de7618a792c17300" providerId="LiveId" clId="{3D989099-4D45-4A01-907D-7D396B76E185}" dt="2018-12-17T04:26:25.013" v="155"/>
          <ac:spMkLst>
            <pc:docMk/>
            <pc:sldMk cId="3181689145" sldId="258"/>
            <ac:spMk id="3" creationId="{58F20766-BDC0-41B3-9896-F22249FEAEF6}"/>
          </ac:spMkLst>
        </pc:spChg>
        <pc:spChg chg="add del">
          <ac:chgData name="Vijay Reddiar" userId="de7618a792c17300" providerId="LiveId" clId="{3D989099-4D45-4A01-907D-7D396B76E185}" dt="2018-12-17T04:27:50.134" v="162"/>
          <ac:spMkLst>
            <pc:docMk/>
            <pc:sldMk cId="3181689145" sldId="258"/>
            <ac:spMk id="5" creationId="{6EC70039-E2E3-40DB-99E6-21A4DF9DFE23}"/>
          </ac:spMkLst>
        </pc:spChg>
        <pc:spChg chg="add mod">
          <ac:chgData name="Vijay Reddiar" userId="de7618a792c17300" providerId="LiveId" clId="{3D989099-4D45-4A01-907D-7D396B76E185}" dt="2018-12-17T04:29:44.263" v="180" actId="20577"/>
          <ac:spMkLst>
            <pc:docMk/>
            <pc:sldMk cId="3181689145" sldId="258"/>
            <ac:spMk id="6" creationId="{6161676B-ED67-446D-9069-31F4938782CC}"/>
          </ac:spMkLst>
        </pc:spChg>
        <pc:graphicFrameChg chg="add del mod">
          <ac:chgData name="Vijay Reddiar" userId="de7618a792c17300" providerId="LiveId" clId="{3D989099-4D45-4A01-907D-7D396B76E185}" dt="2018-12-17T04:28:12.855" v="165" actId="1076"/>
          <ac:graphicFrameMkLst>
            <pc:docMk/>
            <pc:sldMk cId="3181689145" sldId="258"/>
            <ac:graphicFrameMk id="4" creationId="{D886A160-5378-46D6-B25D-2F7F9C9B0008}"/>
          </ac:graphicFrameMkLst>
        </pc:graphicFrameChg>
      </pc:sldChg>
      <pc:sldChg chg="addSp delSp modSp">
        <pc:chgData name="Vijay Reddiar" userId="de7618a792c17300" providerId="LiveId" clId="{3D989099-4D45-4A01-907D-7D396B76E185}" dt="2018-12-17T04:17:26.292" v="38" actId="14"/>
        <pc:sldMkLst>
          <pc:docMk/>
          <pc:sldMk cId="2932262736" sldId="266"/>
        </pc:sldMkLst>
        <pc:spChg chg="mod">
          <ac:chgData name="Vijay Reddiar" userId="de7618a792c17300" providerId="LiveId" clId="{3D989099-4D45-4A01-907D-7D396B76E185}" dt="2018-12-17T04:16:11.379" v="25" actId="14100"/>
          <ac:spMkLst>
            <pc:docMk/>
            <pc:sldMk cId="2932262736" sldId="266"/>
            <ac:spMk id="3" creationId="{314C7773-B7AE-4D1C-A3C6-3EA71D00ABBA}"/>
          </ac:spMkLst>
        </pc:spChg>
        <pc:spChg chg="add del">
          <ac:chgData name="Vijay Reddiar" userId="de7618a792c17300" providerId="LiveId" clId="{3D989099-4D45-4A01-907D-7D396B76E185}" dt="2018-12-17T04:15:41.083" v="20"/>
          <ac:spMkLst>
            <pc:docMk/>
            <pc:sldMk cId="2932262736" sldId="266"/>
            <ac:spMk id="5" creationId="{30AADA9F-DC18-45F3-9587-F0027301100C}"/>
          </ac:spMkLst>
        </pc:spChg>
        <pc:spChg chg="add mod">
          <ac:chgData name="Vijay Reddiar" userId="de7618a792c17300" providerId="LiveId" clId="{3D989099-4D45-4A01-907D-7D396B76E185}" dt="2018-12-17T04:17:26.292" v="38" actId="14"/>
          <ac:spMkLst>
            <pc:docMk/>
            <pc:sldMk cId="2932262736" sldId="266"/>
            <ac:spMk id="6" creationId="{0E9CE277-E29C-40D1-A936-218AE3079682}"/>
          </ac:spMkLst>
        </pc:spChg>
        <pc:graphicFrameChg chg="add mod modGraphic">
          <ac:chgData name="Vijay Reddiar" userId="de7618a792c17300" providerId="LiveId" clId="{3D989099-4D45-4A01-907D-7D396B76E185}" dt="2018-12-17T04:15:36.627" v="18" actId="1076"/>
          <ac:graphicFrameMkLst>
            <pc:docMk/>
            <pc:sldMk cId="2932262736" sldId="266"/>
            <ac:graphicFrameMk id="4" creationId="{BA5CFF6F-A1BC-4C37-88FB-966EEFB42152}"/>
          </ac:graphicFrameMkLst>
        </pc:graphicFrameChg>
      </pc:sldChg>
      <pc:sldChg chg="addSp modSp">
        <pc:chgData name="Vijay Reddiar" userId="de7618a792c17300" providerId="LiveId" clId="{3D989099-4D45-4A01-907D-7D396B76E185}" dt="2018-12-17T04:19:38.972" v="54" actId="13242"/>
        <pc:sldMkLst>
          <pc:docMk/>
          <pc:sldMk cId="3862638670" sldId="268"/>
        </pc:sldMkLst>
        <pc:spChg chg="mod">
          <ac:chgData name="Vijay Reddiar" userId="de7618a792c17300" providerId="LiveId" clId="{3D989099-4D45-4A01-907D-7D396B76E185}" dt="2018-12-17T04:14:04.674" v="17"/>
          <ac:spMkLst>
            <pc:docMk/>
            <pc:sldMk cId="3862638670" sldId="268"/>
            <ac:spMk id="2" creationId="{E4A111A2-5BD1-4801-8D62-22D3909706FF}"/>
          </ac:spMkLst>
        </pc:spChg>
        <pc:spChg chg="mod">
          <ac:chgData name="Vijay Reddiar" userId="de7618a792c17300" providerId="LiveId" clId="{3D989099-4D45-4A01-907D-7D396B76E185}" dt="2018-12-17T04:19:05.246" v="46" actId="20577"/>
          <ac:spMkLst>
            <pc:docMk/>
            <pc:sldMk cId="3862638670" sldId="268"/>
            <ac:spMk id="3" creationId="{314C7773-B7AE-4D1C-A3C6-3EA71D00ABBA}"/>
          </ac:spMkLst>
        </pc:spChg>
        <pc:graphicFrameChg chg="add mod modGraphic">
          <ac:chgData name="Vijay Reddiar" userId="de7618a792c17300" providerId="LiveId" clId="{3D989099-4D45-4A01-907D-7D396B76E185}" dt="2018-12-17T04:19:38.972" v="54" actId="13242"/>
          <ac:graphicFrameMkLst>
            <pc:docMk/>
            <pc:sldMk cId="3862638670" sldId="268"/>
            <ac:graphicFrameMk id="4" creationId="{F520FC35-84D9-44A0-BC97-50A30A7AA47E}"/>
          </ac:graphicFrameMkLst>
        </pc:graphicFrameChg>
      </pc:sldChg>
      <pc:sldChg chg="add del">
        <pc:chgData name="Vijay Reddiar" userId="de7618a792c17300" providerId="LiveId" clId="{3D989099-4D45-4A01-907D-7D396B76E185}" dt="2018-12-17T04:18:28.360" v="40" actId="2696"/>
        <pc:sldMkLst>
          <pc:docMk/>
          <pc:sldMk cId="783641060" sldId="270"/>
        </pc:sldMkLst>
      </pc:sldChg>
      <pc:sldChg chg="addSp modSp add">
        <pc:chgData name="Vijay Reddiar" userId="de7618a792c17300" providerId="LiveId" clId="{3D989099-4D45-4A01-907D-7D396B76E185}" dt="2018-12-17T04:23:47.948" v="135" actId="13242"/>
        <pc:sldMkLst>
          <pc:docMk/>
          <pc:sldMk cId="4260836449" sldId="270"/>
        </pc:sldMkLst>
        <pc:spChg chg="mod">
          <ac:chgData name="Vijay Reddiar" userId="de7618a792c17300" providerId="LiveId" clId="{3D989099-4D45-4A01-907D-7D396B76E185}" dt="2018-12-17T04:22:00.557" v="71"/>
          <ac:spMkLst>
            <pc:docMk/>
            <pc:sldMk cId="4260836449" sldId="270"/>
            <ac:spMk id="2" creationId="{E4A111A2-5BD1-4801-8D62-22D3909706FF}"/>
          </ac:spMkLst>
        </pc:spChg>
        <pc:spChg chg="mod">
          <ac:chgData name="Vijay Reddiar" userId="de7618a792c17300" providerId="LiveId" clId="{3D989099-4D45-4A01-907D-7D396B76E185}" dt="2018-12-17T04:23:07.432" v="123" actId="5793"/>
          <ac:spMkLst>
            <pc:docMk/>
            <pc:sldMk cId="4260836449" sldId="270"/>
            <ac:spMk id="3" creationId="{314C7773-B7AE-4D1C-A3C6-3EA71D00ABBA}"/>
          </ac:spMkLst>
        </pc:spChg>
        <pc:graphicFrameChg chg="add mod modGraphic">
          <ac:chgData name="Vijay Reddiar" userId="de7618a792c17300" providerId="LiveId" clId="{3D989099-4D45-4A01-907D-7D396B76E185}" dt="2018-12-17T04:23:47.948" v="135" actId="13242"/>
          <ac:graphicFrameMkLst>
            <pc:docMk/>
            <pc:sldMk cId="4260836449" sldId="270"/>
            <ac:graphicFrameMk id="4" creationId="{78C5B4DB-D443-4886-B607-7044B8136877}"/>
          </ac:graphicFrameMkLst>
        </pc:graphicFrameChg>
      </pc:sldChg>
      <pc:sldChg chg="addSp modSp add">
        <pc:chgData name="Vijay Reddiar" userId="de7618a792c17300" providerId="LiveId" clId="{3D989099-4D45-4A01-907D-7D396B76E185}" dt="2018-12-17T04:20:37.558" v="69" actId="13242"/>
        <pc:sldMkLst>
          <pc:docMk/>
          <pc:sldMk cId="3024204825" sldId="271"/>
        </pc:sldMkLst>
        <pc:spChg chg="mod">
          <ac:chgData name="Vijay Reddiar" userId="de7618a792c17300" providerId="LiveId" clId="{3D989099-4D45-4A01-907D-7D396B76E185}" dt="2018-12-17T04:20:05.635" v="56" actId="20577"/>
          <ac:spMkLst>
            <pc:docMk/>
            <pc:sldMk cId="3024204825" sldId="271"/>
            <ac:spMk id="3" creationId="{314C7773-B7AE-4D1C-A3C6-3EA71D00ABBA}"/>
          </ac:spMkLst>
        </pc:spChg>
        <pc:graphicFrameChg chg="add mod modGraphic">
          <ac:chgData name="Vijay Reddiar" userId="de7618a792c17300" providerId="LiveId" clId="{3D989099-4D45-4A01-907D-7D396B76E185}" dt="2018-12-17T04:20:37.558" v="69" actId="13242"/>
          <ac:graphicFrameMkLst>
            <pc:docMk/>
            <pc:sldMk cId="3024204825" sldId="271"/>
            <ac:graphicFrameMk id="4" creationId="{B156FE45-5664-4B6D-A7ED-BCEB5D30B0D9}"/>
          </ac:graphicFrameMkLst>
        </pc:graphicFrameChg>
      </pc:sldChg>
      <pc:sldChg chg="addSp delSp modSp add del">
        <pc:chgData name="Vijay Reddiar" userId="de7618a792c17300" providerId="LiveId" clId="{3D989099-4D45-4A01-907D-7D396B76E185}" dt="2018-12-17T04:28:16.765" v="166" actId="2696"/>
        <pc:sldMkLst>
          <pc:docMk/>
          <pc:sldMk cId="250875983" sldId="272"/>
        </pc:sldMkLst>
        <pc:spChg chg="del mod">
          <ac:chgData name="Vijay Reddiar" userId="de7618a792c17300" providerId="LiveId" clId="{3D989099-4D45-4A01-907D-7D396B76E185}" dt="2018-12-17T04:27:56.541" v="163"/>
          <ac:spMkLst>
            <pc:docMk/>
            <pc:sldMk cId="250875983" sldId="272"/>
            <ac:spMk id="3" creationId="{314C7773-B7AE-4D1C-A3C6-3EA71D00ABBA}"/>
          </ac:spMkLst>
        </pc:spChg>
        <pc:spChg chg="add mod">
          <ac:chgData name="Vijay Reddiar" userId="de7618a792c17300" providerId="LiveId" clId="{3D989099-4D45-4A01-907D-7D396B76E185}" dt="2018-12-17T04:27:56.541" v="163"/>
          <ac:spMkLst>
            <pc:docMk/>
            <pc:sldMk cId="250875983" sldId="272"/>
            <ac:spMk id="5" creationId="{940EE95C-C902-4D28-BF5C-BE2642F42C37}"/>
          </ac:spMkLst>
        </pc:spChg>
        <pc:graphicFrameChg chg="del">
          <ac:chgData name="Vijay Reddiar" userId="de7618a792c17300" providerId="LiveId" clId="{3D989099-4D45-4A01-907D-7D396B76E185}" dt="2018-12-17T04:25:11.996" v="141" actId="478"/>
          <ac:graphicFrameMkLst>
            <pc:docMk/>
            <pc:sldMk cId="250875983" sldId="272"/>
            <ac:graphicFrameMk id="4" creationId="{78C5B4DB-D443-4886-B607-7044B8136877}"/>
          </ac:graphicFrameMkLst>
        </pc:graphicFrameChg>
      </pc:sldChg>
      <pc:sldChg chg="addSp modSp add">
        <pc:chgData name="Vijay Reddiar" userId="de7618a792c17300" providerId="LiveId" clId="{3D989099-4D45-4A01-907D-7D396B76E185}" dt="2018-12-17T04:30:49.781" v="194" actId="13242"/>
        <pc:sldMkLst>
          <pc:docMk/>
          <pc:sldMk cId="975748363" sldId="273"/>
        </pc:sldMkLst>
        <pc:spChg chg="mod">
          <ac:chgData name="Vijay Reddiar" userId="de7618a792c17300" providerId="LiveId" clId="{3D989099-4D45-4A01-907D-7D396B76E185}" dt="2018-12-17T04:30:03.776" v="181" actId="20577"/>
          <ac:spMkLst>
            <pc:docMk/>
            <pc:sldMk cId="975748363" sldId="273"/>
            <ac:spMk id="3" creationId="{314C7773-B7AE-4D1C-A3C6-3EA71D00ABBA}"/>
          </ac:spMkLst>
        </pc:spChg>
        <pc:graphicFrameChg chg="add mod modGraphic">
          <ac:chgData name="Vijay Reddiar" userId="de7618a792c17300" providerId="LiveId" clId="{3D989099-4D45-4A01-907D-7D396B76E185}" dt="2018-12-17T04:30:49.781" v="194" actId="13242"/>
          <ac:graphicFrameMkLst>
            <pc:docMk/>
            <pc:sldMk cId="975748363" sldId="273"/>
            <ac:graphicFrameMk id="4" creationId="{C4578B34-77F2-439B-A200-E70A90BF63CE}"/>
          </ac:graphicFrameMkLst>
        </pc:graphicFrameChg>
      </pc:sldChg>
      <pc:sldChg chg="addSp modSp add">
        <pc:chgData name="Vijay Reddiar" userId="de7618a792c17300" providerId="LiveId" clId="{3D989099-4D45-4A01-907D-7D396B76E185}" dt="2018-12-17T04:32:15.867" v="212" actId="13242"/>
        <pc:sldMkLst>
          <pc:docMk/>
          <pc:sldMk cId="738781371" sldId="274"/>
        </pc:sldMkLst>
        <pc:spChg chg="mod">
          <ac:chgData name="Vijay Reddiar" userId="de7618a792c17300" providerId="LiveId" clId="{3D989099-4D45-4A01-907D-7D396B76E185}" dt="2018-12-17T04:31:38.990" v="198" actId="20577"/>
          <ac:spMkLst>
            <pc:docMk/>
            <pc:sldMk cId="738781371" sldId="274"/>
            <ac:spMk id="3" creationId="{314C7773-B7AE-4D1C-A3C6-3EA71D00ABBA}"/>
          </ac:spMkLst>
        </pc:spChg>
        <pc:graphicFrameChg chg="add mod modGraphic">
          <ac:chgData name="Vijay Reddiar" userId="de7618a792c17300" providerId="LiveId" clId="{3D989099-4D45-4A01-907D-7D396B76E185}" dt="2018-12-17T04:32:15.867" v="212" actId="13242"/>
          <ac:graphicFrameMkLst>
            <pc:docMk/>
            <pc:sldMk cId="738781371" sldId="274"/>
            <ac:graphicFrameMk id="4" creationId="{7B789305-1AFE-43E5-A9A6-7AA20956F32D}"/>
          </ac:graphicFrameMkLst>
        </pc:graphicFrameChg>
      </pc:sldChg>
      <pc:sldChg chg="addSp modSp add">
        <pc:chgData name="Vijay Reddiar" userId="de7618a792c17300" providerId="LiveId" clId="{3D989099-4D45-4A01-907D-7D396B76E185}" dt="2018-12-17T04:33:50.631" v="232" actId="20577"/>
        <pc:sldMkLst>
          <pc:docMk/>
          <pc:sldMk cId="359580354" sldId="275"/>
        </pc:sldMkLst>
        <pc:spChg chg="mod">
          <ac:chgData name="Vijay Reddiar" userId="de7618a792c17300" providerId="LiveId" clId="{3D989099-4D45-4A01-907D-7D396B76E185}" dt="2018-12-17T04:33:50.631" v="232" actId="20577"/>
          <ac:spMkLst>
            <pc:docMk/>
            <pc:sldMk cId="359580354" sldId="275"/>
            <ac:spMk id="3" creationId="{314C7773-B7AE-4D1C-A3C6-3EA71D00ABBA}"/>
          </ac:spMkLst>
        </pc:spChg>
        <pc:graphicFrameChg chg="add mod modGraphic">
          <ac:chgData name="Vijay Reddiar" userId="de7618a792c17300" providerId="LiveId" clId="{3D989099-4D45-4A01-907D-7D396B76E185}" dt="2018-12-17T04:33:46.026" v="231" actId="13242"/>
          <ac:graphicFrameMkLst>
            <pc:docMk/>
            <pc:sldMk cId="359580354" sldId="275"/>
            <ac:graphicFrameMk id="4" creationId="{0A2E96F6-3B28-4637-8DC6-0D7FE21BBEFA}"/>
          </ac:graphicFrameMkLst>
        </pc:graphicFrameChg>
      </pc:sldChg>
      <pc:sldChg chg="addSp modSp add">
        <pc:chgData name="Vijay Reddiar" userId="de7618a792c17300" providerId="LiveId" clId="{3D989099-4D45-4A01-907D-7D396B76E185}" dt="2018-12-17T04:36:25.244" v="269" actId="1076"/>
        <pc:sldMkLst>
          <pc:docMk/>
          <pc:sldMk cId="3375243769" sldId="276"/>
        </pc:sldMkLst>
        <pc:spChg chg="mod">
          <ac:chgData name="Vijay Reddiar" userId="de7618a792c17300" providerId="LiveId" clId="{3D989099-4D45-4A01-907D-7D396B76E185}" dt="2018-12-17T04:34:41.086" v="238" actId="20577"/>
          <ac:spMkLst>
            <pc:docMk/>
            <pc:sldMk cId="3375243769" sldId="276"/>
            <ac:spMk id="3" creationId="{314C7773-B7AE-4D1C-A3C6-3EA71D00ABBA}"/>
          </ac:spMkLst>
        </pc:spChg>
        <pc:graphicFrameChg chg="add mod modGraphic">
          <ac:chgData name="Vijay Reddiar" userId="de7618a792c17300" providerId="LiveId" clId="{3D989099-4D45-4A01-907D-7D396B76E185}" dt="2018-12-17T04:36:25.244" v="269" actId="1076"/>
          <ac:graphicFrameMkLst>
            <pc:docMk/>
            <pc:sldMk cId="3375243769" sldId="276"/>
            <ac:graphicFrameMk id="4" creationId="{02B004AF-2EC7-477D-AEBD-A4E06F7FF1D2}"/>
          </ac:graphicFrameMkLst>
        </pc:graphicFrameChg>
      </pc:sldChg>
      <pc:sldChg chg="addSp modSp add">
        <pc:chgData name="Vijay Reddiar" userId="de7618a792c17300" providerId="LiveId" clId="{3D989099-4D45-4A01-907D-7D396B76E185}" dt="2018-12-17T04:37:52.227" v="292" actId="13242"/>
        <pc:sldMkLst>
          <pc:docMk/>
          <pc:sldMk cId="3561432515" sldId="277"/>
        </pc:sldMkLst>
        <pc:spChg chg="mod">
          <ac:chgData name="Vijay Reddiar" userId="de7618a792c17300" providerId="LiveId" clId="{3D989099-4D45-4A01-907D-7D396B76E185}" dt="2018-12-17T04:37:27.260" v="276" actId="20577"/>
          <ac:spMkLst>
            <pc:docMk/>
            <pc:sldMk cId="3561432515" sldId="277"/>
            <ac:spMk id="3" creationId="{314C7773-B7AE-4D1C-A3C6-3EA71D00ABBA}"/>
          </ac:spMkLst>
        </pc:spChg>
        <pc:graphicFrameChg chg="add mod modGraphic">
          <ac:chgData name="Vijay Reddiar" userId="de7618a792c17300" providerId="LiveId" clId="{3D989099-4D45-4A01-907D-7D396B76E185}" dt="2018-12-17T04:37:52.227" v="292" actId="13242"/>
          <ac:graphicFrameMkLst>
            <pc:docMk/>
            <pc:sldMk cId="3561432515" sldId="277"/>
            <ac:graphicFrameMk id="4" creationId="{2AB1C0AB-6239-41B1-90FE-B1BCE9EF45F6}"/>
          </ac:graphicFrameMkLst>
        </pc:graphicFrameChg>
      </pc:sldChg>
      <pc:sldChg chg="addSp delSp modSp add">
        <pc:chgData name="Vijay Reddiar" userId="de7618a792c17300" providerId="LiveId" clId="{3D989099-4D45-4A01-907D-7D396B76E185}" dt="2018-12-17T04:42:57.122" v="345" actId="13242"/>
        <pc:sldMkLst>
          <pc:docMk/>
          <pc:sldMk cId="1750760381" sldId="278"/>
        </pc:sldMkLst>
        <pc:spChg chg="mod">
          <ac:chgData name="Vijay Reddiar" userId="de7618a792c17300" providerId="LiveId" clId="{3D989099-4D45-4A01-907D-7D396B76E185}" dt="2018-12-17T04:38:34.485" v="294"/>
          <ac:spMkLst>
            <pc:docMk/>
            <pc:sldMk cId="1750760381" sldId="278"/>
            <ac:spMk id="2" creationId="{E4A111A2-5BD1-4801-8D62-22D3909706FF}"/>
          </ac:spMkLst>
        </pc:spChg>
        <pc:spChg chg="mod">
          <ac:chgData name="Vijay Reddiar" userId="de7618a792c17300" providerId="LiveId" clId="{3D989099-4D45-4A01-907D-7D396B76E185}" dt="2018-12-17T04:42:09.689" v="329" actId="20577"/>
          <ac:spMkLst>
            <pc:docMk/>
            <pc:sldMk cId="1750760381" sldId="278"/>
            <ac:spMk id="3" creationId="{314C7773-B7AE-4D1C-A3C6-3EA71D00ABBA}"/>
          </ac:spMkLst>
        </pc:spChg>
        <pc:graphicFrameChg chg="add del mod modGraphic">
          <ac:chgData name="Vijay Reddiar" userId="de7618a792c17300" providerId="LiveId" clId="{3D989099-4D45-4A01-907D-7D396B76E185}" dt="2018-12-17T04:41:19.638" v="323" actId="478"/>
          <ac:graphicFrameMkLst>
            <pc:docMk/>
            <pc:sldMk cId="1750760381" sldId="278"/>
            <ac:graphicFrameMk id="4" creationId="{B5A9335C-5F3E-466C-B104-AC25312F49BB}"/>
          </ac:graphicFrameMkLst>
        </pc:graphicFrameChg>
        <pc:graphicFrameChg chg="add mod modGraphic">
          <ac:chgData name="Vijay Reddiar" userId="de7618a792c17300" providerId="LiveId" clId="{3D989099-4D45-4A01-907D-7D396B76E185}" dt="2018-12-17T04:42:57.122" v="345" actId="13242"/>
          <ac:graphicFrameMkLst>
            <pc:docMk/>
            <pc:sldMk cId="1750760381" sldId="278"/>
            <ac:graphicFrameMk id="5" creationId="{D78BF260-13E3-4DDD-B29A-4A42689C6B14}"/>
          </ac:graphicFrameMkLst>
        </pc:graphicFrameChg>
      </pc:sldChg>
      <pc:sldChg chg="add ord">
        <pc:chgData name="Vijay Reddiar" userId="de7618a792c17300" providerId="LiveId" clId="{3D989099-4D45-4A01-907D-7D396B76E185}" dt="2018-12-17T04:43:13.156" v="346"/>
        <pc:sldMkLst>
          <pc:docMk/>
          <pc:sldMk cId="1786214510" sldId="279"/>
        </pc:sldMkLst>
      </pc:sldChg>
      <pc:sldChg chg="delSp modSp add">
        <pc:chgData name="Vijay Reddiar" userId="de7618a792c17300" providerId="LiveId" clId="{3D989099-4D45-4A01-907D-7D396B76E185}" dt="2018-12-17T04:44:19.186" v="358" actId="27636"/>
        <pc:sldMkLst>
          <pc:docMk/>
          <pc:sldMk cId="1978803890" sldId="280"/>
        </pc:sldMkLst>
        <pc:spChg chg="mod">
          <ac:chgData name="Vijay Reddiar" userId="de7618a792c17300" providerId="LiveId" clId="{3D989099-4D45-4A01-907D-7D396B76E185}" dt="2018-12-17T04:44:19.186" v="358" actId="27636"/>
          <ac:spMkLst>
            <pc:docMk/>
            <pc:sldMk cId="1978803890" sldId="280"/>
            <ac:spMk id="3" creationId="{314C7773-B7AE-4D1C-A3C6-3EA71D00ABBA}"/>
          </ac:spMkLst>
        </pc:spChg>
        <pc:graphicFrameChg chg="del">
          <ac:chgData name="Vijay Reddiar" userId="de7618a792c17300" providerId="LiveId" clId="{3D989099-4D45-4A01-907D-7D396B76E185}" dt="2018-12-17T04:43:30.194" v="348" actId="478"/>
          <ac:graphicFrameMkLst>
            <pc:docMk/>
            <pc:sldMk cId="1978803890" sldId="280"/>
            <ac:graphicFrameMk id="5" creationId="{D78BF260-13E3-4DDD-B29A-4A42689C6B14}"/>
          </ac:graphicFrameMkLst>
        </pc:graphicFrameChg>
      </pc:sldChg>
      <pc:sldChg chg="addSp modSp add">
        <pc:chgData name="Vijay Reddiar" userId="de7618a792c17300" providerId="LiveId" clId="{3D989099-4D45-4A01-907D-7D396B76E185}" dt="2018-12-17T04:47:02.721" v="406" actId="12385"/>
        <pc:sldMkLst>
          <pc:docMk/>
          <pc:sldMk cId="3983335201" sldId="281"/>
        </pc:sldMkLst>
        <pc:spChg chg="mod">
          <ac:chgData name="Vijay Reddiar" userId="de7618a792c17300" providerId="LiveId" clId="{3D989099-4D45-4A01-907D-7D396B76E185}" dt="2018-12-17T04:46:30.011" v="389" actId="20577"/>
          <ac:spMkLst>
            <pc:docMk/>
            <pc:sldMk cId="3983335201" sldId="281"/>
            <ac:spMk id="3" creationId="{314C7773-B7AE-4D1C-A3C6-3EA71D00ABBA}"/>
          </ac:spMkLst>
        </pc:spChg>
        <pc:graphicFrameChg chg="add mod modGraphic">
          <ac:chgData name="Vijay Reddiar" userId="de7618a792c17300" providerId="LiveId" clId="{3D989099-4D45-4A01-907D-7D396B76E185}" dt="2018-12-17T04:47:02.721" v="406" actId="12385"/>
          <ac:graphicFrameMkLst>
            <pc:docMk/>
            <pc:sldMk cId="3983335201" sldId="281"/>
            <ac:graphicFrameMk id="4" creationId="{03BA7DDC-D6B4-44C7-BDDE-730DD23143C6}"/>
          </ac:graphicFrameMkLst>
        </pc:graphicFrameChg>
      </pc:sldChg>
      <pc:sldChg chg="addSp modSp add ord">
        <pc:chgData name="Vijay Reddiar" userId="de7618a792c17300" providerId="LiveId" clId="{3D989099-4D45-4A01-907D-7D396B76E185}" dt="2018-12-17T04:45:42.991" v="380"/>
        <pc:sldMkLst>
          <pc:docMk/>
          <pc:sldMk cId="3439995517" sldId="282"/>
        </pc:sldMkLst>
        <pc:spChg chg="mod">
          <ac:chgData name="Vijay Reddiar" userId="de7618a792c17300" providerId="LiveId" clId="{3D989099-4D45-4A01-907D-7D396B76E185}" dt="2018-12-17T04:45:10.538" v="366" actId="20577"/>
          <ac:spMkLst>
            <pc:docMk/>
            <pc:sldMk cId="3439995517" sldId="282"/>
            <ac:spMk id="3" creationId="{314C7773-B7AE-4D1C-A3C6-3EA71D00ABBA}"/>
          </ac:spMkLst>
        </pc:spChg>
        <pc:graphicFrameChg chg="add mod modGraphic">
          <ac:chgData name="Vijay Reddiar" userId="de7618a792c17300" providerId="LiveId" clId="{3D989099-4D45-4A01-907D-7D396B76E185}" dt="2018-12-17T04:45:39.393" v="379" actId="13238"/>
          <ac:graphicFrameMkLst>
            <pc:docMk/>
            <pc:sldMk cId="3439995517" sldId="282"/>
            <ac:graphicFrameMk id="4" creationId="{90D08EDD-4B45-46D6-852B-0A5751550A52}"/>
          </ac:graphicFrameMkLst>
        </pc:graphicFrameChg>
      </pc:sldChg>
      <pc:sldChg chg="addSp modSp add">
        <pc:chgData name="Vijay Reddiar" userId="de7618a792c17300" providerId="LiveId" clId="{3D989099-4D45-4A01-907D-7D396B76E185}" dt="2018-12-17T04:54:53.338" v="454" actId="13242"/>
        <pc:sldMkLst>
          <pc:docMk/>
          <pc:sldMk cId="3681774772" sldId="283"/>
        </pc:sldMkLst>
        <pc:spChg chg="mod">
          <ac:chgData name="Vijay Reddiar" userId="de7618a792c17300" providerId="LiveId" clId="{3D989099-4D45-4A01-907D-7D396B76E185}" dt="2018-12-17T04:54:22.703" v="439" actId="20577"/>
          <ac:spMkLst>
            <pc:docMk/>
            <pc:sldMk cId="3681774772" sldId="283"/>
            <ac:spMk id="3" creationId="{314C7773-B7AE-4D1C-A3C6-3EA71D00ABBA}"/>
          </ac:spMkLst>
        </pc:spChg>
        <pc:graphicFrameChg chg="add mod modGraphic">
          <ac:chgData name="Vijay Reddiar" userId="de7618a792c17300" providerId="LiveId" clId="{3D989099-4D45-4A01-907D-7D396B76E185}" dt="2018-12-17T04:54:53.338" v="454" actId="13242"/>
          <ac:graphicFrameMkLst>
            <pc:docMk/>
            <pc:sldMk cId="3681774772" sldId="283"/>
            <ac:graphicFrameMk id="4" creationId="{472EAAFF-B79B-44F9-8B68-F658C53FD364}"/>
          </ac:graphicFrameMkLst>
        </pc:graphicFrameChg>
      </pc:sldChg>
      <pc:sldChg chg="addSp modSp add">
        <pc:chgData name="Vijay Reddiar" userId="de7618a792c17300" providerId="LiveId" clId="{3D989099-4D45-4A01-907D-7D396B76E185}" dt="2018-12-17T04:48:03.463" v="424" actId="13238"/>
        <pc:sldMkLst>
          <pc:docMk/>
          <pc:sldMk cId="4134280367" sldId="284"/>
        </pc:sldMkLst>
        <pc:spChg chg="mod">
          <ac:chgData name="Vijay Reddiar" userId="de7618a792c17300" providerId="LiveId" clId="{3D989099-4D45-4A01-907D-7D396B76E185}" dt="2018-12-17T04:47:38.503" v="411" actId="20577"/>
          <ac:spMkLst>
            <pc:docMk/>
            <pc:sldMk cId="4134280367" sldId="284"/>
            <ac:spMk id="3" creationId="{314C7773-B7AE-4D1C-A3C6-3EA71D00ABBA}"/>
          </ac:spMkLst>
        </pc:spChg>
        <pc:graphicFrameChg chg="add mod modGraphic">
          <ac:chgData name="Vijay Reddiar" userId="de7618a792c17300" providerId="LiveId" clId="{3D989099-4D45-4A01-907D-7D396B76E185}" dt="2018-12-17T04:48:03.463" v="424" actId="13238"/>
          <ac:graphicFrameMkLst>
            <pc:docMk/>
            <pc:sldMk cId="4134280367" sldId="284"/>
            <ac:graphicFrameMk id="4" creationId="{861D5232-F07C-4BA4-B4C7-A413EDA937BC}"/>
          </ac:graphicFrameMkLst>
        </pc:graphicFrameChg>
      </pc:sldChg>
      <pc:sldChg chg="addSp modSp add">
        <pc:chgData name="Vijay Reddiar" userId="de7618a792c17300" providerId="LiveId" clId="{3D989099-4D45-4A01-907D-7D396B76E185}" dt="2018-12-17T05:00:17.440" v="522" actId="13242"/>
        <pc:sldMkLst>
          <pc:docMk/>
          <pc:sldMk cId="2147692709" sldId="285"/>
        </pc:sldMkLst>
        <pc:spChg chg="mod">
          <ac:chgData name="Vijay Reddiar" userId="de7618a792c17300" providerId="LiveId" clId="{3D989099-4D45-4A01-907D-7D396B76E185}" dt="2018-12-17T04:59:27.274" v="501" actId="20577"/>
          <ac:spMkLst>
            <pc:docMk/>
            <pc:sldMk cId="2147692709" sldId="285"/>
            <ac:spMk id="3" creationId="{314C7773-B7AE-4D1C-A3C6-3EA71D00ABBA}"/>
          </ac:spMkLst>
        </pc:spChg>
        <pc:graphicFrameChg chg="add mod modGraphic">
          <ac:chgData name="Vijay Reddiar" userId="de7618a792c17300" providerId="LiveId" clId="{3D989099-4D45-4A01-907D-7D396B76E185}" dt="2018-12-17T05:00:17.440" v="522" actId="13242"/>
          <ac:graphicFrameMkLst>
            <pc:docMk/>
            <pc:sldMk cId="2147692709" sldId="285"/>
            <ac:graphicFrameMk id="4" creationId="{CAA554E8-8E5C-432B-B6DF-2404388F4B27}"/>
          </ac:graphicFrameMkLst>
        </pc:graphicFrameChg>
      </pc:sldChg>
      <pc:sldChg chg="addSp modSp add">
        <pc:chgData name="Vijay Reddiar" userId="de7618a792c17300" providerId="LiveId" clId="{3D989099-4D45-4A01-907D-7D396B76E185}" dt="2018-12-17T04:58:41.150" v="496" actId="12385"/>
        <pc:sldMkLst>
          <pc:docMk/>
          <pc:sldMk cId="3931270036" sldId="286"/>
        </pc:sldMkLst>
        <pc:spChg chg="mod">
          <ac:chgData name="Vijay Reddiar" userId="de7618a792c17300" providerId="LiveId" clId="{3D989099-4D45-4A01-907D-7D396B76E185}" dt="2018-12-17T04:57:54.268" v="478"/>
          <ac:spMkLst>
            <pc:docMk/>
            <pc:sldMk cId="3931270036" sldId="286"/>
            <ac:spMk id="3" creationId="{314C7773-B7AE-4D1C-A3C6-3EA71D00ABBA}"/>
          </ac:spMkLst>
        </pc:spChg>
        <pc:graphicFrameChg chg="add mod modGraphic">
          <ac:chgData name="Vijay Reddiar" userId="de7618a792c17300" providerId="LiveId" clId="{3D989099-4D45-4A01-907D-7D396B76E185}" dt="2018-12-17T04:58:41.150" v="496" actId="12385"/>
          <ac:graphicFrameMkLst>
            <pc:docMk/>
            <pc:sldMk cId="3931270036" sldId="286"/>
            <ac:graphicFrameMk id="4" creationId="{35D5EC5F-4DFE-478A-AD21-ADBD68D2E424}"/>
          </ac:graphicFrameMkLst>
        </pc:graphicFrameChg>
      </pc:sldChg>
      <pc:sldChg chg="addSp modSp add">
        <pc:chgData name="Vijay Reddiar" userId="de7618a792c17300" providerId="LiveId" clId="{3D989099-4D45-4A01-907D-7D396B76E185}" dt="2018-12-17T04:56:24.090" v="470" actId="12385"/>
        <pc:sldMkLst>
          <pc:docMk/>
          <pc:sldMk cId="3687308766" sldId="287"/>
        </pc:sldMkLst>
        <pc:spChg chg="mod">
          <ac:chgData name="Vijay Reddiar" userId="de7618a792c17300" providerId="LiveId" clId="{3D989099-4D45-4A01-907D-7D396B76E185}" dt="2018-12-17T04:55:36.792" v="458" actId="20577"/>
          <ac:spMkLst>
            <pc:docMk/>
            <pc:sldMk cId="3687308766" sldId="287"/>
            <ac:spMk id="3" creationId="{314C7773-B7AE-4D1C-A3C6-3EA71D00ABBA}"/>
          </ac:spMkLst>
        </pc:spChg>
        <pc:graphicFrameChg chg="add mod modGraphic">
          <ac:chgData name="Vijay Reddiar" userId="de7618a792c17300" providerId="LiveId" clId="{3D989099-4D45-4A01-907D-7D396B76E185}" dt="2018-12-17T04:56:24.090" v="470" actId="12385"/>
          <ac:graphicFrameMkLst>
            <pc:docMk/>
            <pc:sldMk cId="3687308766" sldId="287"/>
            <ac:graphicFrameMk id="4" creationId="{7A639BD5-7E70-4CF9-ACE3-FDAC4E8EB5C4}"/>
          </ac:graphicFrameMkLst>
        </pc:graphicFrameChg>
      </pc:sldChg>
      <pc:sldChg chg="addSp modSp add">
        <pc:chgData name="Vijay Reddiar" userId="de7618a792c17300" providerId="LiveId" clId="{3D989099-4D45-4A01-907D-7D396B76E185}" dt="2018-12-17T05:01:59.411" v="554" actId="13238"/>
        <pc:sldMkLst>
          <pc:docMk/>
          <pc:sldMk cId="2387335838" sldId="288"/>
        </pc:sldMkLst>
        <pc:spChg chg="mod">
          <ac:chgData name="Vijay Reddiar" userId="de7618a792c17300" providerId="LiveId" clId="{3D989099-4D45-4A01-907D-7D396B76E185}" dt="2018-12-17T05:01:18.892" v="535" actId="20577"/>
          <ac:spMkLst>
            <pc:docMk/>
            <pc:sldMk cId="2387335838" sldId="288"/>
            <ac:spMk id="3" creationId="{314C7773-B7AE-4D1C-A3C6-3EA71D00ABBA}"/>
          </ac:spMkLst>
        </pc:spChg>
        <pc:graphicFrameChg chg="add mod modGraphic">
          <ac:chgData name="Vijay Reddiar" userId="de7618a792c17300" providerId="LiveId" clId="{3D989099-4D45-4A01-907D-7D396B76E185}" dt="2018-12-17T05:01:59.411" v="554" actId="13238"/>
          <ac:graphicFrameMkLst>
            <pc:docMk/>
            <pc:sldMk cId="2387335838" sldId="288"/>
            <ac:graphicFrameMk id="4" creationId="{91F4A011-FD91-491D-B40F-C2DEBED9C61F}"/>
          </ac:graphicFrameMkLst>
        </pc:graphicFrameChg>
      </pc:sldChg>
      <pc:sldChg chg="addSp modSp add">
        <pc:chgData name="Vijay Reddiar" userId="de7618a792c17300" providerId="LiveId" clId="{3D989099-4D45-4A01-907D-7D396B76E185}" dt="2018-12-17T05:03:11.586" v="573" actId="13242"/>
        <pc:sldMkLst>
          <pc:docMk/>
          <pc:sldMk cId="137244693" sldId="289"/>
        </pc:sldMkLst>
        <pc:spChg chg="mod">
          <ac:chgData name="Vijay Reddiar" userId="de7618a792c17300" providerId="LiveId" clId="{3D989099-4D45-4A01-907D-7D396B76E185}" dt="2018-12-17T05:02:43.572" v="561" actId="20577"/>
          <ac:spMkLst>
            <pc:docMk/>
            <pc:sldMk cId="137244693" sldId="289"/>
            <ac:spMk id="3" creationId="{314C7773-B7AE-4D1C-A3C6-3EA71D00ABBA}"/>
          </ac:spMkLst>
        </pc:spChg>
        <pc:graphicFrameChg chg="add mod modGraphic">
          <ac:chgData name="Vijay Reddiar" userId="de7618a792c17300" providerId="LiveId" clId="{3D989099-4D45-4A01-907D-7D396B76E185}" dt="2018-12-17T05:03:11.586" v="573" actId="13242"/>
          <ac:graphicFrameMkLst>
            <pc:docMk/>
            <pc:sldMk cId="137244693" sldId="289"/>
            <ac:graphicFrameMk id="4" creationId="{0E7E9B6F-6099-4074-AD71-2AAFFDD243B3}"/>
          </ac:graphicFrameMkLst>
        </pc:graphicFrameChg>
      </pc:sldChg>
      <pc:sldChg chg="addSp modSp add">
        <pc:chgData name="Vijay Reddiar" userId="de7618a792c17300" providerId="LiveId" clId="{3D989099-4D45-4A01-907D-7D396B76E185}" dt="2018-12-17T05:05:26.521" v="601" actId="13238"/>
        <pc:sldMkLst>
          <pc:docMk/>
          <pc:sldMk cId="1397636586" sldId="290"/>
        </pc:sldMkLst>
        <pc:spChg chg="mod">
          <ac:chgData name="Vijay Reddiar" userId="de7618a792c17300" providerId="LiveId" clId="{3D989099-4D45-4A01-907D-7D396B76E185}" dt="2018-12-17T05:04:12.384" v="581" actId="20577"/>
          <ac:spMkLst>
            <pc:docMk/>
            <pc:sldMk cId="1397636586" sldId="290"/>
            <ac:spMk id="3" creationId="{314C7773-B7AE-4D1C-A3C6-3EA71D00ABBA}"/>
          </ac:spMkLst>
        </pc:spChg>
        <pc:graphicFrameChg chg="add mod modGraphic">
          <ac:chgData name="Vijay Reddiar" userId="de7618a792c17300" providerId="LiveId" clId="{3D989099-4D45-4A01-907D-7D396B76E185}" dt="2018-12-17T05:05:26.521" v="601" actId="13238"/>
          <ac:graphicFrameMkLst>
            <pc:docMk/>
            <pc:sldMk cId="1397636586" sldId="290"/>
            <ac:graphicFrameMk id="4" creationId="{22E42D2C-D2E3-456B-93CF-4EE16CD03F0E}"/>
          </ac:graphicFrameMkLst>
        </pc:graphicFrame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6FDBE-E4C7-4BFA-B1FB-637D5E90E4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3112CB4-671B-4957-94BD-8389995C7B6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9A1E6D4-F1ED-47C7-9311-E72CC746F036}"/>
              </a:ext>
            </a:extLst>
          </p:cNvPr>
          <p:cNvSpPr>
            <a:spLocks noGrp="1"/>
          </p:cNvSpPr>
          <p:nvPr>
            <p:ph type="dt" sz="half" idx="10"/>
          </p:nvPr>
        </p:nvSpPr>
        <p:spPr/>
        <p:txBody>
          <a:bodyPr/>
          <a:lstStyle/>
          <a:p>
            <a:fld id="{93378093-EBDC-45D2-BDDB-3C1B4DAEA059}" type="datetimeFigureOut">
              <a:rPr lang="en-US" smtClean="0"/>
              <a:t>12/17/2018</a:t>
            </a:fld>
            <a:endParaRPr lang="en-US"/>
          </a:p>
        </p:txBody>
      </p:sp>
      <p:sp>
        <p:nvSpPr>
          <p:cNvPr id="5" name="Footer Placeholder 4">
            <a:extLst>
              <a:ext uri="{FF2B5EF4-FFF2-40B4-BE49-F238E27FC236}">
                <a16:creationId xmlns:a16="http://schemas.microsoft.com/office/drawing/2014/main" id="{C396E4D4-8863-4A43-9789-33FD334441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09EE8C-E5C4-41DA-89F0-B1D8E509C775}"/>
              </a:ext>
            </a:extLst>
          </p:cNvPr>
          <p:cNvSpPr>
            <a:spLocks noGrp="1"/>
          </p:cNvSpPr>
          <p:nvPr>
            <p:ph type="sldNum" sz="quarter" idx="12"/>
          </p:nvPr>
        </p:nvSpPr>
        <p:spPr/>
        <p:txBody>
          <a:bodyPr/>
          <a:lstStyle/>
          <a:p>
            <a:fld id="{341AF7BA-7061-4E58-B076-EC5899E98071}" type="slidenum">
              <a:rPr lang="en-US" smtClean="0"/>
              <a:t>‹#›</a:t>
            </a:fld>
            <a:endParaRPr lang="en-US"/>
          </a:p>
        </p:txBody>
      </p:sp>
    </p:spTree>
    <p:extLst>
      <p:ext uri="{BB962C8B-B14F-4D97-AF65-F5344CB8AC3E}">
        <p14:creationId xmlns:p14="http://schemas.microsoft.com/office/powerpoint/2010/main" val="36200062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4B2F5-E6FC-42E3-9C85-F39B362B64E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959C2ED-5AA5-4921-82DB-5D10F1DE6A9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B3FB7A-6513-48FD-8CF5-33DD1EF10B81}"/>
              </a:ext>
            </a:extLst>
          </p:cNvPr>
          <p:cNvSpPr>
            <a:spLocks noGrp="1"/>
          </p:cNvSpPr>
          <p:nvPr>
            <p:ph type="dt" sz="half" idx="10"/>
          </p:nvPr>
        </p:nvSpPr>
        <p:spPr/>
        <p:txBody>
          <a:bodyPr/>
          <a:lstStyle/>
          <a:p>
            <a:fld id="{93378093-EBDC-45D2-BDDB-3C1B4DAEA059}" type="datetimeFigureOut">
              <a:rPr lang="en-US" smtClean="0"/>
              <a:t>12/17/2018</a:t>
            </a:fld>
            <a:endParaRPr lang="en-US"/>
          </a:p>
        </p:txBody>
      </p:sp>
      <p:sp>
        <p:nvSpPr>
          <p:cNvPr id="5" name="Footer Placeholder 4">
            <a:extLst>
              <a:ext uri="{FF2B5EF4-FFF2-40B4-BE49-F238E27FC236}">
                <a16:creationId xmlns:a16="http://schemas.microsoft.com/office/drawing/2014/main" id="{1F995DB8-419C-434A-B34B-391BB94E4E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A83B2-F6A0-428D-BDDE-860DD5A706A8}"/>
              </a:ext>
            </a:extLst>
          </p:cNvPr>
          <p:cNvSpPr>
            <a:spLocks noGrp="1"/>
          </p:cNvSpPr>
          <p:nvPr>
            <p:ph type="sldNum" sz="quarter" idx="12"/>
          </p:nvPr>
        </p:nvSpPr>
        <p:spPr/>
        <p:txBody>
          <a:bodyPr/>
          <a:lstStyle/>
          <a:p>
            <a:fld id="{341AF7BA-7061-4E58-B076-EC5899E98071}" type="slidenum">
              <a:rPr lang="en-US" smtClean="0"/>
              <a:t>‹#›</a:t>
            </a:fld>
            <a:endParaRPr lang="en-US"/>
          </a:p>
        </p:txBody>
      </p:sp>
    </p:spTree>
    <p:extLst>
      <p:ext uri="{BB962C8B-B14F-4D97-AF65-F5344CB8AC3E}">
        <p14:creationId xmlns:p14="http://schemas.microsoft.com/office/powerpoint/2010/main" val="38635798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4BD8567-49FF-4595-A80F-19EA96C2EE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2DF7D3E-0C67-4E74-A96B-57EF758170B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DAF464-B533-4617-B7B5-79FB81C75F3E}"/>
              </a:ext>
            </a:extLst>
          </p:cNvPr>
          <p:cNvSpPr>
            <a:spLocks noGrp="1"/>
          </p:cNvSpPr>
          <p:nvPr>
            <p:ph type="dt" sz="half" idx="10"/>
          </p:nvPr>
        </p:nvSpPr>
        <p:spPr/>
        <p:txBody>
          <a:bodyPr/>
          <a:lstStyle/>
          <a:p>
            <a:fld id="{93378093-EBDC-45D2-BDDB-3C1B4DAEA059}" type="datetimeFigureOut">
              <a:rPr lang="en-US" smtClean="0"/>
              <a:t>12/17/2018</a:t>
            </a:fld>
            <a:endParaRPr lang="en-US"/>
          </a:p>
        </p:txBody>
      </p:sp>
      <p:sp>
        <p:nvSpPr>
          <p:cNvPr id="5" name="Footer Placeholder 4">
            <a:extLst>
              <a:ext uri="{FF2B5EF4-FFF2-40B4-BE49-F238E27FC236}">
                <a16:creationId xmlns:a16="http://schemas.microsoft.com/office/drawing/2014/main" id="{36BC4FFD-AF6E-4501-81EF-0F97E3A111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CCBE9E-3C74-4CF1-BB57-B421C55FBC26}"/>
              </a:ext>
            </a:extLst>
          </p:cNvPr>
          <p:cNvSpPr>
            <a:spLocks noGrp="1"/>
          </p:cNvSpPr>
          <p:nvPr>
            <p:ph type="sldNum" sz="quarter" idx="12"/>
          </p:nvPr>
        </p:nvSpPr>
        <p:spPr/>
        <p:txBody>
          <a:bodyPr/>
          <a:lstStyle/>
          <a:p>
            <a:fld id="{341AF7BA-7061-4E58-B076-EC5899E98071}" type="slidenum">
              <a:rPr lang="en-US" smtClean="0"/>
              <a:t>‹#›</a:t>
            </a:fld>
            <a:endParaRPr lang="en-US"/>
          </a:p>
        </p:txBody>
      </p:sp>
    </p:spTree>
    <p:extLst>
      <p:ext uri="{BB962C8B-B14F-4D97-AF65-F5344CB8AC3E}">
        <p14:creationId xmlns:p14="http://schemas.microsoft.com/office/powerpoint/2010/main" val="26752371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394FC-DED6-4B93-AC15-FB5B0D5F185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415BDE-D085-4240-858A-596E68FF0C4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6AD8B0-77CB-46A6-81B7-312394F93133}"/>
              </a:ext>
            </a:extLst>
          </p:cNvPr>
          <p:cNvSpPr>
            <a:spLocks noGrp="1"/>
          </p:cNvSpPr>
          <p:nvPr>
            <p:ph type="dt" sz="half" idx="10"/>
          </p:nvPr>
        </p:nvSpPr>
        <p:spPr/>
        <p:txBody>
          <a:bodyPr/>
          <a:lstStyle/>
          <a:p>
            <a:fld id="{93378093-EBDC-45D2-BDDB-3C1B4DAEA059}" type="datetimeFigureOut">
              <a:rPr lang="en-US" smtClean="0"/>
              <a:t>12/17/2018</a:t>
            </a:fld>
            <a:endParaRPr lang="en-US"/>
          </a:p>
        </p:txBody>
      </p:sp>
      <p:sp>
        <p:nvSpPr>
          <p:cNvPr id="5" name="Footer Placeholder 4">
            <a:extLst>
              <a:ext uri="{FF2B5EF4-FFF2-40B4-BE49-F238E27FC236}">
                <a16:creationId xmlns:a16="http://schemas.microsoft.com/office/drawing/2014/main" id="{2D1AAC4E-C563-48A7-8E73-D029B9BE2B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683690-0E2E-4F11-83C6-5340FEAF9395}"/>
              </a:ext>
            </a:extLst>
          </p:cNvPr>
          <p:cNvSpPr>
            <a:spLocks noGrp="1"/>
          </p:cNvSpPr>
          <p:nvPr>
            <p:ph type="sldNum" sz="quarter" idx="12"/>
          </p:nvPr>
        </p:nvSpPr>
        <p:spPr/>
        <p:txBody>
          <a:bodyPr/>
          <a:lstStyle/>
          <a:p>
            <a:fld id="{341AF7BA-7061-4E58-B076-EC5899E98071}" type="slidenum">
              <a:rPr lang="en-US" smtClean="0"/>
              <a:t>‹#›</a:t>
            </a:fld>
            <a:endParaRPr lang="en-US"/>
          </a:p>
        </p:txBody>
      </p:sp>
    </p:spTree>
    <p:extLst>
      <p:ext uri="{BB962C8B-B14F-4D97-AF65-F5344CB8AC3E}">
        <p14:creationId xmlns:p14="http://schemas.microsoft.com/office/powerpoint/2010/main" val="3042881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19374-ED41-49D0-B945-5AD6A5418B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CEFBCD7-C78F-43C2-817B-EAB1C0E6D67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34DAC4D-6692-4196-A7E0-416B33B0393D}"/>
              </a:ext>
            </a:extLst>
          </p:cNvPr>
          <p:cNvSpPr>
            <a:spLocks noGrp="1"/>
          </p:cNvSpPr>
          <p:nvPr>
            <p:ph type="dt" sz="half" idx="10"/>
          </p:nvPr>
        </p:nvSpPr>
        <p:spPr/>
        <p:txBody>
          <a:bodyPr/>
          <a:lstStyle/>
          <a:p>
            <a:fld id="{93378093-EBDC-45D2-BDDB-3C1B4DAEA059}" type="datetimeFigureOut">
              <a:rPr lang="en-US" smtClean="0"/>
              <a:t>12/17/2018</a:t>
            </a:fld>
            <a:endParaRPr lang="en-US"/>
          </a:p>
        </p:txBody>
      </p:sp>
      <p:sp>
        <p:nvSpPr>
          <p:cNvPr id="5" name="Footer Placeholder 4">
            <a:extLst>
              <a:ext uri="{FF2B5EF4-FFF2-40B4-BE49-F238E27FC236}">
                <a16:creationId xmlns:a16="http://schemas.microsoft.com/office/drawing/2014/main" id="{1468E0EF-EAF1-4D2F-885E-8922C40516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C48406-DBDA-41E5-8878-4666CA29B0CC}"/>
              </a:ext>
            </a:extLst>
          </p:cNvPr>
          <p:cNvSpPr>
            <a:spLocks noGrp="1"/>
          </p:cNvSpPr>
          <p:nvPr>
            <p:ph type="sldNum" sz="quarter" idx="12"/>
          </p:nvPr>
        </p:nvSpPr>
        <p:spPr/>
        <p:txBody>
          <a:bodyPr/>
          <a:lstStyle/>
          <a:p>
            <a:fld id="{341AF7BA-7061-4E58-B076-EC5899E98071}" type="slidenum">
              <a:rPr lang="en-US" smtClean="0"/>
              <a:t>‹#›</a:t>
            </a:fld>
            <a:endParaRPr lang="en-US"/>
          </a:p>
        </p:txBody>
      </p:sp>
    </p:spTree>
    <p:extLst>
      <p:ext uri="{BB962C8B-B14F-4D97-AF65-F5344CB8AC3E}">
        <p14:creationId xmlns:p14="http://schemas.microsoft.com/office/powerpoint/2010/main" val="33337042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989BB-3A95-4BE0-8540-28FB2890F51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9FF03AF-FB4A-4D8B-B750-3036F5CCF33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B7A7E6F-69B3-4D53-B2EA-8D88969D61C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FABB8E1-05FE-4475-8FC3-90C5D4B4723B}"/>
              </a:ext>
            </a:extLst>
          </p:cNvPr>
          <p:cNvSpPr>
            <a:spLocks noGrp="1"/>
          </p:cNvSpPr>
          <p:nvPr>
            <p:ph type="dt" sz="half" idx="10"/>
          </p:nvPr>
        </p:nvSpPr>
        <p:spPr/>
        <p:txBody>
          <a:bodyPr/>
          <a:lstStyle/>
          <a:p>
            <a:fld id="{93378093-EBDC-45D2-BDDB-3C1B4DAEA059}" type="datetimeFigureOut">
              <a:rPr lang="en-US" smtClean="0"/>
              <a:t>12/17/2018</a:t>
            </a:fld>
            <a:endParaRPr lang="en-US"/>
          </a:p>
        </p:txBody>
      </p:sp>
      <p:sp>
        <p:nvSpPr>
          <p:cNvPr id="6" name="Footer Placeholder 5">
            <a:extLst>
              <a:ext uri="{FF2B5EF4-FFF2-40B4-BE49-F238E27FC236}">
                <a16:creationId xmlns:a16="http://schemas.microsoft.com/office/drawing/2014/main" id="{E8537028-3DF5-414F-B007-4B826A1F25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CE68D9E-CD68-4401-B22B-E628694F117F}"/>
              </a:ext>
            </a:extLst>
          </p:cNvPr>
          <p:cNvSpPr>
            <a:spLocks noGrp="1"/>
          </p:cNvSpPr>
          <p:nvPr>
            <p:ph type="sldNum" sz="quarter" idx="12"/>
          </p:nvPr>
        </p:nvSpPr>
        <p:spPr/>
        <p:txBody>
          <a:bodyPr/>
          <a:lstStyle/>
          <a:p>
            <a:fld id="{341AF7BA-7061-4E58-B076-EC5899E98071}" type="slidenum">
              <a:rPr lang="en-US" smtClean="0"/>
              <a:t>‹#›</a:t>
            </a:fld>
            <a:endParaRPr lang="en-US"/>
          </a:p>
        </p:txBody>
      </p:sp>
    </p:spTree>
    <p:extLst>
      <p:ext uri="{BB962C8B-B14F-4D97-AF65-F5344CB8AC3E}">
        <p14:creationId xmlns:p14="http://schemas.microsoft.com/office/powerpoint/2010/main" val="40857042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BE116-A3F7-4CF9-BDCE-B316FF8A4C6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2A4A90-FB51-4752-9634-A703327D059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6216B7E-ABA9-4FA6-8210-0338ECFBEFA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DFE92C6-945B-4F87-8F78-B1B2E975E1A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E467993-F01C-455E-9DA5-41A0D74C736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484AEA0-21B3-4511-99DF-4DB7E214F4B6}"/>
              </a:ext>
            </a:extLst>
          </p:cNvPr>
          <p:cNvSpPr>
            <a:spLocks noGrp="1"/>
          </p:cNvSpPr>
          <p:nvPr>
            <p:ph type="dt" sz="half" idx="10"/>
          </p:nvPr>
        </p:nvSpPr>
        <p:spPr/>
        <p:txBody>
          <a:bodyPr/>
          <a:lstStyle/>
          <a:p>
            <a:fld id="{93378093-EBDC-45D2-BDDB-3C1B4DAEA059}" type="datetimeFigureOut">
              <a:rPr lang="en-US" smtClean="0"/>
              <a:t>12/17/2018</a:t>
            </a:fld>
            <a:endParaRPr lang="en-US"/>
          </a:p>
        </p:txBody>
      </p:sp>
      <p:sp>
        <p:nvSpPr>
          <p:cNvPr id="8" name="Footer Placeholder 7">
            <a:extLst>
              <a:ext uri="{FF2B5EF4-FFF2-40B4-BE49-F238E27FC236}">
                <a16:creationId xmlns:a16="http://schemas.microsoft.com/office/drawing/2014/main" id="{E9EDEC61-7287-4147-AB20-52540B31220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77AA429-C4C0-495E-9F3F-B052AA25AA47}"/>
              </a:ext>
            </a:extLst>
          </p:cNvPr>
          <p:cNvSpPr>
            <a:spLocks noGrp="1"/>
          </p:cNvSpPr>
          <p:nvPr>
            <p:ph type="sldNum" sz="quarter" idx="12"/>
          </p:nvPr>
        </p:nvSpPr>
        <p:spPr/>
        <p:txBody>
          <a:bodyPr/>
          <a:lstStyle/>
          <a:p>
            <a:fld id="{341AF7BA-7061-4E58-B076-EC5899E98071}" type="slidenum">
              <a:rPr lang="en-US" smtClean="0"/>
              <a:t>‹#›</a:t>
            </a:fld>
            <a:endParaRPr lang="en-US"/>
          </a:p>
        </p:txBody>
      </p:sp>
    </p:spTree>
    <p:extLst>
      <p:ext uri="{BB962C8B-B14F-4D97-AF65-F5344CB8AC3E}">
        <p14:creationId xmlns:p14="http://schemas.microsoft.com/office/powerpoint/2010/main" val="2713127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34747-AD06-487E-89D2-118E99E2737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36BCB79-B0F2-449C-866A-3CD57A363221}"/>
              </a:ext>
            </a:extLst>
          </p:cNvPr>
          <p:cNvSpPr>
            <a:spLocks noGrp="1"/>
          </p:cNvSpPr>
          <p:nvPr>
            <p:ph type="dt" sz="half" idx="10"/>
          </p:nvPr>
        </p:nvSpPr>
        <p:spPr/>
        <p:txBody>
          <a:bodyPr/>
          <a:lstStyle/>
          <a:p>
            <a:fld id="{93378093-EBDC-45D2-BDDB-3C1B4DAEA059}" type="datetimeFigureOut">
              <a:rPr lang="en-US" smtClean="0"/>
              <a:t>12/17/2018</a:t>
            </a:fld>
            <a:endParaRPr lang="en-US"/>
          </a:p>
        </p:txBody>
      </p:sp>
      <p:sp>
        <p:nvSpPr>
          <p:cNvPr id="4" name="Footer Placeholder 3">
            <a:extLst>
              <a:ext uri="{FF2B5EF4-FFF2-40B4-BE49-F238E27FC236}">
                <a16:creationId xmlns:a16="http://schemas.microsoft.com/office/drawing/2014/main" id="{4BF626ED-AD47-40EE-B322-738733E9D62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CF1AAB-585A-4F39-BA03-B7E39A37E304}"/>
              </a:ext>
            </a:extLst>
          </p:cNvPr>
          <p:cNvSpPr>
            <a:spLocks noGrp="1"/>
          </p:cNvSpPr>
          <p:nvPr>
            <p:ph type="sldNum" sz="quarter" idx="12"/>
          </p:nvPr>
        </p:nvSpPr>
        <p:spPr/>
        <p:txBody>
          <a:bodyPr/>
          <a:lstStyle/>
          <a:p>
            <a:fld id="{341AF7BA-7061-4E58-B076-EC5899E98071}" type="slidenum">
              <a:rPr lang="en-US" smtClean="0"/>
              <a:t>‹#›</a:t>
            </a:fld>
            <a:endParaRPr lang="en-US"/>
          </a:p>
        </p:txBody>
      </p:sp>
    </p:spTree>
    <p:extLst>
      <p:ext uri="{BB962C8B-B14F-4D97-AF65-F5344CB8AC3E}">
        <p14:creationId xmlns:p14="http://schemas.microsoft.com/office/powerpoint/2010/main" val="12900272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476C154-435E-45E2-A93D-68DF1E4B3F01}"/>
              </a:ext>
            </a:extLst>
          </p:cNvPr>
          <p:cNvSpPr>
            <a:spLocks noGrp="1"/>
          </p:cNvSpPr>
          <p:nvPr>
            <p:ph type="dt" sz="half" idx="10"/>
          </p:nvPr>
        </p:nvSpPr>
        <p:spPr/>
        <p:txBody>
          <a:bodyPr/>
          <a:lstStyle/>
          <a:p>
            <a:fld id="{93378093-EBDC-45D2-BDDB-3C1B4DAEA059}" type="datetimeFigureOut">
              <a:rPr lang="en-US" smtClean="0"/>
              <a:t>12/17/2018</a:t>
            </a:fld>
            <a:endParaRPr lang="en-US"/>
          </a:p>
        </p:txBody>
      </p:sp>
      <p:sp>
        <p:nvSpPr>
          <p:cNvPr id="3" name="Footer Placeholder 2">
            <a:extLst>
              <a:ext uri="{FF2B5EF4-FFF2-40B4-BE49-F238E27FC236}">
                <a16:creationId xmlns:a16="http://schemas.microsoft.com/office/drawing/2014/main" id="{2C8A471E-EE91-45B6-885D-310CA9624E3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FB9BB6D-A233-4505-8A4F-94DB99C76285}"/>
              </a:ext>
            </a:extLst>
          </p:cNvPr>
          <p:cNvSpPr>
            <a:spLocks noGrp="1"/>
          </p:cNvSpPr>
          <p:nvPr>
            <p:ph type="sldNum" sz="quarter" idx="12"/>
          </p:nvPr>
        </p:nvSpPr>
        <p:spPr/>
        <p:txBody>
          <a:bodyPr/>
          <a:lstStyle/>
          <a:p>
            <a:fld id="{341AF7BA-7061-4E58-B076-EC5899E98071}" type="slidenum">
              <a:rPr lang="en-US" smtClean="0"/>
              <a:t>‹#›</a:t>
            </a:fld>
            <a:endParaRPr lang="en-US"/>
          </a:p>
        </p:txBody>
      </p:sp>
    </p:spTree>
    <p:extLst>
      <p:ext uri="{BB962C8B-B14F-4D97-AF65-F5344CB8AC3E}">
        <p14:creationId xmlns:p14="http://schemas.microsoft.com/office/powerpoint/2010/main" val="31501764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59894-601F-47E0-82DD-6AD7E240B0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8F8BC48-64E1-455C-A79B-B0B66D81053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27D6DDC-4117-40F9-968B-22A44541AE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469E9AD-5FA8-4375-9D13-8F136A77CDAA}"/>
              </a:ext>
            </a:extLst>
          </p:cNvPr>
          <p:cNvSpPr>
            <a:spLocks noGrp="1"/>
          </p:cNvSpPr>
          <p:nvPr>
            <p:ph type="dt" sz="half" idx="10"/>
          </p:nvPr>
        </p:nvSpPr>
        <p:spPr/>
        <p:txBody>
          <a:bodyPr/>
          <a:lstStyle/>
          <a:p>
            <a:fld id="{93378093-EBDC-45D2-BDDB-3C1B4DAEA059}" type="datetimeFigureOut">
              <a:rPr lang="en-US" smtClean="0"/>
              <a:t>12/17/2018</a:t>
            </a:fld>
            <a:endParaRPr lang="en-US"/>
          </a:p>
        </p:txBody>
      </p:sp>
      <p:sp>
        <p:nvSpPr>
          <p:cNvPr id="6" name="Footer Placeholder 5">
            <a:extLst>
              <a:ext uri="{FF2B5EF4-FFF2-40B4-BE49-F238E27FC236}">
                <a16:creationId xmlns:a16="http://schemas.microsoft.com/office/drawing/2014/main" id="{4C9A1FF8-C659-449E-BCD1-F5536DF2E2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6E763C-238C-4D0D-9077-D4D052EC4BF0}"/>
              </a:ext>
            </a:extLst>
          </p:cNvPr>
          <p:cNvSpPr>
            <a:spLocks noGrp="1"/>
          </p:cNvSpPr>
          <p:nvPr>
            <p:ph type="sldNum" sz="quarter" idx="12"/>
          </p:nvPr>
        </p:nvSpPr>
        <p:spPr/>
        <p:txBody>
          <a:bodyPr/>
          <a:lstStyle/>
          <a:p>
            <a:fld id="{341AF7BA-7061-4E58-B076-EC5899E98071}" type="slidenum">
              <a:rPr lang="en-US" smtClean="0"/>
              <a:t>‹#›</a:t>
            </a:fld>
            <a:endParaRPr lang="en-US"/>
          </a:p>
        </p:txBody>
      </p:sp>
    </p:spTree>
    <p:extLst>
      <p:ext uri="{BB962C8B-B14F-4D97-AF65-F5344CB8AC3E}">
        <p14:creationId xmlns:p14="http://schemas.microsoft.com/office/powerpoint/2010/main" val="22197185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4ADFD-648B-4112-B0B3-B7F12D3AB6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8161752-6738-4212-ADC9-CA3A8395DCB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1737D1C-C980-4F2D-A209-81925CEECE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C8EC65E-9D98-4469-BFE6-4291461CCEDD}"/>
              </a:ext>
            </a:extLst>
          </p:cNvPr>
          <p:cNvSpPr>
            <a:spLocks noGrp="1"/>
          </p:cNvSpPr>
          <p:nvPr>
            <p:ph type="dt" sz="half" idx="10"/>
          </p:nvPr>
        </p:nvSpPr>
        <p:spPr/>
        <p:txBody>
          <a:bodyPr/>
          <a:lstStyle/>
          <a:p>
            <a:fld id="{93378093-EBDC-45D2-BDDB-3C1B4DAEA059}" type="datetimeFigureOut">
              <a:rPr lang="en-US" smtClean="0"/>
              <a:t>12/17/2018</a:t>
            </a:fld>
            <a:endParaRPr lang="en-US"/>
          </a:p>
        </p:txBody>
      </p:sp>
      <p:sp>
        <p:nvSpPr>
          <p:cNvPr id="6" name="Footer Placeholder 5">
            <a:extLst>
              <a:ext uri="{FF2B5EF4-FFF2-40B4-BE49-F238E27FC236}">
                <a16:creationId xmlns:a16="http://schemas.microsoft.com/office/drawing/2014/main" id="{0712068A-47DF-4E5F-948C-7D2079E5FDE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BD6CC1-4448-457B-ABA0-69D6185F5B87}"/>
              </a:ext>
            </a:extLst>
          </p:cNvPr>
          <p:cNvSpPr>
            <a:spLocks noGrp="1"/>
          </p:cNvSpPr>
          <p:nvPr>
            <p:ph type="sldNum" sz="quarter" idx="12"/>
          </p:nvPr>
        </p:nvSpPr>
        <p:spPr/>
        <p:txBody>
          <a:bodyPr/>
          <a:lstStyle/>
          <a:p>
            <a:fld id="{341AF7BA-7061-4E58-B076-EC5899E98071}" type="slidenum">
              <a:rPr lang="en-US" smtClean="0"/>
              <a:t>‹#›</a:t>
            </a:fld>
            <a:endParaRPr lang="en-US"/>
          </a:p>
        </p:txBody>
      </p:sp>
    </p:spTree>
    <p:extLst>
      <p:ext uri="{BB962C8B-B14F-4D97-AF65-F5344CB8AC3E}">
        <p14:creationId xmlns:p14="http://schemas.microsoft.com/office/powerpoint/2010/main" val="6343964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ED79DD8-573B-4E71-9D42-5F6B34977E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2F766FD-F361-435A-AA16-43DC28C0877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F25CAA-85B7-4592-9723-60E31B0014A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378093-EBDC-45D2-BDDB-3C1B4DAEA059}" type="datetimeFigureOut">
              <a:rPr lang="en-US" smtClean="0"/>
              <a:t>12/17/2018</a:t>
            </a:fld>
            <a:endParaRPr lang="en-US"/>
          </a:p>
        </p:txBody>
      </p:sp>
      <p:sp>
        <p:nvSpPr>
          <p:cNvPr id="5" name="Footer Placeholder 4">
            <a:extLst>
              <a:ext uri="{FF2B5EF4-FFF2-40B4-BE49-F238E27FC236}">
                <a16:creationId xmlns:a16="http://schemas.microsoft.com/office/drawing/2014/main" id="{D86DEE4A-DB10-405D-8D93-2C5C45E104A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568340E-4079-42A6-943F-EA80AF96BA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1AF7BA-7061-4E58-B076-EC5899E98071}" type="slidenum">
              <a:rPr lang="en-US" smtClean="0"/>
              <a:t>‹#›</a:t>
            </a:fld>
            <a:endParaRPr lang="en-US"/>
          </a:p>
        </p:txBody>
      </p:sp>
    </p:spTree>
    <p:extLst>
      <p:ext uri="{BB962C8B-B14F-4D97-AF65-F5344CB8AC3E}">
        <p14:creationId xmlns:p14="http://schemas.microsoft.com/office/powerpoint/2010/main" val="21706901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cwe.mitre.org/data/index.html" TargetMode="External"/><Relationship Id="rId2" Type="http://schemas.openxmlformats.org/officeDocument/2006/relationships/hyperlink" Target="https://www.owasp.org/index.php/Category:OWASP_Code_Review_Project" TargetMode="External"/><Relationship Id="rId1" Type="http://schemas.openxmlformats.org/officeDocument/2006/relationships/slideLayout" Target="../slideLayouts/slideLayout2.xml"/><Relationship Id="rId5" Type="http://schemas.openxmlformats.org/officeDocument/2006/relationships/hyperlink" Target="https://www.jssec.org/dl/android_securecoding_en.pdf" TargetMode="External"/><Relationship Id="rId4" Type="http://schemas.openxmlformats.org/officeDocument/2006/relationships/hyperlink" Target="https://www.securecoding.cert.org/confluence/display/seccode/SEI+CERT+Coding+Standards"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www.microsoft.com/en-us/download/details.aspx?id=44995" TargetMode="External"/><Relationship Id="rId2" Type="http://schemas.openxmlformats.org/officeDocument/2006/relationships/hyperlink" Target="http://www.trapkit.de/tools/checksec.htm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pmd.github.io/" TargetMode="External"/><Relationship Id="rId2" Type="http://schemas.openxmlformats.org/officeDocument/2006/relationships/hyperlink" Target="https://find-sec-bugs.github.io/" TargetMode="External"/><Relationship Id="rId1" Type="http://schemas.openxmlformats.org/officeDocument/2006/relationships/slideLayout" Target="../slideLayouts/slideLayout2.xml"/><Relationship Id="rId6" Type="http://schemas.openxmlformats.org/officeDocument/2006/relationships/hyperlink" Target="http://www.phacility.com/" TargetMode="External"/><Relationship Id="rId5" Type="http://schemas.openxmlformats.org/officeDocument/2006/relationships/hyperlink" Target="http://www.gerritcodereview.com/" TargetMode="External"/><Relationship Id="rId4" Type="http://schemas.openxmlformats.org/officeDocument/2006/relationships/hyperlink" Target="https://github.com/Microsoft/DevSkim"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floyd-fuh/crass/blob/master/grep-it.sh" TargetMode="External"/><Relationship Id="rId2" Type="http://schemas.openxmlformats.org/officeDocument/2006/relationships/hyperlink" Target="https://github.com/dxa4481/truffleHog" TargetMode="External"/><Relationship Id="rId1" Type="http://schemas.openxmlformats.org/officeDocument/2006/relationships/slideLayout" Target="../slideLayouts/slideLayout2.xml"/><Relationship Id="rId6" Type="http://schemas.openxmlformats.org/officeDocument/2006/relationships/hyperlink" Target="https://github.com/AlessandroZ/LaZagne" TargetMode="External"/><Relationship Id="rId5" Type="http://schemas.openxmlformats.org/officeDocument/2006/relationships/hyperlink" Target="https://www.x-ways.net/winhex/" TargetMode="External"/><Relationship Id="rId4" Type="http://schemas.openxmlformats.org/officeDocument/2006/relationships/hyperlink" Target="https://github.com/SecurityInnovation/AuthMatrix" TargetMode="External"/></Relationships>
</file>

<file path=ppt/slides/_rels/slide16.xml.rels><?xml version="1.0" encoding="UTF-8" standalone="yes"?>
<Relationships xmlns="http://schemas.openxmlformats.org/package/2006/relationships"><Relationship Id="rId8" Type="http://schemas.openxmlformats.org/officeDocument/2006/relationships/hyperlink" Target="https://github.com/PreOS-Security/awesome-firmware-security" TargetMode="External"/><Relationship Id="rId13" Type="http://schemas.openxmlformats.org/officeDocument/2006/relationships/hyperlink" Target="https://csrc.nist.gov/publications/detail/sp/800-122/final" TargetMode="External"/><Relationship Id="rId3" Type="http://schemas.openxmlformats.org/officeDocument/2006/relationships/hyperlink" Target="https://csrc.nist.gov/publications/detail/sp/800-125/final" TargetMode="External"/><Relationship Id="rId7" Type="http://schemas.openxmlformats.org/officeDocument/2006/relationships/hyperlink" Target="http://www.isaca.org/Knowledge-Center/Research/Documents/Virtualization-Security-Checklist_res_Eng_1010.pdf" TargetMode="External"/><Relationship Id="rId12" Type="http://schemas.openxmlformats.org/officeDocument/2006/relationships/hyperlink" Target="https://gdprchecklist.io/" TargetMode="External"/><Relationship Id="rId17" Type="http://schemas.openxmlformats.org/officeDocument/2006/relationships/hyperlink" Target="https://github.com/OWASP/owasp-mstg" TargetMode="External"/><Relationship Id="rId2" Type="http://schemas.openxmlformats.org/officeDocument/2006/relationships/hyperlink" Target="https://www.owasp.org/index.php/OWASP_Testing_Project" TargetMode="External"/><Relationship Id="rId16" Type="http://schemas.openxmlformats.org/officeDocument/2006/relationships/hyperlink" Target="https://nvlpubs.nist.gov/nistpubs/specialpublications/nist.sp.800-190.pdf" TargetMode="External"/><Relationship Id="rId1" Type="http://schemas.openxmlformats.org/officeDocument/2006/relationships/slideLayout" Target="../slideLayouts/slideLayout2.xml"/><Relationship Id="rId6" Type="http://schemas.openxmlformats.org/officeDocument/2006/relationships/hyperlink" Target="https://www.sans.org/reading-room/whitepapers/analyst/top-virtualization-security-mistakes-and-avoid-them-34800" TargetMode="External"/><Relationship Id="rId11" Type="http://schemas.openxmlformats.org/officeDocument/2006/relationships/hyperlink" Target="https://downloads.cloudsecurityalliance.org/assets/research/big-data/BigData_Security_and_Privacy_Handbook.pdf" TargetMode="External"/><Relationship Id="rId5" Type="http://schemas.openxmlformats.org/officeDocument/2006/relationships/hyperlink" Target="https://access.redhat.com/documentation/en-us/red_hat_enterprise_linux/7/html-single/virtualization_security_guide/index" TargetMode="External"/><Relationship Id="rId15" Type="http://schemas.openxmlformats.org/officeDocument/2006/relationships/hyperlink" Target="https://www.gsma.com/iot/future-iot-networks/iot-security-guidelines/" TargetMode="External"/><Relationship Id="rId10" Type="http://schemas.openxmlformats.org/officeDocument/2006/relationships/hyperlink" Target="https://www.nist.gov/publications/nist-big-data-interoperability-framework-volume-4-security-and-privacy" TargetMode="External"/><Relationship Id="rId4" Type="http://schemas.openxmlformats.org/officeDocument/2006/relationships/hyperlink" Target="https://www.pcisecuritystandards.org/documents/Virtualization_InfoSupp_v2.pdf" TargetMode="External"/><Relationship Id="rId9" Type="http://schemas.openxmlformats.org/officeDocument/2006/relationships/hyperlink" Target="https://github.com/rmusser01/Infosec_Reference/blob/master/Draft/BIOS%20UEFI%20Attacks%20Defenses.md" TargetMode="External"/><Relationship Id="rId14" Type="http://schemas.openxmlformats.org/officeDocument/2006/relationships/hyperlink" Target="https://www.enisa.europa.eu/publications/baseline-security-recommendations-for-iot/" TargetMode="External"/></Relationships>
</file>

<file path=ppt/slides/_rels/slide17.xml.rels><?xml version="1.0" encoding="UTF-8" standalone="yes"?>
<Relationships xmlns="http://schemas.openxmlformats.org/package/2006/relationships"><Relationship Id="rId8" Type="http://schemas.openxmlformats.org/officeDocument/2006/relationships/hyperlink" Target="https://github.com/floyd-fuh/crass/blob/master/grep-it.sh" TargetMode="External"/><Relationship Id="rId3" Type="http://schemas.openxmlformats.org/officeDocument/2006/relationships/hyperlink" Target="https://github.com/chrisallenlane/drek-signatures/tree/master/signatures" TargetMode="External"/><Relationship Id="rId7" Type="http://schemas.openxmlformats.org/officeDocument/2006/relationships/hyperlink" Target="https://github.com/nccgroup/VCG/tree/master/VisualCodeGrepper/bin/Release" TargetMode="External"/><Relationship Id="rId2" Type="http://schemas.openxmlformats.org/officeDocument/2006/relationships/hyperlink" Target="https://github.com/chrisallenlane/drek" TargetMode="External"/><Relationship Id="rId1" Type="http://schemas.openxmlformats.org/officeDocument/2006/relationships/slideLayout" Target="../slideLayouts/slideLayout2.xml"/><Relationship Id="rId6" Type="http://schemas.openxmlformats.org/officeDocument/2006/relationships/hyperlink" Target="https://github.com/nccgroup/VCG" TargetMode="External"/><Relationship Id="rId5" Type="http://schemas.openxmlformats.org/officeDocument/2006/relationships/hyperlink" Target="https://github.com/wireghoul/graudit/tree/master/signatures" TargetMode="External"/><Relationship Id="rId4" Type="http://schemas.openxmlformats.org/officeDocument/2006/relationships/hyperlink" Target="https://github.com/wireghoul/graudit"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F-Secure/mittn" TargetMode="External"/><Relationship Id="rId2" Type="http://schemas.openxmlformats.org/officeDocument/2006/relationships/hyperlink" Target="https://www.continuumsecurity.net/bdd-security/" TargetMode="External"/><Relationship Id="rId1" Type="http://schemas.openxmlformats.org/officeDocument/2006/relationships/slideLayout" Target="../slideLayouts/slideLayout2.xml"/><Relationship Id="rId4" Type="http://schemas.openxmlformats.org/officeDocument/2006/relationships/hyperlink" Target="http://gauntlt.org/" TargetMode="External"/></Relationships>
</file>

<file path=ppt/slides/_rels/slide19.xml.rels><?xml version="1.0" encoding="UTF-8" standalone="yes"?>
<Relationships xmlns="http://schemas.openxmlformats.org/package/2006/relationships"><Relationship Id="rId8" Type="http://schemas.openxmlformats.org/officeDocument/2006/relationships/hyperlink" Target="https://github.com/eliasgranderubio/dagda/" TargetMode="External"/><Relationship Id="rId3" Type="http://schemas.openxmlformats.org/officeDocument/2006/relationships/hyperlink" Target="https://benchmarks.cisecurity.org/" TargetMode="External"/><Relationship Id="rId7" Type="http://schemas.openxmlformats.org/officeDocument/2006/relationships/hyperlink" Target="https://sysdig.com/opensource/falco/" TargetMode="External"/><Relationship Id="rId2" Type="http://schemas.openxmlformats.org/officeDocument/2006/relationships/hyperlink" Target="https://github.com/docker/docker-bench-security/" TargetMode="External"/><Relationship Id="rId1" Type="http://schemas.openxmlformats.org/officeDocument/2006/relationships/slideLayout" Target="../slideLayouts/slideLayout2.xml"/><Relationship Id="rId6" Type="http://schemas.openxmlformats.org/officeDocument/2006/relationships/hyperlink" Target="https://github.com/anchore/anchore-engine" TargetMode="External"/><Relationship Id="rId5" Type="http://schemas.openxmlformats.org/officeDocument/2006/relationships/hyperlink" Target="https://github.com/coreos/clair" TargetMode="External"/><Relationship Id="rId4" Type="http://schemas.openxmlformats.org/officeDocument/2006/relationships/hyperlink" Target="https://github.com/diogomonica/actuary/"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hyperlink" Target="https://owtf.github.io/online-passive-scanner/" TargetMode="External"/><Relationship Id="rId3" Type="http://schemas.openxmlformats.org/officeDocument/2006/relationships/hyperlink" Target="https://jch.olacabs.com/userguide/" TargetMode="External"/><Relationship Id="rId7" Type="http://schemas.openxmlformats.org/officeDocument/2006/relationships/hyperlink" Target="https://owtf.github.io/" TargetMode="External"/><Relationship Id="rId2" Type="http://schemas.openxmlformats.org/officeDocument/2006/relationships/hyperlink" Target="https://github.com/olacabs/jackhammer" TargetMode="External"/><Relationship Id="rId1" Type="http://schemas.openxmlformats.org/officeDocument/2006/relationships/slideLayout" Target="../slideLayouts/slideLayout2.xml"/><Relationship Id="rId6" Type="http://schemas.openxmlformats.org/officeDocument/2006/relationships/hyperlink" Target="https://github.com/schubergphilis/Seccubus" TargetMode="External"/><Relationship Id="rId5" Type="http://schemas.openxmlformats.org/officeDocument/2006/relationships/hyperlink" Target="https://github.com/veerupandey/Penetration-Testing-Toolkit" TargetMode="External"/><Relationship Id="rId4" Type="http://schemas.openxmlformats.org/officeDocument/2006/relationships/hyperlink" Target="https://github.com/mozilla/minion/" TargetMode="External"/><Relationship Id="rId9" Type="http://schemas.openxmlformats.org/officeDocument/2006/relationships/hyperlink" Target="https://github.com/DefectDojo/django-DefectDojo" TargetMode="External"/></Relationships>
</file>

<file path=ppt/slides/_rels/slide21.xml.rels><?xml version="1.0" encoding="UTF-8" standalone="yes"?>
<Relationships xmlns="http://schemas.openxmlformats.org/package/2006/relationships"><Relationship Id="rId8" Type="http://schemas.openxmlformats.org/officeDocument/2006/relationships/hyperlink" Target="https://plugins.jenkins.io/htmlpublisher" TargetMode="External"/><Relationship Id="rId3" Type="http://schemas.openxmlformats.org/officeDocument/2006/relationships/hyperlink" Target="https://plugins.jenkins.io/arachni-scanner" TargetMode="External"/><Relationship Id="rId7" Type="http://schemas.openxmlformats.org/officeDocument/2006/relationships/hyperlink" Target="https://plugins.jenkins.io/fireline" TargetMode="External"/><Relationship Id="rId2" Type="http://schemas.openxmlformats.org/officeDocument/2006/relationships/hyperlink" Target="https://plugins.jenkins.io/zap" TargetMode="External"/><Relationship Id="rId1" Type="http://schemas.openxmlformats.org/officeDocument/2006/relationships/slideLayout" Target="../slideLayouts/slideLayout2.xml"/><Relationship Id="rId6" Type="http://schemas.openxmlformats.org/officeDocument/2006/relationships/hyperlink" Target="https://plugins.jenkins.io/sonar" TargetMode="External"/><Relationship Id="rId5" Type="http://schemas.openxmlformats.org/officeDocument/2006/relationships/hyperlink" Target="https://plugins.jenkins.io/findbugs" TargetMode="External"/><Relationship Id="rId10" Type="http://schemas.openxmlformats.org/officeDocument/2006/relationships/hyperlink" Target="https://plugins.jenkins.io/analysis-collector" TargetMode="External"/><Relationship Id="rId4" Type="http://schemas.openxmlformats.org/officeDocument/2006/relationships/hyperlink" Target="https://plugins.jenkins.io/dependency-check-jenkins-plugin" TargetMode="External"/><Relationship Id="rId9" Type="http://schemas.openxmlformats.org/officeDocument/2006/relationships/hyperlink" Target="https://plugins.jenkins.io/log-parser" TargetMode="External"/></Relationships>
</file>

<file path=ppt/slides/_rels/slide22.xml.rels><?xml version="1.0" encoding="UTF-8" standalone="yes"?>
<Relationships xmlns="http://schemas.openxmlformats.org/package/2006/relationships"><Relationship Id="rId8" Type="http://schemas.openxmlformats.org/officeDocument/2006/relationships/hyperlink" Target="https://github.com/stamparm/" TargetMode="External"/><Relationship Id="rId13" Type="http://schemas.openxmlformats.org/officeDocument/2006/relationships/hyperlink" Target="https://www.clamav.net/" TargetMode="External"/><Relationship Id="rId18" Type="http://schemas.openxmlformats.org/officeDocument/2006/relationships/hyperlink" Target="https://github.com/fail2ban/fail2ban/" TargetMode="External"/><Relationship Id="rId3" Type="http://schemas.openxmlformats.org/officeDocument/2006/relationships/hyperlink" Target="https://nmap.org/" TargetMode="External"/><Relationship Id="rId21" Type="http://schemas.openxmlformats.org/officeDocument/2006/relationships/hyperlink" Target="https://www.owasp.org/index.php/Category:OWASP_Project" TargetMode="External"/><Relationship Id="rId7" Type="http://schemas.openxmlformats.org/officeDocument/2006/relationships/hyperlink" Target="https://github.com/Security-Onion-Solutions" TargetMode="External"/><Relationship Id="rId12" Type="http://schemas.openxmlformats.org/officeDocument/2006/relationships/hyperlink" Target="https://github.com/ossec/" TargetMode="External"/><Relationship Id="rId17" Type="http://schemas.openxmlformats.org/officeDocument/2006/relationships/hyperlink" Target="https://github.com/hashicorp/vault" TargetMode="External"/><Relationship Id="rId2" Type="http://schemas.openxmlformats.org/officeDocument/2006/relationships/hyperlink" Target="http://www.openvas.org/" TargetMode="External"/><Relationship Id="rId16" Type="http://schemas.openxmlformats.org/officeDocument/2006/relationships/hyperlink" Target="https://github.com/facebook/osquery/" TargetMode="External"/><Relationship Id="rId20" Type="http://schemas.openxmlformats.org/officeDocument/2006/relationships/hyperlink" Target="https://github.com/onlurking/awesome-infosec" TargetMode="External"/><Relationship Id="rId1" Type="http://schemas.openxmlformats.org/officeDocument/2006/relationships/slideLayout" Target="../slideLayouts/slideLayout2.xml"/><Relationship Id="rId6" Type="http://schemas.openxmlformats.org/officeDocument/2006/relationships/hyperlink" Target="https://www.graylog.org/security" TargetMode="External"/><Relationship Id="rId11" Type="http://schemas.openxmlformats.org/officeDocument/2006/relationships/hyperlink" Target="https://github.com/rfxn/linux-malware-detect" TargetMode="External"/><Relationship Id="rId5" Type="http://schemas.openxmlformats.org/officeDocument/2006/relationships/hyperlink" Target="https://bitnami.com/stack/elk" TargetMode="External"/><Relationship Id="rId15" Type="http://schemas.openxmlformats.org/officeDocument/2006/relationships/hyperlink" Target="https://www.cisecurity.org/cis-benchmarks/" TargetMode="External"/><Relationship Id="rId23" Type="http://schemas.openxmlformats.org/officeDocument/2006/relationships/hyperlink" Target="https://learning.oreilly.com/library/view/hands-on-security-in/9781788995504/14fcdb36-3a78-44f9-84c2-12f05bf52868.xhtml" TargetMode="External"/><Relationship Id="rId10" Type="http://schemas.openxmlformats.org/officeDocument/2006/relationships/hyperlink" Target="http://dcposch.github.io/scramble/" TargetMode="External"/><Relationship Id="rId19" Type="http://schemas.openxmlformats.org/officeDocument/2006/relationships/hyperlink" Target="https://www.cybrary.it/" TargetMode="External"/><Relationship Id="rId4" Type="http://schemas.openxmlformats.org/officeDocument/2006/relationships/hyperlink" Target="https://www.owasp.org/index.php/OWASP_Dependency_Check" TargetMode="External"/><Relationship Id="rId9" Type="http://schemas.openxmlformats.org/officeDocument/2006/relationships/hyperlink" Target="https://www.modsecurity.org/" TargetMode="External"/><Relationship Id="rId14" Type="http://schemas.openxmlformats.org/officeDocument/2006/relationships/hyperlink" Target="https://blog.bacula.org/" TargetMode="External"/><Relationship Id="rId22" Type="http://schemas.openxmlformats.org/officeDocument/2006/relationships/hyperlink" Target="https://github.com/certsocietegenerale/FIR" TargetMode="External"/></Relationships>
</file>

<file path=ppt/slides/_rels/slide23.xml.rels><?xml version="1.0" encoding="UTF-8" standalone="yes"?>
<Relationships xmlns="http://schemas.openxmlformats.org/package/2006/relationships"><Relationship Id="rId8" Type="http://schemas.openxmlformats.org/officeDocument/2006/relationships/hyperlink" Target="https://github.com/alphasoc/flightsim" TargetMode="External"/><Relationship Id="rId3" Type="http://schemas.openxmlformats.org/officeDocument/2006/relationships/hyperlink" Target="https://github.com/uber-common/metta" TargetMode="External"/><Relationship Id="rId7" Type="http://schemas.openxmlformats.org/officeDocument/2006/relationships/hyperlink" Target="https://github.com/NextronSystems/APTSimulator" TargetMode="External"/><Relationship Id="rId2" Type="http://schemas.openxmlformats.org/officeDocument/2006/relationships/hyperlink" Target="https://github.com/TryCatchHCF/DumpsterFire" TargetMode="External"/><Relationship Id="rId1" Type="http://schemas.openxmlformats.org/officeDocument/2006/relationships/slideLayout" Target="../slideLayouts/slideLayout2.xml"/><Relationship Id="rId6" Type="http://schemas.openxmlformats.org/officeDocument/2006/relationships/hyperlink" Target="https://github.com/redcanaryco/atomic-red-team" TargetMode="External"/><Relationship Id="rId5" Type="http://schemas.openxmlformats.org/officeDocument/2006/relationships/hyperlink" Target="https://github.com/endgameinc/RAT" TargetMode="External"/><Relationship Id="rId4" Type="http://schemas.openxmlformats.org/officeDocument/2006/relationships/hyperlink" Target="https://attack.mitre.org/wiki/Main_Page"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https://www.sans.org/reading-room/whitepapers/incident/incident-handlers-handbook-33901" TargetMode="External"/><Relationship Id="rId2" Type="http://schemas.openxmlformats.org/officeDocument/2006/relationships/hyperlink" Target="https://csrc.nist.gov/publications/detail/sp/800-61/rev-2/final" TargetMode="External"/><Relationship Id="rId1" Type="http://schemas.openxmlformats.org/officeDocument/2006/relationships/slideLayout" Target="../slideLayouts/slideLayout2.xml"/><Relationship Id="rId6" Type="http://schemas.openxmlformats.org/officeDocument/2006/relationships/hyperlink" Target="https://www.first.org/education/FIRST_PSIRT_Service_Framework_v1.0" TargetMode="External"/><Relationship Id="rId5" Type="http://schemas.openxmlformats.org/officeDocument/2006/relationships/hyperlink" Target="https://www.mitre.org/sites/default/files/publications/pr-13-1028-mitre-10-strategies-cyber-ops-center.pdf" TargetMode="External"/><Relationship Id="rId4" Type="http://schemas.openxmlformats.org/officeDocument/2006/relationships/hyperlink" Target="https://resilience.enisa.europa.eu/cloud-security-and-resilience/publications/cloud-computing-benefits-risks-and-recommendations-for-information-security"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hyperlink" Target="https://cuckoosandbox.org/" TargetMode="External"/><Relationship Id="rId3" Type="http://schemas.openxmlformats.org/officeDocument/2006/relationships/hyperlink" Target="https://github.com/diogo-fernan/ir-rescue/" TargetMode="External"/><Relationship Id="rId7" Type="http://schemas.openxmlformats.org/officeDocument/2006/relationships/hyperlink" Target="https://github.com/rfxn/linux-maware-detect" TargetMode="External"/><Relationship Id="rId2" Type="http://schemas.openxmlformats.org/officeDocument/2006/relationships/hyperlink" Target="https://github.com/Yelp/osxcollector" TargetMode="External"/><Relationship Id="rId1" Type="http://schemas.openxmlformats.org/officeDocument/2006/relationships/slideLayout" Target="../slideLayouts/slideLayout2.xml"/><Relationship Id="rId6" Type="http://schemas.openxmlformats.org/officeDocument/2006/relationships/hyperlink" Target="https://www.calmav.net/downloads" TargetMode="External"/><Relationship Id="rId11" Type="http://schemas.openxmlformats.org/officeDocument/2006/relationships/hyperlink" Target="https://osquery.readthedocs.io/en/stable/deployment/anomaly-detection/" TargetMode="External"/><Relationship Id="rId5" Type="http://schemas.openxmlformats.org/officeDocument/2006/relationships/hyperlink" Target="https://github.com/SekoiaLab/Fastir_Collector" TargetMode="External"/><Relationship Id="rId10" Type="http://schemas.openxmlformats.org/officeDocument/2006/relationships/hyperlink" Target="https://osquery.io/" TargetMode="External"/><Relationship Id="rId4" Type="http://schemas.openxmlformats.org/officeDocument/2006/relationships/hyperlink" Target="https://github.com/SekoiaLab/Fastir_Collector_Linux" TargetMode="External"/><Relationship Id="rId9" Type="http://schemas.openxmlformats.org/officeDocument/2006/relationships/hyperlink" Target="https://github.com/google/grr" TargetMode="External"/></Relationships>
</file>

<file path=ppt/slides/_rels/slide27.xml.rels><?xml version="1.0" encoding="UTF-8" standalone="yes"?>
<Relationships xmlns="http://schemas.openxmlformats.org/package/2006/relationships"><Relationship Id="rId8" Type="http://schemas.openxmlformats.org/officeDocument/2006/relationships/hyperlink" Target="https://www.alienvault.com/products/ossim" TargetMode="External"/><Relationship Id="rId13" Type="http://schemas.openxmlformats.org/officeDocument/2006/relationships/hyperlink" Target="https://rules.emergingthreats.net/fwrules/" TargetMode="External"/><Relationship Id="rId3" Type="http://schemas.openxmlformats.org/officeDocument/2006/relationships/hyperlink" Target="https://github.com/rsyslog/rsyslog" TargetMode="External"/><Relationship Id="rId7" Type="http://schemas.openxmlformats.org/officeDocument/2006/relationships/hyperlink" Target="https://www.elastic.co/" TargetMode="External"/><Relationship Id="rId12" Type="http://schemas.openxmlformats.org/officeDocument/2006/relationships/hyperlink" Target="http://csirtgadgets.org/collective-intelligence-framework/" TargetMode="External"/><Relationship Id="rId17" Type="http://schemas.openxmlformats.org/officeDocument/2006/relationships/hyperlink" Target="http://iplists.firehol.org/" TargetMode="External"/><Relationship Id="rId2" Type="http://schemas.openxmlformats.org/officeDocument/2006/relationships/hyperlink" Target="https://github.com/balabit/syslog-ng" TargetMode="External"/><Relationship Id="rId16" Type="http://schemas.openxmlformats.org/officeDocument/2006/relationships/hyperlink" Target="https://check.torproject.org/exit-addresses" TargetMode="External"/><Relationship Id="rId1" Type="http://schemas.openxmlformats.org/officeDocument/2006/relationships/slideLayout" Target="../slideLayouts/slideLayout2.xml"/><Relationship Id="rId6" Type="http://schemas.openxmlformats.org/officeDocument/2006/relationships/hyperlink" Target="https://www.elastic.co/products/kibana" TargetMode="External"/><Relationship Id="rId11" Type="http://schemas.openxmlformats.org/officeDocument/2006/relationships/hyperlink" Target="http://www.misp-project.org/" TargetMode="External"/><Relationship Id="rId5" Type="http://schemas.openxmlformats.org/officeDocument/2006/relationships/hyperlink" Target="https://www.elastic.co/products/logstash" TargetMode="External"/><Relationship Id="rId15" Type="http://schemas.openxmlformats.org/officeDocument/2006/relationships/hyperlink" Target="https://rules.emergingthreats.net/fwrules/emerging-Block-IPs.txt" TargetMode="External"/><Relationship Id="rId10" Type="http://schemas.openxmlformats.org/officeDocument/2006/relationships/hyperlink" Target="https://www.graylog.org/" TargetMode="External"/><Relationship Id="rId4" Type="http://schemas.openxmlformats.org/officeDocument/2006/relationships/hyperlink" Target="https://www.elastic.co/products/beats/filebeat" TargetMode="External"/><Relationship Id="rId9" Type="http://schemas.openxmlformats.org/officeDocument/2006/relationships/hyperlink" Target="https://grafana.com/" TargetMode="External"/><Relationship Id="rId14" Type="http://schemas.openxmlformats.org/officeDocument/2006/relationships/hyperlink" Target="https://www.spamhaus.org/drop/" TargetMode="External"/></Relationships>
</file>

<file path=ppt/slides/_rels/slide28.xml.rels><?xml version="1.0" encoding="UTF-8" standalone="yes"?>
<Relationships xmlns="http://schemas.openxmlformats.org/package/2006/relationships"><Relationship Id="rId8" Type="http://schemas.openxmlformats.org/officeDocument/2006/relationships/hyperlink" Target="https://github.com/rfxn/linux-malware-detect" TargetMode="External"/><Relationship Id="rId13" Type="http://schemas.openxmlformats.org/officeDocument/2006/relationships/hyperlink" Target="https://github.com/SpiderLabs/owasp-modsecurity-crs/tree/v3.0/master/rules" TargetMode="External"/><Relationship Id="rId18" Type="http://schemas.openxmlformats.org/officeDocument/2006/relationships/hyperlink" Target="https://github.com/mcafee/mysql-audit" TargetMode="External"/><Relationship Id="rId3" Type="http://schemas.openxmlformats.org/officeDocument/2006/relationships/hyperlink" Target="https://github.com/wazuh/wazuh" TargetMode="External"/><Relationship Id="rId7" Type="http://schemas.openxmlformats.org/officeDocument/2006/relationships/hyperlink" Target="https://www.clamav.net/" TargetMode="External"/><Relationship Id="rId12" Type="http://schemas.openxmlformats.org/officeDocument/2006/relationships/hyperlink" Target="https://github.com/SpiderLabs/ModSecurity" TargetMode="External"/><Relationship Id="rId17" Type="http://schemas.openxmlformats.org/officeDocument/2006/relationships/hyperlink" Target="https://github.com/OISF/suricata/tree/master/rules" TargetMode="External"/><Relationship Id="rId2" Type="http://schemas.openxmlformats.org/officeDocument/2006/relationships/hyperlink" Target="https://github.com/Security-Onion-Solutions" TargetMode="External"/><Relationship Id="rId16" Type="http://schemas.openxmlformats.org/officeDocument/2006/relationships/hyperlink" Target="https://suricata-ids.org/" TargetMode="External"/><Relationship Id="rId1" Type="http://schemas.openxmlformats.org/officeDocument/2006/relationships/slideLayout" Target="../slideLayouts/slideLayout2.xml"/><Relationship Id="rId6" Type="http://schemas.openxmlformats.org/officeDocument/2006/relationships/hyperlink" Target="http://www.openvas.org/" TargetMode="External"/><Relationship Id="rId11" Type="http://schemas.openxmlformats.org/officeDocument/2006/relationships/hyperlink" Target="https://www.la-samhna.de/samhain/" TargetMode="External"/><Relationship Id="rId5" Type="http://schemas.openxmlformats.org/officeDocument/2006/relationships/hyperlink" Target="https://www.open-scap.org/" TargetMode="External"/><Relationship Id="rId15" Type="http://schemas.openxmlformats.org/officeDocument/2006/relationships/hyperlink" Target="https://snort.org/advisories/talos-rules-2018-06-05" TargetMode="External"/><Relationship Id="rId10" Type="http://schemas.openxmlformats.org/officeDocument/2006/relationships/hyperlink" Target="https://github.com/ossec/ossec-hids/tree/master/etc/rules" TargetMode="External"/><Relationship Id="rId19" Type="http://schemas.openxmlformats.org/officeDocument/2006/relationships/hyperlink" Target="https://dev.mysql.com/doc/mysql-security-excerpt/5.7/en/security-plugins.html" TargetMode="External"/><Relationship Id="rId4" Type="http://schemas.openxmlformats.org/officeDocument/2006/relationships/hyperlink" Target="https://github.com/wazuh/wazuh-ruleset/tree/master/rules" TargetMode="External"/><Relationship Id="rId9" Type="http://schemas.openxmlformats.org/officeDocument/2006/relationships/hyperlink" Target="https://github.com/ossec/ossec-hids" TargetMode="External"/><Relationship Id="rId14" Type="http://schemas.openxmlformats.org/officeDocument/2006/relationships/hyperlink" Target="https://www.snort.org/"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microsoft.com/en-us/SDL/Discover/sdlagile.aspx" TargetMode="External"/><Relationship Id="rId2" Type="http://schemas.openxmlformats.org/officeDocument/2006/relationships/hyperlink" Target="https://github.com/OWASP/samm" TargetMode="External"/><Relationship Id="rId1" Type="http://schemas.openxmlformats.org/officeDocument/2006/relationships/slideLayout" Target="../slideLayouts/slideLayout2.xml"/><Relationship Id="rId4" Type="http://schemas.openxmlformats.org/officeDocument/2006/relationships/hyperlink" Target="https://safecode.org/publications/" TargetMode="External"/></Relationships>
</file>

<file path=ppt/slides/_rels/slide30.xml.rels><?xml version="1.0" encoding="UTF-8" standalone="yes"?>
<Relationships xmlns="http://schemas.openxmlformats.org/package/2006/relationships"><Relationship Id="rId3" Type="http://schemas.openxmlformats.org/officeDocument/2006/relationships/hyperlink" Target="https://www.misp-project.org/documentation/" TargetMode="External"/><Relationship Id="rId2" Type="http://schemas.openxmlformats.org/officeDocument/2006/relationships/hyperlink" Target="https://thehive-project.org/" TargetMode="External"/><Relationship Id="rId1" Type="http://schemas.openxmlformats.org/officeDocument/2006/relationships/slideLayout" Target="../slideLayouts/slideLayout2.xml"/><Relationship Id="rId5" Type="http://schemas.openxmlformats.org/officeDocument/2006/relationships/hyperlink" Target="https://metron.apache.org/" TargetMode="External"/><Relationship Id="rId4" Type="http://schemas.openxmlformats.org/officeDocument/2006/relationships/hyperlink" Target="https://www.misp-project.org/feeds/" TargetMode="External"/></Relationships>
</file>

<file path=ppt/slides/_rels/slide31.xml.rels><?xml version="1.0" encoding="UTF-8" standalone="yes"?>
<Relationships xmlns="http://schemas.openxmlformats.org/package/2006/relationships"><Relationship Id="rId2" Type="http://schemas.openxmlformats.org/officeDocument/2006/relationships/hyperlink" Target="https://docs.microsoft.com/en-us/sysinternals/downloads/autoruns"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hyperlink" Target="https://cuckoosandbox.org/" TargetMode="External"/><Relationship Id="rId3" Type="http://schemas.openxmlformats.org/officeDocument/2006/relationships/hyperlink" Target="https://clientjs.org/" TargetMode="External"/><Relationship Id="rId7" Type="http://schemas.openxmlformats.org/officeDocument/2006/relationships/hyperlink" Target="https://s3.amazonaws.com/alexa-static/top-1m.csv.zip" TargetMode="External"/><Relationship Id="rId2" Type="http://schemas.openxmlformats.org/officeDocument/2006/relationships/hyperlink" Target="https://dev.maxmind.com/geoip/geoip2/geolite2/#Downloads" TargetMode="External"/><Relationship Id="rId1" Type="http://schemas.openxmlformats.org/officeDocument/2006/relationships/slideLayout" Target="../slideLayouts/slideLayout2.xml"/><Relationship Id="rId6" Type="http://schemas.openxmlformats.org/officeDocument/2006/relationships/hyperlink" Target="https://github.com/exp0se/dga_detector/" TargetMode="External"/><Relationship Id="rId5" Type="http://schemas.openxmlformats.org/officeDocument/2006/relationships/hyperlink" Target="https://www.virustotal.com/" TargetMode="External"/><Relationship Id="rId4" Type="http://schemas.openxmlformats.org/officeDocument/2006/relationships/hyperlink" Target="https://github.com/salesforce/ja3"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cloudsecurityalliance.org/group/top-threat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cookielaw.org/the-cookie-law/"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ecurity-and-privacy-reference-architecture.readthedocs.io/en/latest/index.html" TargetMode="External"/><Relationship Id="rId2" Type="http://schemas.openxmlformats.org/officeDocument/2006/relationships/hyperlink" Target="http://www.opensecurityarchitecture.org/cms/library/patternlandscape" TargetMode="External"/><Relationship Id="rId1" Type="http://schemas.openxmlformats.org/officeDocument/2006/relationships/slideLayout" Target="../slideLayouts/slideLayout2.xml"/><Relationship Id="rId5" Type="http://schemas.openxmlformats.org/officeDocument/2006/relationships/hyperlink" Target="https://www.owasp.org/index.php/OWASP_Cheat_Sheet_Series" TargetMode="External"/><Relationship Id="rId4" Type="http://schemas.openxmlformats.org/officeDocument/2006/relationships/hyperlink" Target="http://shiro.apache.org/"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owasp.org/index.php/OWASP_Dependency_Check" TargetMode="External"/><Relationship Id="rId2" Type="http://schemas.openxmlformats.org/officeDocument/2006/relationships/hyperlink" Target="https://retirejs.github.io/retire.js/" TargetMode="External"/><Relationship Id="rId1" Type="http://schemas.openxmlformats.org/officeDocument/2006/relationships/slideLayout" Target="../slideLayouts/slideLayout2.xml"/><Relationship Id="rId4" Type="http://schemas.openxmlformats.org/officeDocument/2006/relationships/hyperlink" Target="https://cuckoosandbox.org/"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7D614-B294-4DF3-A0B0-4A3D446CA695}"/>
              </a:ext>
            </a:extLst>
          </p:cNvPr>
          <p:cNvSpPr>
            <a:spLocks noGrp="1"/>
          </p:cNvSpPr>
          <p:nvPr>
            <p:ph type="ctrTitle"/>
          </p:nvPr>
        </p:nvSpPr>
        <p:spPr/>
        <p:txBody>
          <a:bodyPr/>
          <a:lstStyle/>
          <a:p>
            <a:r>
              <a:rPr lang="en-US" b="1" dirty="0" err="1"/>
              <a:t>DevSecOps</a:t>
            </a:r>
            <a:endParaRPr lang="en-US" dirty="0"/>
          </a:p>
        </p:txBody>
      </p:sp>
      <p:sp>
        <p:nvSpPr>
          <p:cNvPr id="3" name="Subtitle 2">
            <a:extLst>
              <a:ext uri="{FF2B5EF4-FFF2-40B4-BE49-F238E27FC236}">
                <a16:creationId xmlns:a16="http://schemas.microsoft.com/office/drawing/2014/main" id="{C801F86B-1A53-4FDF-8A76-669FED9316A6}"/>
              </a:ext>
            </a:extLst>
          </p:cNvPr>
          <p:cNvSpPr>
            <a:spLocks noGrp="1"/>
          </p:cNvSpPr>
          <p:nvPr>
            <p:ph type="subTitle" idx="1"/>
          </p:nvPr>
        </p:nvSpPr>
        <p:spPr/>
        <p:txBody>
          <a:bodyPr/>
          <a:lstStyle/>
          <a:p>
            <a:r>
              <a:rPr lang="en-US" dirty="0"/>
              <a:t>Functional Roles Tools and Tips</a:t>
            </a:r>
          </a:p>
          <a:p>
            <a:r>
              <a:rPr lang="en-US" sz="1800" i="1" dirty="0"/>
              <a:t>Borrowed from Hands-On Security in DevOps by Tony Hsu</a:t>
            </a:r>
          </a:p>
          <a:p>
            <a:r>
              <a:rPr lang="en-US" dirty="0"/>
              <a:t>Vijay Reddiar</a:t>
            </a:r>
          </a:p>
        </p:txBody>
      </p:sp>
    </p:spTree>
    <p:extLst>
      <p:ext uri="{BB962C8B-B14F-4D97-AF65-F5344CB8AC3E}">
        <p14:creationId xmlns:p14="http://schemas.microsoft.com/office/powerpoint/2010/main" val="22260740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900FB-A9D9-4084-AE44-179037DFCAFC}"/>
              </a:ext>
            </a:extLst>
          </p:cNvPr>
          <p:cNvSpPr>
            <a:spLocks noGrp="1"/>
          </p:cNvSpPr>
          <p:nvPr>
            <p:ph type="title"/>
          </p:nvPr>
        </p:nvSpPr>
        <p:spPr>
          <a:xfrm>
            <a:off x="838200" y="365125"/>
            <a:ext cx="10515600" cy="482163"/>
          </a:xfrm>
        </p:spPr>
        <p:txBody>
          <a:bodyPr>
            <a:normAutofit fontScale="90000"/>
          </a:bodyPr>
          <a:lstStyle/>
          <a:p>
            <a:r>
              <a:rPr lang="en-US" dirty="0" err="1"/>
              <a:t>DevSecOps</a:t>
            </a:r>
            <a:r>
              <a:rPr lang="en-US" dirty="0"/>
              <a:t> development team</a:t>
            </a:r>
          </a:p>
        </p:txBody>
      </p:sp>
      <p:sp>
        <p:nvSpPr>
          <p:cNvPr id="6" name="Content Placeholder 5">
            <a:extLst>
              <a:ext uri="{FF2B5EF4-FFF2-40B4-BE49-F238E27FC236}">
                <a16:creationId xmlns:a16="http://schemas.microsoft.com/office/drawing/2014/main" id="{7E7EF7D9-E61D-4397-AB90-FAAF40AF955B}"/>
              </a:ext>
            </a:extLst>
          </p:cNvPr>
          <p:cNvSpPr>
            <a:spLocks noGrp="1"/>
          </p:cNvSpPr>
          <p:nvPr>
            <p:ph idx="1"/>
          </p:nvPr>
        </p:nvSpPr>
        <p:spPr>
          <a:xfrm>
            <a:off x="838200" y="947956"/>
            <a:ext cx="10515600" cy="5229007"/>
          </a:xfrm>
        </p:spPr>
        <p:txBody>
          <a:bodyPr/>
          <a:lstStyle/>
          <a:p>
            <a:r>
              <a:rPr lang="en-US" b="1" dirty="0"/>
              <a:t>Recommended resources for the secure coding best practices</a:t>
            </a:r>
          </a:p>
          <a:p>
            <a:pPr lvl="1"/>
            <a:r>
              <a:rPr lang="en-US" dirty="0"/>
              <a:t>OWASP Secure Code Review: </a:t>
            </a:r>
            <a:r>
              <a:rPr lang="en-US" dirty="0">
                <a:hlinkClick r:id="rId2"/>
              </a:rPr>
              <a:t>https://www.owasp.org/index.php/Category:OWASP_Code_Review_Project</a:t>
            </a:r>
            <a:endParaRPr lang="en-US" dirty="0"/>
          </a:p>
          <a:p>
            <a:pPr lvl="1"/>
            <a:r>
              <a:rPr lang="en-US" dirty="0"/>
              <a:t>Common Weakness Enumeration (CWE): </a:t>
            </a:r>
            <a:r>
              <a:rPr lang="en-US" dirty="0">
                <a:hlinkClick r:id="rId3"/>
              </a:rPr>
              <a:t>https://cwe.mitre.org/data/index.html</a:t>
            </a:r>
            <a:endParaRPr lang="en-US" dirty="0"/>
          </a:p>
          <a:p>
            <a:pPr lvl="1"/>
            <a:r>
              <a:rPr lang="en-US" dirty="0"/>
              <a:t>CERT Secure Coding: </a:t>
            </a:r>
            <a:r>
              <a:rPr lang="en-US" dirty="0">
                <a:hlinkClick r:id="rId4"/>
              </a:rPr>
              <a:t>https://www.securecoding.cert.org/confluence/display/seccode/SEI+CERT+Coding+Standards</a:t>
            </a:r>
            <a:endParaRPr lang="en-US" dirty="0"/>
          </a:p>
          <a:p>
            <a:pPr lvl="1"/>
            <a:r>
              <a:rPr lang="en-US" dirty="0"/>
              <a:t>Android Secure Coding: </a:t>
            </a:r>
            <a:r>
              <a:rPr lang="en-US" dirty="0">
                <a:hlinkClick r:id="rId5"/>
              </a:rPr>
              <a:t>https://www.jssec.org/dl/android_securecoding_en.pdf</a:t>
            </a:r>
            <a:endParaRPr lang="en-US" dirty="0"/>
          </a:p>
          <a:p>
            <a:pPr lvl="1"/>
            <a:endParaRPr lang="en-US" dirty="0"/>
          </a:p>
        </p:txBody>
      </p:sp>
    </p:spTree>
    <p:extLst>
      <p:ext uri="{BB962C8B-B14F-4D97-AF65-F5344CB8AC3E}">
        <p14:creationId xmlns:p14="http://schemas.microsoft.com/office/powerpoint/2010/main" val="14086003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111A2-5BD1-4801-8D62-22D3909706FF}"/>
              </a:ext>
            </a:extLst>
          </p:cNvPr>
          <p:cNvSpPr>
            <a:spLocks noGrp="1"/>
          </p:cNvSpPr>
          <p:nvPr>
            <p:ph type="title"/>
          </p:nvPr>
        </p:nvSpPr>
        <p:spPr>
          <a:xfrm>
            <a:off x="838200" y="365125"/>
            <a:ext cx="10515600" cy="616387"/>
          </a:xfrm>
        </p:spPr>
        <p:txBody>
          <a:bodyPr>
            <a:normAutofit fontScale="90000"/>
          </a:bodyPr>
          <a:lstStyle/>
          <a:p>
            <a:r>
              <a:rPr lang="en-US" dirty="0" err="1"/>
              <a:t>DevSecOps</a:t>
            </a:r>
            <a:r>
              <a:rPr lang="en-US" dirty="0"/>
              <a:t> development team</a:t>
            </a:r>
          </a:p>
        </p:txBody>
      </p:sp>
      <p:sp>
        <p:nvSpPr>
          <p:cNvPr id="3" name="Content Placeholder 2">
            <a:extLst>
              <a:ext uri="{FF2B5EF4-FFF2-40B4-BE49-F238E27FC236}">
                <a16:creationId xmlns:a16="http://schemas.microsoft.com/office/drawing/2014/main" id="{314C7773-B7AE-4D1C-A3C6-3EA71D00ABBA}"/>
              </a:ext>
            </a:extLst>
          </p:cNvPr>
          <p:cNvSpPr>
            <a:spLocks noGrp="1"/>
          </p:cNvSpPr>
          <p:nvPr>
            <p:ph idx="1"/>
          </p:nvPr>
        </p:nvSpPr>
        <p:spPr>
          <a:xfrm>
            <a:off x="838200" y="1082180"/>
            <a:ext cx="10515600" cy="5094783"/>
          </a:xfrm>
        </p:spPr>
        <p:txBody>
          <a:bodyPr/>
          <a:lstStyle/>
          <a:p>
            <a:r>
              <a:rPr lang="en-US" b="1" dirty="0"/>
              <a:t>Secure compiler and link flags that are used to mitigate the buffer overflow exploit attack</a:t>
            </a:r>
          </a:p>
          <a:p>
            <a:r>
              <a:rPr lang="en-US" dirty="0"/>
              <a:t>The following tools can be used to verify the correct secure compiler configuration:</a:t>
            </a:r>
          </a:p>
          <a:p>
            <a:pPr lvl="1"/>
            <a:r>
              <a:rPr lang="en-US" b="1" dirty="0" err="1"/>
              <a:t>CheckSEC</a:t>
            </a:r>
            <a:r>
              <a:rPr lang="en-US" b="1" dirty="0"/>
              <a:t> for Linux</a:t>
            </a:r>
            <a:r>
              <a:rPr lang="en-US" dirty="0"/>
              <a:t>: </a:t>
            </a:r>
            <a:r>
              <a:rPr lang="en-US" dirty="0">
                <a:hlinkClick r:id="rId2"/>
              </a:rPr>
              <a:t>www.trapkit.de/tools/checksec.html</a:t>
            </a:r>
            <a:endParaRPr lang="en-US" dirty="0"/>
          </a:p>
          <a:p>
            <a:pPr lvl="1"/>
            <a:r>
              <a:rPr lang="en-US" b="1" dirty="0"/>
              <a:t>Microsoft </a:t>
            </a:r>
            <a:r>
              <a:rPr lang="en-US" b="1" dirty="0" err="1"/>
              <a:t>BinScope</a:t>
            </a:r>
            <a:r>
              <a:rPr lang="en-US" dirty="0"/>
              <a:t>: </a:t>
            </a:r>
            <a:r>
              <a:rPr lang="en-US" dirty="0">
                <a:hlinkClick r:id="rId3"/>
              </a:rPr>
              <a:t>https://www.microsoft.com/en-us/download/details.aspx?id=44995</a:t>
            </a:r>
            <a:endParaRPr lang="en-US" dirty="0"/>
          </a:p>
          <a:p>
            <a:endParaRPr lang="en-US" dirty="0"/>
          </a:p>
        </p:txBody>
      </p:sp>
      <p:graphicFrame>
        <p:nvGraphicFramePr>
          <p:cNvPr id="4" name="Table 3">
            <a:extLst>
              <a:ext uri="{FF2B5EF4-FFF2-40B4-BE49-F238E27FC236}">
                <a16:creationId xmlns:a16="http://schemas.microsoft.com/office/drawing/2014/main" id="{3C674CDB-2562-486C-9633-B7226DEBCEB2}"/>
              </a:ext>
            </a:extLst>
          </p:cNvPr>
          <p:cNvGraphicFramePr>
            <a:graphicFrameLocks noGrp="1"/>
          </p:cNvGraphicFramePr>
          <p:nvPr>
            <p:extLst>
              <p:ext uri="{D42A27DB-BD31-4B8C-83A1-F6EECF244321}">
                <p14:modId xmlns:p14="http://schemas.microsoft.com/office/powerpoint/2010/main" val="1458117582"/>
              </p:ext>
            </p:extLst>
          </p:nvPr>
        </p:nvGraphicFramePr>
        <p:xfrm>
          <a:off x="261020" y="4299926"/>
          <a:ext cx="4552950" cy="1600200"/>
        </p:xfrm>
        <a:graphic>
          <a:graphicData uri="http://schemas.openxmlformats.org/drawingml/2006/table">
            <a:tbl>
              <a:tblPr firstRow="1" bandRow="1">
                <a:tableStyleId>{BC89EF96-8CEA-46FF-86C4-4CE0E7609802}</a:tableStyleId>
              </a:tblPr>
              <a:tblGrid>
                <a:gridCol w="2276475">
                  <a:extLst>
                    <a:ext uri="{9D8B030D-6E8A-4147-A177-3AD203B41FA5}">
                      <a16:colId xmlns:a16="http://schemas.microsoft.com/office/drawing/2014/main" val="1556012794"/>
                    </a:ext>
                  </a:extLst>
                </a:gridCol>
                <a:gridCol w="2276475">
                  <a:extLst>
                    <a:ext uri="{9D8B030D-6E8A-4147-A177-3AD203B41FA5}">
                      <a16:colId xmlns:a16="http://schemas.microsoft.com/office/drawing/2014/main" val="1691802243"/>
                    </a:ext>
                  </a:extLst>
                </a:gridCol>
              </a:tblGrid>
              <a:tr h="0">
                <a:tc>
                  <a:txBody>
                    <a:bodyPr/>
                    <a:lstStyle/>
                    <a:p>
                      <a:pPr algn="l"/>
                      <a:r>
                        <a:rPr lang="en-US" sz="1100">
                          <a:effectLst/>
                        </a:rPr>
                        <a:t>Mitigation</a:t>
                      </a:r>
                      <a:endParaRPr lang="en-US" sz="1100">
                        <a:effectLst/>
                        <a:latin typeface="inherit"/>
                      </a:endParaRPr>
                    </a:p>
                  </a:txBody>
                  <a:tcPr marL="76200" marR="76200" marT="76200" marB="76200" anchor="ctr"/>
                </a:tc>
                <a:tc>
                  <a:txBody>
                    <a:bodyPr/>
                    <a:lstStyle/>
                    <a:p>
                      <a:pPr algn="l"/>
                      <a:r>
                        <a:rPr lang="en-US" sz="1100">
                          <a:effectLst/>
                        </a:rPr>
                        <a:t>Visual Studio compiler options</a:t>
                      </a:r>
                      <a:endParaRPr lang="en-US" sz="1100">
                        <a:effectLst/>
                        <a:latin typeface="inherit"/>
                      </a:endParaRPr>
                    </a:p>
                  </a:txBody>
                  <a:tcPr marL="76200" marR="76200" marT="76200" marB="76200" anchor="ctr"/>
                </a:tc>
                <a:extLst>
                  <a:ext uri="{0D108BD9-81ED-4DB2-BD59-A6C34878D82A}">
                    <a16:rowId xmlns:a16="http://schemas.microsoft.com/office/drawing/2014/main" val="2861823937"/>
                  </a:ext>
                </a:extLst>
              </a:tr>
              <a:tr h="0">
                <a:tc>
                  <a:txBody>
                    <a:bodyPr/>
                    <a:lstStyle/>
                    <a:p>
                      <a:pPr algn="l"/>
                      <a:r>
                        <a:rPr lang="en-US" sz="1100" dirty="0">
                          <a:effectLst/>
                        </a:rPr>
                        <a:t>Stack randomization</a:t>
                      </a:r>
                      <a:endParaRPr lang="en-US" sz="1100" dirty="0">
                        <a:effectLst/>
                        <a:latin typeface="inherit"/>
                      </a:endParaRPr>
                    </a:p>
                  </a:txBody>
                  <a:tcPr marL="76200" marR="76200" marT="76200" marB="76200" anchor="ctr"/>
                </a:tc>
                <a:tc>
                  <a:txBody>
                    <a:bodyPr/>
                    <a:lstStyle/>
                    <a:p>
                      <a:pPr algn="l"/>
                      <a:r>
                        <a:rPr lang="en-US" sz="1100">
                          <a:effectLst/>
                        </a:rPr>
                        <a:t>/DyNAMICBASE</a:t>
                      </a:r>
                      <a:endParaRPr lang="en-US" sz="1100">
                        <a:effectLst/>
                        <a:latin typeface="inherit"/>
                      </a:endParaRPr>
                    </a:p>
                  </a:txBody>
                  <a:tcPr marL="76200" marR="76200" marT="76200" marB="76200" anchor="ctr"/>
                </a:tc>
                <a:extLst>
                  <a:ext uri="{0D108BD9-81ED-4DB2-BD59-A6C34878D82A}">
                    <a16:rowId xmlns:a16="http://schemas.microsoft.com/office/drawing/2014/main" val="136439364"/>
                  </a:ext>
                </a:extLst>
              </a:tr>
              <a:tr h="0">
                <a:tc>
                  <a:txBody>
                    <a:bodyPr/>
                    <a:lstStyle/>
                    <a:p>
                      <a:pPr algn="l"/>
                      <a:r>
                        <a:rPr lang="en-US" sz="1100">
                          <a:effectLst/>
                        </a:rPr>
                        <a:t>Buffer overrun defenses</a:t>
                      </a:r>
                      <a:endParaRPr lang="en-US" sz="1100">
                        <a:effectLst/>
                        <a:latin typeface="inherit"/>
                      </a:endParaRPr>
                    </a:p>
                  </a:txBody>
                  <a:tcPr marL="76200" marR="76200" marT="76200" marB="76200" anchor="ctr"/>
                </a:tc>
                <a:tc>
                  <a:txBody>
                    <a:bodyPr/>
                    <a:lstStyle/>
                    <a:p>
                      <a:pPr algn="l"/>
                      <a:r>
                        <a:rPr lang="en-US" sz="1100" dirty="0">
                          <a:effectLst/>
                        </a:rPr>
                        <a:t>/GS</a:t>
                      </a:r>
                      <a:endParaRPr lang="en-US" sz="1100" dirty="0">
                        <a:effectLst/>
                        <a:latin typeface="inherit"/>
                      </a:endParaRPr>
                    </a:p>
                  </a:txBody>
                  <a:tcPr marL="76200" marR="76200" marT="76200" marB="76200" anchor="ctr"/>
                </a:tc>
                <a:extLst>
                  <a:ext uri="{0D108BD9-81ED-4DB2-BD59-A6C34878D82A}">
                    <a16:rowId xmlns:a16="http://schemas.microsoft.com/office/drawing/2014/main" val="2306073639"/>
                  </a:ext>
                </a:extLst>
              </a:tr>
              <a:tr h="0">
                <a:tc>
                  <a:txBody>
                    <a:bodyPr/>
                    <a:lstStyle/>
                    <a:p>
                      <a:pPr algn="l"/>
                      <a:r>
                        <a:rPr lang="en-US" sz="1100">
                          <a:effectLst/>
                        </a:rPr>
                        <a:t>NoExecute (NX)</a:t>
                      </a:r>
                      <a:endParaRPr lang="en-US" sz="1100">
                        <a:effectLst/>
                        <a:latin typeface="inherit"/>
                      </a:endParaRPr>
                    </a:p>
                  </a:txBody>
                  <a:tcPr marL="76200" marR="76200" marT="76200" marB="76200" anchor="ctr"/>
                </a:tc>
                <a:tc>
                  <a:txBody>
                    <a:bodyPr/>
                    <a:lstStyle/>
                    <a:p>
                      <a:pPr algn="l"/>
                      <a:r>
                        <a:rPr lang="en-US" sz="1100" dirty="0">
                          <a:effectLst/>
                        </a:rPr>
                        <a:t>/NXCOMPAT</a:t>
                      </a:r>
                      <a:endParaRPr lang="en-US" sz="1100" dirty="0">
                        <a:effectLst/>
                        <a:latin typeface="inherit"/>
                      </a:endParaRPr>
                    </a:p>
                  </a:txBody>
                  <a:tcPr marL="76200" marR="76200" marT="76200" marB="76200" anchor="ctr"/>
                </a:tc>
                <a:extLst>
                  <a:ext uri="{0D108BD9-81ED-4DB2-BD59-A6C34878D82A}">
                    <a16:rowId xmlns:a16="http://schemas.microsoft.com/office/drawing/2014/main" val="4178618638"/>
                  </a:ext>
                </a:extLst>
              </a:tr>
              <a:tr h="0">
                <a:tc>
                  <a:txBody>
                    <a:bodyPr/>
                    <a:lstStyle/>
                    <a:p>
                      <a:pPr algn="l"/>
                      <a:r>
                        <a:rPr lang="en-US" sz="1100">
                          <a:effectLst/>
                        </a:rPr>
                        <a:t>Exception handler protection</a:t>
                      </a:r>
                      <a:endParaRPr lang="en-US" sz="1100">
                        <a:effectLst/>
                        <a:latin typeface="inherit"/>
                      </a:endParaRPr>
                    </a:p>
                  </a:txBody>
                  <a:tcPr marL="76200" marR="76200" marT="76200" marB="76200" anchor="ctr"/>
                </a:tc>
                <a:tc>
                  <a:txBody>
                    <a:bodyPr/>
                    <a:lstStyle/>
                    <a:p>
                      <a:pPr algn="l"/>
                      <a:r>
                        <a:rPr lang="en-US" sz="1100" dirty="0">
                          <a:effectLst/>
                        </a:rPr>
                        <a:t>/SAFESEH</a:t>
                      </a:r>
                      <a:endParaRPr lang="en-US" sz="1100" dirty="0">
                        <a:effectLst/>
                        <a:latin typeface="inherit"/>
                      </a:endParaRPr>
                    </a:p>
                  </a:txBody>
                  <a:tcPr marL="76200" marR="76200" marT="76200" marB="76200" anchor="ctr"/>
                </a:tc>
                <a:extLst>
                  <a:ext uri="{0D108BD9-81ED-4DB2-BD59-A6C34878D82A}">
                    <a16:rowId xmlns:a16="http://schemas.microsoft.com/office/drawing/2014/main" val="522626277"/>
                  </a:ext>
                </a:extLst>
              </a:tr>
            </a:tbl>
          </a:graphicData>
        </a:graphic>
      </p:graphicFrame>
      <p:graphicFrame>
        <p:nvGraphicFramePr>
          <p:cNvPr id="5" name="Table 4">
            <a:extLst>
              <a:ext uri="{FF2B5EF4-FFF2-40B4-BE49-F238E27FC236}">
                <a16:creationId xmlns:a16="http://schemas.microsoft.com/office/drawing/2014/main" id="{9F93CAD1-FCA2-49F4-AED0-C55D915F3EF0}"/>
              </a:ext>
            </a:extLst>
          </p:cNvPr>
          <p:cNvGraphicFramePr>
            <a:graphicFrameLocks noGrp="1"/>
          </p:cNvGraphicFramePr>
          <p:nvPr>
            <p:extLst>
              <p:ext uri="{D42A27DB-BD31-4B8C-83A1-F6EECF244321}">
                <p14:modId xmlns:p14="http://schemas.microsoft.com/office/powerpoint/2010/main" val="68151935"/>
              </p:ext>
            </p:extLst>
          </p:nvPr>
        </p:nvGraphicFramePr>
        <p:xfrm>
          <a:off x="5025005" y="4189751"/>
          <a:ext cx="5457388" cy="2087880"/>
        </p:xfrm>
        <a:graphic>
          <a:graphicData uri="http://schemas.openxmlformats.org/drawingml/2006/table">
            <a:tbl>
              <a:tblPr firstRow="1" bandRow="1">
                <a:tableStyleId>{BC89EF96-8CEA-46FF-86C4-4CE0E7609802}</a:tableStyleId>
              </a:tblPr>
              <a:tblGrid>
                <a:gridCol w="2640843">
                  <a:extLst>
                    <a:ext uri="{9D8B030D-6E8A-4147-A177-3AD203B41FA5}">
                      <a16:colId xmlns:a16="http://schemas.microsoft.com/office/drawing/2014/main" val="4168696333"/>
                    </a:ext>
                  </a:extLst>
                </a:gridCol>
                <a:gridCol w="2816545">
                  <a:extLst>
                    <a:ext uri="{9D8B030D-6E8A-4147-A177-3AD203B41FA5}">
                      <a16:colId xmlns:a16="http://schemas.microsoft.com/office/drawing/2014/main" val="3440374614"/>
                    </a:ext>
                  </a:extLst>
                </a:gridCol>
              </a:tblGrid>
              <a:tr h="0">
                <a:tc>
                  <a:txBody>
                    <a:bodyPr/>
                    <a:lstStyle/>
                    <a:p>
                      <a:pPr algn="l"/>
                      <a:r>
                        <a:rPr lang="en-US" sz="1100">
                          <a:effectLst/>
                        </a:rPr>
                        <a:t>Mitigation</a:t>
                      </a:r>
                      <a:endParaRPr lang="en-US" sz="1100">
                        <a:effectLst/>
                        <a:latin typeface="inherit"/>
                      </a:endParaRPr>
                    </a:p>
                  </a:txBody>
                  <a:tcPr marL="76200" marR="76200" marT="76200" marB="76200" anchor="ctr"/>
                </a:tc>
                <a:tc>
                  <a:txBody>
                    <a:bodyPr/>
                    <a:lstStyle/>
                    <a:p>
                      <a:pPr algn="l"/>
                      <a:r>
                        <a:rPr lang="da-DK" sz="1100">
                          <a:effectLst/>
                        </a:rPr>
                        <a:t>Compiler and linker flags for GCC</a:t>
                      </a:r>
                      <a:endParaRPr lang="da-DK" sz="1100">
                        <a:effectLst/>
                        <a:latin typeface="inherit"/>
                      </a:endParaRPr>
                    </a:p>
                  </a:txBody>
                  <a:tcPr marL="76200" marR="76200" marT="76200" marB="76200" anchor="ctr"/>
                </a:tc>
                <a:extLst>
                  <a:ext uri="{0D108BD9-81ED-4DB2-BD59-A6C34878D82A}">
                    <a16:rowId xmlns:a16="http://schemas.microsoft.com/office/drawing/2014/main" val="457675148"/>
                  </a:ext>
                </a:extLst>
              </a:tr>
              <a:tr h="0">
                <a:tc>
                  <a:txBody>
                    <a:bodyPr/>
                    <a:lstStyle/>
                    <a:p>
                      <a:pPr algn="l"/>
                      <a:r>
                        <a:rPr lang="en-US" sz="1100">
                          <a:effectLst/>
                        </a:rPr>
                        <a:t>Address</a:t>
                      </a:r>
                      <a:endParaRPr lang="en-US" sz="1100">
                        <a:effectLst/>
                        <a:latin typeface="inherit"/>
                      </a:endParaRPr>
                    </a:p>
                  </a:txBody>
                  <a:tcPr marL="76200" marR="76200" marT="76200" marB="76200" anchor="ctr"/>
                </a:tc>
                <a:tc>
                  <a:txBody>
                    <a:bodyPr/>
                    <a:lstStyle/>
                    <a:p>
                      <a:pPr algn="l"/>
                      <a:r>
                        <a:rPr lang="en-US" sz="1100">
                          <a:effectLst/>
                        </a:rPr>
                        <a:t>-fPIC</a:t>
                      </a:r>
                      <a:endParaRPr lang="en-US" sz="1100">
                        <a:effectLst/>
                        <a:latin typeface="inherit"/>
                      </a:endParaRPr>
                    </a:p>
                  </a:txBody>
                  <a:tcPr marL="76200" marR="76200" marT="76200" marB="76200" anchor="ctr"/>
                </a:tc>
                <a:extLst>
                  <a:ext uri="{0D108BD9-81ED-4DB2-BD59-A6C34878D82A}">
                    <a16:rowId xmlns:a16="http://schemas.microsoft.com/office/drawing/2014/main" val="2290139630"/>
                  </a:ext>
                </a:extLst>
              </a:tr>
              <a:tr h="0">
                <a:tc>
                  <a:txBody>
                    <a:bodyPr/>
                    <a:lstStyle/>
                    <a:p>
                      <a:pPr algn="l"/>
                      <a:r>
                        <a:rPr lang="en-US" sz="1100" dirty="0" err="1">
                          <a:effectLst/>
                        </a:rPr>
                        <a:t>NoExecute</a:t>
                      </a:r>
                      <a:r>
                        <a:rPr lang="en-US" sz="1100" dirty="0">
                          <a:effectLst/>
                        </a:rPr>
                        <a:t> stack</a:t>
                      </a:r>
                      <a:endParaRPr lang="en-US" sz="1100" dirty="0">
                        <a:effectLst/>
                        <a:latin typeface="inherit"/>
                      </a:endParaRPr>
                    </a:p>
                  </a:txBody>
                  <a:tcPr marL="76200" marR="76200" marT="76200" marB="76200" anchor="ctr"/>
                </a:tc>
                <a:tc>
                  <a:txBody>
                    <a:bodyPr/>
                    <a:lstStyle/>
                    <a:p>
                      <a:pPr algn="l"/>
                      <a:r>
                        <a:rPr lang="en-US" sz="1100">
                          <a:effectLst/>
                        </a:rPr>
                        <a:t>-Wl, -z, noexecstack</a:t>
                      </a:r>
                      <a:endParaRPr lang="en-US" sz="1100">
                        <a:effectLst/>
                        <a:latin typeface="inherit"/>
                      </a:endParaRPr>
                    </a:p>
                  </a:txBody>
                  <a:tcPr marL="76200" marR="76200" marT="76200" marB="76200" anchor="ctr"/>
                </a:tc>
                <a:extLst>
                  <a:ext uri="{0D108BD9-81ED-4DB2-BD59-A6C34878D82A}">
                    <a16:rowId xmlns:a16="http://schemas.microsoft.com/office/drawing/2014/main" val="442716027"/>
                  </a:ext>
                </a:extLst>
              </a:tr>
              <a:tr h="0">
                <a:tc>
                  <a:txBody>
                    <a:bodyPr/>
                    <a:lstStyle/>
                    <a:p>
                      <a:pPr algn="l"/>
                      <a:r>
                        <a:rPr lang="en-US" sz="1100" dirty="0">
                          <a:effectLst/>
                        </a:rPr>
                        <a:t>GOT protection</a:t>
                      </a:r>
                      <a:endParaRPr lang="en-US" sz="1100" dirty="0">
                        <a:effectLst/>
                        <a:latin typeface="inherit"/>
                      </a:endParaRPr>
                    </a:p>
                  </a:txBody>
                  <a:tcPr marL="76200" marR="76200" marT="76200" marB="76200" anchor="ctr"/>
                </a:tc>
                <a:tc>
                  <a:txBody>
                    <a:bodyPr/>
                    <a:lstStyle/>
                    <a:p>
                      <a:pPr algn="l"/>
                      <a:r>
                        <a:rPr lang="en-US" sz="1100">
                          <a:effectLst/>
                        </a:rPr>
                        <a:t>-Wl, -z, relro</a:t>
                      </a:r>
                      <a:endParaRPr lang="en-US" sz="1100">
                        <a:effectLst/>
                        <a:latin typeface="inherit"/>
                      </a:endParaRPr>
                    </a:p>
                  </a:txBody>
                  <a:tcPr marL="76200" marR="76200" marT="76200" marB="76200" anchor="ctr"/>
                </a:tc>
                <a:extLst>
                  <a:ext uri="{0D108BD9-81ED-4DB2-BD59-A6C34878D82A}">
                    <a16:rowId xmlns:a16="http://schemas.microsoft.com/office/drawing/2014/main" val="82397638"/>
                  </a:ext>
                </a:extLst>
              </a:tr>
              <a:tr h="0">
                <a:tc>
                  <a:txBody>
                    <a:bodyPr/>
                    <a:lstStyle/>
                    <a:p>
                      <a:pPr algn="l"/>
                      <a:r>
                        <a:rPr lang="en-US" sz="1100">
                          <a:effectLst/>
                        </a:rPr>
                        <a:t>Stack protector</a:t>
                      </a:r>
                      <a:endParaRPr lang="en-US" sz="1100">
                        <a:effectLst/>
                        <a:latin typeface="inherit"/>
                      </a:endParaRPr>
                    </a:p>
                  </a:txBody>
                  <a:tcPr marL="76200" marR="76200" marT="76200" marB="76200" anchor="ctr"/>
                </a:tc>
                <a:tc>
                  <a:txBody>
                    <a:bodyPr/>
                    <a:lstStyle/>
                    <a:p>
                      <a:pPr algn="l"/>
                      <a:r>
                        <a:rPr lang="en-US" sz="1100">
                          <a:effectLst/>
                        </a:rPr>
                        <a:t>-fstack-protector</a:t>
                      </a:r>
                      <a:endParaRPr lang="en-US" sz="1100">
                        <a:effectLst/>
                        <a:latin typeface="inherit"/>
                      </a:endParaRPr>
                    </a:p>
                  </a:txBody>
                  <a:tcPr marL="76200" marR="76200" marT="76200" marB="76200" anchor="ctr"/>
                </a:tc>
                <a:extLst>
                  <a:ext uri="{0D108BD9-81ED-4DB2-BD59-A6C34878D82A}">
                    <a16:rowId xmlns:a16="http://schemas.microsoft.com/office/drawing/2014/main" val="734162315"/>
                  </a:ext>
                </a:extLst>
              </a:tr>
              <a:tr h="0">
                <a:tc>
                  <a:txBody>
                    <a:bodyPr/>
                    <a:lstStyle/>
                    <a:p>
                      <a:pPr algn="l"/>
                      <a:r>
                        <a:rPr lang="en-US" sz="1100">
                          <a:effectLst/>
                        </a:rPr>
                        <a:t>ASLR</a:t>
                      </a:r>
                      <a:endParaRPr lang="en-US" sz="1100">
                        <a:effectLst/>
                        <a:latin typeface="inherit"/>
                      </a:endParaRPr>
                    </a:p>
                  </a:txBody>
                  <a:tcPr marL="76200" marR="76200" marT="76200" marB="76200" anchor="ctr"/>
                </a:tc>
                <a:tc>
                  <a:txBody>
                    <a:bodyPr/>
                    <a:lstStyle/>
                    <a:p>
                      <a:pPr algn="l"/>
                      <a:r>
                        <a:rPr lang="en-US" sz="1100" dirty="0">
                          <a:effectLst/>
                        </a:rPr>
                        <a:t>Echo 1 &gt; /proc/sys/kernel/</a:t>
                      </a:r>
                      <a:r>
                        <a:rPr lang="en-US" sz="1100" dirty="0" err="1">
                          <a:effectLst/>
                        </a:rPr>
                        <a:t>randomize_va_space</a:t>
                      </a:r>
                      <a:endParaRPr lang="en-US" sz="1100" dirty="0">
                        <a:effectLst/>
                        <a:latin typeface="inherit"/>
                      </a:endParaRPr>
                    </a:p>
                  </a:txBody>
                  <a:tcPr marL="76200" marR="76200" marT="76200" marB="76200" anchor="ctr"/>
                </a:tc>
                <a:extLst>
                  <a:ext uri="{0D108BD9-81ED-4DB2-BD59-A6C34878D82A}">
                    <a16:rowId xmlns:a16="http://schemas.microsoft.com/office/drawing/2014/main" val="3396347342"/>
                  </a:ext>
                </a:extLst>
              </a:tr>
            </a:tbl>
          </a:graphicData>
        </a:graphic>
      </p:graphicFrame>
    </p:spTree>
    <p:extLst>
      <p:ext uri="{BB962C8B-B14F-4D97-AF65-F5344CB8AC3E}">
        <p14:creationId xmlns:p14="http://schemas.microsoft.com/office/powerpoint/2010/main" val="29537114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111A2-5BD1-4801-8D62-22D3909706FF}"/>
              </a:ext>
            </a:extLst>
          </p:cNvPr>
          <p:cNvSpPr>
            <a:spLocks noGrp="1"/>
          </p:cNvSpPr>
          <p:nvPr>
            <p:ph type="title"/>
          </p:nvPr>
        </p:nvSpPr>
        <p:spPr>
          <a:xfrm>
            <a:off x="838200" y="365125"/>
            <a:ext cx="10515600" cy="549275"/>
          </a:xfrm>
        </p:spPr>
        <p:txBody>
          <a:bodyPr>
            <a:normAutofit fontScale="90000"/>
          </a:bodyPr>
          <a:lstStyle/>
          <a:p>
            <a:r>
              <a:rPr lang="en-US" dirty="0" err="1"/>
              <a:t>DevSecOps</a:t>
            </a:r>
            <a:r>
              <a:rPr lang="en-US" dirty="0"/>
              <a:t> development team</a:t>
            </a:r>
          </a:p>
        </p:txBody>
      </p:sp>
      <p:sp>
        <p:nvSpPr>
          <p:cNvPr id="3" name="Content Placeholder 2">
            <a:extLst>
              <a:ext uri="{FF2B5EF4-FFF2-40B4-BE49-F238E27FC236}">
                <a16:creationId xmlns:a16="http://schemas.microsoft.com/office/drawing/2014/main" id="{314C7773-B7AE-4D1C-A3C6-3EA71D00ABBA}"/>
              </a:ext>
            </a:extLst>
          </p:cNvPr>
          <p:cNvSpPr>
            <a:spLocks noGrp="1"/>
          </p:cNvSpPr>
          <p:nvPr>
            <p:ph idx="1"/>
          </p:nvPr>
        </p:nvSpPr>
        <p:spPr>
          <a:xfrm>
            <a:off x="838200" y="1015069"/>
            <a:ext cx="10515600" cy="2114026"/>
          </a:xfrm>
        </p:spPr>
        <p:txBody>
          <a:bodyPr/>
          <a:lstStyle/>
          <a:p>
            <a:r>
              <a:rPr lang="en-US" dirty="0"/>
              <a:t>IDE plugins to automate the code review</a:t>
            </a:r>
          </a:p>
          <a:p>
            <a:endParaRPr lang="en-US" dirty="0"/>
          </a:p>
        </p:txBody>
      </p:sp>
      <p:graphicFrame>
        <p:nvGraphicFramePr>
          <p:cNvPr id="4" name="Table 3">
            <a:extLst>
              <a:ext uri="{FF2B5EF4-FFF2-40B4-BE49-F238E27FC236}">
                <a16:creationId xmlns:a16="http://schemas.microsoft.com/office/drawing/2014/main" id="{BA5CFF6F-A1BC-4C37-88FB-966EEFB42152}"/>
              </a:ext>
            </a:extLst>
          </p:cNvPr>
          <p:cNvGraphicFramePr>
            <a:graphicFrameLocks noGrp="1"/>
          </p:cNvGraphicFramePr>
          <p:nvPr>
            <p:extLst>
              <p:ext uri="{D42A27DB-BD31-4B8C-83A1-F6EECF244321}">
                <p14:modId xmlns:p14="http://schemas.microsoft.com/office/powerpoint/2010/main" val="2107368355"/>
              </p:ext>
            </p:extLst>
          </p:nvPr>
        </p:nvGraphicFramePr>
        <p:xfrm>
          <a:off x="998291" y="1614346"/>
          <a:ext cx="9378893" cy="1280160"/>
        </p:xfrm>
        <a:graphic>
          <a:graphicData uri="http://schemas.openxmlformats.org/drawingml/2006/table">
            <a:tbl>
              <a:tblPr firstRow="1" bandRow="1">
                <a:tableStyleId>{BC89EF96-8CEA-46FF-86C4-4CE0E7609802}</a:tableStyleId>
              </a:tblPr>
              <a:tblGrid>
                <a:gridCol w="1577131">
                  <a:extLst>
                    <a:ext uri="{9D8B030D-6E8A-4147-A177-3AD203B41FA5}">
                      <a16:colId xmlns:a16="http://schemas.microsoft.com/office/drawing/2014/main" val="2102851993"/>
                    </a:ext>
                  </a:extLst>
                </a:gridCol>
                <a:gridCol w="2533475">
                  <a:extLst>
                    <a:ext uri="{9D8B030D-6E8A-4147-A177-3AD203B41FA5}">
                      <a16:colId xmlns:a16="http://schemas.microsoft.com/office/drawing/2014/main" val="2656457885"/>
                    </a:ext>
                  </a:extLst>
                </a:gridCol>
                <a:gridCol w="5268287">
                  <a:extLst>
                    <a:ext uri="{9D8B030D-6E8A-4147-A177-3AD203B41FA5}">
                      <a16:colId xmlns:a16="http://schemas.microsoft.com/office/drawing/2014/main" val="3046617837"/>
                    </a:ext>
                  </a:extLst>
                </a:gridCol>
              </a:tblGrid>
              <a:tr h="0">
                <a:tc>
                  <a:txBody>
                    <a:bodyPr/>
                    <a:lstStyle/>
                    <a:p>
                      <a:pPr algn="l"/>
                      <a:r>
                        <a:rPr lang="en-US" sz="1100">
                          <a:effectLst/>
                        </a:rPr>
                        <a:t>Tools</a:t>
                      </a:r>
                      <a:endParaRPr lang="en-US" sz="1100">
                        <a:effectLst/>
                        <a:latin typeface="inherit"/>
                      </a:endParaRPr>
                    </a:p>
                  </a:txBody>
                  <a:tcPr marL="76200" marR="76200" marT="76200" marB="76200" anchor="ctr"/>
                </a:tc>
                <a:tc>
                  <a:txBody>
                    <a:bodyPr/>
                    <a:lstStyle/>
                    <a:p>
                      <a:pPr algn="l"/>
                      <a:r>
                        <a:rPr lang="en-US" sz="1100">
                          <a:effectLst/>
                        </a:rPr>
                        <a:t>Supported programming language</a:t>
                      </a:r>
                      <a:endParaRPr lang="en-US" sz="1100">
                        <a:effectLst/>
                        <a:latin typeface="inherit"/>
                      </a:endParaRPr>
                    </a:p>
                  </a:txBody>
                  <a:tcPr marL="76200" marR="76200" marT="76200" marB="76200" anchor="ctr"/>
                </a:tc>
                <a:tc>
                  <a:txBody>
                    <a:bodyPr/>
                    <a:lstStyle/>
                    <a:p>
                      <a:pPr algn="l"/>
                      <a:r>
                        <a:rPr lang="en-US" sz="1100" dirty="0">
                          <a:effectLst/>
                        </a:rPr>
                        <a:t>Reference</a:t>
                      </a:r>
                      <a:endParaRPr lang="en-US" sz="1100" dirty="0">
                        <a:effectLst/>
                        <a:latin typeface="inherit"/>
                      </a:endParaRPr>
                    </a:p>
                  </a:txBody>
                  <a:tcPr marL="76200" marR="76200" marT="76200" marB="76200" anchor="ctr"/>
                </a:tc>
                <a:extLst>
                  <a:ext uri="{0D108BD9-81ED-4DB2-BD59-A6C34878D82A}">
                    <a16:rowId xmlns:a16="http://schemas.microsoft.com/office/drawing/2014/main" val="2720227667"/>
                  </a:ext>
                </a:extLst>
              </a:tr>
              <a:tr h="0">
                <a:tc>
                  <a:txBody>
                    <a:bodyPr/>
                    <a:lstStyle/>
                    <a:p>
                      <a:pPr algn="l"/>
                      <a:r>
                        <a:rPr lang="en-US" sz="1100">
                          <a:effectLst/>
                        </a:rPr>
                        <a:t>FindSecBugs</a:t>
                      </a:r>
                      <a:endParaRPr lang="en-US" sz="1100">
                        <a:effectLst/>
                        <a:latin typeface="inherit"/>
                      </a:endParaRPr>
                    </a:p>
                  </a:txBody>
                  <a:tcPr marL="76200" marR="76200" marT="76200" marB="76200" anchor="ctr"/>
                </a:tc>
                <a:tc>
                  <a:txBody>
                    <a:bodyPr/>
                    <a:lstStyle/>
                    <a:p>
                      <a:pPr algn="l"/>
                      <a:r>
                        <a:rPr lang="en-US" sz="1100">
                          <a:effectLst/>
                        </a:rPr>
                        <a:t>Java</a:t>
                      </a:r>
                      <a:endParaRPr lang="en-US" sz="1100">
                        <a:effectLst/>
                        <a:latin typeface="inherit"/>
                      </a:endParaRPr>
                    </a:p>
                  </a:txBody>
                  <a:tcPr marL="76200" marR="76200" marT="76200" marB="76200" anchor="ctr"/>
                </a:tc>
                <a:tc>
                  <a:txBody>
                    <a:bodyPr/>
                    <a:lstStyle/>
                    <a:p>
                      <a:pPr algn="l">
                        <a:buFont typeface="Arial" panose="020B0604020202020204" pitchFamily="34" charset="0"/>
                        <a:buChar char="•"/>
                      </a:pPr>
                      <a:r>
                        <a:rPr lang="en-US" sz="1100" u="none" strike="noStrike">
                          <a:effectLst/>
                          <a:hlinkClick r:id="rId2"/>
                        </a:rPr>
                        <a:t>https://find-sec-bugs.github.io/</a:t>
                      </a:r>
                      <a:endParaRPr lang="en-US" sz="1100" b="0">
                        <a:effectLst/>
                      </a:endParaRPr>
                    </a:p>
                  </a:txBody>
                  <a:tcPr marL="76200" marR="76200" marT="76200" marB="76200" anchor="ctr"/>
                </a:tc>
                <a:extLst>
                  <a:ext uri="{0D108BD9-81ED-4DB2-BD59-A6C34878D82A}">
                    <a16:rowId xmlns:a16="http://schemas.microsoft.com/office/drawing/2014/main" val="835470541"/>
                  </a:ext>
                </a:extLst>
              </a:tr>
              <a:tr h="0">
                <a:tc>
                  <a:txBody>
                    <a:bodyPr/>
                    <a:lstStyle/>
                    <a:p>
                      <a:pPr algn="l"/>
                      <a:r>
                        <a:rPr lang="en-US" sz="1100">
                          <a:effectLst/>
                        </a:rPr>
                        <a:t>PMD</a:t>
                      </a:r>
                      <a:endParaRPr lang="en-US" sz="1100">
                        <a:effectLst/>
                        <a:latin typeface="inherit"/>
                      </a:endParaRPr>
                    </a:p>
                  </a:txBody>
                  <a:tcPr marL="76200" marR="76200" marT="76200" marB="76200" anchor="ctr"/>
                </a:tc>
                <a:tc>
                  <a:txBody>
                    <a:bodyPr/>
                    <a:lstStyle/>
                    <a:p>
                      <a:pPr algn="l"/>
                      <a:r>
                        <a:rPr lang="en-US" sz="1100">
                          <a:effectLst/>
                        </a:rPr>
                        <a:t>Java</a:t>
                      </a:r>
                      <a:endParaRPr lang="en-US" sz="1100">
                        <a:effectLst/>
                        <a:latin typeface="inherit"/>
                      </a:endParaRPr>
                    </a:p>
                  </a:txBody>
                  <a:tcPr marL="76200" marR="76200" marT="76200" marB="76200" anchor="ctr"/>
                </a:tc>
                <a:tc>
                  <a:txBody>
                    <a:bodyPr/>
                    <a:lstStyle/>
                    <a:p>
                      <a:pPr algn="l">
                        <a:buFont typeface="Arial" panose="020B0604020202020204" pitchFamily="34" charset="0"/>
                        <a:buChar char="•"/>
                      </a:pPr>
                      <a:r>
                        <a:rPr lang="en-US" sz="1100" u="none" strike="noStrike">
                          <a:effectLst/>
                          <a:hlinkClick r:id="rId3"/>
                        </a:rPr>
                        <a:t>https://pmd.github.io/</a:t>
                      </a:r>
                      <a:endParaRPr lang="en-US" sz="1100" b="0">
                        <a:effectLst/>
                      </a:endParaRPr>
                    </a:p>
                  </a:txBody>
                  <a:tcPr marL="76200" marR="76200" marT="76200" marB="76200" anchor="ctr"/>
                </a:tc>
                <a:extLst>
                  <a:ext uri="{0D108BD9-81ED-4DB2-BD59-A6C34878D82A}">
                    <a16:rowId xmlns:a16="http://schemas.microsoft.com/office/drawing/2014/main" val="2026320283"/>
                  </a:ext>
                </a:extLst>
              </a:tr>
              <a:tr h="0">
                <a:tc>
                  <a:txBody>
                    <a:bodyPr/>
                    <a:lstStyle/>
                    <a:p>
                      <a:pPr algn="l"/>
                      <a:r>
                        <a:rPr lang="en-US" sz="1100">
                          <a:effectLst/>
                        </a:rPr>
                        <a:t>DevSkim</a:t>
                      </a:r>
                      <a:endParaRPr lang="en-US" sz="1100">
                        <a:effectLst/>
                        <a:latin typeface="inherit"/>
                      </a:endParaRPr>
                    </a:p>
                  </a:txBody>
                  <a:tcPr marL="76200" marR="76200" marT="76200" marB="76200" anchor="ctr"/>
                </a:tc>
                <a:tc>
                  <a:txBody>
                    <a:bodyPr/>
                    <a:lstStyle/>
                    <a:p>
                      <a:pPr algn="l"/>
                      <a:r>
                        <a:rPr lang="en-US" sz="1100" dirty="0">
                          <a:effectLst/>
                        </a:rPr>
                        <a:t>All</a:t>
                      </a:r>
                      <a:endParaRPr lang="en-US" sz="1100" dirty="0">
                        <a:effectLst/>
                        <a:latin typeface="inherit"/>
                      </a:endParaRPr>
                    </a:p>
                  </a:txBody>
                  <a:tcPr marL="76200" marR="76200" marT="76200" marB="76200" anchor="ctr"/>
                </a:tc>
                <a:tc>
                  <a:txBody>
                    <a:bodyPr/>
                    <a:lstStyle/>
                    <a:p>
                      <a:pPr algn="l">
                        <a:buFont typeface="Arial" panose="020B0604020202020204" pitchFamily="34" charset="0"/>
                        <a:buChar char="•"/>
                      </a:pPr>
                      <a:r>
                        <a:rPr lang="en-US" sz="1100" u="none" strike="noStrike" dirty="0">
                          <a:effectLst/>
                          <a:hlinkClick r:id="rId4"/>
                        </a:rPr>
                        <a:t>https://github.com/Microsoft/DevSkim</a:t>
                      </a:r>
                      <a:endParaRPr lang="en-US" sz="1100" b="0" dirty="0">
                        <a:effectLst/>
                      </a:endParaRPr>
                    </a:p>
                  </a:txBody>
                  <a:tcPr marL="76200" marR="76200" marT="76200" marB="76200" anchor="ctr"/>
                </a:tc>
                <a:extLst>
                  <a:ext uri="{0D108BD9-81ED-4DB2-BD59-A6C34878D82A}">
                    <a16:rowId xmlns:a16="http://schemas.microsoft.com/office/drawing/2014/main" val="1006627453"/>
                  </a:ext>
                </a:extLst>
              </a:tr>
            </a:tbl>
          </a:graphicData>
        </a:graphic>
      </p:graphicFrame>
      <p:sp>
        <p:nvSpPr>
          <p:cNvPr id="6" name="Rectangle 5">
            <a:extLst>
              <a:ext uri="{FF2B5EF4-FFF2-40B4-BE49-F238E27FC236}">
                <a16:creationId xmlns:a16="http://schemas.microsoft.com/office/drawing/2014/main" id="{0E9CE277-E29C-40D1-A936-218AE3079682}"/>
              </a:ext>
            </a:extLst>
          </p:cNvPr>
          <p:cNvSpPr/>
          <p:nvPr/>
        </p:nvSpPr>
        <p:spPr>
          <a:xfrm>
            <a:off x="838200" y="3021945"/>
            <a:ext cx="9538984" cy="2308324"/>
          </a:xfrm>
          <a:prstGeom prst="rect">
            <a:avLst/>
          </a:prstGeom>
        </p:spPr>
        <p:txBody>
          <a:bodyPr wrap="square">
            <a:spAutoFit/>
          </a:bodyPr>
          <a:lstStyle/>
          <a:p>
            <a:pPr marL="285750" indent="-285750">
              <a:buFont typeface="Arial" panose="020B0604020202020204" pitchFamily="34" charset="0"/>
              <a:buChar char="•"/>
            </a:pPr>
            <a:r>
              <a:rPr lang="en-US" b="0" i="0" dirty="0">
                <a:solidFill>
                  <a:srgbClr val="333333"/>
                </a:solidFill>
                <a:effectLst/>
                <a:latin typeface="Georgia" panose="02040502050405020303" pitchFamily="18" charset="0"/>
              </a:rPr>
              <a:t>For a team code review platform, the following open source tools are recommended:</a:t>
            </a:r>
          </a:p>
          <a:p>
            <a:pPr marL="742950" lvl="1" indent="-285750">
              <a:buFont typeface="Arial" panose="020B0604020202020204" pitchFamily="34" charset="0"/>
              <a:buChar char="•"/>
            </a:pPr>
            <a:r>
              <a:rPr lang="en-US" b="1" dirty="0"/>
              <a:t>Gerrit:</a:t>
            </a:r>
            <a:r>
              <a:rPr lang="en-US" dirty="0"/>
              <a:t> It provided a web-based UI code review for the GIT source code. </a:t>
            </a:r>
            <a:r>
              <a:rPr lang="en-US" dirty="0">
                <a:hlinkClick r:id="rId5"/>
              </a:rPr>
              <a:t>www.gerritcodereview.com</a:t>
            </a:r>
            <a:endParaRPr lang="en-US" dirty="0"/>
          </a:p>
          <a:p>
            <a:pPr marL="742950" lvl="1" indent="-285750">
              <a:buFont typeface="Arial" panose="020B0604020202020204" pitchFamily="34" charset="0"/>
              <a:buChar char="•"/>
            </a:pPr>
            <a:r>
              <a:rPr lang="en-US" b="1" dirty="0"/>
              <a:t>Phabricator:</a:t>
            </a:r>
            <a:r>
              <a:rPr lang="en-US" dirty="0"/>
              <a:t> Phabricator is an open source tool which integrates not only code review tools but also bug tracking.  </a:t>
            </a:r>
            <a:r>
              <a:rPr lang="en-US" dirty="0">
                <a:hlinkClick r:id="rId6"/>
              </a:rPr>
              <a:t>www.phacility.com</a:t>
            </a:r>
            <a:endParaRPr lang="en-US" dirty="0"/>
          </a:p>
          <a:p>
            <a:pPr marL="285750" indent="-285750">
              <a:buFont typeface="Arial" panose="020B0604020202020204" pitchFamily="34" charset="0"/>
              <a:buChar char="•"/>
            </a:pPr>
            <a:r>
              <a:rPr lang="en-US" dirty="0"/>
              <a:t>For the peer code review practices, consider creating a code review checklist or refer to the OWASP cheat sheet or OWASP SCP (secure coding practices)</a:t>
            </a:r>
          </a:p>
          <a:p>
            <a:endParaRPr lang="en-US" b="1" dirty="0"/>
          </a:p>
        </p:txBody>
      </p:sp>
    </p:spTree>
    <p:extLst>
      <p:ext uri="{BB962C8B-B14F-4D97-AF65-F5344CB8AC3E}">
        <p14:creationId xmlns:p14="http://schemas.microsoft.com/office/powerpoint/2010/main" val="29322627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111A2-5BD1-4801-8D62-22D3909706FF}"/>
              </a:ext>
            </a:extLst>
          </p:cNvPr>
          <p:cNvSpPr>
            <a:spLocks noGrp="1"/>
          </p:cNvSpPr>
          <p:nvPr>
            <p:ph type="title"/>
          </p:nvPr>
        </p:nvSpPr>
        <p:spPr>
          <a:xfrm>
            <a:off x="838200" y="365125"/>
            <a:ext cx="10515600" cy="549275"/>
          </a:xfrm>
        </p:spPr>
        <p:txBody>
          <a:bodyPr>
            <a:normAutofit fontScale="90000"/>
          </a:bodyPr>
          <a:lstStyle/>
          <a:p>
            <a:r>
              <a:rPr lang="en-US" dirty="0" err="1"/>
              <a:t>DevSecOps</a:t>
            </a:r>
            <a:r>
              <a:rPr lang="en-US" dirty="0"/>
              <a:t> development team</a:t>
            </a:r>
          </a:p>
        </p:txBody>
      </p:sp>
      <p:sp>
        <p:nvSpPr>
          <p:cNvPr id="3" name="Content Placeholder 2">
            <a:extLst>
              <a:ext uri="{FF2B5EF4-FFF2-40B4-BE49-F238E27FC236}">
                <a16:creationId xmlns:a16="http://schemas.microsoft.com/office/drawing/2014/main" id="{314C7773-B7AE-4D1C-A3C6-3EA71D00ABBA}"/>
              </a:ext>
            </a:extLst>
          </p:cNvPr>
          <p:cNvSpPr>
            <a:spLocks noGrp="1"/>
          </p:cNvSpPr>
          <p:nvPr>
            <p:ph idx="1"/>
          </p:nvPr>
        </p:nvSpPr>
        <p:spPr>
          <a:xfrm>
            <a:off x="838200" y="1015068"/>
            <a:ext cx="10515600" cy="5161895"/>
          </a:xfrm>
        </p:spPr>
        <p:txBody>
          <a:bodyPr/>
          <a:lstStyle/>
          <a:p>
            <a:r>
              <a:rPr lang="en-US" dirty="0"/>
              <a:t>Static code analysis</a:t>
            </a:r>
          </a:p>
          <a:p>
            <a:endParaRPr lang="en-US" dirty="0"/>
          </a:p>
        </p:txBody>
      </p:sp>
      <p:graphicFrame>
        <p:nvGraphicFramePr>
          <p:cNvPr id="4" name="Table 3">
            <a:extLst>
              <a:ext uri="{FF2B5EF4-FFF2-40B4-BE49-F238E27FC236}">
                <a16:creationId xmlns:a16="http://schemas.microsoft.com/office/drawing/2014/main" id="{F520FC35-84D9-44A0-BC97-50A30A7AA47E}"/>
              </a:ext>
            </a:extLst>
          </p:cNvPr>
          <p:cNvGraphicFramePr>
            <a:graphicFrameLocks noGrp="1"/>
          </p:cNvGraphicFramePr>
          <p:nvPr>
            <p:extLst>
              <p:ext uri="{D42A27DB-BD31-4B8C-83A1-F6EECF244321}">
                <p14:modId xmlns:p14="http://schemas.microsoft.com/office/powerpoint/2010/main" val="143035485"/>
              </p:ext>
            </p:extLst>
          </p:nvPr>
        </p:nvGraphicFramePr>
        <p:xfrm>
          <a:off x="942975" y="1809686"/>
          <a:ext cx="9039224" cy="4351339"/>
        </p:xfrm>
        <a:graphic>
          <a:graphicData uri="http://schemas.openxmlformats.org/drawingml/2006/table">
            <a:tbl>
              <a:tblPr firstRow="1" bandRow="1">
                <a:tableStyleId>{BC89EF96-8CEA-46FF-86C4-4CE0E7609802}</a:tableStyleId>
              </a:tblPr>
              <a:tblGrid>
                <a:gridCol w="992500">
                  <a:extLst>
                    <a:ext uri="{9D8B030D-6E8A-4147-A177-3AD203B41FA5}">
                      <a16:colId xmlns:a16="http://schemas.microsoft.com/office/drawing/2014/main" val="3248990760"/>
                    </a:ext>
                  </a:extLst>
                </a:gridCol>
                <a:gridCol w="1319138">
                  <a:extLst>
                    <a:ext uri="{9D8B030D-6E8A-4147-A177-3AD203B41FA5}">
                      <a16:colId xmlns:a16="http://schemas.microsoft.com/office/drawing/2014/main" val="1346755297"/>
                    </a:ext>
                  </a:extLst>
                </a:gridCol>
                <a:gridCol w="6727586">
                  <a:extLst>
                    <a:ext uri="{9D8B030D-6E8A-4147-A177-3AD203B41FA5}">
                      <a16:colId xmlns:a16="http://schemas.microsoft.com/office/drawing/2014/main" val="592316836"/>
                    </a:ext>
                  </a:extLst>
                </a:gridCol>
              </a:tblGrid>
              <a:tr h="891420">
                <a:tc>
                  <a:txBody>
                    <a:bodyPr/>
                    <a:lstStyle/>
                    <a:p>
                      <a:pPr algn="l"/>
                      <a:r>
                        <a:rPr lang="en-US" sz="1050">
                          <a:effectLst/>
                        </a:rPr>
                        <a:t>Tools</a:t>
                      </a:r>
                      <a:endParaRPr lang="en-US" sz="1050">
                        <a:effectLst/>
                        <a:latin typeface="inherit"/>
                      </a:endParaRPr>
                    </a:p>
                  </a:txBody>
                  <a:tcPr marL="37772" marR="37772" marT="37772" marB="37772" anchor="ctr"/>
                </a:tc>
                <a:tc>
                  <a:txBody>
                    <a:bodyPr/>
                    <a:lstStyle/>
                    <a:p>
                      <a:pPr algn="l"/>
                      <a:r>
                        <a:rPr lang="en-US" sz="1050">
                          <a:effectLst/>
                        </a:rPr>
                        <a:t>Supported Programming language</a:t>
                      </a:r>
                      <a:endParaRPr lang="en-US" sz="1050">
                        <a:effectLst/>
                        <a:latin typeface="inherit"/>
                      </a:endParaRPr>
                    </a:p>
                  </a:txBody>
                  <a:tcPr marL="37772" marR="37772" marT="37772" marB="37772" anchor="ctr"/>
                </a:tc>
                <a:tc>
                  <a:txBody>
                    <a:bodyPr/>
                    <a:lstStyle/>
                    <a:p>
                      <a:pPr algn="l"/>
                      <a:r>
                        <a:rPr lang="en-US" sz="1050">
                          <a:effectLst/>
                        </a:rPr>
                        <a:t>Characteristics</a:t>
                      </a:r>
                      <a:endParaRPr lang="en-US" sz="1050">
                        <a:effectLst/>
                        <a:latin typeface="inherit"/>
                      </a:endParaRPr>
                    </a:p>
                  </a:txBody>
                  <a:tcPr marL="37772" marR="37772" marT="37772" marB="37772" anchor="ctr"/>
                </a:tc>
                <a:extLst>
                  <a:ext uri="{0D108BD9-81ED-4DB2-BD59-A6C34878D82A}">
                    <a16:rowId xmlns:a16="http://schemas.microsoft.com/office/drawing/2014/main" val="2525129528"/>
                  </a:ext>
                </a:extLst>
              </a:tr>
              <a:tr h="619461">
                <a:tc>
                  <a:txBody>
                    <a:bodyPr/>
                    <a:lstStyle/>
                    <a:p>
                      <a:pPr algn="l"/>
                      <a:r>
                        <a:rPr lang="en-US" sz="1050">
                          <a:effectLst/>
                        </a:rPr>
                        <a:t>Grep Rough Audit</a:t>
                      </a:r>
                      <a:endParaRPr lang="en-US" sz="1050">
                        <a:effectLst/>
                        <a:latin typeface="inherit"/>
                      </a:endParaRPr>
                    </a:p>
                  </a:txBody>
                  <a:tcPr marL="37772" marR="37772" marT="37772" marB="37772" anchor="ctr"/>
                </a:tc>
                <a:tc>
                  <a:txBody>
                    <a:bodyPr/>
                    <a:lstStyle/>
                    <a:p>
                      <a:pPr algn="l"/>
                      <a:r>
                        <a:rPr lang="en-US" sz="1050">
                          <a:effectLst/>
                        </a:rPr>
                        <a:t>All</a:t>
                      </a:r>
                      <a:endParaRPr lang="en-US" sz="1050">
                        <a:effectLst/>
                        <a:latin typeface="inherit"/>
                      </a:endParaRPr>
                    </a:p>
                  </a:txBody>
                  <a:tcPr marL="37772" marR="37772" marT="37772" marB="37772" anchor="ctr"/>
                </a:tc>
                <a:tc>
                  <a:txBody>
                    <a:bodyPr/>
                    <a:lstStyle/>
                    <a:p>
                      <a:pPr algn="l"/>
                      <a:r>
                        <a:rPr lang="en-US" sz="1050">
                          <a:effectLst/>
                        </a:rPr>
                        <a:t>It's a simple script to detect security flaws in the source code by using GREP and regular expression for common security patterns. </a:t>
                      </a:r>
                    </a:p>
                  </a:txBody>
                  <a:tcPr marL="37772" marR="37772" marT="37772" marB="37772" anchor="ctr"/>
                </a:tc>
                <a:extLst>
                  <a:ext uri="{0D108BD9-81ED-4DB2-BD59-A6C34878D82A}">
                    <a16:rowId xmlns:a16="http://schemas.microsoft.com/office/drawing/2014/main" val="2142433690"/>
                  </a:ext>
                </a:extLst>
              </a:tr>
              <a:tr h="347503">
                <a:tc>
                  <a:txBody>
                    <a:bodyPr/>
                    <a:lstStyle/>
                    <a:p>
                      <a:pPr algn="l"/>
                      <a:r>
                        <a:rPr lang="en-US" sz="1050">
                          <a:effectLst/>
                        </a:rPr>
                        <a:t>Flawfinder</a:t>
                      </a:r>
                      <a:endParaRPr lang="en-US" sz="1050">
                        <a:effectLst/>
                        <a:latin typeface="inherit"/>
                      </a:endParaRPr>
                    </a:p>
                  </a:txBody>
                  <a:tcPr marL="37772" marR="37772" marT="37772" marB="37772" anchor="ctr"/>
                </a:tc>
                <a:tc>
                  <a:txBody>
                    <a:bodyPr/>
                    <a:lstStyle/>
                    <a:p>
                      <a:pPr algn="l"/>
                      <a:r>
                        <a:rPr lang="en-US" sz="1050">
                          <a:effectLst/>
                        </a:rPr>
                        <a:t>C/C+</a:t>
                      </a:r>
                      <a:endParaRPr lang="en-US" sz="1050">
                        <a:effectLst/>
                        <a:latin typeface="inherit"/>
                      </a:endParaRPr>
                    </a:p>
                  </a:txBody>
                  <a:tcPr marL="37772" marR="37772" marT="37772" marB="37772" anchor="ctr"/>
                </a:tc>
                <a:tc>
                  <a:txBody>
                    <a:bodyPr/>
                    <a:lstStyle/>
                    <a:p>
                      <a:pPr algn="l"/>
                      <a:r>
                        <a:rPr lang="en-US" sz="1050">
                          <a:effectLst/>
                        </a:rPr>
                        <a:t>It's a simple tool to scan for the security issue in C/C++ security issue in C/C++ source code.  </a:t>
                      </a:r>
                      <a:endParaRPr lang="en-US" sz="1050">
                        <a:effectLst/>
                        <a:latin typeface="inherit"/>
                      </a:endParaRPr>
                    </a:p>
                  </a:txBody>
                  <a:tcPr marL="37772" marR="37772" marT="37772" marB="37772" anchor="ctr"/>
                </a:tc>
                <a:extLst>
                  <a:ext uri="{0D108BD9-81ED-4DB2-BD59-A6C34878D82A}">
                    <a16:rowId xmlns:a16="http://schemas.microsoft.com/office/drawing/2014/main" val="3518804585"/>
                  </a:ext>
                </a:extLst>
              </a:tr>
              <a:tr h="347503">
                <a:tc>
                  <a:txBody>
                    <a:bodyPr/>
                    <a:lstStyle/>
                    <a:p>
                      <a:pPr algn="l"/>
                      <a:r>
                        <a:rPr lang="en-US" sz="1050">
                          <a:effectLst/>
                        </a:rPr>
                        <a:t>Brakeman</a:t>
                      </a:r>
                      <a:endParaRPr lang="en-US" sz="1050">
                        <a:effectLst/>
                        <a:latin typeface="inherit"/>
                      </a:endParaRPr>
                    </a:p>
                  </a:txBody>
                  <a:tcPr marL="37772" marR="37772" marT="37772" marB="37772" anchor="ctr"/>
                </a:tc>
                <a:tc>
                  <a:txBody>
                    <a:bodyPr/>
                    <a:lstStyle/>
                    <a:p>
                      <a:pPr algn="l"/>
                      <a:r>
                        <a:rPr lang="en-US" sz="1050">
                          <a:effectLst/>
                        </a:rPr>
                        <a:t>Ruby on Rails</a:t>
                      </a:r>
                      <a:endParaRPr lang="en-US" sz="1050">
                        <a:effectLst/>
                        <a:latin typeface="inherit"/>
                      </a:endParaRPr>
                    </a:p>
                  </a:txBody>
                  <a:tcPr marL="37772" marR="37772" marT="37772" marB="37772" anchor="ctr"/>
                </a:tc>
                <a:tc>
                  <a:txBody>
                    <a:bodyPr/>
                    <a:lstStyle/>
                    <a:p>
                      <a:pPr algn="l"/>
                      <a:r>
                        <a:rPr lang="en-US" sz="1050">
                          <a:effectLst/>
                        </a:rPr>
                        <a:t>Brakeman is mainly focused on the security issue in Ruby code. </a:t>
                      </a:r>
                      <a:endParaRPr lang="en-US" sz="1050">
                        <a:effectLst/>
                        <a:latin typeface="inherit"/>
                      </a:endParaRPr>
                    </a:p>
                  </a:txBody>
                  <a:tcPr marL="37772" marR="37772" marT="37772" marB="37772" anchor="ctr"/>
                </a:tc>
                <a:extLst>
                  <a:ext uri="{0D108BD9-81ED-4DB2-BD59-A6C34878D82A}">
                    <a16:rowId xmlns:a16="http://schemas.microsoft.com/office/drawing/2014/main" val="3557512384"/>
                  </a:ext>
                </a:extLst>
              </a:tr>
              <a:tr h="347503">
                <a:tc>
                  <a:txBody>
                    <a:bodyPr/>
                    <a:lstStyle/>
                    <a:p>
                      <a:pPr algn="l"/>
                      <a:r>
                        <a:rPr lang="en-US" sz="1050">
                          <a:effectLst/>
                        </a:rPr>
                        <a:t>SonarQube</a:t>
                      </a:r>
                      <a:endParaRPr lang="en-US" sz="1050">
                        <a:effectLst/>
                        <a:latin typeface="inherit"/>
                      </a:endParaRPr>
                    </a:p>
                  </a:txBody>
                  <a:tcPr marL="37772" marR="37772" marT="37772" marB="37772" anchor="ctr"/>
                </a:tc>
                <a:tc>
                  <a:txBody>
                    <a:bodyPr/>
                    <a:lstStyle/>
                    <a:p>
                      <a:pPr algn="l"/>
                      <a:r>
                        <a:rPr lang="en-US" sz="1050">
                          <a:effectLst/>
                        </a:rPr>
                        <a:t>All</a:t>
                      </a:r>
                      <a:endParaRPr lang="en-US" sz="1050">
                        <a:effectLst/>
                        <a:latin typeface="inherit"/>
                      </a:endParaRPr>
                    </a:p>
                  </a:txBody>
                  <a:tcPr marL="37772" marR="37772" marT="37772" marB="37772" anchor="ctr"/>
                </a:tc>
                <a:tc>
                  <a:txBody>
                    <a:bodyPr/>
                    <a:lstStyle/>
                    <a:p>
                      <a:pPr algn="l"/>
                      <a:r>
                        <a:rPr lang="en-US" sz="1050">
                          <a:effectLst/>
                        </a:rPr>
                        <a:t>The SonarQube is a source code quality analysis tool. </a:t>
                      </a:r>
                      <a:endParaRPr lang="en-US" sz="1050">
                        <a:effectLst/>
                        <a:latin typeface="inherit"/>
                      </a:endParaRPr>
                    </a:p>
                  </a:txBody>
                  <a:tcPr marL="37772" marR="37772" marT="37772" marB="37772" anchor="ctr"/>
                </a:tc>
                <a:extLst>
                  <a:ext uri="{0D108BD9-81ED-4DB2-BD59-A6C34878D82A}">
                    <a16:rowId xmlns:a16="http://schemas.microsoft.com/office/drawing/2014/main" val="1338111399"/>
                  </a:ext>
                </a:extLst>
              </a:tr>
              <a:tr h="483482">
                <a:tc>
                  <a:txBody>
                    <a:bodyPr/>
                    <a:lstStyle/>
                    <a:p>
                      <a:pPr algn="l"/>
                      <a:r>
                        <a:rPr lang="en-US" sz="1050">
                          <a:effectLst/>
                        </a:rPr>
                        <a:t>GREP IT</a:t>
                      </a:r>
                      <a:endParaRPr lang="en-US" sz="1050">
                        <a:effectLst/>
                        <a:latin typeface="inherit"/>
                      </a:endParaRPr>
                    </a:p>
                  </a:txBody>
                  <a:tcPr marL="37772" marR="37772" marT="37772" marB="37772" anchor="ctr"/>
                </a:tc>
                <a:tc>
                  <a:txBody>
                    <a:bodyPr/>
                    <a:lstStyle/>
                    <a:p>
                      <a:pPr algn="l"/>
                      <a:r>
                        <a:rPr lang="en-US" sz="1050">
                          <a:effectLst/>
                        </a:rPr>
                        <a:t>All</a:t>
                      </a:r>
                      <a:endParaRPr lang="en-US" sz="1050">
                        <a:effectLst/>
                        <a:latin typeface="inherit"/>
                      </a:endParaRPr>
                    </a:p>
                  </a:txBody>
                  <a:tcPr marL="37772" marR="37772" marT="37772" marB="37772" anchor="ctr"/>
                </a:tc>
                <a:tc>
                  <a:txBody>
                    <a:bodyPr/>
                    <a:lstStyle/>
                    <a:p>
                      <a:pPr algn="l"/>
                      <a:r>
                        <a:rPr lang="en-US" sz="1050">
                          <a:effectLst/>
                        </a:rPr>
                        <a:t>It's one Linux shell script which can do the code scanning. No other dependencies required. </a:t>
                      </a:r>
                    </a:p>
                    <a:p>
                      <a:pPr algn="l"/>
                      <a:r>
                        <a:rPr lang="en-US" sz="1050">
                          <a:effectLst/>
                        </a:rPr>
                        <a:t> </a:t>
                      </a:r>
                      <a:endParaRPr lang="en-US" sz="1050">
                        <a:effectLst/>
                        <a:latin typeface="inherit"/>
                      </a:endParaRPr>
                    </a:p>
                  </a:txBody>
                  <a:tcPr marL="37772" marR="37772" marT="37772" marB="37772" anchor="ctr"/>
                </a:tc>
                <a:extLst>
                  <a:ext uri="{0D108BD9-81ED-4DB2-BD59-A6C34878D82A}">
                    <a16:rowId xmlns:a16="http://schemas.microsoft.com/office/drawing/2014/main" val="3218467897"/>
                  </a:ext>
                </a:extLst>
              </a:tr>
              <a:tr h="483482">
                <a:tc>
                  <a:txBody>
                    <a:bodyPr/>
                    <a:lstStyle/>
                    <a:p>
                      <a:pPr algn="l"/>
                      <a:r>
                        <a:rPr lang="en-US" sz="1050">
                          <a:effectLst/>
                        </a:rPr>
                        <a:t>NodeJsScan</a:t>
                      </a:r>
                      <a:endParaRPr lang="en-US" sz="1050">
                        <a:effectLst/>
                        <a:latin typeface="inherit"/>
                      </a:endParaRPr>
                    </a:p>
                  </a:txBody>
                  <a:tcPr marL="37772" marR="37772" marT="37772" marB="37772" anchor="ctr"/>
                </a:tc>
                <a:tc>
                  <a:txBody>
                    <a:bodyPr/>
                    <a:lstStyle/>
                    <a:p>
                      <a:pPr algn="l"/>
                      <a:r>
                        <a:rPr lang="en-US" sz="1050">
                          <a:effectLst/>
                        </a:rPr>
                        <a:t>NodeJS</a:t>
                      </a:r>
                      <a:endParaRPr lang="en-US" sz="1050">
                        <a:effectLst/>
                        <a:latin typeface="inherit"/>
                      </a:endParaRPr>
                    </a:p>
                  </a:txBody>
                  <a:tcPr marL="37772" marR="37772" marT="37772" marB="37772" anchor="ctr"/>
                </a:tc>
                <a:tc>
                  <a:txBody>
                    <a:bodyPr/>
                    <a:lstStyle/>
                    <a:p>
                      <a:pPr algn="l"/>
                      <a:r>
                        <a:rPr lang="en-US" sz="1050">
                          <a:effectLst/>
                        </a:rPr>
                        <a:t>It's mainly used to scan NodeJS security issue. </a:t>
                      </a:r>
                      <a:endParaRPr lang="en-US" sz="1050">
                        <a:effectLst/>
                        <a:latin typeface="inherit"/>
                      </a:endParaRPr>
                    </a:p>
                  </a:txBody>
                  <a:tcPr marL="37772" marR="37772" marT="37772" marB="37772" anchor="ctr"/>
                </a:tc>
                <a:extLst>
                  <a:ext uri="{0D108BD9-81ED-4DB2-BD59-A6C34878D82A}">
                    <a16:rowId xmlns:a16="http://schemas.microsoft.com/office/drawing/2014/main" val="623903018"/>
                  </a:ext>
                </a:extLst>
              </a:tr>
              <a:tr h="483482">
                <a:tc>
                  <a:txBody>
                    <a:bodyPr/>
                    <a:lstStyle/>
                    <a:p>
                      <a:pPr algn="l"/>
                      <a:r>
                        <a:rPr lang="en-US" sz="1050">
                          <a:effectLst/>
                        </a:rPr>
                        <a:t>ScanJS</a:t>
                      </a:r>
                      <a:endParaRPr lang="en-US" sz="1050">
                        <a:effectLst/>
                        <a:latin typeface="inherit"/>
                      </a:endParaRPr>
                    </a:p>
                  </a:txBody>
                  <a:tcPr marL="37772" marR="37772" marT="37772" marB="37772" anchor="ctr"/>
                </a:tc>
                <a:tc>
                  <a:txBody>
                    <a:bodyPr/>
                    <a:lstStyle/>
                    <a:p>
                      <a:pPr algn="l"/>
                      <a:r>
                        <a:rPr lang="en-US" sz="1050">
                          <a:effectLst/>
                        </a:rPr>
                        <a:t>JavaScript</a:t>
                      </a:r>
                      <a:endParaRPr lang="en-US" sz="1050">
                        <a:effectLst/>
                        <a:latin typeface="inherit"/>
                      </a:endParaRPr>
                    </a:p>
                  </a:txBody>
                  <a:tcPr marL="37772" marR="37772" marT="37772" marB="37772" anchor="ctr"/>
                </a:tc>
                <a:tc>
                  <a:txBody>
                    <a:bodyPr/>
                    <a:lstStyle/>
                    <a:p>
                      <a:pPr algn="l"/>
                      <a:r>
                        <a:rPr lang="en-US" sz="1050">
                          <a:effectLst/>
                        </a:rPr>
                        <a:t>The ScanJS can identify the uses of high-risk JavaScript API such as eval, execScript, document.write and so on.</a:t>
                      </a:r>
                      <a:endParaRPr lang="en-US" sz="1050">
                        <a:effectLst/>
                        <a:latin typeface="inherit"/>
                      </a:endParaRPr>
                    </a:p>
                  </a:txBody>
                  <a:tcPr marL="37772" marR="37772" marT="37772" marB="37772" anchor="ctr"/>
                </a:tc>
                <a:extLst>
                  <a:ext uri="{0D108BD9-81ED-4DB2-BD59-A6C34878D82A}">
                    <a16:rowId xmlns:a16="http://schemas.microsoft.com/office/drawing/2014/main" val="135303095"/>
                  </a:ext>
                </a:extLst>
              </a:tr>
              <a:tr h="347503">
                <a:tc>
                  <a:txBody>
                    <a:bodyPr/>
                    <a:lstStyle/>
                    <a:p>
                      <a:pPr algn="l"/>
                      <a:r>
                        <a:rPr lang="en-US" sz="1050">
                          <a:effectLst/>
                        </a:rPr>
                        <a:t>Bandit</a:t>
                      </a:r>
                      <a:endParaRPr lang="en-US" sz="1050">
                        <a:effectLst/>
                        <a:latin typeface="inherit"/>
                      </a:endParaRPr>
                    </a:p>
                  </a:txBody>
                  <a:tcPr marL="37772" marR="37772" marT="37772" marB="37772" anchor="ctr"/>
                </a:tc>
                <a:tc>
                  <a:txBody>
                    <a:bodyPr/>
                    <a:lstStyle/>
                    <a:p>
                      <a:pPr algn="l"/>
                      <a:r>
                        <a:rPr lang="en-US" sz="1050">
                          <a:effectLst/>
                        </a:rPr>
                        <a:t>Python</a:t>
                      </a:r>
                      <a:endParaRPr lang="en-US" sz="1050">
                        <a:effectLst/>
                        <a:latin typeface="inherit"/>
                      </a:endParaRPr>
                    </a:p>
                  </a:txBody>
                  <a:tcPr marL="37772" marR="37772" marT="37772" marB="37772" anchor="ctr"/>
                </a:tc>
                <a:tc>
                  <a:txBody>
                    <a:bodyPr/>
                    <a:lstStyle/>
                    <a:p>
                      <a:pPr algn="l"/>
                      <a:r>
                        <a:rPr lang="en-US" sz="1050" dirty="0">
                          <a:effectLst/>
                        </a:rPr>
                        <a:t>It scans the security issue for Python source code.</a:t>
                      </a:r>
                      <a:endParaRPr lang="en-US" sz="1050" dirty="0">
                        <a:effectLst/>
                        <a:latin typeface="inherit"/>
                      </a:endParaRPr>
                    </a:p>
                  </a:txBody>
                  <a:tcPr marL="37772" marR="37772" marT="37772" marB="37772" anchor="ctr"/>
                </a:tc>
                <a:extLst>
                  <a:ext uri="{0D108BD9-81ED-4DB2-BD59-A6C34878D82A}">
                    <a16:rowId xmlns:a16="http://schemas.microsoft.com/office/drawing/2014/main" val="26448975"/>
                  </a:ext>
                </a:extLst>
              </a:tr>
            </a:tbl>
          </a:graphicData>
        </a:graphic>
      </p:graphicFrame>
    </p:spTree>
    <p:extLst>
      <p:ext uri="{BB962C8B-B14F-4D97-AF65-F5344CB8AC3E}">
        <p14:creationId xmlns:p14="http://schemas.microsoft.com/office/powerpoint/2010/main" val="38626386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111A2-5BD1-4801-8D62-22D3909706FF}"/>
              </a:ext>
            </a:extLst>
          </p:cNvPr>
          <p:cNvSpPr>
            <a:spLocks noGrp="1"/>
          </p:cNvSpPr>
          <p:nvPr>
            <p:ph type="title"/>
          </p:nvPr>
        </p:nvSpPr>
        <p:spPr>
          <a:xfrm>
            <a:off x="838200" y="365125"/>
            <a:ext cx="10515600" cy="549275"/>
          </a:xfrm>
        </p:spPr>
        <p:txBody>
          <a:bodyPr>
            <a:normAutofit fontScale="90000"/>
          </a:bodyPr>
          <a:lstStyle/>
          <a:p>
            <a:r>
              <a:rPr lang="en-US" dirty="0" err="1"/>
              <a:t>DevSecOps</a:t>
            </a:r>
            <a:r>
              <a:rPr lang="en-US" dirty="0"/>
              <a:t> development team</a:t>
            </a:r>
          </a:p>
        </p:txBody>
      </p:sp>
      <p:sp>
        <p:nvSpPr>
          <p:cNvPr id="3" name="Content Placeholder 2">
            <a:extLst>
              <a:ext uri="{FF2B5EF4-FFF2-40B4-BE49-F238E27FC236}">
                <a16:creationId xmlns:a16="http://schemas.microsoft.com/office/drawing/2014/main" id="{314C7773-B7AE-4D1C-A3C6-3EA71D00ABBA}"/>
              </a:ext>
            </a:extLst>
          </p:cNvPr>
          <p:cNvSpPr>
            <a:spLocks noGrp="1"/>
          </p:cNvSpPr>
          <p:nvPr>
            <p:ph idx="1"/>
          </p:nvPr>
        </p:nvSpPr>
        <p:spPr>
          <a:xfrm>
            <a:off x="838200" y="1015068"/>
            <a:ext cx="10515600" cy="5161895"/>
          </a:xfrm>
        </p:spPr>
        <p:txBody>
          <a:bodyPr/>
          <a:lstStyle/>
          <a:p>
            <a:r>
              <a:rPr lang="en-US" dirty="0"/>
              <a:t>Dependency check</a:t>
            </a:r>
          </a:p>
          <a:p>
            <a:endParaRPr lang="en-US" dirty="0"/>
          </a:p>
        </p:txBody>
      </p:sp>
      <p:graphicFrame>
        <p:nvGraphicFramePr>
          <p:cNvPr id="4" name="Table 3">
            <a:extLst>
              <a:ext uri="{FF2B5EF4-FFF2-40B4-BE49-F238E27FC236}">
                <a16:creationId xmlns:a16="http://schemas.microsoft.com/office/drawing/2014/main" id="{B156FE45-5664-4B6D-A7ED-BCEB5D30B0D9}"/>
              </a:ext>
            </a:extLst>
          </p:cNvPr>
          <p:cNvGraphicFramePr>
            <a:graphicFrameLocks noGrp="1"/>
          </p:cNvGraphicFramePr>
          <p:nvPr>
            <p:extLst>
              <p:ext uri="{D42A27DB-BD31-4B8C-83A1-F6EECF244321}">
                <p14:modId xmlns:p14="http://schemas.microsoft.com/office/powerpoint/2010/main" val="443677663"/>
              </p:ext>
            </p:extLst>
          </p:nvPr>
        </p:nvGraphicFramePr>
        <p:xfrm>
          <a:off x="1200150" y="1738154"/>
          <a:ext cx="6553200" cy="1783080"/>
        </p:xfrm>
        <a:graphic>
          <a:graphicData uri="http://schemas.openxmlformats.org/drawingml/2006/table">
            <a:tbl>
              <a:tblPr firstRow="1" bandRow="1">
                <a:tableStyleId>{BC89EF96-8CEA-46FF-86C4-4CE0E7609802}</a:tableStyleId>
              </a:tblPr>
              <a:tblGrid>
                <a:gridCol w="3276600">
                  <a:extLst>
                    <a:ext uri="{9D8B030D-6E8A-4147-A177-3AD203B41FA5}">
                      <a16:colId xmlns:a16="http://schemas.microsoft.com/office/drawing/2014/main" val="2713988431"/>
                    </a:ext>
                  </a:extLst>
                </a:gridCol>
                <a:gridCol w="3276600">
                  <a:extLst>
                    <a:ext uri="{9D8B030D-6E8A-4147-A177-3AD203B41FA5}">
                      <a16:colId xmlns:a16="http://schemas.microsoft.com/office/drawing/2014/main" val="498849257"/>
                    </a:ext>
                  </a:extLst>
                </a:gridCol>
              </a:tblGrid>
              <a:tr h="0">
                <a:tc>
                  <a:txBody>
                    <a:bodyPr/>
                    <a:lstStyle/>
                    <a:p>
                      <a:pPr algn="l"/>
                      <a:r>
                        <a:rPr lang="en-US" sz="1100">
                          <a:effectLst/>
                        </a:rPr>
                        <a:t>Tool</a:t>
                      </a:r>
                      <a:endParaRPr lang="en-US" sz="1100">
                        <a:effectLst/>
                        <a:latin typeface="inherit"/>
                      </a:endParaRPr>
                    </a:p>
                  </a:txBody>
                  <a:tcPr marL="76200" marR="76200" marT="76200" marB="76200" anchor="ctr"/>
                </a:tc>
                <a:tc>
                  <a:txBody>
                    <a:bodyPr/>
                    <a:lstStyle/>
                    <a:p>
                      <a:pPr algn="l"/>
                      <a:r>
                        <a:rPr lang="en-US" sz="1100">
                          <a:effectLst/>
                        </a:rPr>
                        <a:t>Supported languages</a:t>
                      </a:r>
                      <a:endParaRPr lang="en-US" sz="1100">
                        <a:effectLst/>
                        <a:latin typeface="inherit"/>
                      </a:endParaRPr>
                    </a:p>
                  </a:txBody>
                  <a:tcPr marL="76200" marR="76200" marT="76200" marB="76200" anchor="ctr"/>
                </a:tc>
                <a:extLst>
                  <a:ext uri="{0D108BD9-81ED-4DB2-BD59-A6C34878D82A}">
                    <a16:rowId xmlns:a16="http://schemas.microsoft.com/office/drawing/2014/main" val="4174303559"/>
                  </a:ext>
                </a:extLst>
              </a:tr>
              <a:tr h="0">
                <a:tc>
                  <a:txBody>
                    <a:bodyPr/>
                    <a:lstStyle/>
                    <a:p>
                      <a:pPr algn="l"/>
                      <a:r>
                        <a:rPr lang="en-US" sz="1100">
                          <a:effectLst/>
                        </a:rPr>
                        <a:t>OWASP Dependency Check</a:t>
                      </a:r>
                      <a:endParaRPr lang="en-US" sz="1100">
                        <a:effectLst/>
                        <a:latin typeface="inherit"/>
                      </a:endParaRPr>
                    </a:p>
                  </a:txBody>
                  <a:tcPr marL="76200" marR="76200" marT="76200" marB="76200" anchor="ctr"/>
                </a:tc>
                <a:tc>
                  <a:txBody>
                    <a:bodyPr/>
                    <a:lstStyle/>
                    <a:p>
                      <a:pPr algn="l"/>
                      <a:r>
                        <a:rPr lang="en-US" sz="1100">
                          <a:effectLst/>
                        </a:rPr>
                        <a:t>The OWASP Dependency Check scans for dependency vulnerabilities in Java, Ruby, PHP, JavaScript, Python, and .NET. </a:t>
                      </a:r>
                      <a:endParaRPr lang="en-US" sz="1100">
                        <a:effectLst/>
                        <a:latin typeface="inherit"/>
                      </a:endParaRPr>
                    </a:p>
                  </a:txBody>
                  <a:tcPr marL="76200" marR="76200" marT="76200" marB="76200" anchor="ctr"/>
                </a:tc>
                <a:extLst>
                  <a:ext uri="{0D108BD9-81ED-4DB2-BD59-A6C34878D82A}">
                    <a16:rowId xmlns:a16="http://schemas.microsoft.com/office/drawing/2014/main" val="2273345579"/>
                  </a:ext>
                </a:extLst>
              </a:tr>
              <a:tr h="0">
                <a:tc>
                  <a:txBody>
                    <a:bodyPr/>
                    <a:lstStyle/>
                    <a:p>
                      <a:pPr algn="l"/>
                      <a:r>
                        <a:rPr lang="en-US" sz="1100">
                          <a:effectLst/>
                        </a:rPr>
                        <a:t>Retire.JS </a:t>
                      </a:r>
                      <a:endParaRPr lang="en-US" sz="1100">
                        <a:effectLst/>
                        <a:latin typeface="inherit"/>
                      </a:endParaRPr>
                    </a:p>
                  </a:txBody>
                  <a:tcPr marL="76200" marR="76200" marT="76200" marB="76200" anchor="ctr"/>
                </a:tc>
                <a:tc>
                  <a:txBody>
                    <a:bodyPr/>
                    <a:lstStyle/>
                    <a:p>
                      <a:pPr algn="l"/>
                      <a:r>
                        <a:rPr lang="en-US" sz="1100">
                          <a:effectLst/>
                        </a:rPr>
                        <a:t>Retire.JS scans for vulnerable JavaScript libraries.</a:t>
                      </a:r>
                      <a:endParaRPr lang="en-US" sz="1100">
                        <a:effectLst/>
                        <a:latin typeface="inherit"/>
                      </a:endParaRPr>
                    </a:p>
                  </a:txBody>
                  <a:tcPr marL="76200" marR="76200" marT="76200" marB="76200" anchor="ctr"/>
                </a:tc>
                <a:extLst>
                  <a:ext uri="{0D108BD9-81ED-4DB2-BD59-A6C34878D82A}">
                    <a16:rowId xmlns:a16="http://schemas.microsoft.com/office/drawing/2014/main" val="3273339845"/>
                  </a:ext>
                </a:extLst>
              </a:tr>
              <a:tr h="0">
                <a:tc>
                  <a:txBody>
                    <a:bodyPr/>
                    <a:lstStyle/>
                    <a:p>
                      <a:pPr algn="l"/>
                      <a:r>
                        <a:rPr lang="en-US" sz="1100">
                          <a:effectLst/>
                        </a:rPr>
                        <a:t>Snyk</a:t>
                      </a:r>
                      <a:endParaRPr lang="en-US" sz="1100">
                        <a:effectLst/>
                        <a:latin typeface="inherit"/>
                      </a:endParaRPr>
                    </a:p>
                  </a:txBody>
                  <a:tcPr marL="76200" marR="76200" marT="76200" marB="76200" anchor="ctr"/>
                </a:tc>
                <a:tc>
                  <a:txBody>
                    <a:bodyPr/>
                    <a:lstStyle/>
                    <a:p>
                      <a:pPr algn="l"/>
                      <a:r>
                        <a:rPr lang="en-US" sz="1100" dirty="0" err="1">
                          <a:effectLst/>
                        </a:rPr>
                        <a:t>Snyk</a:t>
                      </a:r>
                      <a:r>
                        <a:rPr lang="en-US" sz="1100" dirty="0">
                          <a:effectLst/>
                        </a:rPr>
                        <a:t> scans for the JS, Ruby, Python, Java vulnerabilities.</a:t>
                      </a:r>
                      <a:endParaRPr lang="en-US" sz="1100" dirty="0">
                        <a:effectLst/>
                        <a:latin typeface="inherit"/>
                      </a:endParaRPr>
                    </a:p>
                  </a:txBody>
                  <a:tcPr marL="76200" marR="76200" marT="76200" marB="76200" anchor="ctr"/>
                </a:tc>
                <a:extLst>
                  <a:ext uri="{0D108BD9-81ED-4DB2-BD59-A6C34878D82A}">
                    <a16:rowId xmlns:a16="http://schemas.microsoft.com/office/drawing/2014/main" val="1890829796"/>
                  </a:ext>
                </a:extLst>
              </a:tr>
            </a:tbl>
          </a:graphicData>
        </a:graphic>
      </p:graphicFrame>
    </p:spTree>
    <p:extLst>
      <p:ext uri="{BB962C8B-B14F-4D97-AF65-F5344CB8AC3E}">
        <p14:creationId xmlns:p14="http://schemas.microsoft.com/office/powerpoint/2010/main" val="30242048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111A2-5BD1-4801-8D62-22D3909706FF}"/>
              </a:ext>
            </a:extLst>
          </p:cNvPr>
          <p:cNvSpPr>
            <a:spLocks noGrp="1"/>
          </p:cNvSpPr>
          <p:nvPr>
            <p:ph type="title"/>
          </p:nvPr>
        </p:nvSpPr>
        <p:spPr>
          <a:xfrm>
            <a:off x="838200" y="365125"/>
            <a:ext cx="10515600" cy="549275"/>
          </a:xfrm>
        </p:spPr>
        <p:txBody>
          <a:bodyPr>
            <a:normAutofit fontScale="90000"/>
          </a:bodyPr>
          <a:lstStyle/>
          <a:p>
            <a:r>
              <a:rPr lang="en-US" dirty="0" err="1"/>
              <a:t>DevSecOps</a:t>
            </a:r>
            <a:r>
              <a:rPr lang="en-US" dirty="0"/>
              <a:t> testing team</a:t>
            </a:r>
          </a:p>
        </p:txBody>
      </p:sp>
      <p:sp>
        <p:nvSpPr>
          <p:cNvPr id="3" name="Content Placeholder 2">
            <a:extLst>
              <a:ext uri="{FF2B5EF4-FFF2-40B4-BE49-F238E27FC236}">
                <a16:creationId xmlns:a16="http://schemas.microsoft.com/office/drawing/2014/main" id="{314C7773-B7AE-4D1C-A3C6-3EA71D00ABBA}"/>
              </a:ext>
            </a:extLst>
          </p:cNvPr>
          <p:cNvSpPr>
            <a:spLocks noGrp="1"/>
          </p:cNvSpPr>
          <p:nvPr>
            <p:ph idx="1"/>
          </p:nvPr>
        </p:nvSpPr>
        <p:spPr>
          <a:xfrm>
            <a:off x="838200" y="1015068"/>
            <a:ext cx="10515600" cy="5161895"/>
          </a:xfrm>
        </p:spPr>
        <p:txBody>
          <a:bodyPr/>
          <a:lstStyle/>
          <a:p>
            <a:r>
              <a:rPr lang="en-US" dirty="0"/>
              <a:t>Suggested for data privacy assessment</a:t>
            </a:r>
          </a:p>
          <a:p>
            <a:endParaRPr lang="en-US" dirty="0"/>
          </a:p>
        </p:txBody>
      </p:sp>
      <p:graphicFrame>
        <p:nvGraphicFramePr>
          <p:cNvPr id="4" name="Table 3">
            <a:extLst>
              <a:ext uri="{FF2B5EF4-FFF2-40B4-BE49-F238E27FC236}">
                <a16:creationId xmlns:a16="http://schemas.microsoft.com/office/drawing/2014/main" id="{78C5B4DB-D443-4886-B607-7044B8136877}"/>
              </a:ext>
            </a:extLst>
          </p:cNvPr>
          <p:cNvGraphicFramePr>
            <a:graphicFrameLocks noGrp="1"/>
          </p:cNvGraphicFramePr>
          <p:nvPr>
            <p:extLst>
              <p:ext uri="{D42A27DB-BD31-4B8C-83A1-F6EECF244321}">
                <p14:modId xmlns:p14="http://schemas.microsoft.com/office/powerpoint/2010/main" val="3600268037"/>
              </p:ext>
            </p:extLst>
          </p:nvPr>
        </p:nvGraphicFramePr>
        <p:xfrm>
          <a:off x="1085851" y="1745576"/>
          <a:ext cx="10086975" cy="4351337"/>
        </p:xfrm>
        <a:graphic>
          <a:graphicData uri="http://schemas.openxmlformats.org/drawingml/2006/table">
            <a:tbl>
              <a:tblPr firstRow="1" bandRow="1">
                <a:tableStyleId>{BC89EF96-8CEA-46FF-86C4-4CE0E7609802}</a:tableStyleId>
              </a:tblPr>
              <a:tblGrid>
                <a:gridCol w="1857374">
                  <a:extLst>
                    <a:ext uri="{9D8B030D-6E8A-4147-A177-3AD203B41FA5}">
                      <a16:colId xmlns:a16="http://schemas.microsoft.com/office/drawing/2014/main" val="1879356837"/>
                    </a:ext>
                  </a:extLst>
                </a:gridCol>
                <a:gridCol w="4380364">
                  <a:extLst>
                    <a:ext uri="{9D8B030D-6E8A-4147-A177-3AD203B41FA5}">
                      <a16:colId xmlns:a16="http://schemas.microsoft.com/office/drawing/2014/main" val="3003023749"/>
                    </a:ext>
                  </a:extLst>
                </a:gridCol>
                <a:gridCol w="3849237">
                  <a:extLst>
                    <a:ext uri="{9D8B030D-6E8A-4147-A177-3AD203B41FA5}">
                      <a16:colId xmlns:a16="http://schemas.microsoft.com/office/drawing/2014/main" val="3371636384"/>
                    </a:ext>
                  </a:extLst>
                </a:gridCol>
              </a:tblGrid>
              <a:tr h="269034">
                <a:tc>
                  <a:txBody>
                    <a:bodyPr/>
                    <a:lstStyle/>
                    <a:p>
                      <a:pPr algn="l"/>
                      <a:r>
                        <a:rPr lang="en-US" sz="1050">
                          <a:effectLst/>
                        </a:rPr>
                        <a:t>Data life cycle</a:t>
                      </a:r>
                      <a:endParaRPr lang="en-US" sz="1050">
                        <a:effectLst/>
                        <a:latin typeface="inherit"/>
                      </a:endParaRPr>
                    </a:p>
                  </a:txBody>
                  <a:tcPr marL="29243" marR="29243" marT="29243" marB="29243" anchor="ctr"/>
                </a:tc>
                <a:tc>
                  <a:txBody>
                    <a:bodyPr/>
                    <a:lstStyle/>
                    <a:p>
                      <a:pPr algn="l"/>
                      <a:r>
                        <a:rPr lang="en-US" sz="1050">
                          <a:effectLst/>
                        </a:rPr>
                        <a:t>Testing key points</a:t>
                      </a:r>
                      <a:endParaRPr lang="en-US" sz="1050">
                        <a:effectLst/>
                        <a:latin typeface="inherit"/>
                      </a:endParaRPr>
                    </a:p>
                  </a:txBody>
                  <a:tcPr marL="29243" marR="29243" marT="29243" marB="29243" anchor="ctr"/>
                </a:tc>
                <a:tc>
                  <a:txBody>
                    <a:bodyPr/>
                    <a:lstStyle/>
                    <a:p>
                      <a:pPr algn="l"/>
                      <a:r>
                        <a:rPr lang="en-US" sz="1050">
                          <a:effectLst/>
                        </a:rPr>
                        <a:t>Suggested testing tools</a:t>
                      </a:r>
                      <a:endParaRPr lang="en-US" sz="1050">
                        <a:effectLst/>
                        <a:latin typeface="inherit"/>
                      </a:endParaRPr>
                    </a:p>
                  </a:txBody>
                  <a:tcPr marL="29243" marR="29243" marT="29243" marB="29243" anchor="ctr"/>
                </a:tc>
                <a:extLst>
                  <a:ext uri="{0D108BD9-81ED-4DB2-BD59-A6C34878D82A}">
                    <a16:rowId xmlns:a16="http://schemas.microsoft.com/office/drawing/2014/main" val="679207154"/>
                  </a:ext>
                </a:extLst>
              </a:tr>
              <a:tr h="1005954">
                <a:tc>
                  <a:txBody>
                    <a:bodyPr/>
                    <a:lstStyle/>
                    <a:p>
                      <a:pPr algn="l"/>
                      <a:r>
                        <a:rPr lang="en-US" sz="1050">
                          <a:effectLst/>
                        </a:rPr>
                        <a:t>Transmission of data</a:t>
                      </a:r>
                      <a:endParaRPr lang="en-US" sz="1050">
                        <a:effectLst/>
                        <a:latin typeface="inherit"/>
                      </a:endParaRPr>
                    </a:p>
                  </a:txBody>
                  <a:tcPr marL="29243" marR="29243" marT="29243" marB="29243" anchor="ctr"/>
                </a:tc>
                <a:tc>
                  <a:txBody>
                    <a:bodyPr/>
                    <a:lstStyle/>
                    <a:p>
                      <a:pPr algn="l">
                        <a:buFont typeface="Arial" panose="020B0604020202020204" pitchFamily="34" charset="0"/>
                        <a:buChar char="•"/>
                      </a:pPr>
                      <a:r>
                        <a:rPr lang="en-US" sz="1050">
                          <a:effectLst/>
                        </a:rPr>
                        <a:t>Ensure that the sensitive information is not transmitted by GET</a:t>
                      </a:r>
                    </a:p>
                    <a:p>
                      <a:pPr algn="l">
                        <a:buFont typeface="Arial" panose="020B0604020202020204" pitchFamily="34" charset="0"/>
                        <a:buChar char="•"/>
                      </a:pPr>
                      <a:r>
                        <a:rPr lang="en-US" sz="1050">
                          <a:effectLst/>
                        </a:rPr>
                        <a:t>The secure communication protocol, such as TLS v1.2, SSH V2, SFTP, SNMP V3</a:t>
                      </a:r>
                      <a:endParaRPr lang="en-US" sz="1050" b="0">
                        <a:effectLst/>
                      </a:endParaRPr>
                    </a:p>
                  </a:txBody>
                  <a:tcPr marL="29243" marR="29243" marT="29243" marB="29243" anchor="ctr"/>
                </a:tc>
                <a:tc>
                  <a:txBody>
                    <a:bodyPr/>
                    <a:lstStyle/>
                    <a:p>
                      <a:pPr algn="l"/>
                      <a:r>
                        <a:rPr lang="en-US" sz="1050">
                          <a:effectLst/>
                        </a:rPr>
                        <a:t>SSLyze, NMAP, Wireshark</a:t>
                      </a:r>
                      <a:endParaRPr lang="en-US" sz="1050">
                        <a:effectLst/>
                        <a:latin typeface="inherit"/>
                      </a:endParaRPr>
                    </a:p>
                  </a:txBody>
                  <a:tcPr marL="29243" marR="29243" marT="29243" marB="29243" anchor="ctr"/>
                </a:tc>
                <a:extLst>
                  <a:ext uri="{0D108BD9-81ED-4DB2-BD59-A6C34878D82A}">
                    <a16:rowId xmlns:a16="http://schemas.microsoft.com/office/drawing/2014/main" val="1555737023"/>
                  </a:ext>
                </a:extLst>
              </a:tr>
              <a:tr h="795406">
                <a:tc>
                  <a:txBody>
                    <a:bodyPr/>
                    <a:lstStyle/>
                    <a:p>
                      <a:pPr algn="l"/>
                      <a:r>
                        <a:rPr lang="en-US" sz="1050">
                          <a:effectLst/>
                        </a:rPr>
                        <a:t>Storage of data</a:t>
                      </a:r>
                      <a:endParaRPr lang="en-US" sz="1050">
                        <a:effectLst/>
                        <a:latin typeface="inherit"/>
                      </a:endParaRPr>
                    </a:p>
                  </a:txBody>
                  <a:tcPr marL="29243" marR="29243" marT="29243" marB="29243" anchor="ctr"/>
                </a:tc>
                <a:tc>
                  <a:txBody>
                    <a:bodyPr/>
                    <a:lstStyle/>
                    <a:p>
                      <a:pPr algn="l">
                        <a:buFont typeface="Arial" panose="020B0604020202020204" pitchFamily="34" charset="0"/>
                        <a:buChar char="•"/>
                      </a:pPr>
                      <a:r>
                        <a:rPr lang="en-US" sz="1050">
                          <a:effectLst/>
                        </a:rPr>
                        <a:t>Check whether sensitive information is encrypted</a:t>
                      </a:r>
                    </a:p>
                    <a:p>
                      <a:pPr algn="l">
                        <a:buFont typeface="Arial" panose="020B0604020202020204" pitchFamily="34" charset="0"/>
                        <a:buChar char="•"/>
                      </a:pPr>
                      <a:r>
                        <a:rPr lang="en-US" sz="1050">
                          <a:effectLst/>
                        </a:rPr>
                        <a:t>Check that the permissions of the files are properly configured</a:t>
                      </a:r>
                      <a:endParaRPr lang="en-US" sz="1050" b="0">
                        <a:effectLst/>
                      </a:endParaRPr>
                    </a:p>
                  </a:txBody>
                  <a:tcPr marL="29243" marR="29243" marT="29243" marB="29243" anchor="ctr"/>
                </a:tc>
                <a:tc>
                  <a:txBody>
                    <a:bodyPr/>
                    <a:lstStyle/>
                    <a:p>
                      <a:pPr algn="l"/>
                      <a:r>
                        <a:rPr lang="en-US" sz="1050">
                          <a:effectLst/>
                        </a:rPr>
                        <a:t>TruffleHog: </a:t>
                      </a:r>
                      <a:r>
                        <a:rPr lang="en-US" sz="1050" u="none" strike="noStrike">
                          <a:effectLst/>
                          <a:hlinkClick r:id="rId2"/>
                        </a:rPr>
                        <a:t>https://github.com/dxa4481/truffleHog</a:t>
                      </a:r>
                      <a:endParaRPr lang="en-US" sz="1050">
                        <a:effectLst/>
                        <a:latin typeface="inherit"/>
                      </a:endParaRPr>
                    </a:p>
                  </a:txBody>
                  <a:tcPr marL="29243" marR="29243" marT="29243" marB="29243" anchor="ctr"/>
                </a:tc>
                <a:extLst>
                  <a:ext uri="{0D108BD9-81ED-4DB2-BD59-A6C34878D82A}">
                    <a16:rowId xmlns:a16="http://schemas.microsoft.com/office/drawing/2014/main" val="3264024635"/>
                  </a:ext>
                </a:extLst>
              </a:tr>
              <a:tr h="795406">
                <a:tc>
                  <a:txBody>
                    <a:bodyPr/>
                    <a:lstStyle/>
                    <a:p>
                      <a:pPr algn="l"/>
                      <a:r>
                        <a:rPr lang="en-US" sz="1050">
                          <a:effectLst/>
                        </a:rPr>
                        <a:t>Encryption of data</a:t>
                      </a:r>
                      <a:endParaRPr lang="en-US" sz="1050">
                        <a:effectLst/>
                        <a:latin typeface="inherit"/>
                      </a:endParaRPr>
                    </a:p>
                  </a:txBody>
                  <a:tcPr marL="29243" marR="29243" marT="29243" marB="29243" anchor="ctr"/>
                </a:tc>
                <a:tc>
                  <a:txBody>
                    <a:bodyPr/>
                    <a:lstStyle/>
                    <a:p>
                      <a:pPr algn="l"/>
                      <a:r>
                        <a:rPr lang="en-US" sz="1050">
                          <a:effectLst/>
                        </a:rPr>
                        <a:t>No uses of weak encryption algorithms, such as MD5, RC4, Jackfish, and Tripple DES</a:t>
                      </a:r>
                      <a:endParaRPr lang="en-US" sz="1050">
                        <a:effectLst/>
                        <a:latin typeface="inherit"/>
                      </a:endParaRPr>
                    </a:p>
                  </a:txBody>
                  <a:tcPr marL="29243" marR="29243" marT="29243" marB="29243" anchor="ctr"/>
                </a:tc>
                <a:tc>
                  <a:txBody>
                    <a:bodyPr/>
                    <a:lstStyle/>
                    <a:p>
                      <a:pPr algn="l"/>
                      <a:r>
                        <a:rPr lang="en-US" sz="1050">
                          <a:effectLst/>
                        </a:rPr>
                        <a:t>Code-scanning tools: </a:t>
                      </a:r>
                      <a:r>
                        <a:rPr lang="en-US" sz="1050" u="none" strike="noStrike">
                          <a:effectLst/>
                          <a:hlinkClick r:id="rId3"/>
                        </a:rPr>
                        <a:t>https://github.com/floyd-fuh/crass/blob/master/grep-it.sh</a:t>
                      </a:r>
                      <a:endParaRPr lang="en-US" sz="1050">
                        <a:effectLst/>
                        <a:latin typeface="inherit"/>
                      </a:endParaRPr>
                    </a:p>
                  </a:txBody>
                  <a:tcPr marL="29243" marR="29243" marT="29243" marB="29243" anchor="ctr"/>
                </a:tc>
                <a:extLst>
                  <a:ext uri="{0D108BD9-81ED-4DB2-BD59-A6C34878D82A}">
                    <a16:rowId xmlns:a16="http://schemas.microsoft.com/office/drawing/2014/main" val="262876136"/>
                  </a:ext>
                </a:extLst>
              </a:tr>
              <a:tr h="479583">
                <a:tc>
                  <a:txBody>
                    <a:bodyPr/>
                    <a:lstStyle/>
                    <a:p>
                      <a:pPr algn="l"/>
                      <a:r>
                        <a:rPr lang="en-US" sz="1050">
                          <a:effectLst/>
                        </a:rPr>
                        <a:t>Data access and auditing</a:t>
                      </a:r>
                      <a:endParaRPr lang="en-US" sz="1050">
                        <a:effectLst/>
                        <a:latin typeface="inherit"/>
                      </a:endParaRPr>
                    </a:p>
                  </a:txBody>
                  <a:tcPr marL="29243" marR="29243" marT="29243" marB="29243" anchor="ctr"/>
                </a:tc>
                <a:tc>
                  <a:txBody>
                    <a:bodyPr/>
                    <a:lstStyle/>
                    <a:p>
                      <a:pPr algn="l">
                        <a:buFont typeface="Arial" panose="020B0604020202020204" pitchFamily="34" charset="0"/>
                        <a:buChar char="•"/>
                      </a:pPr>
                      <a:r>
                        <a:rPr lang="en-US" sz="1050">
                          <a:effectLst/>
                        </a:rPr>
                        <a:t>Logging any sensitive data query</a:t>
                      </a:r>
                    </a:p>
                    <a:p>
                      <a:pPr algn="l">
                        <a:buFont typeface="Arial" panose="020B0604020202020204" pitchFamily="34" charset="0"/>
                        <a:buChar char="•"/>
                      </a:pPr>
                      <a:r>
                        <a:rPr lang="en-US" sz="1050">
                          <a:effectLst/>
                        </a:rPr>
                        <a:t>CL permissions</a:t>
                      </a:r>
                      <a:endParaRPr lang="en-US" sz="1050" b="0">
                        <a:effectLst/>
                      </a:endParaRPr>
                    </a:p>
                  </a:txBody>
                  <a:tcPr marL="29243" marR="29243" marT="29243" marB="29243" anchor="ctr"/>
                </a:tc>
                <a:tc>
                  <a:txBody>
                    <a:bodyPr/>
                    <a:lstStyle/>
                    <a:p>
                      <a:pPr algn="l"/>
                      <a:r>
                        <a:rPr lang="en-US" sz="1050">
                          <a:effectLst/>
                        </a:rPr>
                        <a:t>AuthMatrix: </a:t>
                      </a:r>
                      <a:r>
                        <a:rPr lang="en-US" sz="1050" u="none" strike="noStrike">
                          <a:effectLst/>
                          <a:hlinkClick r:id="rId4"/>
                        </a:rPr>
                        <a:t>https://github.com/SecurityInnovation/AuthMatrix</a:t>
                      </a:r>
                      <a:endParaRPr lang="en-US" sz="1050">
                        <a:effectLst/>
                        <a:latin typeface="inherit"/>
                      </a:endParaRPr>
                    </a:p>
                  </a:txBody>
                  <a:tcPr marL="29243" marR="29243" marT="29243" marB="29243" anchor="ctr"/>
                </a:tc>
                <a:extLst>
                  <a:ext uri="{0D108BD9-81ED-4DB2-BD59-A6C34878D82A}">
                    <a16:rowId xmlns:a16="http://schemas.microsoft.com/office/drawing/2014/main" val="2636684559"/>
                  </a:ext>
                </a:extLst>
              </a:tr>
              <a:tr h="1005954">
                <a:tc>
                  <a:txBody>
                    <a:bodyPr/>
                    <a:lstStyle/>
                    <a:p>
                      <a:pPr algn="l"/>
                      <a:r>
                        <a:rPr lang="en-US" sz="1050">
                          <a:effectLst/>
                        </a:rPr>
                        <a:t>Removal of data</a:t>
                      </a:r>
                      <a:endParaRPr lang="en-US" sz="1050">
                        <a:effectLst/>
                        <a:latin typeface="inherit"/>
                      </a:endParaRPr>
                    </a:p>
                  </a:txBody>
                  <a:tcPr marL="29243" marR="29243" marT="29243" marB="29243" anchor="ctr"/>
                </a:tc>
                <a:tc>
                  <a:txBody>
                    <a:bodyPr/>
                    <a:lstStyle/>
                    <a:p>
                      <a:pPr algn="l">
                        <a:buFont typeface="Arial" panose="020B0604020202020204" pitchFamily="34" charset="0"/>
                        <a:buChar char="•"/>
                      </a:pPr>
                      <a:r>
                        <a:rPr lang="en-US" sz="1050">
                          <a:effectLst/>
                        </a:rPr>
                        <a:t>Check that there is no sensitive information in temp, exception files, and cookies</a:t>
                      </a:r>
                    </a:p>
                    <a:p>
                      <a:pPr algn="l">
                        <a:buFont typeface="Arial" panose="020B0604020202020204" pitchFamily="34" charset="0"/>
                        <a:buChar char="•"/>
                      </a:pPr>
                      <a:r>
                        <a:rPr lang="en-US" sz="1050">
                          <a:effectLst/>
                        </a:rPr>
                        <a:t>Check any plain-text sensitive information in the memory and cache</a:t>
                      </a:r>
                      <a:endParaRPr lang="en-US" sz="1050" b="0">
                        <a:effectLst/>
                      </a:endParaRPr>
                    </a:p>
                  </a:txBody>
                  <a:tcPr marL="29243" marR="29243" marT="29243" marB="29243" anchor="ctr"/>
                </a:tc>
                <a:tc>
                  <a:txBody>
                    <a:bodyPr/>
                    <a:lstStyle/>
                    <a:p>
                      <a:pPr algn="l"/>
                      <a:r>
                        <a:rPr lang="en-US" sz="1050" dirty="0">
                          <a:effectLst/>
                        </a:rPr>
                        <a:t>GCORE</a:t>
                      </a:r>
                    </a:p>
                    <a:p>
                      <a:pPr algn="l"/>
                      <a:r>
                        <a:rPr lang="en-US" sz="1050" dirty="0" err="1">
                          <a:effectLst/>
                        </a:rPr>
                        <a:t>WinHex</a:t>
                      </a:r>
                      <a:r>
                        <a:rPr lang="en-US" sz="1050" dirty="0">
                          <a:effectLst/>
                        </a:rPr>
                        <a:t>: </a:t>
                      </a:r>
                      <a:r>
                        <a:rPr lang="en-US" sz="1050" u="none" strike="noStrike" dirty="0">
                          <a:effectLst/>
                          <a:hlinkClick r:id="rId5"/>
                        </a:rPr>
                        <a:t>https://www.x-ways.net/winhex/</a:t>
                      </a:r>
                      <a:endParaRPr lang="en-US" sz="1050" dirty="0">
                        <a:effectLst/>
                      </a:endParaRPr>
                    </a:p>
                    <a:p>
                      <a:pPr algn="l"/>
                      <a:r>
                        <a:rPr lang="en-US" sz="1050" dirty="0" err="1">
                          <a:effectLst/>
                        </a:rPr>
                        <a:t>LaZagne</a:t>
                      </a:r>
                      <a:r>
                        <a:rPr lang="en-US" sz="1050" dirty="0">
                          <a:effectLst/>
                        </a:rPr>
                        <a:t>: </a:t>
                      </a:r>
                      <a:r>
                        <a:rPr lang="en-US" sz="1050" u="none" strike="noStrike" dirty="0">
                          <a:effectLst/>
                          <a:hlinkClick r:id="rId6"/>
                        </a:rPr>
                        <a:t>https://github.com/AlessandroZ/LaZagne</a:t>
                      </a:r>
                      <a:endParaRPr lang="en-US" sz="1050" dirty="0">
                        <a:effectLst/>
                        <a:latin typeface="inherit"/>
                      </a:endParaRPr>
                    </a:p>
                  </a:txBody>
                  <a:tcPr marL="29243" marR="29243" marT="29243" marB="29243" anchor="ctr"/>
                </a:tc>
                <a:extLst>
                  <a:ext uri="{0D108BD9-81ED-4DB2-BD59-A6C34878D82A}">
                    <a16:rowId xmlns:a16="http://schemas.microsoft.com/office/drawing/2014/main" val="3605167862"/>
                  </a:ext>
                </a:extLst>
              </a:tr>
            </a:tbl>
          </a:graphicData>
        </a:graphic>
      </p:graphicFrame>
    </p:spTree>
    <p:extLst>
      <p:ext uri="{BB962C8B-B14F-4D97-AF65-F5344CB8AC3E}">
        <p14:creationId xmlns:p14="http://schemas.microsoft.com/office/powerpoint/2010/main" val="42608364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900FB-A9D9-4084-AE44-179037DFCAFC}"/>
              </a:ext>
            </a:extLst>
          </p:cNvPr>
          <p:cNvSpPr>
            <a:spLocks noGrp="1"/>
          </p:cNvSpPr>
          <p:nvPr>
            <p:ph type="title"/>
          </p:nvPr>
        </p:nvSpPr>
        <p:spPr>
          <a:xfrm>
            <a:off x="838200" y="365126"/>
            <a:ext cx="10515600" cy="673100"/>
          </a:xfrm>
        </p:spPr>
        <p:txBody>
          <a:bodyPr>
            <a:normAutofit fontScale="90000"/>
          </a:bodyPr>
          <a:lstStyle/>
          <a:p>
            <a:r>
              <a:rPr lang="en-US" dirty="0" err="1"/>
              <a:t>DevSecOps</a:t>
            </a:r>
            <a:r>
              <a:rPr lang="en-US" dirty="0"/>
              <a:t> testing team</a:t>
            </a:r>
          </a:p>
        </p:txBody>
      </p:sp>
      <p:graphicFrame>
        <p:nvGraphicFramePr>
          <p:cNvPr id="4" name="Content Placeholder 3">
            <a:extLst>
              <a:ext uri="{FF2B5EF4-FFF2-40B4-BE49-F238E27FC236}">
                <a16:creationId xmlns:a16="http://schemas.microsoft.com/office/drawing/2014/main" id="{D886A160-5378-46D6-B25D-2F7F9C9B0008}"/>
              </a:ext>
            </a:extLst>
          </p:cNvPr>
          <p:cNvGraphicFramePr>
            <a:graphicFrameLocks noGrp="1"/>
          </p:cNvGraphicFramePr>
          <p:nvPr>
            <p:ph idx="1"/>
            <p:extLst>
              <p:ext uri="{D42A27DB-BD31-4B8C-83A1-F6EECF244321}">
                <p14:modId xmlns:p14="http://schemas.microsoft.com/office/powerpoint/2010/main" val="396198084"/>
              </p:ext>
            </p:extLst>
          </p:nvPr>
        </p:nvGraphicFramePr>
        <p:xfrm>
          <a:off x="837543" y="1482725"/>
          <a:ext cx="10516257" cy="4531504"/>
        </p:xfrm>
        <a:graphic>
          <a:graphicData uri="http://schemas.openxmlformats.org/drawingml/2006/table">
            <a:tbl>
              <a:tblPr firstRow="1" bandRow="1">
                <a:tableStyleId>{BC89EF96-8CEA-46FF-86C4-4CE0E7609802}</a:tableStyleId>
              </a:tblPr>
              <a:tblGrid>
                <a:gridCol w="2771665">
                  <a:extLst>
                    <a:ext uri="{9D8B030D-6E8A-4147-A177-3AD203B41FA5}">
                      <a16:colId xmlns:a16="http://schemas.microsoft.com/office/drawing/2014/main" val="98869224"/>
                    </a:ext>
                  </a:extLst>
                </a:gridCol>
                <a:gridCol w="7744592">
                  <a:extLst>
                    <a:ext uri="{9D8B030D-6E8A-4147-A177-3AD203B41FA5}">
                      <a16:colId xmlns:a16="http://schemas.microsoft.com/office/drawing/2014/main" val="835163788"/>
                    </a:ext>
                  </a:extLst>
                </a:gridCol>
              </a:tblGrid>
              <a:tr h="111482">
                <a:tc>
                  <a:txBody>
                    <a:bodyPr/>
                    <a:lstStyle/>
                    <a:p>
                      <a:pPr algn="l"/>
                      <a:r>
                        <a:rPr lang="en-US" sz="1100" dirty="0">
                          <a:effectLst/>
                        </a:rPr>
                        <a:t>Security domain</a:t>
                      </a:r>
                      <a:endParaRPr lang="en-US" sz="1100" dirty="0">
                        <a:effectLst/>
                        <a:latin typeface="inherit"/>
                      </a:endParaRPr>
                    </a:p>
                  </a:txBody>
                  <a:tcPr marL="12260" marR="12260" marT="11403" marB="11403" anchor="ctr"/>
                </a:tc>
                <a:tc>
                  <a:txBody>
                    <a:bodyPr/>
                    <a:lstStyle/>
                    <a:p>
                      <a:pPr algn="l"/>
                      <a:r>
                        <a:rPr lang="en-US" sz="1100">
                          <a:effectLst/>
                        </a:rPr>
                        <a:t>Security testing guide</a:t>
                      </a:r>
                    </a:p>
                  </a:txBody>
                  <a:tcPr marL="12260" marR="12260" marT="11403" marB="11403" anchor="ctr"/>
                </a:tc>
                <a:extLst>
                  <a:ext uri="{0D108BD9-81ED-4DB2-BD59-A6C34878D82A}">
                    <a16:rowId xmlns:a16="http://schemas.microsoft.com/office/drawing/2014/main" val="546242324"/>
                  </a:ext>
                </a:extLst>
              </a:tr>
              <a:tr h="183472">
                <a:tc>
                  <a:txBody>
                    <a:bodyPr/>
                    <a:lstStyle/>
                    <a:p>
                      <a:pPr algn="l"/>
                      <a:r>
                        <a:rPr lang="en-US" sz="1100">
                          <a:effectLst/>
                        </a:rPr>
                        <a:t>Web security testing</a:t>
                      </a:r>
                      <a:endParaRPr lang="en-US" sz="1100">
                        <a:effectLst/>
                        <a:latin typeface="inherit"/>
                      </a:endParaRPr>
                    </a:p>
                  </a:txBody>
                  <a:tcPr marL="12260" marR="12260" marT="11403" marB="11403" anchor="ctr"/>
                </a:tc>
                <a:tc>
                  <a:txBody>
                    <a:bodyPr/>
                    <a:lstStyle/>
                    <a:p>
                      <a:pPr algn="l">
                        <a:buFont typeface="Arial" panose="020B0604020202020204" pitchFamily="34" charset="0"/>
                        <a:buChar char="•"/>
                      </a:pPr>
                      <a:r>
                        <a:rPr lang="en-US" sz="1100">
                          <a:effectLst/>
                        </a:rPr>
                        <a:t>OWASP Testing Guide: </a:t>
                      </a:r>
                      <a:r>
                        <a:rPr lang="en-US" sz="1100" u="none" strike="noStrike">
                          <a:effectLst/>
                          <a:hlinkClick r:id="rId2"/>
                        </a:rPr>
                        <a:t>https://www.owasp.org/index.php/OWASP_Testing_Project</a:t>
                      </a:r>
                      <a:endParaRPr lang="en-US" sz="1100" b="0">
                        <a:effectLst/>
                      </a:endParaRPr>
                    </a:p>
                  </a:txBody>
                  <a:tcPr marL="12260" marR="12260" marT="11403" marB="11403" anchor="ctr"/>
                </a:tc>
                <a:extLst>
                  <a:ext uri="{0D108BD9-81ED-4DB2-BD59-A6C34878D82A}">
                    <a16:rowId xmlns:a16="http://schemas.microsoft.com/office/drawing/2014/main" val="3638062470"/>
                  </a:ext>
                </a:extLst>
              </a:tr>
              <a:tr h="1391708">
                <a:tc>
                  <a:txBody>
                    <a:bodyPr/>
                    <a:lstStyle/>
                    <a:p>
                      <a:pPr algn="l"/>
                      <a:r>
                        <a:rPr lang="en-US" sz="1100" dirty="0">
                          <a:effectLst/>
                        </a:rPr>
                        <a:t>Virtualization security testing</a:t>
                      </a:r>
                      <a:endParaRPr lang="en-US" sz="1100" dirty="0">
                        <a:effectLst/>
                        <a:latin typeface="inherit"/>
                      </a:endParaRPr>
                    </a:p>
                  </a:txBody>
                  <a:tcPr marL="12260" marR="12260" marT="11403" marB="11403" anchor="ctr"/>
                </a:tc>
                <a:tc>
                  <a:txBody>
                    <a:bodyPr/>
                    <a:lstStyle/>
                    <a:p>
                      <a:pPr algn="l">
                        <a:buFont typeface="Arial" panose="020B0604020202020204" pitchFamily="34" charset="0"/>
                        <a:buChar char="•"/>
                      </a:pPr>
                      <a:r>
                        <a:rPr lang="en-US" sz="1100" dirty="0">
                          <a:effectLst/>
                        </a:rPr>
                        <a:t>NIST 800-125 Guide to Security for Full Virtualization Technologies: </a:t>
                      </a:r>
                      <a:r>
                        <a:rPr lang="en-US" sz="1100" u="none" strike="noStrike" dirty="0">
                          <a:effectLst/>
                          <a:hlinkClick r:id="rId3"/>
                        </a:rPr>
                        <a:t>https://csrc.nist.gov/publications/detail/sp/800-125/final</a:t>
                      </a:r>
                      <a:endParaRPr lang="en-US" sz="1100" dirty="0">
                        <a:effectLst/>
                      </a:endParaRPr>
                    </a:p>
                    <a:p>
                      <a:pPr algn="l">
                        <a:buFont typeface="Arial" panose="020B0604020202020204" pitchFamily="34" charset="0"/>
                        <a:buChar char="•"/>
                      </a:pPr>
                      <a:r>
                        <a:rPr lang="en-US" sz="1100" dirty="0">
                          <a:effectLst/>
                        </a:rPr>
                        <a:t>PCI DSS Virtualization Guidelines: </a:t>
                      </a:r>
                      <a:r>
                        <a:rPr lang="en-US" sz="1100" u="none" strike="noStrike" dirty="0">
                          <a:effectLst/>
                          <a:hlinkClick r:id="rId4"/>
                        </a:rPr>
                        <a:t>https://www.pcisecuritystandards.org/documents/Virtualization_InfoSupp_v2.pdf</a:t>
                      </a:r>
                      <a:endParaRPr lang="en-US" sz="1100" dirty="0">
                        <a:effectLst/>
                      </a:endParaRPr>
                    </a:p>
                    <a:p>
                      <a:pPr algn="l">
                        <a:buFont typeface="Arial" panose="020B0604020202020204" pitchFamily="34" charset="0"/>
                        <a:buChar char="•"/>
                      </a:pPr>
                      <a:r>
                        <a:rPr lang="en-US" sz="1100" dirty="0">
                          <a:effectLst/>
                        </a:rPr>
                        <a:t>Red Hat Virtualization Security Guide: </a:t>
                      </a:r>
                      <a:r>
                        <a:rPr lang="en-US" sz="1100" u="none" strike="noStrike" dirty="0">
                          <a:effectLst/>
                          <a:hlinkClick r:id="rId5"/>
                        </a:rPr>
                        <a:t>https://access.redhat.com/documentation/en-us/red_hat_enterprise_linux/7/html-single/virtualization_security_guide/index</a:t>
                      </a:r>
                      <a:endParaRPr lang="en-US" sz="1100" dirty="0">
                        <a:effectLst/>
                      </a:endParaRPr>
                    </a:p>
                    <a:p>
                      <a:pPr algn="l">
                        <a:buFont typeface="Arial" panose="020B0604020202020204" pitchFamily="34" charset="0"/>
                        <a:buChar char="•"/>
                      </a:pPr>
                      <a:r>
                        <a:rPr lang="en-US" sz="1100" dirty="0">
                          <a:effectLst/>
                        </a:rPr>
                        <a:t>SANS Top Virtualization Security Mistakes: </a:t>
                      </a:r>
                      <a:r>
                        <a:rPr lang="en-US" sz="1100" u="none" strike="noStrike" dirty="0">
                          <a:effectLst/>
                          <a:hlinkClick r:id="rId6"/>
                        </a:rPr>
                        <a:t>https://www.sans.org/reading-room/whitepapers/analyst/top-virtualization-security-mistakes-and-avoid-them-34800</a:t>
                      </a:r>
                      <a:endParaRPr lang="en-US" sz="1100" dirty="0">
                        <a:effectLst/>
                      </a:endParaRPr>
                    </a:p>
                    <a:p>
                      <a:pPr algn="l">
                        <a:buFont typeface="Arial" panose="020B0604020202020204" pitchFamily="34" charset="0"/>
                        <a:buChar char="•"/>
                      </a:pPr>
                      <a:r>
                        <a:rPr lang="en-US" sz="1100" dirty="0">
                          <a:effectLst/>
                        </a:rPr>
                        <a:t>ISCACA Virtualization Security Checklist: </a:t>
                      </a:r>
                      <a:r>
                        <a:rPr lang="en-US" sz="1100" u="none" strike="noStrike" dirty="0">
                          <a:effectLst/>
                          <a:hlinkClick r:id="rId7"/>
                        </a:rPr>
                        <a:t>http://www.isaca.org/Knowledge-Center/Research/Documents/Virtualization-Security-Checklist_res_Eng_1010.pdf</a:t>
                      </a:r>
                      <a:endParaRPr lang="en-US" sz="1100" b="0" dirty="0">
                        <a:effectLst/>
                      </a:endParaRPr>
                    </a:p>
                  </a:txBody>
                  <a:tcPr marL="12260" marR="12260" marT="11403" marB="11403" anchor="ctr"/>
                </a:tc>
                <a:extLst>
                  <a:ext uri="{0D108BD9-81ED-4DB2-BD59-A6C34878D82A}">
                    <a16:rowId xmlns:a16="http://schemas.microsoft.com/office/drawing/2014/main" val="637855705"/>
                  </a:ext>
                </a:extLst>
              </a:tr>
              <a:tr h="545943">
                <a:tc>
                  <a:txBody>
                    <a:bodyPr/>
                    <a:lstStyle/>
                    <a:p>
                      <a:pPr algn="l"/>
                      <a:r>
                        <a:rPr lang="en-US" sz="1100" dirty="0">
                          <a:effectLst/>
                        </a:rPr>
                        <a:t>Firmware security testing</a:t>
                      </a:r>
                      <a:endParaRPr lang="en-US" sz="1100" dirty="0">
                        <a:effectLst/>
                        <a:latin typeface="inherit"/>
                      </a:endParaRPr>
                    </a:p>
                  </a:txBody>
                  <a:tcPr marL="12260" marR="12260" marT="11403" marB="11403" anchor="ctr"/>
                </a:tc>
                <a:tc>
                  <a:txBody>
                    <a:bodyPr/>
                    <a:lstStyle/>
                    <a:p>
                      <a:pPr algn="l">
                        <a:buFont typeface="Arial" panose="020B0604020202020204" pitchFamily="34" charset="0"/>
                        <a:buChar char="•"/>
                      </a:pPr>
                      <a:r>
                        <a:rPr lang="en-US" sz="1100" dirty="0">
                          <a:effectLst/>
                        </a:rPr>
                        <a:t>GitHub Awesome Firmware Security: </a:t>
                      </a:r>
                      <a:r>
                        <a:rPr lang="en-US" sz="1100" u="none" strike="noStrike" dirty="0">
                          <a:effectLst/>
                          <a:hlinkClick r:id="rId8"/>
                        </a:rPr>
                        <a:t>https://github.com/PreOS-Security/awesome-firmware-security</a:t>
                      </a:r>
                      <a:endParaRPr lang="en-US" sz="1100" dirty="0">
                        <a:effectLst/>
                      </a:endParaRPr>
                    </a:p>
                    <a:p>
                      <a:pPr algn="l">
                        <a:buFont typeface="Arial" panose="020B0604020202020204" pitchFamily="34" charset="0"/>
                        <a:buChar char="•"/>
                      </a:pPr>
                      <a:r>
                        <a:rPr lang="en-US" sz="1100" dirty="0">
                          <a:effectLst/>
                        </a:rPr>
                        <a:t>GitHub Security of BIOS/UEFI System Firmware from Attacker and Defender Perspectives: </a:t>
                      </a:r>
                      <a:r>
                        <a:rPr lang="en-US" sz="1100" u="none" strike="noStrike" dirty="0">
                          <a:effectLst/>
                          <a:hlinkClick r:id="rId9"/>
                        </a:rPr>
                        <a:t>https://github.com/rmusser01/Infosec_Reference/blob/master/Draft/BIOS%20UEFI%20Attacks%20Defenses.md</a:t>
                      </a:r>
                      <a:endParaRPr lang="en-US" sz="1100" b="0" dirty="0">
                        <a:effectLst/>
                      </a:endParaRPr>
                    </a:p>
                  </a:txBody>
                  <a:tcPr marL="12260" marR="12260" marT="11403" marB="11403" anchor="ctr"/>
                </a:tc>
                <a:extLst>
                  <a:ext uri="{0D108BD9-81ED-4DB2-BD59-A6C34878D82A}">
                    <a16:rowId xmlns:a16="http://schemas.microsoft.com/office/drawing/2014/main" val="4025845659"/>
                  </a:ext>
                </a:extLst>
              </a:tr>
              <a:tr h="707041">
                <a:tc>
                  <a:txBody>
                    <a:bodyPr/>
                    <a:lstStyle/>
                    <a:p>
                      <a:pPr algn="l"/>
                      <a:r>
                        <a:rPr lang="en-US" sz="1100" dirty="0">
                          <a:effectLst/>
                        </a:rPr>
                        <a:t>Big data security testing</a:t>
                      </a:r>
                      <a:endParaRPr lang="en-US" sz="1100" dirty="0">
                        <a:effectLst/>
                        <a:latin typeface="inherit"/>
                      </a:endParaRPr>
                    </a:p>
                  </a:txBody>
                  <a:tcPr marL="12260" marR="12260" marT="11403" marB="11403" anchor="ctr"/>
                </a:tc>
                <a:tc>
                  <a:txBody>
                    <a:bodyPr/>
                    <a:lstStyle/>
                    <a:p>
                      <a:pPr algn="l">
                        <a:buFont typeface="Arial" panose="020B0604020202020204" pitchFamily="34" charset="0"/>
                        <a:buChar char="•"/>
                      </a:pPr>
                      <a:r>
                        <a:rPr lang="en-US" sz="1100">
                          <a:effectLst/>
                        </a:rPr>
                        <a:t>NIST 1500-4 Big Data Interoperability Framework: </a:t>
                      </a:r>
                      <a:r>
                        <a:rPr lang="en-US" sz="1100" u="none" strike="noStrike">
                          <a:effectLst/>
                          <a:hlinkClick r:id="rId10"/>
                        </a:rPr>
                        <a:t>https://www.nist.gov/publications/nist-big-data-interoperability-framework-volume-4-security-and-privacy</a:t>
                      </a:r>
                      <a:endParaRPr lang="en-US" sz="1100">
                        <a:effectLst/>
                      </a:endParaRPr>
                    </a:p>
                    <a:p>
                      <a:pPr algn="l">
                        <a:buFont typeface="Arial" panose="020B0604020202020204" pitchFamily="34" charset="0"/>
                        <a:buChar char="•"/>
                      </a:pPr>
                      <a:r>
                        <a:rPr lang="en-US" sz="1100">
                          <a:effectLst/>
                        </a:rPr>
                        <a:t>CSA Big Data Security and Privacy Handbook: </a:t>
                      </a:r>
                      <a:r>
                        <a:rPr lang="en-US" sz="1100" u="none" strike="noStrike">
                          <a:effectLst/>
                          <a:hlinkClick r:id="rId11"/>
                        </a:rPr>
                        <a:t>https://downloads.cloudsecurityalliance.org/assets/research/big-data/BigData_Security_and_Privacy_Handbook.pdf</a:t>
                      </a:r>
                      <a:endParaRPr lang="en-US" sz="1100" b="0">
                        <a:effectLst/>
                      </a:endParaRPr>
                    </a:p>
                  </a:txBody>
                  <a:tcPr marL="12260" marR="12260" marT="11403" marB="11403" anchor="ctr"/>
                </a:tc>
                <a:extLst>
                  <a:ext uri="{0D108BD9-81ED-4DB2-BD59-A6C34878D82A}">
                    <a16:rowId xmlns:a16="http://schemas.microsoft.com/office/drawing/2014/main" val="3834344107"/>
                  </a:ext>
                </a:extLst>
              </a:tr>
              <a:tr h="425120">
                <a:tc>
                  <a:txBody>
                    <a:bodyPr/>
                    <a:lstStyle/>
                    <a:p>
                      <a:pPr algn="l"/>
                      <a:r>
                        <a:rPr lang="en-US" sz="1100">
                          <a:effectLst/>
                        </a:rPr>
                        <a:t>Privacy</a:t>
                      </a:r>
                      <a:endParaRPr lang="en-US" sz="1100">
                        <a:effectLst/>
                        <a:latin typeface="inherit"/>
                      </a:endParaRPr>
                    </a:p>
                  </a:txBody>
                  <a:tcPr marL="12260" marR="12260" marT="11403" marB="11403" anchor="ctr"/>
                </a:tc>
                <a:tc>
                  <a:txBody>
                    <a:bodyPr/>
                    <a:lstStyle/>
                    <a:p>
                      <a:pPr algn="l">
                        <a:buFont typeface="Arial" panose="020B0604020202020204" pitchFamily="34" charset="0"/>
                        <a:buChar char="•"/>
                      </a:pPr>
                      <a:r>
                        <a:rPr lang="en-US" sz="1100">
                          <a:effectLst/>
                        </a:rPr>
                        <a:t>GDPR Checklist: </a:t>
                      </a:r>
                      <a:r>
                        <a:rPr lang="en-US" sz="1100" u="none" strike="noStrike">
                          <a:effectLst/>
                          <a:hlinkClick r:id="rId12"/>
                        </a:rPr>
                        <a:t>https://gdprchecklist.io/</a:t>
                      </a:r>
                      <a:endParaRPr lang="en-US" sz="1100">
                        <a:effectLst/>
                      </a:endParaRPr>
                    </a:p>
                    <a:p>
                      <a:pPr algn="l">
                        <a:buFont typeface="Arial" panose="020B0604020202020204" pitchFamily="34" charset="0"/>
                        <a:buChar char="•"/>
                      </a:pPr>
                      <a:r>
                        <a:rPr lang="en-US" sz="1100">
                          <a:effectLst/>
                        </a:rPr>
                        <a:t>NIST SP 800-122  Guide to Protecting the Confidentiality of Personally Identifiable Information (PII): </a:t>
                      </a:r>
                      <a:r>
                        <a:rPr lang="en-US" sz="1100" u="none" strike="noStrike">
                          <a:effectLst/>
                          <a:hlinkClick r:id="rId13"/>
                        </a:rPr>
                        <a:t>https://csrc.nist.gov/publications/detail/sp/800-122/final</a:t>
                      </a:r>
                      <a:endParaRPr lang="en-US" sz="1100" b="0">
                        <a:effectLst/>
                      </a:endParaRPr>
                    </a:p>
                  </a:txBody>
                  <a:tcPr marL="12260" marR="12260" marT="11403" marB="11403" anchor="ctr"/>
                </a:tc>
                <a:extLst>
                  <a:ext uri="{0D108BD9-81ED-4DB2-BD59-A6C34878D82A}">
                    <a16:rowId xmlns:a16="http://schemas.microsoft.com/office/drawing/2014/main" val="2218768422"/>
                  </a:ext>
                </a:extLst>
              </a:tr>
              <a:tr h="505669">
                <a:tc>
                  <a:txBody>
                    <a:bodyPr/>
                    <a:lstStyle/>
                    <a:p>
                      <a:pPr algn="l"/>
                      <a:r>
                        <a:rPr lang="en-US" sz="1100">
                          <a:effectLst/>
                        </a:rPr>
                        <a:t>IoT security</a:t>
                      </a:r>
                      <a:endParaRPr lang="en-US" sz="1100">
                        <a:effectLst/>
                        <a:latin typeface="inherit"/>
                      </a:endParaRPr>
                    </a:p>
                  </a:txBody>
                  <a:tcPr marL="12260" marR="12260" marT="11403" marB="11403" anchor="ctr"/>
                </a:tc>
                <a:tc>
                  <a:txBody>
                    <a:bodyPr/>
                    <a:lstStyle/>
                    <a:p>
                      <a:pPr algn="l">
                        <a:buFont typeface="Arial" panose="020B0604020202020204" pitchFamily="34" charset="0"/>
                        <a:buChar char="•"/>
                      </a:pPr>
                      <a:r>
                        <a:rPr lang="en-US" sz="1100">
                          <a:effectLst/>
                        </a:rPr>
                        <a:t>ENISA Baseline Security Recommendations for IoT: </a:t>
                      </a:r>
                      <a:r>
                        <a:rPr lang="en-US" sz="1100" u="none" strike="noStrike">
                          <a:effectLst/>
                          <a:hlinkClick r:id="rId14"/>
                        </a:rPr>
                        <a:t>https://www.enisa.europa.eu/publications/baseline-security-recommendations-for-iot/</a:t>
                      </a:r>
                      <a:endParaRPr lang="en-US" sz="1100">
                        <a:effectLst/>
                      </a:endParaRPr>
                    </a:p>
                    <a:p>
                      <a:pPr algn="l">
                        <a:buFont typeface="Arial" panose="020B0604020202020204" pitchFamily="34" charset="0"/>
                        <a:buChar char="•"/>
                      </a:pPr>
                      <a:r>
                        <a:rPr lang="en-US" sz="1100">
                          <a:effectLst/>
                        </a:rPr>
                        <a:t>GSMA IOT Security Assessment: </a:t>
                      </a:r>
                      <a:r>
                        <a:rPr lang="en-US" sz="1100" u="none" strike="noStrike">
                          <a:effectLst/>
                          <a:hlinkClick r:id="rId15"/>
                        </a:rPr>
                        <a:t>https://www.gsma.com/iot/future-iot-networks/iot-security-guidelines/</a:t>
                      </a:r>
                      <a:endParaRPr lang="en-US" sz="1100" b="0">
                        <a:effectLst/>
                      </a:endParaRPr>
                    </a:p>
                  </a:txBody>
                  <a:tcPr marL="12260" marR="12260" marT="11403" marB="11403" anchor="ctr"/>
                </a:tc>
                <a:extLst>
                  <a:ext uri="{0D108BD9-81ED-4DB2-BD59-A6C34878D82A}">
                    <a16:rowId xmlns:a16="http://schemas.microsoft.com/office/drawing/2014/main" val="1513445699"/>
                  </a:ext>
                </a:extLst>
              </a:tr>
              <a:tr h="264022">
                <a:tc>
                  <a:txBody>
                    <a:bodyPr/>
                    <a:lstStyle/>
                    <a:p>
                      <a:pPr algn="l"/>
                      <a:r>
                        <a:rPr lang="en-US" sz="1100">
                          <a:effectLst/>
                        </a:rPr>
                        <a:t>Container security</a:t>
                      </a:r>
                      <a:endParaRPr lang="en-US" sz="1100">
                        <a:effectLst/>
                        <a:latin typeface="inherit"/>
                      </a:endParaRPr>
                    </a:p>
                  </a:txBody>
                  <a:tcPr marL="12260" marR="12260" marT="11403" marB="11403" anchor="ctr"/>
                </a:tc>
                <a:tc>
                  <a:txBody>
                    <a:bodyPr/>
                    <a:lstStyle/>
                    <a:p>
                      <a:pPr algn="l">
                        <a:buFont typeface="Arial" panose="020B0604020202020204" pitchFamily="34" charset="0"/>
                        <a:buChar char="•"/>
                      </a:pPr>
                      <a:r>
                        <a:rPr lang="en-US" sz="1100">
                          <a:effectLst/>
                        </a:rPr>
                        <a:t>NIST 800-190 Application Container Security Guide: </a:t>
                      </a:r>
                      <a:r>
                        <a:rPr lang="en-US" sz="1100" u="none" strike="noStrike">
                          <a:effectLst/>
                          <a:hlinkClick r:id="rId16"/>
                        </a:rPr>
                        <a:t>https://nvlpubs.nist.gov/nistpubs/specialpublications/nist.sp.800-190.pdf</a:t>
                      </a:r>
                      <a:endParaRPr lang="en-US" sz="1100" b="0">
                        <a:effectLst/>
                      </a:endParaRPr>
                    </a:p>
                  </a:txBody>
                  <a:tcPr marL="12260" marR="12260" marT="11403" marB="11403" anchor="ctr"/>
                </a:tc>
                <a:extLst>
                  <a:ext uri="{0D108BD9-81ED-4DB2-BD59-A6C34878D82A}">
                    <a16:rowId xmlns:a16="http://schemas.microsoft.com/office/drawing/2014/main" val="1766833629"/>
                  </a:ext>
                </a:extLst>
              </a:tr>
              <a:tr h="183472">
                <a:tc>
                  <a:txBody>
                    <a:bodyPr/>
                    <a:lstStyle/>
                    <a:p>
                      <a:pPr algn="l"/>
                      <a:r>
                        <a:rPr lang="en-US" sz="1100" dirty="0">
                          <a:effectLst/>
                        </a:rPr>
                        <a:t>Mobile security</a:t>
                      </a:r>
                      <a:endParaRPr lang="en-US" sz="1100" dirty="0">
                        <a:effectLst/>
                        <a:latin typeface="inherit"/>
                      </a:endParaRPr>
                    </a:p>
                  </a:txBody>
                  <a:tcPr marL="12260" marR="12260" marT="11403" marB="11403" anchor="ctr"/>
                </a:tc>
                <a:tc>
                  <a:txBody>
                    <a:bodyPr/>
                    <a:lstStyle/>
                    <a:p>
                      <a:pPr algn="l">
                        <a:buFont typeface="Arial" panose="020B0604020202020204" pitchFamily="34" charset="0"/>
                        <a:buChar char="•"/>
                      </a:pPr>
                      <a:r>
                        <a:rPr lang="en-US" sz="1100" dirty="0">
                          <a:effectLst/>
                        </a:rPr>
                        <a:t>OWASP Mobile Security Testing Guide (MSTG): </a:t>
                      </a:r>
                      <a:r>
                        <a:rPr lang="en-US" sz="1100" u="none" strike="noStrike" dirty="0">
                          <a:effectLst/>
                          <a:hlinkClick r:id="rId17"/>
                        </a:rPr>
                        <a:t>https://github.com/OWASP/owasp-mstg</a:t>
                      </a:r>
                      <a:endParaRPr lang="en-US" sz="1100" b="0" dirty="0">
                        <a:effectLst/>
                      </a:endParaRPr>
                    </a:p>
                  </a:txBody>
                  <a:tcPr marL="12260" marR="12260" marT="11403" marB="11403" anchor="ctr"/>
                </a:tc>
                <a:extLst>
                  <a:ext uri="{0D108BD9-81ED-4DB2-BD59-A6C34878D82A}">
                    <a16:rowId xmlns:a16="http://schemas.microsoft.com/office/drawing/2014/main" val="1871059524"/>
                  </a:ext>
                </a:extLst>
              </a:tr>
            </a:tbl>
          </a:graphicData>
        </a:graphic>
      </p:graphicFrame>
      <p:sp>
        <p:nvSpPr>
          <p:cNvPr id="6" name="Content Placeholder 2">
            <a:extLst>
              <a:ext uri="{FF2B5EF4-FFF2-40B4-BE49-F238E27FC236}">
                <a16:creationId xmlns:a16="http://schemas.microsoft.com/office/drawing/2014/main" id="{6161676B-ED67-446D-9069-31F4938782CC}"/>
              </a:ext>
            </a:extLst>
          </p:cNvPr>
          <p:cNvSpPr txBox="1">
            <a:spLocks/>
          </p:cNvSpPr>
          <p:nvPr/>
        </p:nvSpPr>
        <p:spPr>
          <a:xfrm>
            <a:off x="838200" y="1015068"/>
            <a:ext cx="10515600" cy="516189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Industry security testing guides of each security domain</a:t>
            </a:r>
          </a:p>
        </p:txBody>
      </p:sp>
    </p:spTree>
    <p:extLst>
      <p:ext uri="{BB962C8B-B14F-4D97-AF65-F5344CB8AC3E}">
        <p14:creationId xmlns:p14="http://schemas.microsoft.com/office/powerpoint/2010/main" val="31816891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111A2-5BD1-4801-8D62-22D3909706FF}"/>
              </a:ext>
            </a:extLst>
          </p:cNvPr>
          <p:cNvSpPr>
            <a:spLocks noGrp="1"/>
          </p:cNvSpPr>
          <p:nvPr>
            <p:ph type="title"/>
          </p:nvPr>
        </p:nvSpPr>
        <p:spPr>
          <a:xfrm>
            <a:off x="838200" y="365125"/>
            <a:ext cx="10515600" cy="549275"/>
          </a:xfrm>
        </p:spPr>
        <p:txBody>
          <a:bodyPr>
            <a:normAutofit fontScale="90000"/>
          </a:bodyPr>
          <a:lstStyle/>
          <a:p>
            <a:r>
              <a:rPr lang="en-US" dirty="0" err="1"/>
              <a:t>DevSecOps</a:t>
            </a:r>
            <a:r>
              <a:rPr lang="en-US" dirty="0"/>
              <a:t> testing team</a:t>
            </a:r>
          </a:p>
        </p:txBody>
      </p:sp>
      <p:sp>
        <p:nvSpPr>
          <p:cNvPr id="3" name="Content Placeholder 2">
            <a:extLst>
              <a:ext uri="{FF2B5EF4-FFF2-40B4-BE49-F238E27FC236}">
                <a16:creationId xmlns:a16="http://schemas.microsoft.com/office/drawing/2014/main" id="{314C7773-B7AE-4D1C-A3C6-3EA71D00ABBA}"/>
              </a:ext>
            </a:extLst>
          </p:cNvPr>
          <p:cNvSpPr>
            <a:spLocks noGrp="1"/>
          </p:cNvSpPr>
          <p:nvPr>
            <p:ph idx="1"/>
          </p:nvPr>
        </p:nvSpPr>
        <p:spPr>
          <a:xfrm>
            <a:off x="838200" y="1015068"/>
            <a:ext cx="10515600" cy="5161895"/>
          </a:xfrm>
        </p:spPr>
        <p:txBody>
          <a:bodyPr/>
          <a:lstStyle/>
          <a:p>
            <a:r>
              <a:rPr lang="en-US" b="1" dirty="0"/>
              <a:t>Suggested white box review tools that use regular expressions or string patterns to search for high-risk source code</a:t>
            </a:r>
          </a:p>
          <a:p>
            <a:endParaRPr lang="en-US" dirty="0"/>
          </a:p>
        </p:txBody>
      </p:sp>
      <p:graphicFrame>
        <p:nvGraphicFramePr>
          <p:cNvPr id="4" name="Table 3">
            <a:extLst>
              <a:ext uri="{FF2B5EF4-FFF2-40B4-BE49-F238E27FC236}">
                <a16:creationId xmlns:a16="http://schemas.microsoft.com/office/drawing/2014/main" id="{C4578B34-77F2-439B-A200-E70A90BF63CE}"/>
              </a:ext>
            </a:extLst>
          </p:cNvPr>
          <p:cNvGraphicFramePr>
            <a:graphicFrameLocks noGrp="1"/>
          </p:cNvGraphicFramePr>
          <p:nvPr>
            <p:extLst>
              <p:ext uri="{D42A27DB-BD31-4B8C-83A1-F6EECF244321}">
                <p14:modId xmlns:p14="http://schemas.microsoft.com/office/powerpoint/2010/main" val="322651540"/>
              </p:ext>
            </p:extLst>
          </p:nvPr>
        </p:nvGraphicFramePr>
        <p:xfrm>
          <a:off x="913701" y="2032458"/>
          <a:ext cx="9925050" cy="3653223"/>
        </p:xfrm>
        <a:graphic>
          <a:graphicData uri="http://schemas.openxmlformats.org/drawingml/2006/table">
            <a:tbl>
              <a:tblPr firstRow="1" bandRow="1">
                <a:tableStyleId>{BC89EF96-8CEA-46FF-86C4-4CE0E7609802}</a:tableStyleId>
              </a:tblPr>
              <a:tblGrid>
                <a:gridCol w="2181225">
                  <a:extLst>
                    <a:ext uri="{9D8B030D-6E8A-4147-A177-3AD203B41FA5}">
                      <a16:colId xmlns:a16="http://schemas.microsoft.com/office/drawing/2014/main" val="926808176"/>
                    </a:ext>
                  </a:extLst>
                </a:gridCol>
                <a:gridCol w="7743825">
                  <a:extLst>
                    <a:ext uri="{9D8B030D-6E8A-4147-A177-3AD203B41FA5}">
                      <a16:colId xmlns:a16="http://schemas.microsoft.com/office/drawing/2014/main" val="366081337"/>
                    </a:ext>
                  </a:extLst>
                </a:gridCol>
              </a:tblGrid>
              <a:tr h="184120">
                <a:tc>
                  <a:txBody>
                    <a:bodyPr/>
                    <a:lstStyle/>
                    <a:p>
                      <a:pPr algn="l"/>
                      <a:r>
                        <a:rPr lang="en-US" sz="1050">
                          <a:effectLst/>
                        </a:rPr>
                        <a:t>Tools</a:t>
                      </a:r>
                    </a:p>
                  </a:txBody>
                  <a:tcPr marL="31995" marR="31995" marT="31995" marB="31995" anchor="ctr"/>
                </a:tc>
                <a:tc>
                  <a:txBody>
                    <a:bodyPr/>
                    <a:lstStyle/>
                    <a:p>
                      <a:pPr algn="l"/>
                      <a:r>
                        <a:rPr lang="en-US" sz="1050">
                          <a:effectLst/>
                        </a:rPr>
                        <a:t>References</a:t>
                      </a:r>
                    </a:p>
                  </a:txBody>
                  <a:tcPr marL="31995" marR="31995" marT="31995" marB="31995" anchor="ctr"/>
                </a:tc>
                <a:extLst>
                  <a:ext uri="{0D108BD9-81ED-4DB2-BD59-A6C34878D82A}">
                    <a16:rowId xmlns:a16="http://schemas.microsoft.com/office/drawing/2014/main" val="1565357913"/>
                  </a:ext>
                </a:extLst>
              </a:tr>
              <a:tr h="809968">
                <a:tc>
                  <a:txBody>
                    <a:bodyPr/>
                    <a:lstStyle/>
                    <a:p>
                      <a:pPr algn="l"/>
                      <a:r>
                        <a:rPr lang="en-US" sz="1050">
                          <a:effectLst/>
                        </a:rPr>
                        <a:t>DREK</a:t>
                      </a:r>
                    </a:p>
                  </a:txBody>
                  <a:tcPr marL="31995" marR="31995" marT="31995" marB="31995" anchor="ctr"/>
                </a:tc>
                <a:tc>
                  <a:txBody>
                    <a:bodyPr/>
                    <a:lstStyle/>
                    <a:p>
                      <a:pPr algn="l"/>
                      <a:r>
                        <a:rPr lang="en-US" sz="1050">
                          <a:effectLst/>
                        </a:rPr>
                        <a:t>Tool: </a:t>
                      </a:r>
                      <a:r>
                        <a:rPr lang="en-US" sz="1050" u="none" strike="noStrike">
                          <a:effectLst/>
                          <a:hlinkClick r:id="rId2"/>
                        </a:rPr>
                        <a:t>https://github.com/chrisallenlane/drek</a:t>
                      </a:r>
                      <a:endParaRPr lang="en-US" sz="1050">
                        <a:effectLst/>
                      </a:endParaRPr>
                    </a:p>
                    <a:p>
                      <a:pPr algn="l"/>
                      <a:r>
                        <a:rPr lang="en-US" sz="1050">
                          <a:effectLst/>
                        </a:rPr>
                        <a:t>Signature: </a:t>
                      </a:r>
                      <a:r>
                        <a:rPr lang="en-US" sz="1050" u="none" strike="noStrike">
                          <a:effectLst/>
                          <a:hlinkClick r:id="rId3"/>
                        </a:rPr>
                        <a:t>https://github.com/chrisallenlane/drek-signatures/tree/master/signatures</a:t>
                      </a:r>
                      <a:r>
                        <a:rPr lang="en-US" sz="1050">
                          <a:effectLst/>
                        </a:rPr>
                        <a:t>  (refer to the *.yml file)</a:t>
                      </a:r>
                      <a:endParaRPr lang="en-US" sz="1050">
                        <a:effectLst/>
                        <a:latin typeface="inherit"/>
                      </a:endParaRPr>
                    </a:p>
                  </a:txBody>
                  <a:tcPr marL="31995" marR="31995" marT="31995" marB="31995" anchor="ctr"/>
                </a:tc>
                <a:extLst>
                  <a:ext uri="{0D108BD9-81ED-4DB2-BD59-A6C34878D82A}">
                    <a16:rowId xmlns:a16="http://schemas.microsoft.com/office/drawing/2014/main" val="1005339568"/>
                  </a:ext>
                </a:extLst>
              </a:tr>
              <a:tr h="620624">
                <a:tc>
                  <a:txBody>
                    <a:bodyPr/>
                    <a:lstStyle/>
                    <a:p>
                      <a:pPr algn="l"/>
                      <a:r>
                        <a:rPr lang="en-US" sz="1050">
                          <a:effectLst/>
                        </a:rPr>
                        <a:t>GrAudit    </a:t>
                      </a:r>
                    </a:p>
                  </a:txBody>
                  <a:tcPr marL="31995" marR="31995" marT="31995" marB="31995" anchor="ctr"/>
                </a:tc>
                <a:tc>
                  <a:txBody>
                    <a:bodyPr/>
                    <a:lstStyle/>
                    <a:p>
                      <a:pPr algn="l"/>
                      <a:r>
                        <a:rPr lang="en-US" sz="1050">
                          <a:effectLst/>
                        </a:rPr>
                        <a:t>Tool: </a:t>
                      </a:r>
                      <a:r>
                        <a:rPr lang="en-US" sz="1050" u="none" strike="noStrike">
                          <a:effectLst/>
                          <a:hlinkClick r:id="rId4"/>
                        </a:rPr>
                        <a:t>https://github.com/wireghoul/graudit</a:t>
                      </a:r>
                      <a:endParaRPr lang="en-US" sz="1050">
                        <a:effectLst/>
                      </a:endParaRPr>
                    </a:p>
                    <a:p>
                      <a:pPr algn="l"/>
                      <a:r>
                        <a:rPr lang="en-US" sz="1050">
                          <a:effectLst/>
                        </a:rPr>
                        <a:t>Signature: </a:t>
                      </a:r>
                      <a:r>
                        <a:rPr lang="en-US" sz="1050" u="none" strike="noStrike">
                          <a:effectLst/>
                          <a:hlinkClick r:id="rId5"/>
                        </a:rPr>
                        <a:t>https://github.com/wireghoul/graudit/tree/master/signatures</a:t>
                      </a:r>
                      <a:r>
                        <a:rPr lang="en-US" sz="1050">
                          <a:effectLst/>
                        </a:rPr>
                        <a:t> (refer to the *.dbfile)</a:t>
                      </a:r>
                      <a:endParaRPr lang="en-US" sz="1050">
                        <a:effectLst/>
                        <a:latin typeface="inherit"/>
                      </a:endParaRPr>
                    </a:p>
                  </a:txBody>
                  <a:tcPr marL="31995" marR="31995" marT="31995" marB="31995" anchor="ctr"/>
                </a:tc>
                <a:extLst>
                  <a:ext uri="{0D108BD9-81ED-4DB2-BD59-A6C34878D82A}">
                    <a16:rowId xmlns:a16="http://schemas.microsoft.com/office/drawing/2014/main" val="3635426341"/>
                  </a:ext>
                </a:extLst>
              </a:tr>
              <a:tr h="715296">
                <a:tc>
                  <a:txBody>
                    <a:bodyPr/>
                    <a:lstStyle/>
                    <a:p>
                      <a:pPr algn="l"/>
                      <a:r>
                        <a:rPr lang="en-US" sz="1050">
                          <a:effectLst/>
                        </a:rPr>
                        <a:t>Visual Code Grepper (VCG)</a:t>
                      </a:r>
                    </a:p>
                  </a:txBody>
                  <a:tcPr marL="31995" marR="31995" marT="31995" marB="31995" anchor="ctr"/>
                </a:tc>
                <a:tc>
                  <a:txBody>
                    <a:bodyPr/>
                    <a:lstStyle/>
                    <a:p>
                      <a:pPr algn="l"/>
                      <a:r>
                        <a:rPr lang="en-US" sz="1050">
                          <a:effectLst/>
                        </a:rPr>
                        <a:t>Tool: </a:t>
                      </a:r>
                      <a:r>
                        <a:rPr lang="en-US" sz="1050" u="none" strike="noStrike">
                          <a:effectLst/>
                          <a:hlinkClick r:id="rId6"/>
                        </a:rPr>
                        <a:t>https://github.com/nccgroup/VCG</a:t>
                      </a:r>
                      <a:endParaRPr lang="en-US" sz="1050">
                        <a:effectLst/>
                      </a:endParaRPr>
                    </a:p>
                    <a:p>
                      <a:pPr algn="l"/>
                      <a:r>
                        <a:rPr lang="en-US" sz="1050">
                          <a:effectLst/>
                        </a:rPr>
                        <a:t>Signature: </a:t>
                      </a:r>
                      <a:r>
                        <a:rPr lang="en-US" sz="1050" u="none" strike="noStrike">
                          <a:effectLst/>
                          <a:hlinkClick r:id="rId7"/>
                        </a:rPr>
                        <a:t>https://github.com/nccgroup/VCG/tree/master/VisualCodeGrepper/bin/Release</a:t>
                      </a:r>
                      <a:r>
                        <a:rPr lang="en-US" sz="1050">
                          <a:effectLst/>
                        </a:rPr>
                        <a:t> (refer to the *.conf file)</a:t>
                      </a:r>
                      <a:endParaRPr lang="en-US" sz="1050">
                        <a:effectLst/>
                        <a:latin typeface="inherit"/>
                      </a:endParaRPr>
                    </a:p>
                  </a:txBody>
                  <a:tcPr marL="31995" marR="31995" marT="31995" marB="31995" anchor="ctr"/>
                </a:tc>
                <a:extLst>
                  <a:ext uri="{0D108BD9-81ED-4DB2-BD59-A6C34878D82A}">
                    <a16:rowId xmlns:a16="http://schemas.microsoft.com/office/drawing/2014/main" val="1046940391"/>
                  </a:ext>
                </a:extLst>
              </a:tr>
              <a:tr h="1283325">
                <a:tc>
                  <a:txBody>
                    <a:bodyPr/>
                    <a:lstStyle/>
                    <a:p>
                      <a:pPr algn="l"/>
                      <a:r>
                        <a:rPr lang="en-US" sz="1050">
                          <a:effectLst/>
                        </a:rPr>
                        <a:t>CRASS Grep It </a:t>
                      </a:r>
                    </a:p>
                  </a:txBody>
                  <a:tcPr marL="31995" marR="31995" marT="31995" marB="31995" anchor="ctr"/>
                </a:tc>
                <a:tc>
                  <a:txBody>
                    <a:bodyPr/>
                    <a:lstStyle/>
                    <a:p>
                      <a:pPr algn="l"/>
                      <a:r>
                        <a:rPr lang="en-US" sz="1050" dirty="0">
                          <a:effectLst/>
                        </a:rPr>
                        <a:t>The CRASS Grep IT tool is recommended because it requires no dependencies. All it needs is one shell script to execute.</a:t>
                      </a:r>
                    </a:p>
                    <a:p>
                      <a:pPr algn="l"/>
                      <a:r>
                        <a:rPr lang="en-US" sz="1050" dirty="0">
                          <a:effectLst/>
                        </a:rPr>
                        <a:t>Tool: </a:t>
                      </a:r>
                      <a:r>
                        <a:rPr lang="en-US" sz="1050" u="none" strike="noStrike" dirty="0">
                          <a:effectLst/>
                          <a:hlinkClick r:id="rId8"/>
                        </a:rPr>
                        <a:t>https://github.com/floyd-fuh/crass/blob/master/grep-it.sh</a:t>
                      </a:r>
                      <a:endParaRPr lang="en-US" sz="1050" dirty="0">
                        <a:effectLst/>
                      </a:endParaRPr>
                    </a:p>
                    <a:p>
                      <a:pPr algn="l"/>
                      <a:r>
                        <a:rPr lang="en-US" sz="1050" dirty="0">
                          <a:effectLst/>
                        </a:rPr>
                        <a:t>Signature: </a:t>
                      </a:r>
                      <a:r>
                        <a:rPr lang="en-US" sz="1050" u="none" strike="noStrike" dirty="0">
                          <a:effectLst/>
                          <a:hlinkClick r:id="rId8"/>
                        </a:rPr>
                        <a:t>https://github.com/floyd-fuh/crass/blob/master/grep-it.sh</a:t>
                      </a:r>
                      <a:r>
                        <a:rPr lang="en-US" sz="1050" dirty="0">
                          <a:effectLst/>
                        </a:rPr>
                        <a:t> </a:t>
                      </a:r>
                      <a:endParaRPr lang="en-US" sz="1050" dirty="0">
                        <a:effectLst/>
                        <a:latin typeface="inherit"/>
                      </a:endParaRPr>
                    </a:p>
                  </a:txBody>
                  <a:tcPr marL="31995" marR="31995" marT="31995" marB="31995" anchor="ctr"/>
                </a:tc>
                <a:extLst>
                  <a:ext uri="{0D108BD9-81ED-4DB2-BD59-A6C34878D82A}">
                    <a16:rowId xmlns:a16="http://schemas.microsoft.com/office/drawing/2014/main" val="3619877182"/>
                  </a:ext>
                </a:extLst>
              </a:tr>
            </a:tbl>
          </a:graphicData>
        </a:graphic>
      </p:graphicFrame>
    </p:spTree>
    <p:extLst>
      <p:ext uri="{BB962C8B-B14F-4D97-AF65-F5344CB8AC3E}">
        <p14:creationId xmlns:p14="http://schemas.microsoft.com/office/powerpoint/2010/main" val="9757483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111A2-5BD1-4801-8D62-22D3909706FF}"/>
              </a:ext>
            </a:extLst>
          </p:cNvPr>
          <p:cNvSpPr>
            <a:spLocks noGrp="1"/>
          </p:cNvSpPr>
          <p:nvPr>
            <p:ph type="title"/>
          </p:nvPr>
        </p:nvSpPr>
        <p:spPr>
          <a:xfrm>
            <a:off x="838200" y="365125"/>
            <a:ext cx="10515600" cy="549275"/>
          </a:xfrm>
        </p:spPr>
        <p:txBody>
          <a:bodyPr>
            <a:normAutofit fontScale="90000"/>
          </a:bodyPr>
          <a:lstStyle/>
          <a:p>
            <a:r>
              <a:rPr lang="en-US" dirty="0" err="1"/>
              <a:t>DevSecOps</a:t>
            </a:r>
            <a:r>
              <a:rPr lang="en-US" dirty="0"/>
              <a:t> testing team</a:t>
            </a:r>
          </a:p>
        </p:txBody>
      </p:sp>
      <p:sp>
        <p:nvSpPr>
          <p:cNvPr id="3" name="Content Placeholder 2">
            <a:extLst>
              <a:ext uri="{FF2B5EF4-FFF2-40B4-BE49-F238E27FC236}">
                <a16:creationId xmlns:a16="http://schemas.microsoft.com/office/drawing/2014/main" id="{314C7773-B7AE-4D1C-A3C6-3EA71D00ABBA}"/>
              </a:ext>
            </a:extLst>
          </p:cNvPr>
          <p:cNvSpPr>
            <a:spLocks noGrp="1"/>
          </p:cNvSpPr>
          <p:nvPr>
            <p:ph idx="1"/>
          </p:nvPr>
        </p:nvSpPr>
        <p:spPr>
          <a:xfrm>
            <a:off x="838200" y="1015068"/>
            <a:ext cx="10515600" cy="5161895"/>
          </a:xfrm>
        </p:spPr>
        <p:txBody>
          <a:bodyPr/>
          <a:lstStyle/>
          <a:p>
            <a:r>
              <a:rPr lang="en-US" b="1" dirty="0"/>
              <a:t>Recommended open source tools for BDD security frameworks</a:t>
            </a:r>
          </a:p>
          <a:p>
            <a:endParaRPr lang="en-US" dirty="0"/>
          </a:p>
        </p:txBody>
      </p:sp>
      <p:graphicFrame>
        <p:nvGraphicFramePr>
          <p:cNvPr id="4" name="Table 3">
            <a:extLst>
              <a:ext uri="{FF2B5EF4-FFF2-40B4-BE49-F238E27FC236}">
                <a16:creationId xmlns:a16="http://schemas.microsoft.com/office/drawing/2014/main" id="{7B789305-1AFE-43E5-A9A6-7AA20956F32D}"/>
              </a:ext>
            </a:extLst>
          </p:cNvPr>
          <p:cNvGraphicFramePr>
            <a:graphicFrameLocks noGrp="1"/>
          </p:cNvGraphicFramePr>
          <p:nvPr>
            <p:extLst>
              <p:ext uri="{D42A27DB-BD31-4B8C-83A1-F6EECF244321}">
                <p14:modId xmlns:p14="http://schemas.microsoft.com/office/powerpoint/2010/main" val="3402185216"/>
              </p:ext>
            </p:extLst>
          </p:nvPr>
        </p:nvGraphicFramePr>
        <p:xfrm>
          <a:off x="838200" y="1825626"/>
          <a:ext cx="10363200" cy="3008145"/>
        </p:xfrm>
        <a:graphic>
          <a:graphicData uri="http://schemas.openxmlformats.org/drawingml/2006/table">
            <a:tbl>
              <a:tblPr firstRow="1" bandRow="1">
                <a:tableStyleId>{BC89EF96-8CEA-46FF-86C4-4CE0E7609802}</a:tableStyleId>
              </a:tblPr>
              <a:tblGrid>
                <a:gridCol w="2600325">
                  <a:extLst>
                    <a:ext uri="{9D8B030D-6E8A-4147-A177-3AD203B41FA5}">
                      <a16:colId xmlns:a16="http://schemas.microsoft.com/office/drawing/2014/main" val="754110815"/>
                    </a:ext>
                  </a:extLst>
                </a:gridCol>
                <a:gridCol w="7762875">
                  <a:extLst>
                    <a:ext uri="{9D8B030D-6E8A-4147-A177-3AD203B41FA5}">
                      <a16:colId xmlns:a16="http://schemas.microsoft.com/office/drawing/2014/main" val="558727500"/>
                    </a:ext>
                  </a:extLst>
                </a:gridCol>
              </a:tblGrid>
              <a:tr h="226747">
                <a:tc>
                  <a:txBody>
                    <a:bodyPr/>
                    <a:lstStyle/>
                    <a:p>
                      <a:pPr algn="l"/>
                      <a:r>
                        <a:rPr lang="en-US" sz="1100">
                          <a:effectLst/>
                        </a:rPr>
                        <a:t>BDD security frameworks</a:t>
                      </a:r>
                      <a:endParaRPr lang="en-US" sz="1100">
                        <a:effectLst/>
                        <a:latin typeface="inherit"/>
                      </a:endParaRPr>
                    </a:p>
                  </a:txBody>
                  <a:tcPr marL="59771" marR="59771" marT="59771" marB="59771" anchor="ctr"/>
                </a:tc>
                <a:tc>
                  <a:txBody>
                    <a:bodyPr/>
                    <a:lstStyle/>
                    <a:p>
                      <a:pPr algn="l"/>
                      <a:r>
                        <a:rPr lang="en-US" sz="1100">
                          <a:effectLst/>
                        </a:rPr>
                        <a:t>Default security tools included</a:t>
                      </a:r>
                      <a:endParaRPr lang="en-US" sz="1100">
                        <a:effectLst/>
                        <a:latin typeface="inherit"/>
                      </a:endParaRPr>
                    </a:p>
                  </a:txBody>
                  <a:tcPr marL="59771" marR="59771" marT="59771" marB="59771" anchor="ctr"/>
                </a:tc>
                <a:extLst>
                  <a:ext uri="{0D108BD9-81ED-4DB2-BD59-A6C34878D82A}">
                    <a16:rowId xmlns:a16="http://schemas.microsoft.com/office/drawing/2014/main" val="1480516867"/>
                  </a:ext>
                </a:extLst>
              </a:tr>
              <a:tr h="1101342">
                <a:tc>
                  <a:txBody>
                    <a:bodyPr/>
                    <a:lstStyle/>
                    <a:p>
                      <a:pPr algn="l"/>
                      <a:r>
                        <a:rPr lang="en-US" sz="1100">
                          <a:effectLst/>
                        </a:rPr>
                        <a:t>BDD-Security</a:t>
                      </a:r>
                      <a:endParaRPr lang="en-US" sz="1100">
                        <a:effectLst/>
                        <a:latin typeface="inherit"/>
                      </a:endParaRPr>
                    </a:p>
                  </a:txBody>
                  <a:tcPr marL="59771" marR="59771" marT="59771" marB="59771" anchor="ctr"/>
                </a:tc>
                <a:tc>
                  <a:txBody>
                    <a:bodyPr/>
                    <a:lstStyle/>
                    <a:p>
                      <a:pPr algn="l"/>
                      <a:r>
                        <a:rPr lang="en-US" sz="1100">
                          <a:effectLst/>
                        </a:rPr>
                        <a:t>OWASP ZAP, SSLyze, Nessus</a:t>
                      </a:r>
                    </a:p>
                    <a:p>
                      <a:pPr algn="l"/>
                      <a:r>
                        <a:rPr lang="en-US" sz="1100">
                          <a:effectLst/>
                        </a:rPr>
                        <a:t>BDD-Security is based on Java and Cucumber. </a:t>
                      </a:r>
                    </a:p>
                    <a:p>
                      <a:pPr algn="l"/>
                      <a:r>
                        <a:rPr lang="en-US" sz="1100">
                          <a:effectLst/>
                        </a:rPr>
                        <a:t>BDD-Security: </a:t>
                      </a:r>
                      <a:r>
                        <a:rPr lang="en-US" sz="1100" u="none" strike="noStrike">
                          <a:effectLst/>
                          <a:hlinkClick r:id="rId2"/>
                        </a:rPr>
                        <a:t>https://www.continuumsecurity.net/bdd-security/</a:t>
                      </a:r>
                      <a:endParaRPr lang="en-US" sz="1100">
                        <a:effectLst/>
                        <a:latin typeface="inherit"/>
                      </a:endParaRPr>
                    </a:p>
                  </a:txBody>
                  <a:tcPr marL="59771" marR="59771" marT="59771" marB="59771" anchor="ctr"/>
                </a:tc>
                <a:extLst>
                  <a:ext uri="{0D108BD9-81ED-4DB2-BD59-A6C34878D82A}">
                    <a16:rowId xmlns:a16="http://schemas.microsoft.com/office/drawing/2014/main" val="374749541"/>
                  </a:ext>
                </a:extLst>
              </a:tr>
              <a:tr h="955576">
                <a:tc>
                  <a:txBody>
                    <a:bodyPr/>
                    <a:lstStyle/>
                    <a:p>
                      <a:pPr algn="l"/>
                      <a:r>
                        <a:rPr lang="en-US" sz="1100">
                          <a:effectLst/>
                        </a:rPr>
                        <a:t>MITTN</a:t>
                      </a:r>
                      <a:endParaRPr lang="en-US" sz="1100">
                        <a:effectLst/>
                        <a:latin typeface="inherit"/>
                      </a:endParaRPr>
                    </a:p>
                  </a:txBody>
                  <a:tcPr marL="59771" marR="59771" marT="59771" marB="59771" anchor="ctr"/>
                </a:tc>
                <a:tc>
                  <a:txBody>
                    <a:bodyPr/>
                    <a:lstStyle/>
                    <a:p>
                      <a:pPr algn="l"/>
                      <a:r>
                        <a:rPr lang="en-US" sz="1100" dirty="0" err="1">
                          <a:effectLst/>
                        </a:rPr>
                        <a:t>BurpSuite</a:t>
                      </a:r>
                      <a:r>
                        <a:rPr lang="en-US" sz="1100" dirty="0">
                          <a:effectLst/>
                        </a:rPr>
                        <a:t>, </a:t>
                      </a:r>
                      <a:r>
                        <a:rPr lang="en-US" sz="1100" dirty="0" err="1">
                          <a:effectLst/>
                        </a:rPr>
                        <a:t>SSlyze</a:t>
                      </a:r>
                      <a:r>
                        <a:rPr lang="en-US" sz="1100" dirty="0">
                          <a:effectLst/>
                        </a:rPr>
                        <a:t>, and </a:t>
                      </a:r>
                      <a:r>
                        <a:rPr lang="en-US" sz="1100" dirty="0" err="1">
                          <a:effectLst/>
                        </a:rPr>
                        <a:t>Radamsa</a:t>
                      </a:r>
                      <a:r>
                        <a:rPr lang="en-US" sz="1100" dirty="0">
                          <a:effectLst/>
                        </a:rPr>
                        <a:t> API fuzzing</a:t>
                      </a:r>
                    </a:p>
                    <a:p>
                      <a:pPr algn="l"/>
                      <a:r>
                        <a:rPr lang="en-US" sz="1100" dirty="0">
                          <a:effectLst/>
                        </a:rPr>
                        <a:t>MITTN is based on Python and Behave. </a:t>
                      </a:r>
                    </a:p>
                    <a:p>
                      <a:pPr algn="l"/>
                      <a:r>
                        <a:rPr lang="en-US" sz="1100" dirty="0">
                          <a:effectLst/>
                        </a:rPr>
                        <a:t>MITTN: </a:t>
                      </a:r>
                      <a:r>
                        <a:rPr lang="en-US" sz="1100" u="none" strike="noStrike" dirty="0">
                          <a:effectLst/>
                          <a:hlinkClick r:id="rId3"/>
                        </a:rPr>
                        <a:t>https://github.com/F-Secure/mittn</a:t>
                      </a:r>
                      <a:endParaRPr lang="en-US" sz="1100" dirty="0">
                        <a:effectLst/>
                        <a:latin typeface="inherit"/>
                      </a:endParaRPr>
                    </a:p>
                  </a:txBody>
                  <a:tcPr marL="59771" marR="59771" marT="59771" marB="59771" anchor="ctr"/>
                </a:tc>
                <a:extLst>
                  <a:ext uri="{0D108BD9-81ED-4DB2-BD59-A6C34878D82A}">
                    <a16:rowId xmlns:a16="http://schemas.microsoft.com/office/drawing/2014/main" val="2848839071"/>
                  </a:ext>
                </a:extLst>
              </a:tr>
              <a:tr h="664045">
                <a:tc>
                  <a:txBody>
                    <a:bodyPr/>
                    <a:lstStyle/>
                    <a:p>
                      <a:pPr algn="l"/>
                      <a:r>
                        <a:rPr lang="en-US" sz="1100">
                          <a:effectLst/>
                        </a:rPr>
                        <a:t>Gauntlt</a:t>
                      </a:r>
                      <a:endParaRPr lang="en-US" sz="1100">
                        <a:effectLst/>
                        <a:latin typeface="inherit"/>
                      </a:endParaRPr>
                    </a:p>
                  </a:txBody>
                  <a:tcPr marL="59771" marR="59771" marT="59771" marB="59771" anchor="ctr"/>
                </a:tc>
                <a:tc>
                  <a:txBody>
                    <a:bodyPr/>
                    <a:lstStyle/>
                    <a:p>
                      <a:pPr algn="l"/>
                      <a:r>
                        <a:rPr lang="en-US" sz="1100" dirty="0">
                          <a:effectLst/>
                        </a:rPr>
                        <a:t>CURL, NMAP, </a:t>
                      </a:r>
                      <a:r>
                        <a:rPr lang="en-US" sz="1100" dirty="0" err="1">
                          <a:effectLst/>
                        </a:rPr>
                        <a:t>SSLyze</a:t>
                      </a:r>
                      <a:r>
                        <a:rPr lang="en-US" sz="1100" dirty="0">
                          <a:effectLst/>
                        </a:rPr>
                        <a:t>, </a:t>
                      </a:r>
                      <a:r>
                        <a:rPr lang="en-US" sz="1100" dirty="0" err="1">
                          <a:effectLst/>
                        </a:rPr>
                        <a:t>SQLmap</a:t>
                      </a:r>
                      <a:r>
                        <a:rPr lang="en-US" sz="1100" dirty="0">
                          <a:effectLst/>
                        </a:rPr>
                        <a:t>, </a:t>
                      </a:r>
                      <a:r>
                        <a:rPr lang="en-US" sz="1100" dirty="0" err="1">
                          <a:effectLst/>
                        </a:rPr>
                        <a:t>Garmr</a:t>
                      </a:r>
                      <a:r>
                        <a:rPr lang="en-US" sz="1100" dirty="0">
                          <a:effectLst/>
                        </a:rPr>
                        <a:t>, Heartbleed, </a:t>
                      </a:r>
                      <a:r>
                        <a:rPr lang="en-US" sz="1100" dirty="0" err="1">
                          <a:effectLst/>
                        </a:rPr>
                        <a:t>dirb</a:t>
                      </a:r>
                      <a:r>
                        <a:rPr lang="en-US" sz="1100" dirty="0">
                          <a:effectLst/>
                        </a:rPr>
                        <a:t>, </a:t>
                      </a:r>
                      <a:r>
                        <a:rPr lang="en-US" sz="1100" dirty="0" err="1">
                          <a:effectLst/>
                        </a:rPr>
                        <a:t>Arachni</a:t>
                      </a:r>
                      <a:r>
                        <a:rPr lang="en-US" sz="1100" dirty="0">
                          <a:effectLst/>
                        </a:rPr>
                        <a:t> </a:t>
                      </a:r>
                    </a:p>
                    <a:p>
                      <a:pPr algn="l"/>
                      <a:r>
                        <a:rPr lang="en-US" sz="1100" dirty="0" err="1">
                          <a:effectLst/>
                        </a:rPr>
                        <a:t>Gauntlt</a:t>
                      </a:r>
                      <a:r>
                        <a:rPr lang="en-US" sz="1100" dirty="0">
                          <a:effectLst/>
                        </a:rPr>
                        <a:t>: </a:t>
                      </a:r>
                      <a:r>
                        <a:rPr lang="en-US" sz="1100" u="none" strike="noStrike" dirty="0">
                          <a:effectLst/>
                          <a:hlinkClick r:id="rId4"/>
                        </a:rPr>
                        <a:t>http://gauntlt.org/</a:t>
                      </a:r>
                      <a:endParaRPr lang="en-US" sz="1100" dirty="0">
                        <a:effectLst/>
                        <a:latin typeface="inherit"/>
                      </a:endParaRPr>
                    </a:p>
                  </a:txBody>
                  <a:tcPr marL="59771" marR="59771" marT="59771" marB="59771" anchor="ctr"/>
                </a:tc>
                <a:extLst>
                  <a:ext uri="{0D108BD9-81ED-4DB2-BD59-A6C34878D82A}">
                    <a16:rowId xmlns:a16="http://schemas.microsoft.com/office/drawing/2014/main" val="941023946"/>
                  </a:ext>
                </a:extLst>
              </a:tr>
            </a:tbl>
          </a:graphicData>
        </a:graphic>
      </p:graphicFrame>
    </p:spTree>
    <p:extLst>
      <p:ext uri="{BB962C8B-B14F-4D97-AF65-F5344CB8AC3E}">
        <p14:creationId xmlns:p14="http://schemas.microsoft.com/office/powerpoint/2010/main" val="7387813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111A2-5BD1-4801-8D62-22D3909706FF}"/>
              </a:ext>
            </a:extLst>
          </p:cNvPr>
          <p:cNvSpPr>
            <a:spLocks noGrp="1"/>
          </p:cNvSpPr>
          <p:nvPr>
            <p:ph type="title"/>
          </p:nvPr>
        </p:nvSpPr>
        <p:spPr>
          <a:xfrm>
            <a:off x="838200" y="365125"/>
            <a:ext cx="10515600" cy="549275"/>
          </a:xfrm>
        </p:spPr>
        <p:txBody>
          <a:bodyPr>
            <a:normAutofit fontScale="90000"/>
          </a:bodyPr>
          <a:lstStyle/>
          <a:p>
            <a:r>
              <a:rPr lang="en-US" dirty="0" err="1"/>
              <a:t>DevSecOps</a:t>
            </a:r>
            <a:r>
              <a:rPr lang="en-US" dirty="0"/>
              <a:t> testing team</a:t>
            </a:r>
          </a:p>
        </p:txBody>
      </p:sp>
      <p:sp>
        <p:nvSpPr>
          <p:cNvPr id="3" name="Content Placeholder 2">
            <a:extLst>
              <a:ext uri="{FF2B5EF4-FFF2-40B4-BE49-F238E27FC236}">
                <a16:creationId xmlns:a16="http://schemas.microsoft.com/office/drawing/2014/main" id="{314C7773-B7AE-4D1C-A3C6-3EA71D00ABBA}"/>
              </a:ext>
            </a:extLst>
          </p:cNvPr>
          <p:cNvSpPr>
            <a:spLocks noGrp="1"/>
          </p:cNvSpPr>
          <p:nvPr>
            <p:ph idx="1"/>
          </p:nvPr>
        </p:nvSpPr>
        <p:spPr>
          <a:xfrm>
            <a:off x="838200" y="1015068"/>
            <a:ext cx="10515600" cy="5161895"/>
          </a:xfrm>
        </p:spPr>
        <p:txBody>
          <a:bodyPr/>
          <a:lstStyle/>
          <a:p>
            <a:r>
              <a:rPr lang="en-US" dirty="0"/>
              <a:t>Suggested open source Docker security scanning tools</a:t>
            </a:r>
          </a:p>
          <a:p>
            <a:endParaRPr lang="en-US" dirty="0"/>
          </a:p>
        </p:txBody>
      </p:sp>
      <p:graphicFrame>
        <p:nvGraphicFramePr>
          <p:cNvPr id="4" name="Table 3">
            <a:extLst>
              <a:ext uri="{FF2B5EF4-FFF2-40B4-BE49-F238E27FC236}">
                <a16:creationId xmlns:a16="http://schemas.microsoft.com/office/drawing/2014/main" id="{0A2E96F6-3B28-4637-8DC6-0D7FE21BBEFA}"/>
              </a:ext>
            </a:extLst>
          </p:cNvPr>
          <p:cNvGraphicFramePr>
            <a:graphicFrameLocks noGrp="1"/>
          </p:cNvGraphicFramePr>
          <p:nvPr>
            <p:extLst>
              <p:ext uri="{D42A27DB-BD31-4B8C-83A1-F6EECF244321}">
                <p14:modId xmlns:p14="http://schemas.microsoft.com/office/powerpoint/2010/main" val="2649104138"/>
              </p:ext>
            </p:extLst>
          </p:nvPr>
        </p:nvGraphicFramePr>
        <p:xfrm>
          <a:off x="838200" y="1797734"/>
          <a:ext cx="10515600" cy="3883743"/>
        </p:xfrm>
        <a:graphic>
          <a:graphicData uri="http://schemas.openxmlformats.org/drawingml/2006/table">
            <a:tbl>
              <a:tblPr firstRow="1" bandRow="1">
                <a:tableStyleId>{BC89EF96-8CEA-46FF-86C4-4CE0E7609802}</a:tableStyleId>
              </a:tblPr>
              <a:tblGrid>
                <a:gridCol w="2152650">
                  <a:extLst>
                    <a:ext uri="{9D8B030D-6E8A-4147-A177-3AD203B41FA5}">
                      <a16:colId xmlns:a16="http://schemas.microsoft.com/office/drawing/2014/main" val="1072110171"/>
                    </a:ext>
                  </a:extLst>
                </a:gridCol>
                <a:gridCol w="8362950">
                  <a:extLst>
                    <a:ext uri="{9D8B030D-6E8A-4147-A177-3AD203B41FA5}">
                      <a16:colId xmlns:a16="http://schemas.microsoft.com/office/drawing/2014/main" val="3648385547"/>
                    </a:ext>
                  </a:extLst>
                </a:gridCol>
              </a:tblGrid>
              <a:tr h="176003">
                <a:tc>
                  <a:txBody>
                    <a:bodyPr/>
                    <a:lstStyle/>
                    <a:p>
                      <a:pPr algn="l"/>
                      <a:r>
                        <a:rPr lang="en-US" sz="1100">
                          <a:effectLst/>
                        </a:rPr>
                        <a:t>Docker security tools</a:t>
                      </a:r>
                      <a:endParaRPr lang="en-US" sz="1100">
                        <a:effectLst/>
                        <a:latin typeface="inherit"/>
                      </a:endParaRPr>
                    </a:p>
                  </a:txBody>
                  <a:tcPr marL="20880" marR="20880" marT="20880" marB="20880" anchor="ctr"/>
                </a:tc>
                <a:tc>
                  <a:txBody>
                    <a:bodyPr/>
                    <a:lstStyle/>
                    <a:p>
                      <a:pPr algn="l"/>
                      <a:r>
                        <a:rPr lang="en-US" sz="1100">
                          <a:effectLst/>
                        </a:rPr>
                        <a:t>Purpose and reference</a:t>
                      </a:r>
                      <a:endParaRPr lang="en-US" sz="1100">
                        <a:effectLst/>
                        <a:latin typeface="inherit"/>
                      </a:endParaRPr>
                    </a:p>
                  </a:txBody>
                  <a:tcPr marL="20880" marR="20880" marT="20880" marB="20880" anchor="ctr"/>
                </a:tc>
                <a:extLst>
                  <a:ext uri="{0D108BD9-81ED-4DB2-BD59-A6C34878D82A}">
                    <a16:rowId xmlns:a16="http://schemas.microsoft.com/office/drawing/2014/main" val="1226279576"/>
                  </a:ext>
                </a:extLst>
              </a:tr>
              <a:tr h="919602">
                <a:tc>
                  <a:txBody>
                    <a:bodyPr/>
                    <a:lstStyle/>
                    <a:p>
                      <a:pPr algn="l"/>
                      <a:r>
                        <a:rPr lang="en-US" sz="1100">
                          <a:effectLst/>
                        </a:rPr>
                        <a:t>Docker Bench</a:t>
                      </a:r>
                      <a:endParaRPr lang="en-US" sz="1100">
                        <a:effectLst/>
                        <a:latin typeface="inherit"/>
                      </a:endParaRPr>
                    </a:p>
                  </a:txBody>
                  <a:tcPr marL="20880" marR="20880" marT="20880" marB="20880" anchor="ctr"/>
                </a:tc>
                <a:tc>
                  <a:txBody>
                    <a:bodyPr/>
                    <a:lstStyle/>
                    <a:p>
                      <a:pPr algn="l"/>
                      <a:r>
                        <a:rPr lang="en-US" sz="1100">
                          <a:effectLst/>
                        </a:rPr>
                        <a:t>Docker Bench is an automated script that checks whether the system is compliant with Docker security best practices.</a:t>
                      </a:r>
                    </a:p>
                    <a:p>
                      <a:pPr algn="l"/>
                      <a:r>
                        <a:rPr lang="en-US" sz="1100">
                          <a:effectLst/>
                        </a:rPr>
                        <a:t>The scanning rules are based on the CIS Docker Security Benchmark.</a:t>
                      </a:r>
                    </a:p>
                    <a:p>
                      <a:pPr algn="l"/>
                      <a:r>
                        <a:rPr lang="en-US" sz="1100">
                          <a:effectLst/>
                        </a:rPr>
                        <a:t>Docker Bench:</a:t>
                      </a:r>
                      <a:r>
                        <a:rPr lang="en-US" sz="1100" u="none" strike="noStrike">
                          <a:effectLst/>
                          <a:hlinkClick r:id="rId2"/>
                        </a:rPr>
                        <a:t> https://github.com/docker/docker-bench-security/</a:t>
                      </a:r>
                      <a:endParaRPr lang="en-US" sz="1100">
                        <a:effectLst/>
                      </a:endParaRPr>
                    </a:p>
                    <a:p>
                      <a:pPr algn="l"/>
                      <a:r>
                        <a:rPr lang="en-US" sz="1100">
                          <a:effectLst/>
                        </a:rPr>
                        <a:t>CIS Docker Security Benchmark:</a:t>
                      </a:r>
                      <a:r>
                        <a:rPr lang="en-US" sz="1100" u="none" strike="noStrike">
                          <a:effectLst/>
                          <a:hlinkClick r:id="rId3"/>
                        </a:rPr>
                        <a:t> https://benchmarks.cisecurity.org/</a:t>
                      </a:r>
                      <a:endParaRPr lang="en-US" sz="1100">
                        <a:effectLst/>
                        <a:latin typeface="inherit"/>
                      </a:endParaRPr>
                    </a:p>
                  </a:txBody>
                  <a:tcPr marL="20880" marR="20880" marT="20880" marB="20880" anchor="ctr"/>
                </a:tc>
                <a:extLst>
                  <a:ext uri="{0D108BD9-81ED-4DB2-BD59-A6C34878D82A}">
                    <a16:rowId xmlns:a16="http://schemas.microsoft.com/office/drawing/2014/main" val="1189983104"/>
                  </a:ext>
                </a:extLst>
              </a:tr>
              <a:tr h="603708">
                <a:tc>
                  <a:txBody>
                    <a:bodyPr/>
                    <a:lstStyle/>
                    <a:p>
                      <a:pPr algn="l"/>
                      <a:r>
                        <a:rPr lang="en-US" sz="1100">
                          <a:effectLst/>
                        </a:rPr>
                        <a:t>Actuary</a:t>
                      </a:r>
                      <a:endParaRPr lang="en-US" sz="1100">
                        <a:effectLst/>
                        <a:latin typeface="inherit"/>
                      </a:endParaRPr>
                    </a:p>
                  </a:txBody>
                  <a:tcPr marL="20880" marR="20880" marT="20880" marB="20880" anchor="ctr"/>
                </a:tc>
                <a:tc>
                  <a:txBody>
                    <a:bodyPr/>
                    <a:lstStyle/>
                    <a:p>
                      <a:pPr algn="l"/>
                      <a:r>
                        <a:rPr lang="en-US" sz="1100">
                          <a:effectLst/>
                        </a:rPr>
                        <a:t>Actuary works in a similar way to Docker Bench. Additionally, Actuary can do the scanning based on user-defined security profiles provided by the Docker security community. </a:t>
                      </a:r>
                    </a:p>
                    <a:p>
                      <a:pPr algn="l"/>
                      <a:r>
                        <a:rPr lang="en-US" sz="1100">
                          <a:effectLst/>
                        </a:rPr>
                        <a:t>Actuary: </a:t>
                      </a:r>
                      <a:r>
                        <a:rPr lang="en-US" sz="1100" u="none" strike="noStrike">
                          <a:effectLst/>
                          <a:hlinkClick r:id="rId4"/>
                        </a:rPr>
                        <a:t>https://github.com/diogomonica/actuary/</a:t>
                      </a:r>
                      <a:endParaRPr lang="en-US" sz="1100">
                        <a:effectLst/>
                        <a:latin typeface="inherit"/>
                      </a:endParaRPr>
                    </a:p>
                  </a:txBody>
                  <a:tcPr marL="20880" marR="20880" marT="20880" marB="20880" anchor="ctr"/>
                </a:tc>
                <a:extLst>
                  <a:ext uri="{0D108BD9-81ED-4DB2-BD59-A6C34878D82A}">
                    <a16:rowId xmlns:a16="http://schemas.microsoft.com/office/drawing/2014/main" val="3128268113"/>
                  </a:ext>
                </a:extLst>
              </a:tr>
              <a:tr h="316907">
                <a:tc>
                  <a:txBody>
                    <a:bodyPr/>
                    <a:lstStyle/>
                    <a:p>
                      <a:pPr algn="l"/>
                      <a:r>
                        <a:rPr lang="en-US" sz="1100">
                          <a:effectLst/>
                        </a:rPr>
                        <a:t>Clair</a:t>
                      </a:r>
                      <a:endParaRPr lang="en-US" sz="1100">
                        <a:effectLst/>
                        <a:latin typeface="inherit"/>
                      </a:endParaRPr>
                    </a:p>
                  </a:txBody>
                  <a:tcPr marL="20880" marR="20880" marT="20880" marB="20880" anchor="ctr"/>
                </a:tc>
                <a:tc>
                  <a:txBody>
                    <a:bodyPr/>
                    <a:lstStyle/>
                    <a:p>
                      <a:pPr algn="l"/>
                      <a:r>
                        <a:rPr lang="en-US" sz="1100">
                          <a:effectLst/>
                        </a:rPr>
                        <a:t>Clair is a container image security static analyzer for CVEs. </a:t>
                      </a:r>
                    </a:p>
                    <a:p>
                      <a:pPr algn="l"/>
                      <a:r>
                        <a:rPr lang="en-US" sz="1100">
                          <a:effectLst/>
                        </a:rPr>
                        <a:t>Clair: </a:t>
                      </a:r>
                      <a:r>
                        <a:rPr lang="en-US" sz="1100" u="none" strike="noStrike">
                          <a:effectLst/>
                          <a:hlinkClick r:id="rId5"/>
                        </a:rPr>
                        <a:t>https://github.com/coreos/clair</a:t>
                      </a:r>
                      <a:endParaRPr lang="en-US" sz="1100">
                        <a:effectLst/>
                        <a:latin typeface="inherit"/>
                      </a:endParaRPr>
                    </a:p>
                  </a:txBody>
                  <a:tcPr marL="20880" marR="20880" marT="20880" marB="20880" anchor="ctr"/>
                </a:tc>
                <a:extLst>
                  <a:ext uri="{0D108BD9-81ED-4DB2-BD59-A6C34878D82A}">
                    <a16:rowId xmlns:a16="http://schemas.microsoft.com/office/drawing/2014/main" val="3863169610"/>
                  </a:ext>
                </a:extLst>
              </a:tr>
              <a:tr h="666887">
                <a:tc>
                  <a:txBody>
                    <a:bodyPr/>
                    <a:lstStyle/>
                    <a:p>
                      <a:pPr algn="l"/>
                      <a:r>
                        <a:rPr lang="en-US" sz="1100">
                          <a:effectLst/>
                        </a:rPr>
                        <a:t>Anchor Engine</a:t>
                      </a:r>
                      <a:endParaRPr lang="en-US" sz="1100">
                        <a:effectLst/>
                        <a:latin typeface="inherit"/>
                      </a:endParaRPr>
                    </a:p>
                  </a:txBody>
                  <a:tcPr marL="20880" marR="20880" marT="20880" marB="20880" anchor="ctr"/>
                </a:tc>
                <a:tc>
                  <a:txBody>
                    <a:bodyPr/>
                    <a:lstStyle/>
                    <a:p>
                      <a:pPr algn="l"/>
                      <a:r>
                        <a:rPr lang="en-US" sz="1100">
                          <a:effectLst/>
                        </a:rPr>
                        <a:t>The Anchor Engine scan the  Docker images for known vulnerable CVEs.</a:t>
                      </a:r>
                    </a:p>
                    <a:p>
                      <a:pPr algn="l"/>
                      <a:r>
                        <a:rPr lang="en-US" sz="1100">
                          <a:effectLst/>
                        </a:rPr>
                        <a:t>Anchor Engine: </a:t>
                      </a:r>
                      <a:r>
                        <a:rPr lang="en-US" sz="1100" u="none" strike="noStrike">
                          <a:effectLst/>
                          <a:hlinkClick r:id="rId6"/>
                        </a:rPr>
                        <a:t>Https://github.com/anchore/anchore-engine</a:t>
                      </a:r>
                      <a:endParaRPr lang="en-US" sz="1100">
                        <a:effectLst/>
                      </a:endParaRPr>
                    </a:p>
                    <a:p>
                      <a:pPr algn="l"/>
                      <a:r>
                        <a:rPr lang="en-US" sz="1100">
                          <a:effectLst/>
                        </a:rPr>
                        <a:t>In addition, the Anchor also provides cloud version, refer to the 'Anchor Cloud'</a:t>
                      </a:r>
                      <a:endParaRPr lang="en-US" sz="1100">
                        <a:effectLst/>
                        <a:latin typeface="inherit"/>
                      </a:endParaRPr>
                    </a:p>
                  </a:txBody>
                  <a:tcPr marL="20880" marR="20880" marT="20880" marB="20880" anchor="ctr"/>
                </a:tc>
                <a:extLst>
                  <a:ext uri="{0D108BD9-81ED-4DB2-BD59-A6C34878D82A}">
                    <a16:rowId xmlns:a16="http://schemas.microsoft.com/office/drawing/2014/main" val="1995262763"/>
                  </a:ext>
                </a:extLst>
              </a:tr>
              <a:tr h="350993">
                <a:tc>
                  <a:txBody>
                    <a:bodyPr/>
                    <a:lstStyle/>
                    <a:p>
                      <a:pPr algn="l"/>
                      <a:r>
                        <a:rPr lang="en-US" sz="1100">
                          <a:effectLst/>
                        </a:rPr>
                        <a:t>Falco</a:t>
                      </a:r>
                      <a:endParaRPr lang="en-US" sz="1100">
                        <a:effectLst/>
                        <a:latin typeface="inherit"/>
                      </a:endParaRPr>
                    </a:p>
                  </a:txBody>
                  <a:tcPr marL="20880" marR="20880" marT="20880" marB="20880" anchor="ctr"/>
                </a:tc>
                <a:tc>
                  <a:txBody>
                    <a:bodyPr/>
                    <a:lstStyle/>
                    <a:p>
                      <a:pPr algn="l"/>
                      <a:r>
                        <a:rPr lang="en-US" sz="1100">
                          <a:effectLst/>
                        </a:rPr>
                        <a:t>Falco is a Docker container runtime security tool that can detect anomalous activities.  </a:t>
                      </a:r>
                    </a:p>
                    <a:p>
                      <a:pPr algn="l"/>
                      <a:r>
                        <a:rPr lang="en-US" sz="1100">
                          <a:effectLst/>
                        </a:rPr>
                        <a:t>Falco: </a:t>
                      </a:r>
                      <a:r>
                        <a:rPr lang="en-US" sz="1100" u="none" strike="noStrike">
                          <a:effectLst/>
                          <a:hlinkClick r:id="rId7"/>
                        </a:rPr>
                        <a:t>https://sysdig.com/opensource/falco/</a:t>
                      </a:r>
                      <a:endParaRPr lang="en-US" sz="1100">
                        <a:effectLst/>
                        <a:latin typeface="inherit"/>
                      </a:endParaRPr>
                    </a:p>
                  </a:txBody>
                  <a:tcPr marL="20880" marR="20880" marT="20880" marB="20880" anchor="ctr"/>
                </a:tc>
                <a:extLst>
                  <a:ext uri="{0D108BD9-81ED-4DB2-BD59-A6C34878D82A}">
                    <a16:rowId xmlns:a16="http://schemas.microsoft.com/office/drawing/2014/main" val="4203449270"/>
                  </a:ext>
                </a:extLst>
              </a:tr>
              <a:tr h="730066">
                <a:tc>
                  <a:txBody>
                    <a:bodyPr/>
                    <a:lstStyle/>
                    <a:p>
                      <a:pPr algn="l"/>
                      <a:r>
                        <a:rPr lang="en-US" sz="1100">
                          <a:effectLst/>
                        </a:rPr>
                        <a:t>Dagda</a:t>
                      </a:r>
                      <a:endParaRPr lang="en-US" sz="1100">
                        <a:effectLst/>
                        <a:latin typeface="inherit"/>
                      </a:endParaRPr>
                    </a:p>
                  </a:txBody>
                  <a:tcPr marL="20880" marR="20880" marT="20880" marB="20880" anchor="ctr"/>
                </a:tc>
                <a:tc>
                  <a:txBody>
                    <a:bodyPr/>
                    <a:lstStyle/>
                    <a:p>
                      <a:pPr algn="l"/>
                      <a:r>
                        <a:rPr lang="en-US" sz="1100" dirty="0">
                          <a:effectLst/>
                        </a:rPr>
                        <a:t>Dagda is an integrated Docker security tool that provides runtime anomalous activities detection (</a:t>
                      </a:r>
                      <a:r>
                        <a:rPr lang="en-US" sz="1100" dirty="0" err="1">
                          <a:effectLst/>
                        </a:rPr>
                        <a:t>Sysdig</a:t>
                      </a:r>
                      <a:r>
                        <a:rPr lang="en-US" sz="1100" dirty="0">
                          <a:effectLst/>
                        </a:rPr>
                        <a:t> Falco), vulnerability (CVE) analysis (OWASP dependency check, Retire.JS), and malware scanning (</a:t>
                      </a:r>
                      <a:r>
                        <a:rPr lang="en-US" sz="1100" dirty="0" err="1">
                          <a:effectLst/>
                        </a:rPr>
                        <a:t>CalmAV</a:t>
                      </a:r>
                      <a:r>
                        <a:rPr lang="en-US" sz="1100" dirty="0">
                          <a:effectLst/>
                        </a:rPr>
                        <a:t>). </a:t>
                      </a:r>
                    </a:p>
                    <a:p>
                      <a:pPr algn="l"/>
                      <a:r>
                        <a:rPr lang="en-US" sz="1100" dirty="0">
                          <a:effectLst/>
                        </a:rPr>
                        <a:t>Dagda: </a:t>
                      </a:r>
                      <a:r>
                        <a:rPr lang="en-US" sz="1100" u="none" strike="noStrike" dirty="0">
                          <a:effectLst/>
                          <a:hlinkClick r:id="rId8"/>
                        </a:rPr>
                        <a:t>https://github.com/eliasgranderubio/dagda/</a:t>
                      </a:r>
                      <a:endParaRPr lang="en-US" sz="1100" dirty="0">
                        <a:effectLst/>
                        <a:latin typeface="inherit"/>
                      </a:endParaRPr>
                    </a:p>
                  </a:txBody>
                  <a:tcPr marL="20880" marR="20880" marT="20880" marB="20880" anchor="ctr"/>
                </a:tc>
                <a:extLst>
                  <a:ext uri="{0D108BD9-81ED-4DB2-BD59-A6C34878D82A}">
                    <a16:rowId xmlns:a16="http://schemas.microsoft.com/office/drawing/2014/main" val="216292166"/>
                  </a:ext>
                </a:extLst>
              </a:tr>
            </a:tbl>
          </a:graphicData>
        </a:graphic>
      </p:graphicFrame>
    </p:spTree>
    <p:extLst>
      <p:ext uri="{BB962C8B-B14F-4D97-AF65-F5344CB8AC3E}">
        <p14:creationId xmlns:p14="http://schemas.microsoft.com/office/powerpoint/2010/main" val="3595803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900FB-A9D9-4084-AE44-179037DFCAFC}"/>
              </a:ext>
            </a:extLst>
          </p:cNvPr>
          <p:cNvSpPr>
            <a:spLocks noGrp="1"/>
          </p:cNvSpPr>
          <p:nvPr>
            <p:ph type="title"/>
          </p:nvPr>
        </p:nvSpPr>
        <p:spPr>
          <a:xfrm>
            <a:off x="838200" y="365125"/>
            <a:ext cx="10515600" cy="482163"/>
          </a:xfrm>
        </p:spPr>
        <p:txBody>
          <a:bodyPr>
            <a:normAutofit fontScale="90000"/>
          </a:bodyPr>
          <a:lstStyle/>
          <a:p>
            <a:r>
              <a:rPr lang="en-US" b="1" dirty="0" err="1"/>
              <a:t>DevSecOps</a:t>
            </a:r>
            <a:r>
              <a:rPr lang="en-US" b="1" dirty="0"/>
              <a:t> Functional Roles</a:t>
            </a:r>
          </a:p>
        </p:txBody>
      </p:sp>
      <p:sp>
        <p:nvSpPr>
          <p:cNvPr id="6" name="Content Placeholder 5">
            <a:extLst>
              <a:ext uri="{FF2B5EF4-FFF2-40B4-BE49-F238E27FC236}">
                <a16:creationId xmlns:a16="http://schemas.microsoft.com/office/drawing/2014/main" id="{7E7EF7D9-E61D-4397-AB90-FAAF40AF955B}"/>
              </a:ext>
            </a:extLst>
          </p:cNvPr>
          <p:cNvSpPr>
            <a:spLocks noGrp="1"/>
          </p:cNvSpPr>
          <p:nvPr>
            <p:ph idx="1"/>
          </p:nvPr>
        </p:nvSpPr>
        <p:spPr>
          <a:xfrm>
            <a:off x="838200" y="947956"/>
            <a:ext cx="10515600" cy="5229007"/>
          </a:xfrm>
        </p:spPr>
        <p:txBody>
          <a:bodyPr/>
          <a:lstStyle/>
          <a:p>
            <a:r>
              <a:rPr lang="en-US" dirty="0" err="1"/>
              <a:t>DevSecOps</a:t>
            </a:r>
            <a:r>
              <a:rPr lang="en-US" dirty="0"/>
              <a:t> security management</a:t>
            </a:r>
          </a:p>
          <a:p>
            <a:r>
              <a:rPr lang="en-US" dirty="0" err="1"/>
              <a:t>DevSecOps</a:t>
            </a:r>
            <a:r>
              <a:rPr lang="en-US" dirty="0"/>
              <a:t> development team</a:t>
            </a:r>
          </a:p>
          <a:p>
            <a:r>
              <a:rPr lang="en-US" dirty="0" err="1"/>
              <a:t>DevSecOps</a:t>
            </a:r>
            <a:r>
              <a:rPr lang="en-US" dirty="0"/>
              <a:t> testing team</a:t>
            </a:r>
          </a:p>
          <a:p>
            <a:r>
              <a:rPr lang="en-US" dirty="0" err="1"/>
              <a:t>DevSecOps</a:t>
            </a:r>
            <a:r>
              <a:rPr lang="en-US" dirty="0"/>
              <a:t> operations team</a:t>
            </a:r>
          </a:p>
          <a:p>
            <a:endParaRPr lang="en-US" dirty="0"/>
          </a:p>
        </p:txBody>
      </p:sp>
    </p:spTree>
    <p:extLst>
      <p:ext uri="{BB962C8B-B14F-4D97-AF65-F5344CB8AC3E}">
        <p14:creationId xmlns:p14="http://schemas.microsoft.com/office/powerpoint/2010/main" val="23685706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111A2-5BD1-4801-8D62-22D3909706FF}"/>
              </a:ext>
            </a:extLst>
          </p:cNvPr>
          <p:cNvSpPr>
            <a:spLocks noGrp="1"/>
          </p:cNvSpPr>
          <p:nvPr>
            <p:ph type="title"/>
          </p:nvPr>
        </p:nvSpPr>
        <p:spPr>
          <a:xfrm>
            <a:off x="838200" y="365125"/>
            <a:ext cx="10515600" cy="549275"/>
          </a:xfrm>
        </p:spPr>
        <p:txBody>
          <a:bodyPr>
            <a:normAutofit fontScale="90000"/>
          </a:bodyPr>
          <a:lstStyle/>
          <a:p>
            <a:r>
              <a:rPr lang="en-US" dirty="0" err="1"/>
              <a:t>DevSecOps</a:t>
            </a:r>
            <a:r>
              <a:rPr lang="en-US" dirty="0"/>
              <a:t> testing team</a:t>
            </a:r>
          </a:p>
        </p:txBody>
      </p:sp>
      <p:sp>
        <p:nvSpPr>
          <p:cNvPr id="3" name="Content Placeholder 2">
            <a:extLst>
              <a:ext uri="{FF2B5EF4-FFF2-40B4-BE49-F238E27FC236}">
                <a16:creationId xmlns:a16="http://schemas.microsoft.com/office/drawing/2014/main" id="{314C7773-B7AE-4D1C-A3C6-3EA71D00ABBA}"/>
              </a:ext>
            </a:extLst>
          </p:cNvPr>
          <p:cNvSpPr>
            <a:spLocks noGrp="1"/>
          </p:cNvSpPr>
          <p:nvPr>
            <p:ph idx="1"/>
          </p:nvPr>
        </p:nvSpPr>
        <p:spPr>
          <a:xfrm>
            <a:off x="838200" y="1015068"/>
            <a:ext cx="10515600" cy="5161895"/>
          </a:xfrm>
        </p:spPr>
        <p:txBody>
          <a:bodyPr/>
          <a:lstStyle/>
          <a:p>
            <a:r>
              <a:rPr lang="en-US" dirty="0"/>
              <a:t>Integrated security testing tools that can consolidate the various testing tool results</a:t>
            </a:r>
          </a:p>
          <a:p>
            <a:endParaRPr lang="en-US" dirty="0"/>
          </a:p>
        </p:txBody>
      </p:sp>
      <p:graphicFrame>
        <p:nvGraphicFramePr>
          <p:cNvPr id="4" name="Table 3">
            <a:extLst>
              <a:ext uri="{FF2B5EF4-FFF2-40B4-BE49-F238E27FC236}">
                <a16:creationId xmlns:a16="http://schemas.microsoft.com/office/drawing/2014/main" id="{02B004AF-2EC7-477D-AEBD-A4E06F7FF1D2}"/>
              </a:ext>
            </a:extLst>
          </p:cNvPr>
          <p:cNvGraphicFramePr>
            <a:graphicFrameLocks noGrp="1"/>
          </p:cNvGraphicFramePr>
          <p:nvPr>
            <p:extLst>
              <p:ext uri="{D42A27DB-BD31-4B8C-83A1-F6EECF244321}">
                <p14:modId xmlns:p14="http://schemas.microsoft.com/office/powerpoint/2010/main" val="1269095554"/>
              </p:ext>
            </p:extLst>
          </p:nvPr>
        </p:nvGraphicFramePr>
        <p:xfrm>
          <a:off x="192947" y="1869059"/>
          <a:ext cx="11501306" cy="4850336"/>
        </p:xfrm>
        <a:graphic>
          <a:graphicData uri="http://schemas.openxmlformats.org/drawingml/2006/table">
            <a:tbl>
              <a:tblPr/>
              <a:tblGrid>
                <a:gridCol w="1074695">
                  <a:extLst>
                    <a:ext uri="{9D8B030D-6E8A-4147-A177-3AD203B41FA5}">
                      <a16:colId xmlns:a16="http://schemas.microsoft.com/office/drawing/2014/main" val="2179627606"/>
                    </a:ext>
                  </a:extLst>
                </a:gridCol>
                <a:gridCol w="10426611">
                  <a:extLst>
                    <a:ext uri="{9D8B030D-6E8A-4147-A177-3AD203B41FA5}">
                      <a16:colId xmlns:a16="http://schemas.microsoft.com/office/drawing/2014/main" val="1733262538"/>
                    </a:ext>
                  </a:extLst>
                </a:gridCol>
              </a:tblGrid>
              <a:tr h="155871">
                <a:tc>
                  <a:txBody>
                    <a:bodyPr/>
                    <a:lstStyle/>
                    <a:p>
                      <a:pPr algn="l"/>
                      <a:r>
                        <a:rPr lang="en-US" sz="1050" b="1" i="0">
                          <a:effectLst/>
                          <a:latin typeface="inherit"/>
                        </a:rPr>
                        <a:t>Tools</a:t>
                      </a:r>
                      <a:endParaRPr lang="en-US" sz="1050">
                        <a:effectLst/>
                        <a:latin typeface="inherit"/>
                      </a:endParaRPr>
                    </a:p>
                  </a:txBody>
                  <a:tcPr marL="13364" marR="13364" marT="13364" marB="13364"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a:r>
                        <a:rPr lang="en-US" sz="1050" b="1" i="0">
                          <a:effectLst/>
                          <a:latin typeface="inherit"/>
                        </a:rPr>
                        <a:t>Tools included by default</a:t>
                      </a:r>
                      <a:endParaRPr lang="en-US" sz="1050">
                        <a:effectLst/>
                        <a:latin typeface="inherit"/>
                      </a:endParaRPr>
                    </a:p>
                  </a:txBody>
                  <a:tcPr marL="13364" marR="13364" marT="13364" marB="13364"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998209983"/>
                  </a:ext>
                </a:extLst>
              </a:tr>
              <a:tr h="559181">
                <a:tc>
                  <a:txBody>
                    <a:bodyPr/>
                    <a:lstStyle/>
                    <a:p>
                      <a:pPr algn="l"/>
                      <a:r>
                        <a:rPr lang="en-US" sz="1050">
                          <a:effectLst/>
                          <a:latin typeface="inherit"/>
                        </a:rPr>
                        <a:t>JackHammer</a:t>
                      </a:r>
                    </a:p>
                  </a:txBody>
                  <a:tcPr marL="13364" marR="13364" marT="13364" marB="13364"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7F7F7"/>
                    </a:solidFill>
                  </a:tcPr>
                </a:tc>
                <a:tc>
                  <a:txBody>
                    <a:bodyPr/>
                    <a:lstStyle/>
                    <a:p>
                      <a:pPr algn="l"/>
                      <a:r>
                        <a:rPr lang="en-US" sz="1050" dirty="0" err="1">
                          <a:effectLst/>
                        </a:rPr>
                        <a:t>JackHammer</a:t>
                      </a:r>
                      <a:r>
                        <a:rPr lang="en-US" sz="1050" dirty="0">
                          <a:effectLst/>
                        </a:rPr>
                        <a:t>, provided by Ola, is an integrated security testing tool. It provides a dashboard to consolidate all the testing results. The key difference is that </a:t>
                      </a:r>
                      <a:r>
                        <a:rPr lang="en-US" sz="1050" dirty="0" err="1">
                          <a:effectLst/>
                        </a:rPr>
                        <a:t>JackHammer</a:t>
                      </a:r>
                      <a:r>
                        <a:rPr lang="en-US" sz="1050" dirty="0">
                          <a:effectLst/>
                        </a:rPr>
                        <a:t> includes mobile app security scanning and source code static analysis tools. The supported open source security scanners include Brakeman, Bundler-Audit, </a:t>
                      </a:r>
                      <a:r>
                        <a:rPr lang="en-US" sz="1050" dirty="0" err="1">
                          <a:effectLst/>
                        </a:rPr>
                        <a:t>Dawnscanner</a:t>
                      </a:r>
                      <a:r>
                        <a:rPr lang="en-US" sz="1050" dirty="0">
                          <a:effectLst/>
                        </a:rPr>
                        <a:t>, </a:t>
                      </a:r>
                      <a:r>
                        <a:rPr lang="en-US" sz="1050" dirty="0" err="1">
                          <a:effectLst/>
                        </a:rPr>
                        <a:t>FindSecurityBugs</a:t>
                      </a:r>
                      <a:r>
                        <a:rPr lang="en-US" sz="1050" dirty="0">
                          <a:effectLst/>
                        </a:rPr>
                        <a:t>, PMD, </a:t>
                      </a:r>
                      <a:r>
                        <a:rPr lang="en-US" sz="1050" dirty="0" err="1">
                          <a:effectLst/>
                        </a:rPr>
                        <a:t>RetireJS</a:t>
                      </a:r>
                      <a:r>
                        <a:rPr lang="en-US" sz="1050" dirty="0">
                          <a:effectLst/>
                        </a:rPr>
                        <a:t>, </a:t>
                      </a:r>
                      <a:r>
                        <a:rPr lang="en-US" sz="1050" dirty="0" err="1">
                          <a:effectLst/>
                        </a:rPr>
                        <a:t>Arachni</a:t>
                      </a:r>
                      <a:r>
                        <a:rPr lang="en-US" sz="1050" dirty="0">
                          <a:effectLst/>
                        </a:rPr>
                        <a:t>, </a:t>
                      </a:r>
                      <a:r>
                        <a:rPr lang="en-US" sz="1050" dirty="0" err="1">
                          <a:effectLst/>
                        </a:rPr>
                        <a:t>Trufflehog</a:t>
                      </a:r>
                      <a:r>
                        <a:rPr lang="en-US" sz="1050" dirty="0">
                          <a:effectLst/>
                        </a:rPr>
                        <a:t>, </a:t>
                      </a:r>
                      <a:r>
                        <a:rPr lang="en-US" sz="1050" dirty="0" err="1">
                          <a:effectLst/>
                        </a:rPr>
                        <a:t>Androbugs</a:t>
                      </a:r>
                      <a:r>
                        <a:rPr lang="en-US" sz="1050" dirty="0">
                          <a:effectLst/>
                        </a:rPr>
                        <a:t>, </a:t>
                      </a:r>
                      <a:r>
                        <a:rPr lang="en-US" sz="1050" dirty="0" err="1">
                          <a:effectLst/>
                        </a:rPr>
                        <a:t>Androguard</a:t>
                      </a:r>
                      <a:r>
                        <a:rPr lang="en-US" sz="1050" dirty="0">
                          <a:effectLst/>
                        </a:rPr>
                        <a:t>, and NMAP. </a:t>
                      </a:r>
                      <a:r>
                        <a:rPr lang="en-US" sz="1050" dirty="0" err="1">
                          <a:effectLst/>
                        </a:rPr>
                        <a:t>JackHammer</a:t>
                      </a:r>
                      <a:r>
                        <a:rPr lang="en-US" sz="1050" dirty="0">
                          <a:effectLst/>
                        </a:rPr>
                        <a:t>: </a:t>
                      </a:r>
                      <a:r>
                        <a:rPr lang="en-US" sz="1050" b="0" u="none" strike="noStrike" dirty="0">
                          <a:solidFill>
                            <a:srgbClr val="070707"/>
                          </a:solidFill>
                          <a:effectLst/>
                          <a:latin typeface="Courier New" panose="02070309020205020404" pitchFamily="49" charset="0"/>
                          <a:hlinkClick r:id="rId2"/>
                        </a:rPr>
                        <a:t>https://github.com/olacabs/jackhammer</a:t>
                      </a:r>
                      <a:r>
                        <a:rPr lang="en-US" sz="1050" dirty="0">
                          <a:effectLst/>
                        </a:rPr>
                        <a:t> </a:t>
                      </a:r>
                      <a:r>
                        <a:rPr lang="en-US" sz="1050" b="0" u="none" strike="noStrike" dirty="0">
                          <a:solidFill>
                            <a:srgbClr val="070707"/>
                          </a:solidFill>
                          <a:effectLst/>
                          <a:latin typeface="Courier New" panose="02070309020205020404" pitchFamily="49" charset="0"/>
                          <a:hlinkClick r:id="rId2"/>
                        </a:rPr>
                        <a:t>Ola: </a:t>
                      </a:r>
                      <a:r>
                        <a:rPr lang="en-US" sz="1050" b="0" u="none" strike="noStrike" dirty="0">
                          <a:solidFill>
                            <a:srgbClr val="070707"/>
                          </a:solidFill>
                          <a:effectLst/>
                          <a:latin typeface="Courier New" panose="02070309020205020404" pitchFamily="49" charset="0"/>
                          <a:hlinkClick r:id="rId3"/>
                        </a:rPr>
                        <a:t>https://jch.olacabs.com/userguide/</a:t>
                      </a:r>
                      <a:endParaRPr lang="en-US" sz="1050" dirty="0">
                        <a:effectLst/>
                      </a:endParaRPr>
                    </a:p>
                  </a:txBody>
                  <a:tcPr marL="13364" marR="13364" marT="13364" marB="13364"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7F7F7"/>
                    </a:solidFill>
                  </a:tcPr>
                </a:tc>
                <a:extLst>
                  <a:ext uri="{0D108BD9-81ED-4DB2-BD59-A6C34878D82A}">
                    <a16:rowId xmlns:a16="http://schemas.microsoft.com/office/drawing/2014/main" val="3757867417"/>
                  </a:ext>
                </a:extLst>
              </a:tr>
              <a:tr h="693617">
                <a:tc>
                  <a:txBody>
                    <a:bodyPr/>
                    <a:lstStyle/>
                    <a:p>
                      <a:pPr algn="l"/>
                      <a:r>
                        <a:rPr lang="en-US" sz="1050">
                          <a:effectLst/>
                          <a:latin typeface="inherit"/>
                        </a:rPr>
                        <a:t>Mozilla Minion</a:t>
                      </a:r>
                    </a:p>
                  </a:txBody>
                  <a:tcPr marL="13364" marR="13364" marT="13364" marB="13364"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a:buFont typeface="Arial" panose="020B0604020202020204" pitchFamily="34" charset="0"/>
                        <a:buChar char="•"/>
                      </a:pPr>
                      <a:r>
                        <a:rPr lang="en-US" sz="1050">
                          <a:effectLst/>
                        </a:rPr>
                        <a:t>Mozilla Minion is also an integrated security testing tool that includes the following plugins by default: </a:t>
                      </a:r>
                      <a:r>
                        <a:rPr lang="en-US" sz="1050" b="0">
                          <a:effectLst/>
                        </a:rPr>
                        <a:t>ZAP</a:t>
                      </a:r>
                    </a:p>
                    <a:p>
                      <a:pPr algn="l">
                        <a:buFont typeface="Arial" panose="020B0604020202020204" pitchFamily="34" charset="0"/>
                        <a:buChar char="•"/>
                      </a:pPr>
                      <a:r>
                        <a:rPr lang="en-US" sz="1050" b="0">
                          <a:effectLst/>
                        </a:rPr>
                        <a:t>Nmap</a:t>
                      </a:r>
                    </a:p>
                    <a:p>
                      <a:pPr algn="l">
                        <a:buFont typeface="Arial" panose="020B0604020202020204" pitchFamily="34" charset="0"/>
                        <a:buChar char="•"/>
                      </a:pPr>
                      <a:r>
                        <a:rPr lang="en-US" sz="1050" b="0">
                          <a:effectLst/>
                        </a:rPr>
                        <a:t>Skipfish</a:t>
                      </a:r>
                    </a:p>
                    <a:p>
                      <a:pPr algn="l">
                        <a:buFont typeface="Arial" panose="020B0604020202020204" pitchFamily="34" charset="0"/>
                        <a:buChar char="•"/>
                      </a:pPr>
                      <a:r>
                        <a:rPr lang="en-US" sz="1050" b="0">
                          <a:effectLst/>
                        </a:rPr>
                        <a:t>SSLScan</a:t>
                      </a:r>
                    </a:p>
                    <a:p>
                      <a:pPr algn="l"/>
                      <a:r>
                        <a:rPr lang="en-US" sz="1050">
                          <a:effectLst/>
                        </a:rPr>
                        <a:t>Mozilla Minion: </a:t>
                      </a:r>
                      <a:r>
                        <a:rPr lang="en-US" sz="1050" b="0" u="none" strike="noStrike">
                          <a:solidFill>
                            <a:srgbClr val="070707"/>
                          </a:solidFill>
                          <a:effectLst/>
                          <a:latin typeface="Courier New" panose="02070309020205020404" pitchFamily="49" charset="0"/>
                          <a:hlinkClick r:id="rId4"/>
                        </a:rPr>
                        <a:t>https://github.com/mozilla/minion/</a:t>
                      </a:r>
                      <a:endParaRPr lang="en-US" sz="1050">
                        <a:effectLst/>
                      </a:endParaRPr>
                    </a:p>
                  </a:txBody>
                  <a:tcPr marL="13364" marR="13364" marT="13364" marB="13364"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030138750"/>
                  </a:ext>
                </a:extLst>
              </a:tr>
              <a:tr h="290307">
                <a:tc>
                  <a:txBody>
                    <a:bodyPr/>
                    <a:lstStyle/>
                    <a:p>
                      <a:pPr algn="l"/>
                      <a:r>
                        <a:rPr lang="en-US" sz="1050">
                          <a:effectLst/>
                          <a:latin typeface="inherit"/>
                        </a:rPr>
                        <a:t>Penetration Testing Toolkit</a:t>
                      </a:r>
                    </a:p>
                  </a:txBody>
                  <a:tcPr marL="13364" marR="13364" marT="13364" marB="13364"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7F7F7"/>
                    </a:solidFill>
                  </a:tcPr>
                </a:tc>
                <a:tc>
                  <a:txBody>
                    <a:bodyPr/>
                    <a:lstStyle/>
                    <a:p>
                      <a:pPr algn="l"/>
                      <a:r>
                        <a:rPr lang="en-US" sz="1050">
                          <a:effectLst/>
                        </a:rPr>
                        <a:t>The Penetration Testing Toolkit provides a unified web interface for many Linux scanning tools, such as Nmap, nikto, WhatWeb, SSLyze, fping, URLCrazy, lynx, mtr, nbtscan, automater, and shellinabox. Penetration Testing Toolkit: </a:t>
                      </a:r>
                      <a:r>
                        <a:rPr lang="en-US" sz="1050" b="0" u="none" strike="noStrike">
                          <a:solidFill>
                            <a:srgbClr val="070707"/>
                          </a:solidFill>
                          <a:effectLst/>
                          <a:latin typeface="Courier New" panose="02070309020205020404" pitchFamily="49" charset="0"/>
                          <a:hlinkClick r:id="rId5"/>
                        </a:rPr>
                        <a:t>https://github.com/veerupandey/Penetration-Testing-Toolkit</a:t>
                      </a:r>
                      <a:endParaRPr lang="en-US" sz="1050">
                        <a:effectLst/>
                      </a:endParaRPr>
                    </a:p>
                  </a:txBody>
                  <a:tcPr marL="13364" marR="13364" marT="13364" marB="13364"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7F7F7"/>
                    </a:solidFill>
                  </a:tcPr>
                </a:tc>
                <a:extLst>
                  <a:ext uri="{0D108BD9-81ED-4DB2-BD59-A6C34878D82A}">
                    <a16:rowId xmlns:a16="http://schemas.microsoft.com/office/drawing/2014/main" val="1232976084"/>
                  </a:ext>
                </a:extLst>
              </a:tr>
              <a:tr h="1634673">
                <a:tc>
                  <a:txBody>
                    <a:bodyPr/>
                    <a:lstStyle/>
                    <a:p>
                      <a:pPr algn="l"/>
                      <a:r>
                        <a:rPr lang="en-US" sz="1050">
                          <a:effectLst/>
                          <a:latin typeface="inherit"/>
                        </a:rPr>
                        <a:t>Seccubus</a:t>
                      </a:r>
                    </a:p>
                  </a:txBody>
                  <a:tcPr marL="13364" marR="13364" marT="13364" marB="13364"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a:buFont typeface="Arial" panose="020B0604020202020204" pitchFamily="34" charset="0"/>
                        <a:buChar char="•"/>
                      </a:pPr>
                      <a:r>
                        <a:rPr lang="en-US" sz="1050" dirty="0">
                          <a:effectLst/>
                        </a:rPr>
                        <a:t>The key advantage of using </a:t>
                      </a:r>
                      <a:r>
                        <a:rPr lang="en-US" sz="1050" dirty="0" err="1">
                          <a:effectLst/>
                        </a:rPr>
                        <a:t>Seccubus</a:t>
                      </a:r>
                      <a:r>
                        <a:rPr lang="en-US" sz="1050" dirty="0">
                          <a:effectLst/>
                        </a:rPr>
                        <a:t> is that it integrates with various kinds of vulnerability scanner testing results and also compares the differences between each scan. It includes the following </a:t>
                      </a:r>
                      <a:r>
                        <a:rPr lang="en-US" sz="1050" dirty="0" err="1">
                          <a:effectLst/>
                        </a:rPr>
                        <a:t>scanners:</a:t>
                      </a:r>
                      <a:r>
                        <a:rPr lang="en-US" sz="1050" b="0" dirty="0" err="1">
                          <a:effectLst/>
                        </a:rPr>
                        <a:t>Nessus</a:t>
                      </a:r>
                      <a:endParaRPr lang="en-US" sz="1050" b="0" dirty="0">
                        <a:effectLst/>
                      </a:endParaRPr>
                    </a:p>
                    <a:p>
                      <a:pPr algn="l">
                        <a:buFont typeface="Arial" panose="020B0604020202020204" pitchFamily="34" charset="0"/>
                        <a:buChar char="•"/>
                      </a:pPr>
                      <a:r>
                        <a:rPr lang="en-US" sz="1050" b="0" dirty="0">
                          <a:effectLst/>
                        </a:rPr>
                        <a:t>OpenVAS</a:t>
                      </a:r>
                    </a:p>
                    <a:p>
                      <a:pPr algn="l">
                        <a:buFont typeface="Arial" panose="020B0604020202020204" pitchFamily="34" charset="0"/>
                        <a:buChar char="•"/>
                      </a:pPr>
                      <a:r>
                        <a:rPr lang="en-US" sz="1050" b="0" dirty="0">
                          <a:effectLst/>
                        </a:rPr>
                        <a:t>NMAP</a:t>
                      </a:r>
                    </a:p>
                    <a:p>
                      <a:pPr algn="l">
                        <a:buFont typeface="Arial" panose="020B0604020202020204" pitchFamily="34" charset="0"/>
                        <a:buChar char="•"/>
                      </a:pPr>
                      <a:r>
                        <a:rPr lang="en-US" sz="1050" b="0" dirty="0" err="1">
                          <a:effectLst/>
                        </a:rPr>
                        <a:t>Nikto</a:t>
                      </a:r>
                      <a:endParaRPr lang="en-US" sz="1050" b="0" dirty="0">
                        <a:effectLst/>
                      </a:endParaRPr>
                    </a:p>
                    <a:p>
                      <a:pPr algn="l">
                        <a:buFont typeface="Arial" panose="020B0604020202020204" pitchFamily="34" charset="0"/>
                        <a:buChar char="•"/>
                      </a:pPr>
                      <a:r>
                        <a:rPr lang="en-US" sz="1050" b="0" dirty="0">
                          <a:effectLst/>
                        </a:rPr>
                        <a:t>Medusa</a:t>
                      </a:r>
                    </a:p>
                    <a:p>
                      <a:pPr algn="l">
                        <a:buFont typeface="Arial" panose="020B0604020202020204" pitchFamily="34" charset="0"/>
                        <a:buChar char="•"/>
                      </a:pPr>
                      <a:r>
                        <a:rPr lang="en-US" sz="1050" b="0" dirty="0" err="1">
                          <a:effectLst/>
                        </a:rPr>
                        <a:t>SSLyze</a:t>
                      </a:r>
                      <a:endParaRPr lang="en-US" sz="1050" b="0" dirty="0">
                        <a:effectLst/>
                      </a:endParaRPr>
                    </a:p>
                    <a:p>
                      <a:pPr algn="l">
                        <a:buFont typeface="Arial" panose="020B0604020202020204" pitchFamily="34" charset="0"/>
                        <a:buChar char="•"/>
                      </a:pPr>
                      <a:r>
                        <a:rPr lang="en-US" sz="1050" b="0" dirty="0">
                          <a:effectLst/>
                        </a:rPr>
                        <a:t>SSL Labs</a:t>
                      </a:r>
                    </a:p>
                    <a:p>
                      <a:pPr algn="l">
                        <a:buFont typeface="Arial" panose="020B0604020202020204" pitchFamily="34" charset="0"/>
                        <a:buChar char="•"/>
                      </a:pPr>
                      <a:r>
                        <a:rPr lang="en-US" sz="1050" b="0" dirty="0">
                          <a:effectLst/>
                        </a:rPr>
                        <a:t>TestSSL.sh</a:t>
                      </a:r>
                    </a:p>
                    <a:p>
                      <a:pPr algn="l">
                        <a:buFont typeface="Arial" panose="020B0604020202020204" pitchFamily="34" charset="0"/>
                        <a:buChar char="•"/>
                      </a:pPr>
                      <a:r>
                        <a:rPr lang="en-US" sz="1050" b="0" dirty="0" err="1">
                          <a:effectLst/>
                        </a:rPr>
                        <a:t>SkipFish</a:t>
                      </a:r>
                      <a:endParaRPr lang="en-US" sz="1050" b="0" dirty="0">
                        <a:effectLst/>
                      </a:endParaRPr>
                    </a:p>
                    <a:p>
                      <a:pPr algn="l">
                        <a:buFont typeface="Arial" panose="020B0604020202020204" pitchFamily="34" charset="0"/>
                        <a:buChar char="•"/>
                      </a:pPr>
                      <a:r>
                        <a:rPr lang="en-US" sz="1050" b="0" dirty="0">
                          <a:effectLst/>
                        </a:rPr>
                        <a:t>ZAP</a:t>
                      </a:r>
                    </a:p>
                    <a:p>
                      <a:pPr algn="l"/>
                      <a:r>
                        <a:rPr lang="en-US" sz="1050" dirty="0" err="1">
                          <a:effectLst/>
                        </a:rPr>
                        <a:t>Seccubus</a:t>
                      </a:r>
                      <a:r>
                        <a:rPr lang="en-US" sz="1050" dirty="0">
                          <a:effectLst/>
                        </a:rPr>
                        <a:t>: </a:t>
                      </a:r>
                      <a:r>
                        <a:rPr lang="en-US" sz="1050" b="0" u="none" strike="noStrike" dirty="0">
                          <a:solidFill>
                            <a:srgbClr val="070707"/>
                          </a:solidFill>
                          <a:effectLst/>
                          <a:latin typeface="Courier New" panose="02070309020205020404" pitchFamily="49" charset="0"/>
                          <a:hlinkClick r:id="rId6"/>
                        </a:rPr>
                        <a:t>https://github.com/schubergphilis/Seccubus</a:t>
                      </a:r>
                      <a:endParaRPr lang="en-US" sz="1050" dirty="0">
                        <a:effectLst/>
                      </a:endParaRPr>
                    </a:p>
                  </a:txBody>
                  <a:tcPr marL="13364" marR="13364" marT="13364" marB="13364"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59693178"/>
                  </a:ext>
                </a:extLst>
              </a:tr>
              <a:tr h="290307">
                <a:tc>
                  <a:txBody>
                    <a:bodyPr/>
                    <a:lstStyle/>
                    <a:p>
                      <a:pPr algn="l"/>
                      <a:r>
                        <a:rPr lang="en-US" sz="1050">
                          <a:effectLst/>
                          <a:latin typeface="inherit"/>
                        </a:rPr>
                        <a:t>OWTF</a:t>
                      </a:r>
                    </a:p>
                  </a:txBody>
                  <a:tcPr marL="13364" marR="13364" marT="13364" marB="13364"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7F7F7"/>
                    </a:solidFill>
                  </a:tcPr>
                </a:tc>
                <a:tc>
                  <a:txBody>
                    <a:bodyPr/>
                    <a:lstStyle/>
                    <a:p>
                      <a:pPr algn="l"/>
                      <a:r>
                        <a:rPr lang="en-US" sz="1050" b="1" i="0">
                          <a:effectLst/>
                        </a:rPr>
                        <a:t>Offensive Web Testing Framework</a:t>
                      </a:r>
                      <a:r>
                        <a:rPr lang="en-US" sz="1050">
                          <a:effectLst/>
                        </a:rPr>
                        <a:t> (</a:t>
                      </a:r>
                      <a:r>
                        <a:rPr lang="en-US" sz="1050" b="1" i="0">
                          <a:effectLst/>
                        </a:rPr>
                        <a:t>OWTF</a:t>
                      </a:r>
                      <a:r>
                        <a:rPr lang="en-US" sz="1050">
                          <a:effectLst/>
                        </a:rPr>
                        <a:t>) is an integrated security testing cases which include the  OWASP testing guide, PTES and NIST testing standards. OWTF: </a:t>
                      </a:r>
                      <a:r>
                        <a:rPr lang="en-US" sz="1050" b="0" u="none" strike="noStrike">
                          <a:solidFill>
                            <a:srgbClr val="070707"/>
                          </a:solidFill>
                          <a:effectLst/>
                          <a:latin typeface="Courier New" panose="02070309020205020404" pitchFamily="49" charset="0"/>
                          <a:hlinkClick r:id="rId7"/>
                        </a:rPr>
                        <a:t>https://owtf.github.io/</a:t>
                      </a:r>
                      <a:r>
                        <a:rPr lang="en-US" sz="1050">
                          <a:effectLst/>
                        </a:rPr>
                        <a:t>OWTF guide: </a:t>
                      </a:r>
                      <a:r>
                        <a:rPr lang="en-US" sz="1050" b="0" u="none" strike="noStrike">
                          <a:solidFill>
                            <a:srgbClr val="070707"/>
                          </a:solidFill>
                          <a:effectLst/>
                          <a:latin typeface="Courier New" panose="02070309020205020404" pitchFamily="49" charset="0"/>
                          <a:hlinkClick r:id="rId8"/>
                        </a:rPr>
                        <a:t>https://owtf.github.io/online-passive-scanner/</a:t>
                      </a:r>
                      <a:endParaRPr lang="en-US" sz="1050">
                        <a:effectLst/>
                      </a:endParaRPr>
                    </a:p>
                  </a:txBody>
                  <a:tcPr marL="13364" marR="13364" marT="13364" marB="13364"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7F7F7"/>
                    </a:solidFill>
                  </a:tcPr>
                </a:tc>
                <a:extLst>
                  <a:ext uri="{0D108BD9-81ED-4DB2-BD59-A6C34878D82A}">
                    <a16:rowId xmlns:a16="http://schemas.microsoft.com/office/drawing/2014/main" val="394902911"/>
                  </a:ext>
                </a:extLst>
              </a:tr>
              <a:tr h="290307">
                <a:tc>
                  <a:txBody>
                    <a:bodyPr/>
                    <a:lstStyle/>
                    <a:p>
                      <a:pPr algn="l"/>
                      <a:r>
                        <a:rPr lang="en-US" sz="1050">
                          <a:effectLst/>
                          <a:latin typeface="inherit"/>
                        </a:rPr>
                        <a:t>RapidScan</a:t>
                      </a:r>
                    </a:p>
                  </a:txBody>
                  <a:tcPr marL="13364" marR="13364" marT="13364" marB="13364"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a:r>
                        <a:rPr lang="en-US" sz="1050">
                          <a:effectLst/>
                        </a:rPr>
                        <a:t>RapidScan is a multi-tool that contains a web-vulnerability scanner. The security scanning tools that it contains include Nmap, dnsrecon, uniscan, sslyze, fierce, theharvester, and golismero.</a:t>
                      </a:r>
                    </a:p>
                  </a:txBody>
                  <a:tcPr marL="13364" marR="13364" marT="13364" marB="13364"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864301255"/>
                  </a:ext>
                </a:extLst>
              </a:tr>
              <a:tr h="290307">
                <a:tc>
                  <a:txBody>
                    <a:bodyPr/>
                    <a:lstStyle/>
                    <a:p>
                      <a:pPr algn="l"/>
                      <a:r>
                        <a:rPr lang="en-US" sz="1050">
                          <a:effectLst/>
                          <a:latin typeface="inherit"/>
                        </a:rPr>
                        <a:t>DefectDojo</a:t>
                      </a:r>
                    </a:p>
                  </a:txBody>
                  <a:tcPr marL="13364" marR="13364" marT="13364" marB="13364"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a:noFill/>
                    </a:lnB>
                    <a:solidFill>
                      <a:srgbClr val="F7F7F7"/>
                    </a:solidFill>
                  </a:tcPr>
                </a:tc>
                <a:tc>
                  <a:txBody>
                    <a:bodyPr/>
                    <a:lstStyle/>
                    <a:p>
                      <a:pPr algn="l"/>
                      <a:r>
                        <a:rPr lang="en-US" sz="1050" dirty="0">
                          <a:effectLst/>
                        </a:rPr>
                        <a:t>The OWASP </a:t>
                      </a:r>
                      <a:r>
                        <a:rPr lang="en-US" sz="1050" dirty="0" err="1">
                          <a:effectLst/>
                        </a:rPr>
                        <a:t>DefectDojo</a:t>
                      </a:r>
                      <a:r>
                        <a:rPr lang="en-US" sz="1050" dirty="0">
                          <a:effectLst/>
                        </a:rPr>
                        <a:t> is a security tool that can import and consolidate various security testing tool outputs into one management dashboard. </a:t>
                      </a:r>
                      <a:r>
                        <a:rPr lang="en-US" sz="1050" dirty="0" err="1">
                          <a:effectLst/>
                        </a:rPr>
                        <a:t>DefectDojo</a:t>
                      </a:r>
                      <a:r>
                        <a:rPr lang="en-US" sz="1050" dirty="0">
                          <a:effectLst/>
                        </a:rPr>
                        <a:t>: </a:t>
                      </a:r>
                      <a:r>
                        <a:rPr lang="en-US" sz="1050" b="0" u="none" strike="noStrike" dirty="0">
                          <a:solidFill>
                            <a:srgbClr val="070707"/>
                          </a:solidFill>
                          <a:effectLst/>
                          <a:latin typeface="Courier New" panose="02070309020205020404" pitchFamily="49" charset="0"/>
                          <a:hlinkClick r:id="rId9"/>
                        </a:rPr>
                        <a:t>https://github.com/DefectDojo/django-DefectDojo</a:t>
                      </a:r>
                      <a:endParaRPr lang="en-US" sz="1050" dirty="0">
                        <a:effectLst/>
                      </a:endParaRPr>
                    </a:p>
                  </a:txBody>
                  <a:tcPr marL="13364" marR="13364" marT="13364" marB="13364"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a:noFill/>
                    </a:lnB>
                    <a:solidFill>
                      <a:srgbClr val="F7F7F7"/>
                    </a:solidFill>
                  </a:tcPr>
                </a:tc>
                <a:extLst>
                  <a:ext uri="{0D108BD9-81ED-4DB2-BD59-A6C34878D82A}">
                    <a16:rowId xmlns:a16="http://schemas.microsoft.com/office/drawing/2014/main" val="2445524203"/>
                  </a:ext>
                </a:extLst>
              </a:tr>
            </a:tbl>
          </a:graphicData>
        </a:graphic>
      </p:graphicFrame>
    </p:spTree>
    <p:extLst>
      <p:ext uri="{BB962C8B-B14F-4D97-AF65-F5344CB8AC3E}">
        <p14:creationId xmlns:p14="http://schemas.microsoft.com/office/powerpoint/2010/main" val="33752437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111A2-5BD1-4801-8D62-22D3909706FF}"/>
              </a:ext>
            </a:extLst>
          </p:cNvPr>
          <p:cNvSpPr>
            <a:spLocks noGrp="1"/>
          </p:cNvSpPr>
          <p:nvPr>
            <p:ph type="title"/>
          </p:nvPr>
        </p:nvSpPr>
        <p:spPr>
          <a:xfrm>
            <a:off x="838200" y="365125"/>
            <a:ext cx="10515600" cy="549275"/>
          </a:xfrm>
        </p:spPr>
        <p:txBody>
          <a:bodyPr>
            <a:normAutofit fontScale="90000"/>
          </a:bodyPr>
          <a:lstStyle/>
          <a:p>
            <a:r>
              <a:rPr lang="en-US" dirty="0" err="1"/>
              <a:t>DevSecOps</a:t>
            </a:r>
            <a:r>
              <a:rPr lang="en-US" dirty="0"/>
              <a:t> testing team</a:t>
            </a:r>
          </a:p>
        </p:txBody>
      </p:sp>
      <p:sp>
        <p:nvSpPr>
          <p:cNvPr id="3" name="Content Placeholder 2">
            <a:extLst>
              <a:ext uri="{FF2B5EF4-FFF2-40B4-BE49-F238E27FC236}">
                <a16:creationId xmlns:a16="http://schemas.microsoft.com/office/drawing/2014/main" id="{314C7773-B7AE-4D1C-A3C6-3EA71D00ABBA}"/>
              </a:ext>
            </a:extLst>
          </p:cNvPr>
          <p:cNvSpPr>
            <a:spLocks noGrp="1"/>
          </p:cNvSpPr>
          <p:nvPr>
            <p:ph idx="1"/>
          </p:nvPr>
        </p:nvSpPr>
        <p:spPr>
          <a:xfrm>
            <a:off x="838200" y="1015068"/>
            <a:ext cx="10515600" cy="5161895"/>
          </a:xfrm>
        </p:spPr>
        <p:txBody>
          <a:bodyPr/>
          <a:lstStyle/>
          <a:p>
            <a:r>
              <a:rPr lang="en-US" dirty="0"/>
              <a:t>Common security Jenkins plugins</a:t>
            </a:r>
          </a:p>
          <a:p>
            <a:endParaRPr lang="en-US" dirty="0"/>
          </a:p>
        </p:txBody>
      </p:sp>
      <p:graphicFrame>
        <p:nvGraphicFramePr>
          <p:cNvPr id="4" name="Table 3">
            <a:extLst>
              <a:ext uri="{FF2B5EF4-FFF2-40B4-BE49-F238E27FC236}">
                <a16:creationId xmlns:a16="http://schemas.microsoft.com/office/drawing/2014/main" id="{2AB1C0AB-6239-41B1-90FE-B1BCE9EF45F6}"/>
              </a:ext>
            </a:extLst>
          </p:cNvPr>
          <p:cNvGraphicFramePr>
            <a:graphicFrameLocks noGrp="1"/>
          </p:cNvGraphicFramePr>
          <p:nvPr>
            <p:extLst>
              <p:ext uri="{D42A27DB-BD31-4B8C-83A1-F6EECF244321}">
                <p14:modId xmlns:p14="http://schemas.microsoft.com/office/powerpoint/2010/main" val="4099081378"/>
              </p:ext>
            </p:extLst>
          </p:nvPr>
        </p:nvGraphicFramePr>
        <p:xfrm>
          <a:off x="729841" y="1668094"/>
          <a:ext cx="9814334" cy="4590674"/>
        </p:xfrm>
        <a:graphic>
          <a:graphicData uri="http://schemas.openxmlformats.org/drawingml/2006/table">
            <a:tbl>
              <a:tblPr firstRow="1" bandRow="1">
                <a:tableStyleId>{BC89EF96-8CEA-46FF-86C4-4CE0E7609802}</a:tableStyleId>
              </a:tblPr>
              <a:tblGrid>
                <a:gridCol w="1765709">
                  <a:extLst>
                    <a:ext uri="{9D8B030D-6E8A-4147-A177-3AD203B41FA5}">
                      <a16:colId xmlns:a16="http://schemas.microsoft.com/office/drawing/2014/main" val="582192035"/>
                    </a:ext>
                  </a:extLst>
                </a:gridCol>
                <a:gridCol w="8048625">
                  <a:extLst>
                    <a:ext uri="{9D8B030D-6E8A-4147-A177-3AD203B41FA5}">
                      <a16:colId xmlns:a16="http://schemas.microsoft.com/office/drawing/2014/main" val="261314636"/>
                    </a:ext>
                  </a:extLst>
                </a:gridCol>
              </a:tblGrid>
              <a:tr h="111777">
                <a:tc>
                  <a:txBody>
                    <a:bodyPr/>
                    <a:lstStyle/>
                    <a:p>
                      <a:pPr algn="l"/>
                      <a:r>
                        <a:rPr lang="en-US" sz="1100">
                          <a:effectLst/>
                        </a:rPr>
                        <a:t>Jenkins plugins</a:t>
                      </a:r>
                      <a:endParaRPr lang="en-US" sz="1100">
                        <a:effectLst/>
                        <a:latin typeface="inherit"/>
                      </a:endParaRPr>
                    </a:p>
                  </a:txBody>
                  <a:tcPr marL="19960" marR="19960" marT="19960" marB="19960" anchor="ctr"/>
                </a:tc>
                <a:tc>
                  <a:txBody>
                    <a:bodyPr/>
                    <a:lstStyle/>
                    <a:p>
                      <a:pPr algn="l"/>
                      <a:r>
                        <a:rPr lang="en-US" sz="1100">
                          <a:effectLst/>
                        </a:rPr>
                        <a:t>Description</a:t>
                      </a:r>
                      <a:endParaRPr lang="en-US" sz="1100">
                        <a:effectLst/>
                        <a:latin typeface="inherit"/>
                      </a:endParaRPr>
                    </a:p>
                  </a:txBody>
                  <a:tcPr marL="19960" marR="19960" marT="19960" marB="19960" anchor="ctr"/>
                </a:tc>
                <a:extLst>
                  <a:ext uri="{0D108BD9-81ED-4DB2-BD59-A6C34878D82A}">
                    <a16:rowId xmlns:a16="http://schemas.microsoft.com/office/drawing/2014/main" val="2265454448"/>
                  </a:ext>
                </a:extLst>
              </a:tr>
              <a:tr h="327348">
                <a:tc>
                  <a:txBody>
                    <a:bodyPr/>
                    <a:lstStyle/>
                    <a:p>
                      <a:pPr algn="l"/>
                      <a:r>
                        <a:rPr lang="en-US" sz="1100">
                          <a:effectLst/>
                        </a:rPr>
                        <a:t>ZAP</a:t>
                      </a:r>
                      <a:endParaRPr lang="en-US" sz="1100">
                        <a:effectLst/>
                        <a:latin typeface="inherit"/>
                      </a:endParaRPr>
                    </a:p>
                  </a:txBody>
                  <a:tcPr marL="19960" marR="19960" marT="19960" marB="19960" anchor="ctr"/>
                </a:tc>
                <a:tc>
                  <a:txBody>
                    <a:bodyPr/>
                    <a:lstStyle/>
                    <a:p>
                      <a:pPr algn="l"/>
                      <a:r>
                        <a:rPr lang="en-US" sz="1100">
                          <a:effectLst/>
                        </a:rPr>
                        <a:t>ZAP is a dynamic web scanning tool. </a:t>
                      </a:r>
                    </a:p>
                    <a:p>
                      <a:pPr algn="l"/>
                      <a:r>
                        <a:rPr lang="en-US" sz="1100">
                          <a:effectLst/>
                        </a:rPr>
                        <a:t>ZAP: </a:t>
                      </a:r>
                      <a:r>
                        <a:rPr lang="en-US" sz="1100" u="none" strike="noStrike">
                          <a:effectLst/>
                          <a:hlinkClick r:id="rId2"/>
                        </a:rPr>
                        <a:t>https://plugins.jenkins.io/zap</a:t>
                      </a:r>
                      <a:endParaRPr lang="en-US" sz="1100">
                        <a:effectLst/>
                        <a:latin typeface="inherit"/>
                      </a:endParaRPr>
                    </a:p>
                  </a:txBody>
                  <a:tcPr marL="19960" marR="19960" marT="19960" marB="19960" anchor="ctr"/>
                </a:tc>
                <a:extLst>
                  <a:ext uri="{0D108BD9-81ED-4DB2-BD59-A6C34878D82A}">
                    <a16:rowId xmlns:a16="http://schemas.microsoft.com/office/drawing/2014/main" val="2955058669"/>
                  </a:ext>
                </a:extLst>
              </a:tr>
              <a:tr h="471062">
                <a:tc>
                  <a:txBody>
                    <a:bodyPr/>
                    <a:lstStyle/>
                    <a:p>
                      <a:pPr algn="l"/>
                      <a:r>
                        <a:rPr lang="en-US" sz="1100">
                          <a:effectLst/>
                        </a:rPr>
                        <a:t>Arachni Scanner</a:t>
                      </a:r>
                      <a:endParaRPr lang="en-US" sz="1100">
                        <a:effectLst/>
                        <a:latin typeface="inherit"/>
                      </a:endParaRPr>
                    </a:p>
                  </a:txBody>
                  <a:tcPr marL="19960" marR="19960" marT="19960" marB="19960" anchor="ctr"/>
                </a:tc>
                <a:tc>
                  <a:txBody>
                    <a:bodyPr/>
                    <a:lstStyle/>
                    <a:p>
                      <a:pPr algn="l"/>
                      <a:r>
                        <a:rPr lang="en-US" sz="1100">
                          <a:effectLst/>
                        </a:rPr>
                        <a:t>Arachni Scanner is a dynamic web-scanning tool. </a:t>
                      </a:r>
                    </a:p>
                    <a:p>
                      <a:pPr algn="l"/>
                      <a:r>
                        <a:rPr lang="en-US" sz="1100">
                          <a:effectLst/>
                        </a:rPr>
                        <a:t>Arachni Scanner: </a:t>
                      </a:r>
                      <a:r>
                        <a:rPr lang="en-US" sz="1100" u="none" strike="noStrike">
                          <a:effectLst/>
                          <a:hlinkClick r:id="rId3"/>
                        </a:rPr>
                        <a:t>https://plugins.jenkins.io/arachni-scanner</a:t>
                      </a:r>
                      <a:endParaRPr lang="en-US" sz="1100">
                        <a:effectLst/>
                        <a:latin typeface="inherit"/>
                      </a:endParaRPr>
                    </a:p>
                  </a:txBody>
                  <a:tcPr marL="19960" marR="19960" marT="19960" marB="19960" anchor="ctr"/>
                </a:tc>
                <a:extLst>
                  <a:ext uri="{0D108BD9-81ED-4DB2-BD59-A6C34878D82A}">
                    <a16:rowId xmlns:a16="http://schemas.microsoft.com/office/drawing/2014/main" val="3361954489"/>
                  </a:ext>
                </a:extLst>
              </a:tr>
              <a:tr h="542919">
                <a:tc>
                  <a:txBody>
                    <a:bodyPr/>
                    <a:lstStyle/>
                    <a:p>
                      <a:pPr algn="l"/>
                      <a:r>
                        <a:rPr lang="en-US" sz="1100">
                          <a:effectLst/>
                        </a:rPr>
                        <a:t>Dependency Check plugin</a:t>
                      </a:r>
                      <a:endParaRPr lang="en-US" sz="1100">
                        <a:effectLst/>
                        <a:latin typeface="inherit"/>
                      </a:endParaRPr>
                    </a:p>
                  </a:txBody>
                  <a:tcPr marL="19960" marR="19960" marT="19960" marB="19960" anchor="ctr"/>
                </a:tc>
                <a:tc>
                  <a:txBody>
                    <a:bodyPr/>
                    <a:lstStyle/>
                    <a:p>
                      <a:pPr algn="l"/>
                      <a:r>
                        <a:rPr lang="en-US" sz="1100">
                          <a:effectLst/>
                        </a:rPr>
                        <a:t>The Dependency Check plugin detects vulnerable dependency components. </a:t>
                      </a:r>
                    </a:p>
                    <a:p>
                      <a:pPr algn="l"/>
                      <a:r>
                        <a:rPr lang="en-US" sz="1100">
                          <a:effectLst/>
                        </a:rPr>
                        <a:t>Dependency Check plugin: </a:t>
                      </a:r>
                      <a:r>
                        <a:rPr lang="en-US" sz="1100" u="none" strike="noStrike">
                          <a:effectLst/>
                          <a:hlinkClick r:id="rId4"/>
                        </a:rPr>
                        <a:t>https://plugins.jenkins.io/dependency-check-jenkins-plugin</a:t>
                      </a:r>
                      <a:endParaRPr lang="en-US" sz="1100">
                        <a:effectLst/>
                        <a:latin typeface="inherit"/>
                      </a:endParaRPr>
                    </a:p>
                  </a:txBody>
                  <a:tcPr marL="19960" marR="19960" marT="19960" marB="19960" anchor="ctr"/>
                </a:tc>
                <a:extLst>
                  <a:ext uri="{0D108BD9-81ED-4DB2-BD59-A6C34878D82A}">
                    <a16:rowId xmlns:a16="http://schemas.microsoft.com/office/drawing/2014/main" val="4046138888"/>
                  </a:ext>
                </a:extLst>
              </a:tr>
              <a:tr h="327348">
                <a:tc>
                  <a:txBody>
                    <a:bodyPr/>
                    <a:lstStyle/>
                    <a:p>
                      <a:pPr algn="l"/>
                      <a:r>
                        <a:rPr lang="en-US" sz="1100">
                          <a:effectLst/>
                        </a:rPr>
                        <a:t>FindBugs</a:t>
                      </a:r>
                      <a:endParaRPr lang="en-US" sz="1100">
                        <a:effectLst/>
                        <a:latin typeface="inherit"/>
                      </a:endParaRPr>
                    </a:p>
                  </a:txBody>
                  <a:tcPr marL="19960" marR="19960" marT="19960" marB="19960" anchor="ctr"/>
                </a:tc>
                <a:tc>
                  <a:txBody>
                    <a:bodyPr/>
                    <a:lstStyle/>
                    <a:p>
                      <a:pPr algn="l"/>
                      <a:r>
                        <a:rPr lang="en-US" sz="1100">
                          <a:effectLst/>
                        </a:rPr>
                        <a:t>FindBugs is a static code analysis tool for Java. </a:t>
                      </a:r>
                    </a:p>
                    <a:p>
                      <a:pPr algn="l"/>
                      <a:r>
                        <a:rPr lang="en-US" sz="1100">
                          <a:effectLst/>
                        </a:rPr>
                        <a:t>FindBugs: </a:t>
                      </a:r>
                      <a:r>
                        <a:rPr lang="en-US" sz="1100" u="none" strike="noStrike">
                          <a:effectLst/>
                          <a:hlinkClick r:id="rId5"/>
                        </a:rPr>
                        <a:t>https://plugins.jenkins.io/findbugs</a:t>
                      </a:r>
                      <a:endParaRPr lang="en-US" sz="1100">
                        <a:effectLst/>
                        <a:latin typeface="inherit"/>
                      </a:endParaRPr>
                    </a:p>
                  </a:txBody>
                  <a:tcPr marL="19960" marR="19960" marT="19960" marB="19960" anchor="ctr"/>
                </a:tc>
                <a:extLst>
                  <a:ext uri="{0D108BD9-81ED-4DB2-BD59-A6C34878D82A}">
                    <a16:rowId xmlns:a16="http://schemas.microsoft.com/office/drawing/2014/main" val="4274279230"/>
                  </a:ext>
                </a:extLst>
              </a:tr>
              <a:tr h="327348">
                <a:tc>
                  <a:txBody>
                    <a:bodyPr/>
                    <a:lstStyle/>
                    <a:p>
                      <a:pPr algn="l"/>
                      <a:r>
                        <a:rPr lang="en-US" sz="1100">
                          <a:effectLst/>
                        </a:rPr>
                        <a:t>SonarQube</a:t>
                      </a:r>
                      <a:endParaRPr lang="en-US" sz="1100">
                        <a:effectLst/>
                        <a:latin typeface="inherit"/>
                      </a:endParaRPr>
                    </a:p>
                  </a:txBody>
                  <a:tcPr marL="19960" marR="19960" marT="19960" marB="19960" anchor="ctr"/>
                </a:tc>
                <a:tc>
                  <a:txBody>
                    <a:bodyPr/>
                    <a:lstStyle/>
                    <a:p>
                      <a:pPr algn="l"/>
                      <a:r>
                        <a:rPr lang="en-US" sz="1100">
                          <a:effectLst/>
                        </a:rPr>
                        <a:t>SonarQube is a code quality analysis tool. </a:t>
                      </a:r>
                    </a:p>
                    <a:p>
                      <a:pPr algn="l"/>
                      <a:r>
                        <a:rPr lang="en-US" sz="1100">
                          <a:effectLst/>
                        </a:rPr>
                        <a:t>SonarQube: </a:t>
                      </a:r>
                      <a:r>
                        <a:rPr lang="en-US" sz="1100" u="none" strike="noStrike">
                          <a:effectLst/>
                          <a:hlinkClick r:id="rId6"/>
                        </a:rPr>
                        <a:t>https://plugins.jenkins.io/sonar</a:t>
                      </a:r>
                      <a:endParaRPr lang="en-US" sz="1100">
                        <a:effectLst/>
                        <a:latin typeface="inherit"/>
                      </a:endParaRPr>
                    </a:p>
                  </a:txBody>
                  <a:tcPr marL="19960" marR="19960" marT="19960" marB="19960" anchor="ctr"/>
                </a:tc>
                <a:extLst>
                  <a:ext uri="{0D108BD9-81ED-4DB2-BD59-A6C34878D82A}">
                    <a16:rowId xmlns:a16="http://schemas.microsoft.com/office/drawing/2014/main" val="290546285"/>
                  </a:ext>
                </a:extLst>
              </a:tr>
              <a:tr h="399205">
                <a:tc>
                  <a:txBody>
                    <a:bodyPr/>
                    <a:lstStyle/>
                    <a:p>
                      <a:pPr algn="l"/>
                      <a:r>
                        <a:rPr lang="en-US" sz="1100">
                          <a:effectLst/>
                        </a:rPr>
                        <a:t>360 FireLine</a:t>
                      </a:r>
                      <a:endParaRPr lang="en-US" sz="1100">
                        <a:effectLst/>
                        <a:latin typeface="inherit"/>
                      </a:endParaRPr>
                    </a:p>
                  </a:txBody>
                  <a:tcPr marL="19960" marR="19960" marT="19960" marB="19960" anchor="ctr"/>
                </a:tc>
                <a:tc>
                  <a:txBody>
                    <a:bodyPr/>
                    <a:lstStyle/>
                    <a:p>
                      <a:pPr algn="l"/>
                      <a:r>
                        <a:rPr lang="en-US" sz="1100">
                          <a:effectLst/>
                        </a:rPr>
                        <a:t>360 FireLine is a static code scanning tool for Java. </a:t>
                      </a:r>
                    </a:p>
                    <a:p>
                      <a:pPr algn="l"/>
                      <a:r>
                        <a:rPr lang="en-US" sz="1100">
                          <a:effectLst/>
                        </a:rPr>
                        <a:t>360 FireLine: </a:t>
                      </a:r>
                      <a:r>
                        <a:rPr lang="en-US" sz="1100" u="none" strike="noStrike">
                          <a:effectLst/>
                          <a:hlinkClick r:id="rId7"/>
                        </a:rPr>
                        <a:t>https://plugins.jenkins.io/fireline</a:t>
                      </a:r>
                      <a:endParaRPr lang="en-US" sz="1100">
                        <a:effectLst/>
                        <a:latin typeface="inherit"/>
                      </a:endParaRPr>
                    </a:p>
                  </a:txBody>
                  <a:tcPr marL="19960" marR="19960" marT="19960" marB="19960" anchor="ctr"/>
                </a:tc>
                <a:extLst>
                  <a:ext uri="{0D108BD9-81ED-4DB2-BD59-A6C34878D82A}">
                    <a16:rowId xmlns:a16="http://schemas.microsoft.com/office/drawing/2014/main" val="1689788507"/>
                  </a:ext>
                </a:extLst>
              </a:tr>
              <a:tr h="542919">
                <a:tc>
                  <a:txBody>
                    <a:bodyPr/>
                    <a:lstStyle/>
                    <a:p>
                      <a:pPr algn="l"/>
                      <a:r>
                        <a:rPr lang="en-US" sz="1100">
                          <a:effectLst/>
                        </a:rPr>
                        <a:t>HTML Publisher plugin</a:t>
                      </a:r>
                      <a:endParaRPr lang="en-US" sz="1100">
                        <a:effectLst/>
                        <a:latin typeface="inherit"/>
                      </a:endParaRPr>
                    </a:p>
                  </a:txBody>
                  <a:tcPr marL="19960" marR="19960" marT="19960" marB="19960" anchor="ctr"/>
                </a:tc>
                <a:tc>
                  <a:txBody>
                    <a:bodyPr/>
                    <a:lstStyle/>
                    <a:p>
                      <a:pPr algn="l"/>
                      <a:r>
                        <a:rPr lang="en-US" sz="1100">
                          <a:effectLst/>
                        </a:rPr>
                        <a:t>The HTML Publisher plugin generates the testing results in HTML. </a:t>
                      </a:r>
                    </a:p>
                    <a:p>
                      <a:pPr algn="l"/>
                      <a:r>
                        <a:rPr lang="en-US" sz="1100">
                          <a:effectLst/>
                        </a:rPr>
                        <a:t>HTML Publisher plugin: </a:t>
                      </a:r>
                      <a:r>
                        <a:rPr lang="en-US" sz="1100" u="none" strike="noStrike">
                          <a:effectLst/>
                          <a:hlinkClick r:id="rId8"/>
                        </a:rPr>
                        <a:t>https://plugins.jenkins.io/htmlpublisher</a:t>
                      </a:r>
                      <a:endParaRPr lang="en-US" sz="1100">
                        <a:effectLst/>
                        <a:latin typeface="inherit"/>
                      </a:endParaRPr>
                    </a:p>
                  </a:txBody>
                  <a:tcPr marL="19960" marR="19960" marT="19960" marB="19960" anchor="ctr"/>
                </a:tc>
                <a:extLst>
                  <a:ext uri="{0D108BD9-81ED-4DB2-BD59-A6C34878D82A}">
                    <a16:rowId xmlns:a16="http://schemas.microsoft.com/office/drawing/2014/main" val="1379181957"/>
                  </a:ext>
                </a:extLst>
              </a:tr>
              <a:tr h="614776">
                <a:tc>
                  <a:txBody>
                    <a:bodyPr/>
                    <a:lstStyle/>
                    <a:p>
                      <a:pPr algn="l"/>
                      <a:r>
                        <a:rPr lang="en-US" sz="1100">
                          <a:effectLst/>
                        </a:rPr>
                        <a:t>Log Parser plugin</a:t>
                      </a:r>
                      <a:endParaRPr lang="en-US" sz="1100">
                        <a:effectLst/>
                        <a:latin typeface="inherit"/>
                      </a:endParaRPr>
                    </a:p>
                  </a:txBody>
                  <a:tcPr marL="19960" marR="19960" marT="19960" marB="19960" anchor="ctr"/>
                </a:tc>
                <a:tc>
                  <a:txBody>
                    <a:bodyPr/>
                    <a:lstStyle/>
                    <a:p>
                      <a:pPr algn="l"/>
                      <a:r>
                        <a:rPr lang="en-US" sz="1100">
                          <a:effectLst/>
                        </a:rPr>
                        <a:t>The Log Parse plugin parses the testing results of security testing tools, such as the number of XSS detected or the number of errors. </a:t>
                      </a:r>
                    </a:p>
                    <a:p>
                      <a:pPr algn="l"/>
                      <a:r>
                        <a:rPr lang="en-US" sz="1100">
                          <a:effectLst/>
                        </a:rPr>
                        <a:t>Log Parse plugin: </a:t>
                      </a:r>
                      <a:r>
                        <a:rPr lang="en-US" sz="1100" u="none" strike="noStrike">
                          <a:effectLst/>
                          <a:hlinkClick r:id="rId9"/>
                        </a:rPr>
                        <a:t>https://plugins.jenkins.io/log-parser</a:t>
                      </a:r>
                      <a:endParaRPr lang="en-US" sz="1100">
                        <a:effectLst/>
                        <a:latin typeface="inherit"/>
                      </a:endParaRPr>
                    </a:p>
                  </a:txBody>
                  <a:tcPr marL="19960" marR="19960" marT="19960" marB="19960" anchor="ctr"/>
                </a:tc>
                <a:extLst>
                  <a:ext uri="{0D108BD9-81ED-4DB2-BD59-A6C34878D82A}">
                    <a16:rowId xmlns:a16="http://schemas.microsoft.com/office/drawing/2014/main" val="1296969583"/>
                  </a:ext>
                </a:extLst>
              </a:tr>
              <a:tr h="686633">
                <a:tc>
                  <a:txBody>
                    <a:bodyPr/>
                    <a:lstStyle/>
                    <a:p>
                      <a:pPr algn="l"/>
                      <a:r>
                        <a:rPr lang="en-US" sz="1100">
                          <a:effectLst/>
                        </a:rPr>
                        <a:t>Static Analysis Collector</a:t>
                      </a:r>
                      <a:endParaRPr lang="en-US" sz="1100">
                        <a:effectLst/>
                        <a:latin typeface="inherit"/>
                      </a:endParaRPr>
                    </a:p>
                  </a:txBody>
                  <a:tcPr marL="19960" marR="19960" marT="19960" marB="19960" anchor="ctr"/>
                </a:tc>
                <a:tc>
                  <a:txBody>
                    <a:bodyPr/>
                    <a:lstStyle/>
                    <a:p>
                      <a:pPr algn="l"/>
                      <a:r>
                        <a:rPr lang="en-US" sz="1100" dirty="0">
                          <a:effectLst/>
                        </a:rPr>
                        <a:t>The Static Analysis Collector plugin can consolidate the results from all other static code analysis plugins, such as </a:t>
                      </a:r>
                      <a:r>
                        <a:rPr lang="en-US" sz="1100" dirty="0" err="1">
                          <a:effectLst/>
                        </a:rPr>
                        <a:t>Checkstyle</a:t>
                      </a:r>
                      <a:r>
                        <a:rPr lang="en-US" sz="1100" dirty="0">
                          <a:effectLst/>
                        </a:rPr>
                        <a:t>, Dry, </a:t>
                      </a:r>
                      <a:r>
                        <a:rPr lang="en-US" sz="1100" dirty="0" err="1">
                          <a:effectLst/>
                        </a:rPr>
                        <a:t>FindBugs</a:t>
                      </a:r>
                      <a:r>
                        <a:rPr lang="en-US" sz="1100" dirty="0">
                          <a:effectLst/>
                        </a:rPr>
                        <a:t>, PMD, and Android Lin. </a:t>
                      </a:r>
                    </a:p>
                    <a:p>
                      <a:pPr algn="l"/>
                      <a:r>
                        <a:rPr lang="en-US" sz="1100" dirty="0">
                          <a:effectLst/>
                        </a:rPr>
                        <a:t>Static Analysis Collector: </a:t>
                      </a:r>
                      <a:r>
                        <a:rPr lang="en-US" sz="1100" u="none" strike="noStrike" dirty="0">
                          <a:effectLst/>
                          <a:hlinkClick r:id="rId10"/>
                        </a:rPr>
                        <a:t>https://plugins.jenkins.io/analysis-collector</a:t>
                      </a:r>
                      <a:endParaRPr lang="en-US" sz="1100" dirty="0">
                        <a:effectLst/>
                        <a:latin typeface="inherit"/>
                      </a:endParaRPr>
                    </a:p>
                  </a:txBody>
                  <a:tcPr marL="19960" marR="19960" marT="19960" marB="19960" anchor="ctr"/>
                </a:tc>
                <a:extLst>
                  <a:ext uri="{0D108BD9-81ED-4DB2-BD59-A6C34878D82A}">
                    <a16:rowId xmlns:a16="http://schemas.microsoft.com/office/drawing/2014/main" val="2617457303"/>
                  </a:ext>
                </a:extLst>
              </a:tr>
            </a:tbl>
          </a:graphicData>
        </a:graphic>
      </p:graphicFrame>
    </p:spTree>
    <p:extLst>
      <p:ext uri="{BB962C8B-B14F-4D97-AF65-F5344CB8AC3E}">
        <p14:creationId xmlns:p14="http://schemas.microsoft.com/office/powerpoint/2010/main" val="35614325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111A2-5BD1-4801-8D62-22D3909706FF}"/>
              </a:ext>
            </a:extLst>
          </p:cNvPr>
          <p:cNvSpPr>
            <a:spLocks noGrp="1"/>
          </p:cNvSpPr>
          <p:nvPr>
            <p:ph type="title"/>
          </p:nvPr>
        </p:nvSpPr>
        <p:spPr>
          <a:xfrm>
            <a:off x="838200" y="365125"/>
            <a:ext cx="10515600" cy="549275"/>
          </a:xfrm>
        </p:spPr>
        <p:txBody>
          <a:bodyPr>
            <a:normAutofit fontScale="90000"/>
          </a:bodyPr>
          <a:lstStyle/>
          <a:p>
            <a:r>
              <a:rPr lang="en-US" dirty="0" err="1"/>
              <a:t>DevSecOps</a:t>
            </a:r>
            <a:r>
              <a:rPr lang="en-US" dirty="0"/>
              <a:t> operations team</a:t>
            </a:r>
          </a:p>
        </p:txBody>
      </p:sp>
      <p:sp>
        <p:nvSpPr>
          <p:cNvPr id="3" name="Content Placeholder 2">
            <a:extLst>
              <a:ext uri="{FF2B5EF4-FFF2-40B4-BE49-F238E27FC236}">
                <a16:creationId xmlns:a16="http://schemas.microsoft.com/office/drawing/2014/main" id="{314C7773-B7AE-4D1C-A3C6-3EA71D00ABBA}"/>
              </a:ext>
            </a:extLst>
          </p:cNvPr>
          <p:cNvSpPr>
            <a:spLocks noGrp="1"/>
          </p:cNvSpPr>
          <p:nvPr>
            <p:ph idx="1"/>
          </p:nvPr>
        </p:nvSpPr>
        <p:spPr>
          <a:xfrm>
            <a:off x="838200" y="1015068"/>
            <a:ext cx="10515600" cy="5603846"/>
          </a:xfrm>
        </p:spPr>
        <p:txBody>
          <a:bodyPr/>
          <a:lstStyle/>
          <a:p>
            <a:r>
              <a:rPr lang="en-US" dirty="0"/>
              <a:t>Suggested open source security monitoring tools corresponding to the 20 CIS Critical Security Controls for Effective Cyber Defense</a:t>
            </a:r>
          </a:p>
          <a:p>
            <a:endParaRPr lang="en-US" dirty="0"/>
          </a:p>
        </p:txBody>
      </p:sp>
      <p:graphicFrame>
        <p:nvGraphicFramePr>
          <p:cNvPr id="4" name="Table 3">
            <a:extLst>
              <a:ext uri="{FF2B5EF4-FFF2-40B4-BE49-F238E27FC236}">
                <a16:creationId xmlns:a16="http://schemas.microsoft.com/office/drawing/2014/main" id="{B5A9335C-5F3E-466C-B104-AC25312F49BB}"/>
              </a:ext>
            </a:extLst>
          </p:cNvPr>
          <p:cNvGraphicFramePr>
            <a:graphicFrameLocks noGrp="1"/>
          </p:cNvGraphicFramePr>
          <p:nvPr/>
        </p:nvGraphicFramePr>
        <p:xfrm>
          <a:off x="278235" y="2006668"/>
          <a:ext cx="11635530" cy="4662307"/>
        </p:xfrm>
        <a:graphic>
          <a:graphicData uri="http://schemas.openxmlformats.org/drawingml/2006/table">
            <a:tbl>
              <a:tblPr firstRow="1" bandRow="1">
                <a:tableStyleId>{BC89EF96-8CEA-46FF-86C4-4CE0E7609802}</a:tableStyleId>
              </a:tblPr>
              <a:tblGrid>
                <a:gridCol w="3178029">
                  <a:extLst>
                    <a:ext uri="{9D8B030D-6E8A-4147-A177-3AD203B41FA5}">
                      <a16:colId xmlns:a16="http://schemas.microsoft.com/office/drawing/2014/main" val="1949421494"/>
                    </a:ext>
                  </a:extLst>
                </a:gridCol>
                <a:gridCol w="8457501">
                  <a:extLst>
                    <a:ext uri="{9D8B030D-6E8A-4147-A177-3AD203B41FA5}">
                      <a16:colId xmlns:a16="http://schemas.microsoft.com/office/drawing/2014/main" val="373576897"/>
                    </a:ext>
                  </a:extLst>
                </a:gridCol>
              </a:tblGrid>
              <a:tr h="63457">
                <a:tc>
                  <a:txBody>
                    <a:bodyPr/>
                    <a:lstStyle/>
                    <a:p>
                      <a:pPr algn="l"/>
                      <a:r>
                        <a:rPr lang="en-US" sz="600">
                          <a:effectLst/>
                        </a:rPr>
                        <a:t>Cyber security controls</a:t>
                      </a:r>
                      <a:endParaRPr lang="en-US" sz="600">
                        <a:effectLst/>
                        <a:latin typeface="inherit"/>
                      </a:endParaRPr>
                    </a:p>
                  </a:txBody>
                  <a:tcPr marL="11332" marR="11332" marT="11332" marB="11332" anchor="ctr"/>
                </a:tc>
                <a:tc>
                  <a:txBody>
                    <a:bodyPr/>
                    <a:lstStyle/>
                    <a:p>
                      <a:pPr algn="l"/>
                      <a:r>
                        <a:rPr lang="en-US" sz="600">
                          <a:effectLst/>
                        </a:rPr>
                        <a:t>Examples of security techniques</a:t>
                      </a:r>
                      <a:endParaRPr lang="en-US" sz="600">
                        <a:effectLst/>
                        <a:latin typeface="inherit"/>
                      </a:endParaRPr>
                    </a:p>
                  </a:txBody>
                  <a:tcPr marL="11332" marR="11332" marT="11332" marB="11332" anchor="ctr"/>
                </a:tc>
                <a:extLst>
                  <a:ext uri="{0D108BD9-81ED-4DB2-BD59-A6C34878D82A}">
                    <a16:rowId xmlns:a16="http://schemas.microsoft.com/office/drawing/2014/main" val="2612060743"/>
                  </a:ext>
                </a:extLst>
              </a:tr>
              <a:tr h="104251">
                <a:tc>
                  <a:txBody>
                    <a:bodyPr/>
                    <a:lstStyle/>
                    <a:p>
                      <a:pPr algn="l"/>
                      <a:r>
                        <a:rPr lang="en-US" sz="600">
                          <a:effectLst/>
                        </a:rPr>
                        <a:t>CSC1: Inventory of Authorized and Unauthorized Devices</a:t>
                      </a:r>
                      <a:endParaRPr lang="en-US" sz="600">
                        <a:effectLst/>
                        <a:latin typeface="inherit"/>
                      </a:endParaRPr>
                    </a:p>
                  </a:txBody>
                  <a:tcPr marL="11332" marR="11332" marT="11332" marB="11332" anchor="ctr"/>
                </a:tc>
                <a:tc>
                  <a:txBody>
                    <a:bodyPr/>
                    <a:lstStyle/>
                    <a:p>
                      <a:pPr algn="l"/>
                      <a:r>
                        <a:rPr lang="en-US" sz="600">
                          <a:effectLst/>
                        </a:rPr>
                        <a:t>Endpoint security, asset management</a:t>
                      </a:r>
                      <a:endParaRPr lang="en-US" sz="600">
                        <a:effectLst/>
                        <a:latin typeface="inherit"/>
                      </a:endParaRPr>
                    </a:p>
                  </a:txBody>
                  <a:tcPr marL="11332" marR="11332" marT="11332" marB="11332" anchor="ctr"/>
                </a:tc>
                <a:extLst>
                  <a:ext uri="{0D108BD9-81ED-4DB2-BD59-A6C34878D82A}">
                    <a16:rowId xmlns:a16="http://schemas.microsoft.com/office/drawing/2014/main" val="2656948545"/>
                  </a:ext>
                </a:extLst>
              </a:tr>
              <a:tr h="104251">
                <a:tc>
                  <a:txBody>
                    <a:bodyPr/>
                    <a:lstStyle/>
                    <a:p>
                      <a:pPr algn="l"/>
                      <a:r>
                        <a:rPr lang="en-US" sz="600">
                          <a:effectLst/>
                        </a:rPr>
                        <a:t>CSC2: Inventory of Authorized and Unauthorized Software</a:t>
                      </a:r>
                      <a:endParaRPr lang="en-US" sz="600">
                        <a:effectLst/>
                        <a:latin typeface="inherit"/>
                      </a:endParaRPr>
                    </a:p>
                  </a:txBody>
                  <a:tcPr marL="11332" marR="11332" marT="11332" marB="11332" anchor="ctr"/>
                </a:tc>
                <a:tc>
                  <a:txBody>
                    <a:bodyPr/>
                    <a:lstStyle/>
                    <a:p>
                      <a:pPr algn="l"/>
                      <a:r>
                        <a:rPr lang="en-US" sz="600">
                          <a:effectLst/>
                        </a:rPr>
                        <a:t>Endpoint security, asset management</a:t>
                      </a:r>
                      <a:endParaRPr lang="en-US" sz="600">
                        <a:effectLst/>
                        <a:latin typeface="inherit"/>
                      </a:endParaRPr>
                    </a:p>
                  </a:txBody>
                  <a:tcPr marL="11332" marR="11332" marT="11332" marB="11332" anchor="ctr"/>
                </a:tc>
                <a:extLst>
                  <a:ext uri="{0D108BD9-81ED-4DB2-BD59-A6C34878D82A}">
                    <a16:rowId xmlns:a16="http://schemas.microsoft.com/office/drawing/2014/main" val="66030441"/>
                  </a:ext>
                </a:extLst>
              </a:tr>
              <a:tr h="185838">
                <a:tc>
                  <a:txBody>
                    <a:bodyPr/>
                    <a:lstStyle/>
                    <a:p>
                      <a:pPr algn="l"/>
                      <a:r>
                        <a:rPr lang="en-US" sz="600">
                          <a:effectLst/>
                        </a:rPr>
                        <a:t>CS3: Secure Configurations for Hardware and Software on Mobile Devices, Laptops, Workstations, and Servers.</a:t>
                      </a:r>
                      <a:endParaRPr lang="en-US" sz="600">
                        <a:effectLst/>
                        <a:latin typeface="inherit"/>
                      </a:endParaRPr>
                    </a:p>
                  </a:txBody>
                  <a:tcPr marL="11332" marR="11332" marT="11332" marB="11332" anchor="ctr"/>
                </a:tc>
                <a:tc>
                  <a:txBody>
                    <a:bodyPr/>
                    <a:lstStyle/>
                    <a:p>
                      <a:pPr algn="l"/>
                      <a:r>
                        <a:rPr lang="en-US" sz="600">
                          <a:effectLst/>
                        </a:rPr>
                        <a:t>CIS Security Benchmark, OpenSCAP</a:t>
                      </a:r>
                      <a:endParaRPr lang="en-US" sz="600">
                        <a:effectLst/>
                        <a:latin typeface="inherit"/>
                      </a:endParaRPr>
                    </a:p>
                  </a:txBody>
                  <a:tcPr marL="11332" marR="11332" marT="11332" marB="11332" anchor="ctr"/>
                </a:tc>
                <a:extLst>
                  <a:ext uri="{0D108BD9-81ED-4DB2-BD59-A6C34878D82A}">
                    <a16:rowId xmlns:a16="http://schemas.microsoft.com/office/drawing/2014/main" val="858402350"/>
                  </a:ext>
                </a:extLst>
              </a:tr>
              <a:tr h="308220">
                <a:tc>
                  <a:txBody>
                    <a:bodyPr/>
                    <a:lstStyle/>
                    <a:p>
                      <a:pPr algn="l"/>
                      <a:r>
                        <a:rPr lang="en-US" sz="600">
                          <a:effectLst/>
                        </a:rPr>
                        <a:t>CSC4: Continuous Vulnerability Assessment and Remediation</a:t>
                      </a:r>
                      <a:endParaRPr lang="en-US" sz="600">
                        <a:effectLst/>
                        <a:latin typeface="inherit"/>
                      </a:endParaRPr>
                    </a:p>
                  </a:txBody>
                  <a:tcPr marL="11332" marR="11332" marT="11332" marB="11332" anchor="ctr"/>
                </a:tc>
                <a:tc>
                  <a:txBody>
                    <a:bodyPr/>
                    <a:lstStyle/>
                    <a:p>
                      <a:pPr algn="l"/>
                      <a:r>
                        <a:rPr lang="en-US" sz="600">
                          <a:effectLst/>
                        </a:rPr>
                        <a:t>OpenVAS: </a:t>
                      </a:r>
                      <a:r>
                        <a:rPr lang="en-US" sz="600" u="none" strike="noStrike">
                          <a:effectLst/>
                          <a:hlinkClick r:id="rId2"/>
                        </a:rPr>
                        <a:t>http://www.openvas.org/</a:t>
                      </a:r>
                      <a:endParaRPr lang="en-US" sz="600">
                        <a:effectLst/>
                      </a:endParaRPr>
                    </a:p>
                    <a:p>
                      <a:pPr algn="l"/>
                      <a:r>
                        <a:rPr lang="en-US" sz="600">
                          <a:effectLst/>
                        </a:rPr>
                        <a:t>Nmap: </a:t>
                      </a:r>
                      <a:r>
                        <a:rPr lang="en-US" sz="600" u="none" strike="noStrike">
                          <a:effectLst/>
                          <a:hlinkClick r:id="rId3"/>
                        </a:rPr>
                        <a:t>https://nmap.org/</a:t>
                      </a:r>
                      <a:endParaRPr lang="en-US" sz="600">
                        <a:effectLst/>
                      </a:endParaRPr>
                    </a:p>
                    <a:p>
                      <a:pPr algn="l"/>
                      <a:r>
                        <a:rPr lang="en-US" sz="600">
                          <a:effectLst/>
                        </a:rPr>
                        <a:t>OWASP Dependency Check: </a:t>
                      </a:r>
                      <a:r>
                        <a:rPr lang="en-US" sz="600" u="none" strike="noStrike">
                          <a:effectLst/>
                          <a:hlinkClick r:id="rId4"/>
                        </a:rPr>
                        <a:t>https://www.owasp.org/index.php/OWASP_Dependency_Check</a:t>
                      </a:r>
                      <a:endParaRPr lang="en-US" sz="600">
                        <a:effectLst/>
                        <a:latin typeface="inherit"/>
                      </a:endParaRPr>
                    </a:p>
                  </a:txBody>
                  <a:tcPr marL="11332" marR="11332" marT="11332" marB="11332" anchor="ctr"/>
                </a:tc>
                <a:extLst>
                  <a:ext uri="{0D108BD9-81ED-4DB2-BD59-A6C34878D82A}">
                    <a16:rowId xmlns:a16="http://schemas.microsoft.com/office/drawing/2014/main" val="3938584339"/>
                  </a:ext>
                </a:extLst>
              </a:tr>
              <a:tr h="145045">
                <a:tc>
                  <a:txBody>
                    <a:bodyPr/>
                    <a:lstStyle/>
                    <a:p>
                      <a:pPr algn="l"/>
                      <a:r>
                        <a:rPr lang="en-US" sz="600">
                          <a:effectLst/>
                        </a:rPr>
                        <a:t>CSC 5: Controlled Use of Administrative Privileges</a:t>
                      </a:r>
                      <a:endParaRPr lang="en-US" sz="600">
                        <a:effectLst/>
                        <a:latin typeface="inherit"/>
                      </a:endParaRPr>
                    </a:p>
                  </a:txBody>
                  <a:tcPr marL="11332" marR="11332" marT="11332" marB="11332" anchor="ctr"/>
                </a:tc>
                <a:tc>
                  <a:txBody>
                    <a:bodyPr/>
                    <a:lstStyle/>
                    <a:p>
                      <a:pPr algn="l"/>
                      <a:r>
                        <a:rPr lang="en-US" sz="600">
                          <a:effectLst/>
                        </a:rPr>
                        <a:t>Strong password complexity</a:t>
                      </a:r>
                    </a:p>
                    <a:p>
                      <a:pPr algn="l"/>
                      <a:r>
                        <a:rPr lang="en-US" sz="600">
                          <a:effectLst/>
                        </a:rPr>
                        <a:t>Auditing logs for root and administrator activities</a:t>
                      </a:r>
                      <a:endParaRPr lang="en-US" sz="600">
                        <a:effectLst/>
                        <a:latin typeface="inherit"/>
                      </a:endParaRPr>
                    </a:p>
                  </a:txBody>
                  <a:tcPr marL="11332" marR="11332" marT="11332" marB="11332" anchor="ctr"/>
                </a:tc>
                <a:extLst>
                  <a:ext uri="{0D108BD9-81ED-4DB2-BD59-A6C34878D82A}">
                    <a16:rowId xmlns:a16="http://schemas.microsoft.com/office/drawing/2014/main" val="2047629072"/>
                  </a:ext>
                </a:extLst>
              </a:tr>
              <a:tr h="512189">
                <a:tc>
                  <a:txBody>
                    <a:bodyPr/>
                    <a:lstStyle/>
                    <a:p>
                      <a:pPr algn="l"/>
                      <a:r>
                        <a:rPr lang="en-US" sz="600">
                          <a:effectLst/>
                        </a:rPr>
                        <a:t>CSC 6: Maintenance, Monitoring, and Analysis of Audit Logs</a:t>
                      </a:r>
                      <a:endParaRPr lang="en-US" sz="600">
                        <a:effectLst/>
                        <a:latin typeface="inherit"/>
                      </a:endParaRPr>
                    </a:p>
                  </a:txBody>
                  <a:tcPr marL="11332" marR="11332" marT="11332" marB="11332" anchor="ctr"/>
                </a:tc>
                <a:tc>
                  <a:txBody>
                    <a:bodyPr/>
                    <a:lstStyle/>
                    <a:p>
                      <a:pPr algn="l"/>
                      <a:r>
                        <a:rPr lang="en-US" sz="600" dirty="0">
                          <a:effectLst/>
                        </a:rPr>
                        <a:t>Syslog, event logs, SIEM</a:t>
                      </a:r>
                    </a:p>
                    <a:p>
                      <a:pPr algn="l"/>
                      <a:r>
                        <a:rPr lang="en-US" sz="600" dirty="0">
                          <a:effectLst/>
                        </a:rPr>
                        <a:t>ELK: </a:t>
                      </a:r>
                      <a:r>
                        <a:rPr lang="en-US" sz="600" u="none" strike="noStrike" dirty="0">
                          <a:effectLst/>
                          <a:hlinkClick r:id="rId5"/>
                        </a:rPr>
                        <a:t>https://bitnami.com/stack/elk</a:t>
                      </a:r>
                      <a:endParaRPr lang="en-US" sz="600" dirty="0">
                        <a:effectLst/>
                      </a:endParaRPr>
                    </a:p>
                    <a:p>
                      <a:pPr algn="l"/>
                      <a:r>
                        <a:rPr lang="en-US" sz="600" dirty="0" err="1">
                          <a:effectLst/>
                        </a:rPr>
                        <a:t>GrayLog</a:t>
                      </a:r>
                      <a:r>
                        <a:rPr lang="en-US" sz="600" dirty="0">
                          <a:effectLst/>
                        </a:rPr>
                        <a:t>: </a:t>
                      </a:r>
                      <a:r>
                        <a:rPr lang="en-US" sz="600" u="none" strike="noStrike" dirty="0">
                          <a:effectLst/>
                          <a:hlinkClick r:id="rId6"/>
                        </a:rPr>
                        <a:t>https://www.graylog.org/security</a:t>
                      </a:r>
                      <a:endParaRPr lang="en-US" sz="600" dirty="0">
                        <a:effectLst/>
                      </a:endParaRPr>
                    </a:p>
                    <a:p>
                      <a:pPr algn="l"/>
                      <a:r>
                        <a:rPr lang="en-US" sz="600" dirty="0">
                          <a:effectLst/>
                        </a:rPr>
                        <a:t>Security Onion: </a:t>
                      </a:r>
                      <a:r>
                        <a:rPr lang="en-US" sz="600" u="none" strike="noStrike" dirty="0">
                          <a:effectLst/>
                          <a:hlinkClick r:id="rId7"/>
                        </a:rPr>
                        <a:t>https://github.com/Security-Onion-Solutions</a:t>
                      </a:r>
                      <a:endParaRPr lang="en-US" sz="600" dirty="0">
                        <a:effectLst/>
                      </a:endParaRPr>
                    </a:p>
                    <a:p>
                      <a:pPr algn="l"/>
                      <a:r>
                        <a:rPr lang="en-US" sz="600" dirty="0">
                          <a:effectLst/>
                        </a:rPr>
                        <a:t>Malicious Traffic Detection: </a:t>
                      </a:r>
                      <a:r>
                        <a:rPr lang="en-US" sz="600" u="none" strike="noStrike" dirty="0">
                          <a:effectLst/>
                          <a:hlinkClick r:id="rId8"/>
                        </a:rPr>
                        <a:t>https://github.com/stamparm/</a:t>
                      </a:r>
                      <a:endParaRPr lang="en-US" sz="600" dirty="0">
                        <a:effectLst/>
                        <a:latin typeface="inherit"/>
                      </a:endParaRPr>
                    </a:p>
                  </a:txBody>
                  <a:tcPr marL="11332" marR="11332" marT="11332" marB="11332" anchor="ctr"/>
                </a:tc>
                <a:extLst>
                  <a:ext uri="{0D108BD9-81ED-4DB2-BD59-A6C34878D82A}">
                    <a16:rowId xmlns:a16="http://schemas.microsoft.com/office/drawing/2014/main" val="4040106912"/>
                  </a:ext>
                </a:extLst>
              </a:tr>
              <a:tr h="471395">
                <a:tc>
                  <a:txBody>
                    <a:bodyPr/>
                    <a:lstStyle/>
                    <a:p>
                      <a:pPr algn="l"/>
                      <a:r>
                        <a:rPr lang="en-US" sz="600">
                          <a:effectLst/>
                        </a:rPr>
                        <a:t>CSC 7: Email and Web Browser Protections</a:t>
                      </a:r>
                      <a:endParaRPr lang="en-US" sz="600">
                        <a:effectLst/>
                        <a:latin typeface="inherit"/>
                      </a:endParaRPr>
                    </a:p>
                  </a:txBody>
                  <a:tcPr marL="11332" marR="11332" marT="11332" marB="11332" anchor="ctr"/>
                </a:tc>
                <a:tc>
                  <a:txBody>
                    <a:bodyPr/>
                    <a:lstStyle/>
                    <a:p>
                      <a:pPr algn="l"/>
                      <a:r>
                        <a:rPr lang="en-US" sz="600" dirty="0">
                          <a:effectLst/>
                        </a:rPr>
                        <a:t>Email protection, antispam, web application firewall</a:t>
                      </a:r>
                    </a:p>
                    <a:p>
                      <a:pPr algn="l"/>
                      <a:r>
                        <a:rPr lang="en-US" sz="600" dirty="0" err="1">
                          <a:effectLst/>
                        </a:rPr>
                        <a:t>ModSecurity</a:t>
                      </a:r>
                      <a:r>
                        <a:rPr lang="en-US" sz="600" dirty="0">
                          <a:effectLst/>
                        </a:rPr>
                        <a:t>: </a:t>
                      </a:r>
                      <a:r>
                        <a:rPr lang="en-US" sz="600" u="none" strike="noStrike" dirty="0">
                          <a:effectLst/>
                          <a:hlinkClick r:id="rId9"/>
                        </a:rPr>
                        <a:t>https://www.modsecurity.org/</a:t>
                      </a:r>
                      <a:endParaRPr lang="en-US" sz="600" dirty="0">
                        <a:effectLst/>
                      </a:endParaRPr>
                    </a:p>
                    <a:p>
                      <a:pPr algn="l"/>
                      <a:r>
                        <a:rPr lang="en-US" sz="600" dirty="0">
                          <a:effectLst/>
                        </a:rPr>
                        <a:t>Email Encryption Scramble: </a:t>
                      </a:r>
                      <a:r>
                        <a:rPr lang="en-US" sz="600" u="none" strike="noStrike" dirty="0">
                          <a:effectLst/>
                          <a:hlinkClick r:id="rId10"/>
                        </a:rPr>
                        <a:t>https://dcposh.github.io/scramble/</a:t>
                      </a:r>
                      <a:endParaRPr lang="en-US" sz="600" dirty="0">
                        <a:effectLst/>
                      </a:endParaRPr>
                    </a:p>
                    <a:p>
                      <a:pPr algn="l"/>
                      <a:r>
                        <a:rPr lang="en-US" sz="600" dirty="0">
                          <a:effectLst/>
                        </a:rPr>
                        <a:t>Linux Malware Detection: </a:t>
                      </a:r>
                      <a:r>
                        <a:rPr lang="en-US" sz="600" u="none" strike="noStrike" dirty="0">
                          <a:effectLst/>
                          <a:hlinkClick r:id="rId11"/>
                        </a:rPr>
                        <a:t>https://github.com/rfxn/linux-malware-detect</a:t>
                      </a:r>
                      <a:endParaRPr lang="en-US" sz="600" dirty="0">
                        <a:effectLst/>
                        <a:latin typeface="inherit"/>
                      </a:endParaRPr>
                    </a:p>
                  </a:txBody>
                  <a:tcPr marL="11332" marR="11332" marT="11332" marB="11332" anchor="ctr"/>
                </a:tc>
                <a:extLst>
                  <a:ext uri="{0D108BD9-81ED-4DB2-BD59-A6C34878D82A}">
                    <a16:rowId xmlns:a16="http://schemas.microsoft.com/office/drawing/2014/main" val="1606481706"/>
                  </a:ext>
                </a:extLst>
              </a:tr>
              <a:tr h="267426">
                <a:tc>
                  <a:txBody>
                    <a:bodyPr/>
                    <a:lstStyle/>
                    <a:p>
                      <a:pPr algn="l"/>
                      <a:r>
                        <a:rPr lang="en-US" sz="600">
                          <a:effectLst/>
                        </a:rPr>
                        <a:t>CSC 8: Malware Defenses</a:t>
                      </a:r>
                      <a:endParaRPr lang="en-US" sz="600">
                        <a:effectLst/>
                        <a:latin typeface="inherit"/>
                      </a:endParaRPr>
                    </a:p>
                  </a:txBody>
                  <a:tcPr marL="11332" marR="11332" marT="11332" marB="11332" anchor="ctr"/>
                </a:tc>
                <a:tc>
                  <a:txBody>
                    <a:bodyPr/>
                    <a:lstStyle/>
                    <a:p>
                      <a:pPr algn="l"/>
                      <a:r>
                        <a:rPr lang="fr-FR" sz="600">
                          <a:effectLst/>
                        </a:rPr>
                        <a:t>Endpoint protection, antivirus, HIDS/HIPS</a:t>
                      </a:r>
                    </a:p>
                    <a:p>
                      <a:pPr algn="l"/>
                      <a:r>
                        <a:rPr lang="fr-FR" sz="600">
                          <a:effectLst/>
                        </a:rPr>
                        <a:t>OSSEC: </a:t>
                      </a:r>
                      <a:r>
                        <a:rPr lang="fr-FR" sz="600" u="none" strike="noStrike">
                          <a:effectLst/>
                          <a:hlinkClick r:id="rId12"/>
                        </a:rPr>
                        <a:t>https://github.com/ossec/</a:t>
                      </a:r>
                      <a:endParaRPr lang="fr-FR" sz="600">
                        <a:effectLst/>
                      </a:endParaRPr>
                    </a:p>
                    <a:p>
                      <a:pPr algn="l"/>
                      <a:r>
                        <a:rPr lang="fr-FR" sz="600">
                          <a:effectLst/>
                        </a:rPr>
                        <a:t>ClamAV: </a:t>
                      </a:r>
                      <a:r>
                        <a:rPr lang="fr-FR" sz="600" u="none" strike="noStrike">
                          <a:effectLst/>
                          <a:hlinkClick r:id="rId13"/>
                        </a:rPr>
                        <a:t>https://www.clamav.net/</a:t>
                      </a:r>
                      <a:endParaRPr lang="fr-FR" sz="600">
                        <a:effectLst/>
                        <a:latin typeface="inherit"/>
                      </a:endParaRPr>
                    </a:p>
                  </a:txBody>
                  <a:tcPr marL="11332" marR="11332" marT="11332" marB="11332" anchor="ctr"/>
                </a:tc>
                <a:extLst>
                  <a:ext uri="{0D108BD9-81ED-4DB2-BD59-A6C34878D82A}">
                    <a16:rowId xmlns:a16="http://schemas.microsoft.com/office/drawing/2014/main" val="2927801801"/>
                  </a:ext>
                </a:extLst>
              </a:tr>
              <a:tr h="145045">
                <a:tc>
                  <a:txBody>
                    <a:bodyPr/>
                    <a:lstStyle/>
                    <a:p>
                      <a:pPr algn="l"/>
                      <a:r>
                        <a:rPr lang="en-US" sz="600">
                          <a:effectLst/>
                        </a:rPr>
                        <a:t>CSC 9: Limitation and Control of Network Ports, Protocols, and Services</a:t>
                      </a:r>
                      <a:endParaRPr lang="en-US" sz="600">
                        <a:effectLst/>
                        <a:latin typeface="inherit"/>
                      </a:endParaRPr>
                    </a:p>
                  </a:txBody>
                  <a:tcPr marL="11332" marR="11332" marT="11332" marB="11332" anchor="ctr"/>
                </a:tc>
                <a:tc>
                  <a:txBody>
                    <a:bodyPr/>
                    <a:lstStyle/>
                    <a:p>
                      <a:pPr algn="l"/>
                      <a:r>
                        <a:rPr lang="en-US" sz="600">
                          <a:effectLst/>
                        </a:rPr>
                        <a:t>NMAP, OpenSCAP</a:t>
                      </a:r>
                      <a:endParaRPr lang="en-US" sz="600">
                        <a:effectLst/>
                        <a:latin typeface="inherit"/>
                      </a:endParaRPr>
                    </a:p>
                  </a:txBody>
                  <a:tcPr marL="11332" marR="11332" marT="11332" marB="11332" anchor="ctr"/>
                </a:tc>
                <a:extLst>
                  <a:ext uri="{0D108BD9-81ED-4DB2-BD59-A6C34878D82A}">
                    <a16:rowId xmlns:a16="http://schemas.microsoft.com/office/drawing/2014/main" val="3415462740"/>
                  </a:ext>
                </a:extLst>
              </a:tr>
              <a:tr h="104251">
                <a:tc>
                  <a:txBody>
                    <a:bodyPr/>
                    <a:lstStyle/>
                    <a:p>
                      <a:pPr algn="l"/>
                      <a:r>
                        <a:rPr lang="en-US" sz="600">
                          <a:effectLst/>
                        </a:rPr>
                        <a:t>CSC 10: Data Recovery Capability</a:t>
                      </a:r>
                      <a:endParaRPr lang="en-US" sz="600">
                        <a:effectLst/>
                        <a:latin typeface="inherit"/>
                      </a:endParaRPr>
                    </a:p>
                  </a:txBody>
                  <a:tcPr marL="11332" marR="11332" marT="11332" marB="11332" anchor="ctr"/>
                </a:tc>
                <a:tc>
                  <a:txBody>
                    <a:bodyPr/>
                    <a:lstStyle/>
                    <a:p>
                      <a:pPr algn="l"/>
                      <a:r>
                        <a:rPr lang="en-US" sz="600">
                          <a:effectLst/>
                        </a:rPr>
                        <a:t>Bacula: </a:t>
                      </a:r>
                      <a:r>
                        <a:rPr lang="en-US" sz="600" u="none" strike="noStrike">
                          <a:effectLst/>
                          <a:hlinkClick r:id="rId14"/>
                        </a:rPr>
                        <a:t>https://blog.bacula.org/</a:t>
                      </a:r>
                      <a:endParaRPr lang="en-US" sz="600">
                        <a:effectLst/>
                        <a:latin typeface="inherit"/>
                      </a:endParaRPr>
                    </a:p>
                  </a:txBody>
                  <a:tcPr marL="11332" marR="11332" marT="11332" marB="11332" anchor="ctr"/>
                </a:tc>
                <a:extLst>
                  <a:ext uri="{0D108BD9-81ED-4DB2-BD59-A6C34878D82A}">
                    <a16:rowId xmlns:a16="http://schemas.microsoft.com/office/drawing/2014/main" val="887062676"/>
                  </a:ext>
                </a:extLst>
              </a:tr>
              <a:tr h="185838">
                <a:tc>
                  <a:txBody>
                    <a:bodyPr/>
                    <a:lstStyle/>
                    <a:p>
                      <a:pPr algn="l"/>
                      <a:r>
                        <a:rPr lang="en-US" sz="600">
                          <a:effectLst/>
                        </a:rPr>
                        <a:t>CSC 11: Secure Configurations for Network Devices such as Firewalls, Routers, and Switches</a:t>
                      </a:r>
                      <a:endParaRPr lang="en-US" sz="600">
                        <a:effectLst/>
                        <a:latin typeface="inherit"/>
                      </a:endParaRPr>
                    </a:p>
                  </a:txBody>
                  <a:tcPr marL="11332" marR="11332" marT="11332" marB="11332" anchor="ctr"/>
                </a:tc>
                <a:tc>
                  <a:txBody>
                    <a:bodyPr/>
                    <a:lstStyle/>
                    <a:p>
                      <a:pPr algn="l"/>
                      <a:r>
                        <a:rPr lang="en-US" sz="600">
                          <a:effectLst/>
                        </a:rPr>
                        <a:t>CIS Security Benchmark: </a:t>
                      </a:r>
                      <a:r>
                        <a:rPr lang="en-US" sz="600" u="none" strike="noStrike">
                          <a:effectLst/>
                          <a:hlinkClick r:id="rId15"/>
                        </a:rPr>
                        <a:t>https://www.cisecurity.org/cis-benchmarks/</a:t>
                      </a:r>
                      <a:endParaRPr lang="en-US" sz="600">
                        <a:effectLst/>
                        <a:latin typeface="inherit"/>
                      </a:endParaRPr>
                    </a:p>
                  </a:txBody>
                  <a:tcPr marL="11332" marR="11332" marT="11332" marB="11332" anchor="ctr"/>
                </a:tc>
                <a:extLst>
                  <a:ext uri="{0D108BD9-81ED-4DB2-BD59-A6C34878D82A}">
                    <a16:rowId xmlns:a16="http://schemas.microsoft.com/office/drawing/2014/main" val="2778048960"/>
                  </a:ext>
                </a:extLst>
              </a:tr>
              <a:tr h="226632">
                <a:tc>
                  <a:txBody>
                    <a:bodyPr/>
                    <a:lstStyle/>
                    <a:p>
                      <a:pPr algn="l"/>
                      <a:r>
                        <a:rPr lang="en-US" sz="600">
                          <a:effectLst/>
                        </a:rPr>
                        <a:t>CSC 12: Boundary Defense</a:t>
                      </a:r>
                      <a:endParaRPr lang="en-US" sz="600">
                        <a:effectLst/>
                        <a:latin typeface="inherit"/>
                      </a:endParaRPr>
                    </a:p>
                  </a:txBody>
                  <a:tcPr marL="11332" marR="11332" marT="11332" marB="11332" anchor="ctr"/>
                </a:tc>
                <a:tc>
                  <a:txBody>
                    <a:bodyPr/>
                    <a:lstStyle/>
                    <a:p>
                      <a:pPr algn="l"/>
                      <a:r>
                        <a:rPr lang="en-US" sz="600">
                          <a:effectLst/>
                        </a:rPr>
                        <a:t>Firewall, IPS, HoneyPot</a:t>
                      </a:r>
                    </a:p>
                    <a:p>
                      <a:pPr algn="l"/>
                      <a:r>
                        <a:rPr lang="en-US" sz="600">
                          <a:effectLst/>
                        </a:rPr>
                        <a:t>Security Onion: </a:t>
                      </a:r>
                      <a:r>
                        <a:rPr lang="en-US" sz="600" u="none" strike="noStrike">
                          <a:effectLst/>
                          <a:hlinkClick r:id="rId7"/>
                        </a:rPr>
                        <a:t>https://github.com/Security-Onion-Solutions</a:t>
                      </a:r>
                      <a:endParaRPr lang="en-US" sz="600">
                        <a:effectLst/>
                        <a:latin typeface="inherit"/>
                      </a:endParaRPr>
                    </a:p>
                  </a:txBody>
                  <a:tcPr marL="11332" marR="11332" marT="11332" marB="11332" anchor="ctr"/>
                </a:tc>
                <a:extLst>
                  <a:ext uri="{0D108BD9-81ED-4DB2-BD59-A6C34878D82A}">
                    <a16:rowId xmlns:a16="http://schemas.microsoft.com/office/drawing/2014/main" val="66104790"/>
                  </a:ext>
                </a:extLst>
              </a:tr>
              <a:tr h="226632">
                <a:tc>
                  <a:txBody>
                    <a:bodyPr/>
                    <a:lstStyle/>
                    <a:p>
                      <a:pPr algn="l"/>
                      <a:r>
                        <a:rPr lang="en-US" sz="600">
                          <a:effectLst/>
                        </a:rPr>
                        <a:t>CSC 13: Data Protection</a:t>
                      </a:r>
                      <a:endParaRPr lang="en-US" sz="600">
                        <a:effectLst/>
                        <a:latin typeface="inherit"/>
                      </a:endParaRPr>
                    </a:p>
                  </a:txBody>
                  <a:tcPr marL="11332" marR="11332" marT="11332" marB="11332" anchor="ctr"/>
                </a:tc>
                <a:tc>
                  <a:txBody>
                    <a:bodyPr/>
                    <a:lstStyle/>
                    <a:p>
                      <a:pPr algn="l"/>
                      <a:r>
                        <a:rPr lang="en-US" sz="600">
                          <a:effectLst/>
                        </a:rPr>
                        <a:t>OSQuery: </a:t>
                      </a:r>
                      <a:r>
                        <a:rPr lang="en-US" sz="600" u="none" strike="noStrike">
                          <a:effectLst/>
                          <a:hlinkClick r:id="rId16"/>
                        </a:rPr>
                        <a:t>https://github.com/facebook/osquery/</a:t>
                      </a:r>
                      <a:endParaRPr lang="en-US" sz="600">
                        <a:effectLst/>
                      </a:endParaRPr>
                    </a:p>
                    <a:p>
                      <a:pPr algn="l"/>
                      <a:r>
                        <a:rPr lang="en-US" sz="600">
                          <a:effectLst/>
                        </a:rPr>
                        <a:t>Data Vault:  </a:t>
                      </a:r>
                      <a:r>
                        <a:rPr lang="en-US" sz="600" u="none" strike="noStrike">
                          <a:effectLst/>
                          <a:hlinkClick r:id="rId17"/>
                        </a:rPr>
                        <a:t>https://github.com/hashicorp/vault</a:t>
                      </a:r>
                      <a:endParaRPr lang="en-US" sz="600">
                        <a:effectLst/>
                        <a:latin typeface="inherit"/>
                      </a:endParaRPr>
                    </a:p>
                  </a:txBody>
                  <a:tcPr marL="11332" marR="11332" marT="11332" marB="11332" anchor="ctr"/>
                </a:tc>
                <a:extLst>
                  <a:ext uri="{0D108BD9-81ED-4DB2-BD59-A6C34878D82A}">
                    <a16:rowId xmlns:a16="http://schemas.microsoft.com/office/drawing/2014/main" val="2112683522"/>
                  </a:ext>
                </a:extLst>
              </a:tr>
              <a:tr h="104251">
                <a:tc>
                  <a:txBody>
                    <a:bodyPr/>
                    <a:lstStyle/>
                    <a:p>
                      <a:pPr algn="l"/>
                      <a:r>
                        <a:rPr lang="en-US" sz="600">
                          <a:effectLst/>
                        </a:rPr>
                        <a:t>CSC 14: Controlled Access Based on the Need to Know</a:t>
                      </a:r>
                      <a:endParaRPr lang="en-US" sz="600">
                        <a:effectLst/>
                        <a:latin typeface="inherit"/>
                      </a:endParaRPr>
                    </a:p>
                  </a:txBody>
                  <a:tcPr marL="11332" marR="11332" marT="11332" marB="11332" anchor="ctr"/>
                </a:tc>
                <a:tc>
                  <a:txBody>
                    <a:bodyPr/>
                    <a:lstStyle/>
                    <a:p>
                      <a:pPr algn="l"/>
                      <a:r>
                        <a:rPr lang="en-US" sz="600">
                          <a:effectLst/>
                        </a:rPr>
                        <a:t>Data classification, firewalls, VLAN, logging</a:t>
                      </a:r>
                      <a:endParaRPr lang="en-US" sz="600">
                        <a:effectLst/>
                        <a:latin typeface="inherit"/>
                      </a:endParaRPr>
                    </a:p>
                  </a:txBody>
                  <a:tcPr marL="11332" marR="11332" marT="11332" marB="11332" anchor="ctr"/>
                </a:tc>
                <a:extLst>
                  <a:ext uri="{0D108BD9-81ED-4DB2-BD59-A6C34878D82A}">
                    <a16:rowId xmlns:a16="http://schemas.microsoft.com/office/drawing/2014/main" val="3847082125"/>
                  </a:ext>
                </a:extLst>
              </a:tr>
              <a:tr h="63457">
                <a:tc>
                  <a:txBody>
                    <a:bodyPr/>
                    <a:lstStyle/>
                    <a:p>
                      <a:pPr algn="l"/>
                      <a:r>
                        <a:rPr lang="en-US" sz="600">
                          <a:effectLst/>
                        </a:rPr>
                        <a:t>CSC 15: Wireless Access Control</a:t>
                      </a:r>
                      <a:endParaRPr lang="en-US" sz="600">
                        <a:effectLst/>
                        <a:latin typeface="inherit"/>
                      </a:endParaRPr>
                    </a:p>
                  </a:txBody>
                  <a:tcPr marL="11332" marR="11332" marT="11332" marB="11332" anchor="ctr"/>
                </a:tc>
                <a:tc>
                  <a:txBody>
                    <a:bodyPr/>
                    <a:lstStyle/>
                    <a:p>
                      <a:pPr algn="l"/>
                      <a:r>
                        <a:rPr lang="en-US" sz="600">
                          <a:effectLst/>
                        </a:rPr>
                        <a:t>VPN, SSL certificate, WAP2</a:t>
                      </a:r>
                      <a:endParaRPr lang="en-US" sz="600">
                        <a:effectLst/>
                        <a:latin typeface="inherit"/>
                      </a:endParaRPr>
                    </a:p>
                  </a:txBody>
                  <a:tcPr marL="11332" marR="11332" marT="11332" marB="11332" anchor="ctr"/>
                </a:tc>
                <a:extLst>
                  <a:ext uri="{0D108BD9-81ED-4DB2-BD59-A6C34878D82A}">
                    <a16:rowId xmlns:a16="http://schemas.microsoft.com/office/drawing/2014/main" val="1491520552"/>
                  </a:ext>
                </a:extLst>
              </a:tr>
              <a:tr h="145045">
                <a:tc>
                  <a:txBody>
                    <a:bodyPr/>
                    <a:lstStyle/>
                    <a:p>
                      <a:pPr algn="l"/>
                      <a:r>
                        <a:rPr lang="en-US" sz="600">
                          <a:effectLst/>
                        </a:rPr>
                        <a:t>CSC 16: Account Monitoring and Control</a:t>
                      </a:r>
                      <a:endParaRPr lang="en-US" sz="600">
                        <a:effectLst/>
                        <a:latin typeface="inherit"/>
                      </a:endParaRPr>
                    </a:p>
                  </a:txBody>
                  <a:tcPr marL="11332" marR="11332" marT="11332" marB="11332" anchor="ctr"/>
                </a:tc>
                <a:tc>
                  <a:txBody>
                    <a:bodyPr/>
                    <a:lstStyle/>
                    <a:p>
                      <a:pPr algn="l"/>
                      <a:r>
                        <a:rPr lang="en-US" sz="600">
                          <a:effectLst/>
                        </a:rPr>
                        <a:t>Log analysis tools</a:t>
                      </a:r>
                    </a:p>
                    <a:p>
                      <a:pPr algn="l"/>
                      <a:r>
                        <a:rPr lang="en-US" sz="600">
                          <a:effectLst/>
                        </a:rPr>
                        <a:t>Fail2ban: </a:t>
                      </a:r>
                      <a:r>
                        <a:rPr lang="en-US" sz="600" u="none" strike="noStrike">
                          <a:effectLst/>
                          <a:hlinkClick r:id="rId18"/>
                        </a:rPr>
                        <a:t>https://github.com/fail2ban/fail2ban/</a:t>
                      </a:r>
                      <a:endParaRPr lang="en-US" sz="600">
                        <a:effectLst/>
                        <a:latin typeface="inherit"/>
                      </a:endParaRPr>
                    </a:p>
                  </a:txBody>
                  <a:tcPr marL="11332" marR="11332" marT="11332" marB="11332" anchor="ctr"/>
                </a:tc>
                <a:extLst>
                  <a:ext uri="{0D108BD9-81ED-4DB2-BD59-A6C34878D82A}">
                    <a16:rowId xmlns:a16="http://schemas.microsoft.com/office/drawing/2014/main" val="1335733702"/>
                  </a:ext>
                </a:extLst>
              </a:tr>
              <a:tr h="389807">
                <a:tc>
                  <a:txBody>
                    <a:bodyPr/>
                    <a:lstStyle/>
                    <a:p>
                      <a:pPr algn="l"/>
                      <a:r>
                        <a:rPr lang="en-US" sz="600">
                          <a:effectLst/>
                        </a:rPr>
                        <a:t>CSC 17: Security Skills Assessment and Appropriate Training to Fill Gaps</a:t>
                      </a:r>
                      <a:endParaRPr lang="en-US" sz="600">
                        <a:effectLst/>
                        <a:latin typeface="inherit"/>
                      </a:endParaRPr>
                    </a:p>
                  </a:txBody>
                  <a:tcPr marL="11332" marR="11332" marT="11332" marB="11332" anchor="ctr"/>
                </a:tc>
                <a:tc>
                  <a:txBody>
                    <a:bodyPr/>
                    <a:lstStyle/>
                    <a:p>
                      <a:pPr algn="l"/>
                      <a:r>
                        <a:rPr lang="en-US" sz="600">
                          <a:effectLst/>
                        </a:rPr>
                        <a:t>Security training and labs resources</a:t>
                      </a:r>
                    </a:p>
                    <a:p>
                      <a:pPr algn="l"/>
                      <a:r>
                        <a:rPr lang="en-US" sz="600">
                          <a:effectLst/>
                        </a:rPr>
                        <a:t>Cybrary: </a:t>
                      </a:r>
                      <a:r>
                        <a:rPr lang="en-US" sz="600" u="none" strike="noStrike">
                          <a:effectLst/>
                          <a:hlinkClick r:id="rId19"/>
                        </a:rPr>
                        <a:t>https://www.cybrary.it/</a:t>
                      </a:r>
                      <a:endParaRPr lang="en-US" sz="600">
                        <a:effectLst/>
                      </a:endParaRPr>
                    </a:p>
                    <a:p>
                      <a:pPr algn="l"/>
                      <a:r>
                        <a:rPr lang="en-US" sz="600">
                          <a:effectLst/>
                        </a:rPr>
                        <a:t>Git Awesome information security resource collections: </a:t>
                      </a:r>
                      <a:r>
                        <a:rPr lang="en-US" sz="600" u="none" strike="noStrike">
                          <a:effectLst/>
                          <a:hlinkClick r:id="rId20"/>
                        </a:rPr>
                        <a:t>https://github.com/onlurking/awesome-infosec</a:t>
                      </a:r>
                      <a:endParaRPr lang="en-US" sz="600">
                        <a:effectLst/>
                        <a:latin typeface="inherit"/>
                      </a:endParaRPr>
                    </a:p>
                  </a:txBody>
                  <a:tcPr marL="11332" marR="11332" marT="11332" marB="11332" anchor="ctr"/>
                </a:tc>
                <a:extLst>
                  <a:ext uri="{0D108BD9-81ED-4DB2-BD59-A6C34878D82A}">
                    <a16:rowId xmlns:a16="http://schemas.microsoft.com/office/drawing/2014/main" val="2125265463"/>
                  </a:ext>
                </a:extLst>
              </a:tr>
              <a:tr h="145045">
                <a:tc>
                  <a:txBody>
                    <a:bodyPr/>
                    <a:lstStyle/>
                    <a:p>
                      <a:pPr algn="l"/>
                      <a:r>
                        <a:rPr lang="en-US" sz="600">
                          <a:effectLst/>
                        </a:rPr>
                        <a:t>CSC 18: Application Software Security</a:t>
                      </a:r>
                      <a:endParaRPr lang="en-US" sz="600">
                        <a:effectLst/>
                        <a:latin typeface="inherit"/>
                      </a:endParaRPr>
                    </a:p>
                  </a:txBody>
                  <a:tcPr marL="11332" marR="11332" marT="11332" marB="11332" anchor="ctr"/>
                </a:tc>
                <a:tc>
                  <a:txBody>
                    <a:bodyPr/>
                    <a:lstStyle/>
                    <a:p>
                      <a:pPr algn="l"/>
                      <a:r>
                        <a:rPr lang="en-US" sz="600">
                          <a:effectLst/>
                        </a:rPr>
                        <a:t>OWASP: </a:t>
                      </a:r>
                      <a:r>
                        <a:rPr lang="en-US" sz="600" u="none" strike="noStrike">
                          <a:effectLst/>
                          <a:hlinkClick r:id="rId21"/>
                        </a:rPr>
                        <a:t>https://www.owasp.org/index.php/Category:OWASP_Project</a:t>
                      </a:r>
                      <a:r>
                        <a:rPr lang="en-US" sz="600">
                          <a:effectLst/>
                        </a:rPr>
                        <a:t> </a:t>
                      </a:r>
                      <a:endParaRPr lang="en-US" sz="600">
                        <a:effectLst/>
                        <a:latin typeface="inherit"/>
                      </a:endParaRPr>
                    </a:p>
                  </a:txBody>
                  <a:tcPr marL="11332" marR="11332" marT="11332" marB="11332" anchor="ctr"/>
                </a:tc>
                <a:extLst>
                  <a:ext uri="{0D108BD9-81ED-4DB2-BD59-A6C34878D82A}">
                    <a16:rowId xmlns:a16="http://schemas.microsoft.com/office/drawing/2014/main" val="4214007015"/>
                  </a:ext>
                </a:extLst>
              </a:tr>
              <a:tr h="267426">
                <a:tc>
                  <a:txBody>
                    <a:bodyPr/>
                    <a:lstStyle/>
                    <a:p>
                      <a:pPr algn="l"/>
                      <a:r>
                        <a:rPr lang="en-US" sz="600">
                          <a:effectLst/>
                        </a:rPr>
                        <a:t>CSC 19: Incident Response and Management</a:t>
                      </a:r>
                      <a:endParaRPr lang="en-US" sz="600">
                        <a:effectLst/>
                        <a:latin typeface="inherit"/>
                      </a:endParaRPr>
                    </a:p>
                  </a:txBody>
                  <a:tcPr marL="11332" marR="11332" marT="11332" marB="11332" anchor="ctr"/>
                </a:tc>
                <a:tc>
                  <a:txBody>
                    <a:bodyPr/>
                    <a:lstStyle/>
                    <a:p>
                      <a:pPr algn="l"/>
                      <a:r>
                        <a:rPr lang="en-US" sz="600">
                          <a:effectLst/>
                        </a:rPr>
                        <a:t>NIST SP800-61 Computer Security Incident Handling Guide</a:t>
                      </a:r>
                    </a:p>
                    <a:p>
                      <a:pPr algn="l"/>
                      <a:r>
                        <a:rPr lang="en-US" sz="600">
                          <a:effectLst/>
                        </a:rPr>
                        <a:t>Fast Incident Response (FIR): </a:t>
                      </a:r>
                      <a:r>
                        <a:rPr lang="en-US" sz="600" u="none" strike="noStrike">
                          <a:effectLst/>
                          <a:hlinkClick r:id="rId22"/>
                        </a:rPr>
                        <a:t>https://github.com/certsocietegenerale/FIR</a:t>
                      </a:r>
                      <a:endParaRPr lang="en-US" sz="600">
                        <a:effectLst/>
                        <a:latin typeface="inherit"/>
                      </a:endParaRPr>
                    </a:p>
                  </a:txBody>
                  <a:tcPr marL="11332" marR="11332" marT="11332" marB="11332" anchor="ctr"/>
                </a:tc>
                <a:extLst>
                  <a:ext uri="{0D108BD9-81ED-4DB2-BD59-A6C34878D82A}">
                    <a16:rowId xmlns:a16="http://schemas.microsoft.com/office/drawing/2014/main" val="3745097453"/>
                  </a:ext>
                </a:extLst>
              </a:tr>
              <a:tr h="185838">
                <a:tc>
                  <a:txBody>
                    <a:bodyPr/>
                    <a:lstStyle/>
                    <a:p>
                      <a:pPr algn="l"/>
                      <a:r>
                        <a:rPr lang="en-US" sz="600">
                          <a:effectLst/>
                        </a:rPr>
                        <a:t>CSC 20: Penetration Tests and Red Team Exercises</a:t>
                      </a:r>
                      <a:endParaRPr lang="en-US" sz="600">
                        <a:effectLst/>
                        <a:latin typeface="inherit"/>
                      </a:endParaRPr>
                    </a:p>
                  </a:txBody>
                  <a:tcPr marL="11332" marR="11332" marT="11332" marB="11332" anchor="ctr"/>
                </a:tc>
                <a:tc>
                  <a:txBody>
                    <a:bodyPr/>
                    <a:lstStyle/>
                    <a:p>
                      <a:pPr algn="l"/>
                      <a:r>
                        <a:rPr lang="en-US" sz="600" dirty="0">
                          <a:effectLst/>
                        </a:rPr>
                        <a:t>Refer to some of the open source tools we suggested in the </a:t>
                      </a:r>
                      <a:r>
                        <a:rPr lang="en-US" sz="600" u="none" strike="noStrike" dirty="0">
                          <a:effectLst/>
                          <a:hlinkClick r:id="rId23"/>
                        </a:rPr>
                        <a:t>Chapter 12</a:t>
                      </a:r>
                      <a:r>
                        <a:rPr lang="en-US" sz="600" dirty="0">
                          <a:effectLst/>
                        </a:rPr>
                        <a:t>, Security Testing Toolkits.</a:t>
                      </a:r>
                      <a:endParaRPr lang="en-US" sz="600" dirty="0">
                        <a:effectLst/>
                        <a:latin typeface="inherit"/>
                      </a:endParaRPr>
                    </a:p>
                  </a:txBody>
                  <a:tcPr marL="11332" marR="11332" marT="11332" marB="11332" anchor="ctr"/>
                </a:tc>
                <a:extLst>
                  <a:ext uri="{0D108BD9-81ED-4DB2-BD59-A6C34878D82A}">
                    <a16:rowId xmlns:a16="http://schemas.microsoft.com/office/drawing/2014/main" val="2490552049"/>
                  </a:ext>
                </a:extLst>
              </a:tr>
            </a:tbl>
          </a:graphicData>
        </a:graphic>
      </p:graphicFrame>
    </p:spTree>
    <p:extLst>
      <p:ext uri="{BB962C8B-B14F-4D97-AF65-F5344CB8AC3E}">
        <p14:creationId xmlns:p14="http://schemas.microsoft.com/office/powerpoint/2010/main" val="17862145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111A2-5BD1-4801-8D62-22D3909706FF}"/>
              </a:ext>
            </a:extLst>
          </p:cNvPr>
          <p:cNvSpPr>
            <a:spLocks noGrp="1"/>
          </p:cNvSpPr>
          <p:nvPr>
            <p:ph type="title"/>
          </p:nvPr>
        </p:nvSpPr>
        <p:spPr>
          <a:xfrm>
            <a:off x="838200" y="365125"/>
            <a:ext cx="10515600" cy="549275"/>
          </a:xfrm>
        </p:spPr>
        <p:txBody>
          <a:bodyPr>
            <a:normAutofit fontScale="90000"/>
          </a:bodyPr>
          <a:lstStyle/>
          <a:p>
            <a:r>
              <a:rPr lang="en-US" dirty="0" err="1"/>
              <a:t>DevSecOps</a:t>
            </a:r>
            <a:r>
              <a:rPr lang="en-US" dirty="0"/>
              <a:t> operations team</a:t>
            </a:r>
          </a:p>
        </p:txBody>
      </p:sp>
      <p:sp>
        <p:nvSpPr>
          <p:cNvPr id="3" name="Content Placeholder 2">
            <a:extLst>
              <a:ext uri="{FF2B5EF4-FFF2-40B4-BE49-F238E27FC236}">
                <a16:creationId xmlns:a16="http://schemas.microsoft.com/office/drawing/2014/main" id="{314C7773-B7AE-4D1C-A3C6-3EA71D00ABBA}"/>
              </a:ext>
            </a:extLst>
          </p:cNvPr>
          <p:cNvSpPr>
            <a:spLocks noGrp="1"/>
          </p:cNvSpPr>
          <p:nvPr>
            <p:ph idx="1"/>
          </p:nvPr>
        </p:nvSpPr>
        <p:spPr>
          <a:xfrm>
            <a:off x="838200" y="1015068"/>
            <a:ext cx="10515600" cy="5603846"/>
          </a:xfrm>
        </p:spPr>
        <p:txBody>
          <a:bodyPr/>
          <a:lstStyle/>
          <a:p>
            <a:r>
              <a:rPr lang="en-US" dirty="0"/>
              <a:t>Recommended open source tools that can simulate the hacking attacks to test the effectiveness of the security monitoring</a:t>
            </a:r>
          </a:p>
          <a:p>
            <a:endParaRPr lang="en-US" dirty="0"/>
          </a:p>
        </p:txBody>
      </p:sp>
      <p:graphicFrame>
        <p:nvGraphicFramePr>
          <p:cNvPr id="5" name="Table 4">
            <a:extLst>
              <a:ext uri="{FF2B5EF4-FFF2-40B4-BE49-F238E27FC236}">
                <a16:creationId xmlns:a16="http://schemas.microsoft.com/office/drawing/2014/main" id="{D78BF260-13E3-4DDD-B29A-4A42689C6B14}"/>
              </a:ext>
            </a:extLst>
          </p:cNvPr>
          <p:cNvGraphicFramePr>
            <a:graphicFrameLocks noGrp="1"/>
          </p:cNvGraphicFramePr>
          <p:nvPr>
            <p:extLst>
              <p:ext uri="{D42A27DB-BD31-4B8C-83A1-F6EECF244321}">
                <p14:modId xmlns:p14="http://schemas.microsoft.com/office/powerpoint/2010/main" val="2969762017"/>
              </p:ext>
            </p:extLst>
          </p:nvPr>
        </p:nvGraphicFramePr>
        <p:xfrm>
          <a:off x="336783" y="1941608"/>
          <a:ext cx="11229976" cy="3577046"/>
        </p:xfrm>
        <a:graphic>
          <a:graphicData uri="http://schemas.openxmlformats.org/drawingml/2006/table">
            <a:tbl>
              <a:tblPr firstRow="1" bandRow="1">
                <a:tableStyleId>{BC89EF96-8CEA-46FF-86C4-4CE0E7609802}</a:tableStyleId>
              </a:tblPr>
              <a:tblGrid>
                <a:gridCol w="1628776">
                  <a:extLst>
                    <a:ext uri="{9D8B030D-6E8A-4147-A177-3AD203B41FA5}">
                      <a16:colId xmlns:a16="http://schemas.microsoft.com/office/drawing/2014/main" val="441457148"/>
                    </a:ext>
                  </a:extLst>
                </a:gridCol>
                <a:gridCol w="9601200">
                  <a:extLst>
                    <a:ext uri="{9D8B030D-6E8A-4147-A177-3AD203B41FA5}">
                      <a16:colId xmlns:a16="http://schemas.microsoft.com/office/drawing/2014/main" val="1492441926"/>
                    </a:ext>
                  </a:extLst>
                </a:gridCol>
              </a:tblGrid>
              <a:tr h="159080">
                <a:tc>
                  <a:txBody>
                    <a:bodyPr/>
                    <a:lstStyle/>
                    <a:p>
                      <a:pPr algn="l"/>
                      <a:r>
                        <a:rPr lang="en-US" sz="1050">
                          <a:effectLst/>
                        </a:rPr>
                        <a:t>Tools</a:t>
                      </a:r>
                      <a:endParaRPr lang="en-US" sz="1050">
                        <a:effectLst/>
                        <a:latin typeface="inherit"/>
                      </a:endParaRPr>
                    </a:p>
                  </a:txBody>
                  <a:tcPr marL="19851" marR="19851" marT="19851" marB="19851" anchor="ctr"/>
                </a:tc>
                <a:tc>
                  <a:txBody>
                    <a:bodyPr/>
                    <a:lstStyle/>
                    <a:p>
                      <a:pPr algn="l"/>
                      <a:r>
                        <a:rPr lang="en-US" sz="1050">
                          <a:effectLst/>
                        </a:rPr>
                        <a:t>Simulation of APT</a:t>
                      </a:r>
                      <a:endParaRPr lang="en-US" sz="1050">
                        <a:effectLst/>
                        <a:latin typeface="inherit"/>
                      </a:endParaRPr>
                    </a:p>
                  </a:txBody>
                  <a:tcPr marL="19851" marR="19851" marT="19851" marB="19851" anchor="ctr"/>
                </a:tc>
                <a:extLst>
                  <a:ext uri="{0D108BD9-81ED-4DB2-BD59-A6C34878D82A}">
                    <a16:rowId xmlns:a16="http://schemas.microsoft.com/office/drawing/2014/main" val="1994342499"/>
                  </a:ext>
                </a:extLst>
              </a:tr>
              <a:tr h="771598">
                <a:tc>
                  <a:txBody>
                    <a:bodyPr/>
                    <a:lstStyle/>
                    <a:p>
                      <a:pPr algn="l"/>
                      <a:r>
                        <a:rPr lang="en-US" sz="1050">
                          <a:effectLst/>
                        </a:rPr>
                        <a:t>DumpsterFire  </a:t>
                      </a:r>
                      <a:endParaRPr lang="en-US" sz="1050">
                        <a:effectLst/>
                        <a:latin typeface="inherit"/>
                      </a:endParaRPr>
                    </a:p>
                  </a:txBody>
                  <a:tcPr marL="19851" marR="19851" marT="19851" marB="19851" anchor="ctr"/>
                </a:tc>
                <a:tc>
                  <a:txBody>
                    <a:bodyPr/>
                    <a:lstStyle/>
                    <a:p>
                      <a:pPr algn="l"/>
                      <a:r>
                        <a:rPr lang="en-US" sz="1050">
                          <a:effectLst/>
                        </a:rPr>
                        <a:t>DumpsterFire includes various kinds of simulated attack scenarios, such as account attacks, file downloads, drop files, command executions, and web access in Python. It provides a user-friendly menu to customize the security incidents, even for those who don’t understand Python. </a:t>
                      </a:r>
                    </a:p>
                    <a:p>
                      <a:pPr algn="l"/>
                      <a:r>
                        <a:rPr lang="en-US" sz="1050">
                          <a:effectLst/>
                        </a:rPr>
                        <a:t>DumpsterFire: </a:t>
                      </a:r>
                      <a:r>
                        <a:rPr lang="en-US" sz="1050" u="none" strike="noStrike">
                          <a:effectLst/>
                          <a:hlinkClick r:id="rId2"/>
                        </a:rPr>
                        <a:t>https://github.com/TryCatchHCF/DumpsterFire</a:t>
                      </a:r>
                      <a:endParaRPr lang="en-US" sz="1050">
                        <a:effectLst/>
                        <a:latin typeface="inherit"/>
                      </a:endParaRPr>
                    </a:p>
                  </a:txBody>
                  <a:tcPr marL="19851" marR="19851" marT="19851" marB="19851" anchor="ctr"/>
                </a:tc>
                <a:extLst>
                  <a:ext uri="{0D108BD9-81ED-4DB2-BD59-A6C34878D82A}">
                    <a16:rowId xmlns:a16="http://schemas.microsoft.com/office/drawing/2014/main" val="96452824"/>
                  </a:ext>
                </a:extLst>
              </a:tr>
              <a:tr h="942362">
                <a:tc>
                  <a:txBody>
                    <a:bodyPr/>
                    <a:lstStyle/>
                    <a:p>
                      <a:pPr algn="l"/>
                      <a:r>
                        <a:rPr lang="en-US" sz="1050">
                          <a:effectLst/>
                        </a:rPr>
                        <a:t>METTA </a:t>
                      </a:r>
                      <a:endParaRPr lang="en-US" sz="1050">
                        <a:effectLst/>
                        <a:latin typeface="inherit"/>
                      </a:endParaRPr>
                    </a:p>
                  </a:txBody>
                  <a:tcPr marL="19851" marR="19851" marT="19851" marB="19851" anchor="ctr"/>
                </a:tc>
                <a:tc>
                  <a:txBody>
                    <a:bodyPr/>
                    <a:lstStyle/>
                    <a:p>
                      <a:pPr algn="l"/>
                      <a:r>
                        <a:rPr lang="en-US" sz="1050">
                          <a:effectLst/>
                        </a:rPr>
                        <a:t>METTA allows the security team to customize the simulation of APT attacks based on MITRE ATT&amp;CK. The simulated APT behaviors defined by YAML includes credential access, evasion, discovery, execution, exfiltration, lateral movement, persistence, and privilege escalation.</a:t>
                      </a:r>
                    </a:p>
                    <a:p>
                      <a:pPr algn="l"/>
                      <a:r>
                        <a:rPr lang="en-US" sz="1050">
                          <a:effectLst/>
                        </a:rPr>
                        <a:t>METTA: </a:t>
                      </a:r>
                      <a:r>
                        <a:rPr lang="en-US" sz="1050" u="none" strike="noStrike">
                          <a:effectLst/>
                          <a:hlinkClick r:id="rId3"/>
                        </a:rPr>
                        <a:t>https://github.com/uber-common/metta</a:t>
                      </a:r>
                      <a:endParaRPr lang="en-US" sz="1050">
                        <a:effectLst/>
                      </a:endParaRPr>
                    </a:p>
                    <a:p>
                      <a:pPr algn="l"/>
                      <a:r>
                        <a:rPr lang="en-US" sz="1050">
                          <a:effectLst/>
                        </a:rPr>
                        <a:t>MITRE ATT&amp;CK: </a:t>
                      </a:r>
                      <a:r>
                        <a:rPr lang="en-US" sz="1050" u="none" strike="noStrike">
                          <a:effectLst/>
                          <a:hlinkClick r:id="rId4"/>
                        </a:rPr>
                        <a:t>https://attack.mitre.org/wiki/Main_Page</a:t>
                      </a:r>
                      <a:endParaRPr lang="en-US" sz="1050">
                        <a:effectLst/>
                        <a:latin typeface="inherit"/>
                      </a:endParaRPr>
                    </a:p>
                  </a:txBody>
                  <a:tcPr marL="19851" marR="19851" marT="19851" marB="19851" anchor="ctr"/>
                </a:tc>
                <a:extLst>
                  <a:ext uri="{0D108BD9-81ED-4DB2-BD59-A6C34878D82A}">
                    <a16:rowId xmlns:a16="http://schemas.microsoft.com/office/drawing/2014/main" val="3990412004"/>
                  </a:ext>
                </a:extLst>
              </a:tr>
              <a:tr h="373150">
                <a:tc>
                  <a:txBody>
                    <a:bodyPr/>
                    <a:lstStyle/>
                    <a:p>
                      <a:pPr algn="l"/>
                      <a:r>
                        <a:rPr lang="en-US" sz="1050">
                          <a:effectLst/>
                        </a:rPr>
                        <a:t>Red Team Automation (RTA)</a:t>
                      </a:r>
                      <a:endParaRPr lang="en-US" sz="1050">
                        <a:effectLst/>
                        <a:latin typeface="inherit"/>
                      </a:endParaRPr>
                    </a:p>
                  </a:txBody>
                  <a:tcPr marL="19851" marR="19851" marT="19851" marB="19851" anchor="ctr"/>
                </a:tc>
                <a:tc>
                  <a:txBody>
                    <a:bodyPr/>
                    <a:lstStyle/>
                    <a:p>
                      <a:pPr algn="l"/>
                      <a:r>
                        <a:rPr lang="en-US" sz="1050">
                          <a:effectLst/>
                        </a:rPr>
                        <a:t>RTA is a collection of Python and PowerShell scripts that can simulate over 50 malicious behaviors based on ATT&amp;CK. </a:t>
                      </a:r>
                    </a:p>
                    <a:p>
                      <a:pPr algn="l"/>
                      <a:r>
                        <a:rPr lang="en-US" sz="1050">
                          <a:effectLst/>
                        </a:rPr>
                        <a:t>RTA: </a:t>
                      </a:r>
                      <a:r>
                        <a:rPr lang="en-US" sz="1050" u="none" strike="noStrike">
                          <a:effectLst/>
                          <a:hlinkClick r:id="rId5"/>
                        </a:rPr>
                        <a:t>https://github.com/endgameinc/RAT</a:t>
                      </a:r>
                      <a:endParaRPr lang="en-US" sz="1050">
                        <a:effectLst/>
                        <a:latin typeface="inherit"/>
                      </a:endParaRPr>
                    </a:p>
                  </a:txBody>
                  <a:tcPr marL="19851" marR="19851" marT="19851" marB="19851" anchor="ctr"/>
                </a:tc>
                <a:extLst>
                  <a:ext uri="{0D108BD9-81ED-4DB2-BD59-A6C34878D82A}">
                    <a16:rowId xmlns:a16="http://schemas.microsoft.com/office/drawing/2014/main" val="3090908185"/>
                  </a:ext>
                </a:extLst>
              </a:tr>
              <a:tr h="373150">
                <a:tc>
                  <a:txBody>
                    <a:bodyPr/>
                    <a:lstStyle/>
                    <a:p>
                      <a:pPr algn="l"/>
                      <a:r>
                        <a:rPr lang="en-US" sz="1050">
                          <a:effectLst/>
                        </a:rPr>
                        <a:t>Atomic Red Team</a:t>
                      </a:r>
                    </a:p>
                    <a:p>
                      <a:pPr algn="l"/>
                      <a:r>
                        <a:rPr lang="en-US" sz="1050">
                          <a:effectLst/>
                        </a:rPr>
                        <a:t>(ART)</a:t>
                      </a:r>
                      <a:endParaRPr lang="en-US" sz="1050">
                        <a:effectLst/>
                        <a:latin typeface="inherit"/>
                      </a:endParaRPr>
                    </a:p>
                  </a:txBody>
                  <a:tcPr marL="19851" marR="19851" marT="19851" marB="19851" anchor="ctr"/>
                </a:tc>
                <a:tc>
                  <a:txBody>
                    <a:bodyPr/>
                    <a:lstStyle/>
                    <a:p>
                      <a:pPr algn="l"/>
                      <a:r>
                        <a:rPr lang="en-US" sz="1050">
                          <a:effectLst/>
                        </a:rPr>
                        <a:t>ART provides Windows, macOS, and Linux shell scripts to simulate a MITRE ATT&amp;CK. </a:t>
                      </a:r>
                    </a:p>
                    <a:p>
                      <a:pPr algn="l"/>
                      <a:r>
                        <a:rPr lang="en-US" sz="1050">
                          <a:effectLst/>
                        </a:rPr>
                        <a:t>ART: </a:t>
                      </a:r>
                      <a:r>
                        <a:rPr lang="en-US" sz="1050" u="none" strike="noStrike">
                          <a:effectLst/>
                          <a:hlinkClick r:id="rId6"/>
                        </a:rPr>
                        <a:t>https://github.com/redcanaryco/atomic-red-team</a:t>
                      </a:r>
                      <a:endParaRPr lang="en-US" sz="1050">
                        <a:effectLst/>
                        <a:latin typeface="inherit"/>
                      </a:endParaRPr>
                    </a:p>
                  </a:txBody>
                  <a:tcPr marL="19851" marR="19851" marT="19851" marB="19851" anchor="ctr"/>
                </a:tc>
                <a:extLst>
                  <a:ext uri="{0D108BD9-81ED-4DB2-BD59-A6C34878D82A}">
                    <a16:rowId xmlns:a16="http://schemas.microsoft.com/office/drawing/2014/main" val="244134583"/>
                  </a:ext>
                </a:extLst>
              </a:tr>
              <a:tr h="430071">
                <a:tc>
                  <a:txBody>
                    <a:bodyPr/>
                    <a:lstStyle/>
                    <a:p>
                      <a:pPr algn="l"/>
                      <a:r>
                        <a:rPr lang="en-US" sz="1050">
                          <a:effectLst/>
                        </a:rPr>
                        <a:t>APT Simulator</a:t>
                      </a:r>
                      <a:endParaRPr lang="en-US" sz="1050">
                        <a:effectLst/>
                        <a:latin typeface="inherit"/>
                      </a:endParaRPr>
                    </a:p>
                  </a:txBody>
                  <a:tcPr marL="19851" marR="19851" marT="19851" marB="19851" anchor="ctr"/>
                </a:tc>
                <a:tc>
                  <a:txBody>
                    <a:bodyPr/>
                    <a:lstStyle/>
                    <a:p>
                      <a:pPr algn="l"/>
                      <a:r>
                        <a:rPr lang="en-US" sz="1050">
                          <a:effectLst/>
                        </a:rPr>
                        <a:t>APT Simulator is a collection of Windows BAT scripts that simulate APT behaviors. </a:t>
                      </a:r>
                    </a:p>
                    <a:p>
                      <a:pPr algn="l"/>
                      <a:r>
                        <a:rPr lang="en-US" sz="1050">
                          <a:effectLst/>
                        </a:rPr>
                        <a:t>APT Simulator: </a:t>
                      </a:r>
                      <a:r>
                        <a:rPr lang="en-US" sz="1050" u="none" strike="noStrike">
                          <a:effectLst/>
                          <a:hlinkClick r:id="rId7"/>
                        </a:rPr>
                        <a:t>https://github.com/NextronSystems/APTSimulator</a:t>
                      </a:r>
                      <a:endParaRPr lang="en-US" sz="1050">
                        <a:effectLst/>
                        <a:latin typeface="inherit"/>
                      </a:endParaRPr>
                    </a:p>
                  </a:txBody>
                  <a:tcPr marL="19851" marR="19851" marT="19851" marB="19851" anchor="ctr"/>
                </a:tc>
                <a:extLst>
                  <a:ext uri="{0D108BD9-81ED-4DB2-BD59-A6C34878D82A}">
                    <a16:rowId xmlns:a16="http://schemas.microsoft.com/office/drawing/2014/main" val="3710610739"/>
                  </a:ext>
                </a:extLst>
              </a:tr>
              <a:tr h="486993">
                <a:tc>
                  <a:txBody>
                    <a:bodyPr/>
                    <a:lstStyle/>
                    <a:p>
                      <a:pPr algn="l"/>
                      <a:r>
                        <a:rPr lang="en-US" sz="1050">
                          <a:effectLst/>
                        </a:rPr>
                        <a:t>Network Flight Simulator</a:t>
                      </a:r>
                      <a:endParaRPr lang="en-US" sz="1050">
                        <a:effectLst/>
                        <a:latin typeface="inherit"/>
                      </a:endParaRPr>
                    </a:p>
                  </a:txBody>
                  <a:tcPr marL="19851" marR="19851" marT="19851" marB="19851" anchor="ctr"/>
                </a:tc>
                <a:tc>
                  <a:txBody>
                    <a:bodyPr/>
                    <a:lstStyle/>
                    <a:p>
                      <a:pPr algn="l"/>
                      <a:r>
                        <a:rPr lang="en-US" sz="1050" dirty="0">
                          <a:effectLst/>
                        </a:rPr>
                        <a:t>Network Flight Simulator can be used to generate malicious network traffic, such as DNS tunneling, C2 communication, DGA traffic, and port scans. </a:t>
                      </a:r>
                    </a:p>
                    <a:p>
                      <a:pPr algn="l"/>
                      <a:r>
                        <a:rPr lang="en-US" sz="1050" dirty="0">
                          <a:effectLst/>
                        </a:rPr>
                        <a:t>Network Flight Simulator: </a:t>
                      </a:r>
                      <a:r>
                        <a:rPr lang="en-US" sz="1050" u="none" strike="noStrike" dirty="0">
                          <a:effectLst/>
                          <a:hlinkClick r:id="rId8"/>
                        </a:rPr>
                        <a:t>https://github.com/alphasoc/flightsim</a:t>
                      </a:r>
                      <a:endParaRPr lang="en-US" sz="1050" dirty="0">
                        <a:effectLst/>
                        <a:latin typeface="inherit"/>
                      </a:endParaRPr>
                    </a:p>
                  </a:txBody>
                  <a:tcPr marL="19851" marR="19851" marT="19851" marB="19851" anchor="ctr"/>
                </a:tc>
                <a:extLst>
                  <a:ext uri="{0D108BD9-81ED-4DB2-BD59-A6C34878D82A}">
                    <a16:rowId xmlns:a16="http://schemas.microsoft.com/office/drawing/2014/main" val="1970929861"/>
                  </a:ext>
                </a:extLst>
              </a:tr>
            </a:tbl>
          </a:graphicData>
        </a:graphic>
      </p:graphicFrame>
    </p:spTree>
    <p:extLst>
      <p:ext uri="{BB962C8B-B14F-4D97-AF65-F5344CB8AC3E}">
        <p14:creationId xmlns:p14="http://schemas.microsoft.com/office/powerpoint/2010/main" val="17507603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111A2-5BD1-4801-8D62-22D3909706FF}"/>
              </a:ext>
            </a:extLst>
          </p:cNvPr>
          <p:cNvSpPr>
            <a:spLocks noGrp="1"/>
          </p:cNvSpPr>
          <p:nvPr>
            <p:ph type="title"/>
          </p:nvPr>
        </p:nvSpPr>
        <p:spPr>
          <a:xfrm>
            <a:off x="838200" y="365125"/>
            <a:ext cx="10515600" cy="549275"/>
          </a:xfrm>
        </p:spPr>
        <p:txBody>
          <a:bodyPr>
            <a:normAutofit fontScale="90000"/>
          </a:bodyPr>
          <a:lstStyle/>
          <a:p>
            <a:r>
              <a:rPr lang="en-US" dirty="0" err="1"/>
              <a:t>DevSecOps</a:t>
            </a:r>
            <a:r>
              <a:rPr lang="en-US" dirty="0"/>
              <a:t> operations team</a:t>
            </a:r>
          </a:p>
        </p:txBody>
      </p:sp>
      <p:sp>
        <p:nvSpPr>
          <p:cNvPr id="3" name="Content Placeholder 2">
            <a:extLst>
              <a:ext uri="{FF2B5EF4-FFF2-40B4-BE49-F238E27FC236}">
                <a16:creationId xmlns:a16="http://schemas.microsoft.com/office/drawing/2014/main" id="{314C7773-B7AE-4D1C-A3C6-3EA71D00ABBA}"/>
              </a:ext>
            </a:extLst>
          </p:cNvPr>
          <p:cNvSpPr>
            <a:spLocks noGrp="1"/>
          </p:cNvSpPr>
          <p:nvPr>
            <p:ph idx="1"/>
          </p:nvPr>
        </p:nvSpPr>
        <p:spPr>
          <a:xfrm>
            <a:off x="838200" y="1015068"/>
            <a:ext cx="10515600" cy="5603846"/>
          </a:xfrm>
        </p:spPr>
        <p:txBody>
          <a:bodyPr>
            <a:normAutofit/>
          </a:bodyPr>
          <a:lstStyle/>
          <a:p>
            <a:r>
              <a:rPr lang="en-US" dirty="0"/>
              <a:t>Recommended industry references for the security incident responses</a:t>
            </a:r>
          </a:p>
          <a:p>
            <a:pPr lvl="1"/>
            <a:r>
              <a:rPr lang="en-US" dirty="0"/>
              <a:t>NIST SP 800-62 Computer Security Incident Handling Guide: </a:t>
            </a:r>
            <a:r>
              <a:rPr lang="en-US" dirty="0">
                <a:hlinkClick r:id="rId2"/>
              </a:rPr>
              <a:t>https://csrc.nist.gov/publications/detail/sp/800-61/rev-2/final</a:t>
            </a:r>
            <a:endParaRPr lang="en-US" dirty="0"/>
          </a:p>
          <a:p>
            <a:pPr lvl="1"/>
            <a:r>
              <a:rPr lang="en-US" dirty="0"/>
              <a:t>SANS Incident Handler Handbook: </a:t>
            </a:r>
            <a:r>
              <a:rPr lang="en-US" dirty="0">
                <a:hlinkClick r:id="rId3"/>
              </a:rPr>
              <a:t>https://www.sans.org/reading-room/whitepapers/incident/incident-handlers-handbook-33901</a:t>
            </a:r>
            <a:endParaRPr lang="en-US" dirty="0"/>
          </a:p>
          <a:p>
            <a:pPr lvl="1"/>
            <a:r>
              <a:rPr lang="en-US" dirty="0"/>
              <a:t>ENISA Cloud Computing—benefits, risks, and recommendations for information security: </a:t>
            </a:r>
            <a:r>
              <a:rPr lang="en-US" dirty="0">
                <a:hlinkClick r:id="rId4"/>
              </a:rPr>
              <a:t>https://resilience.enisa.europa.eu/cloud-security-and-resilience/publications/cloud-computing-benefits-risks-and-recommendations-for-information-security</a:t>
            </a:r>
            <a:endParaRPr lang="en-US" dirty="0"/>
          </a:p>
          <a:p>
            <a:pPr lvl="1"/>
            <a:r>
              <a:rPr lang="en-US" dirty="0"/>
              <a:t>MITRE Ten Strategies of a World-Class Cyber Security Operations Center: </a:t>
            </a:r>
            <a:r>
              <a:rPr lang="en-US" dirty="0">
                <a:hlinkClick r:id="rId5"/>
              </a:rPr>
              <a:t>https://www.mitre.org/sites/default/files/publications/pr-13-1028-mitre-10-strategies-cyber-ops-center.pdf</a:t>
            </a:r>
            <a:endParaRPr lang="en-US" dirty="0"/>
          </a:p>
          <a:p>
            <a:pPr lvl="1"/>
            <a:r>
              <a:rPr lang="en-US" dirty="0"/>
              <a:t>FIRST: </a:t>
            </a:r>
            <a:r>
              <a:rPr lang="en-US" dirty="0">
                <a:hlinkClick r:id="rId6"/>
              </a:rPr>
              <a:t>https://www.first.org/education/FIRST_PSIRT_Service_Framework_v1.0</a:t>
            </a:r>
            <a:endParaRPr lang="en-US" dirty="0"/>
          </a:p>
          <a:p>
            <a:endParaRPr lang="en-US" dirty="0"/>
          </a:p>
        </p:txBody>
      </p:sp>
    </p:spTree>
    <p:extLst>
      <p:ext uri="{BB962C8B-B14F-4D97-AF65-F5344CB8AC3E}">
        <p14:creationId xmlns:p14="http://schemas.microsoft.com/office/powerpoint/2010/main" val="19788038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111A2-5BD1-4801-8D62-22D3909706FF}"/>
              </a:ext>
            </a:extLst>
          </p:cNvPr>
          <p:cNvSpPr>
            <a:spLocks noGrp="1"/>
          </p:cNvSpPr>
          <p:nvPr>
            <p:ph type="title"/>
          </p:nvPr>
        </p:nvSpPr>
        <p:spPr>
          <a:xfrm>
            <a:off x="838200" y="365125"/>
            <a:ext cx="10515600" cy="549275"/>
          </a:xfrm>
        </p:spPr>
        <p:txBody>
          <a:bodyPr>
            <a:normAutofit fontScale="90000"/>
          </a:bodyPr>
          <a:lstStyle/>
          <a:p>
            <a:r>
              <a:rPr lang="en-US" dirty="0" err="1"/>
              <a:t>DevSecOps</a:t>
            </a:r>
            <a:r>
              <a:rPr lang="en-US" dirty="0"/>
              <a:t> operations team</a:t>
            </a:r>
          </a:p>
        </p:txBody>
      </p:sp>
      <p:sp>
        <p:nvSpPr>
          <p:cNvPr id="3" name="Content Placeholder 2">
            <a:extLst>
              <a:ext uri="{FF2B5EF4-FFF2-40B4-BE49-F238E27FC236}">
                <a16:creationId xmlns:a16="http://schemas.microsoft.com/office/drawing/2014/main" id="{314C7773-B7AE-4D1C-A3C6-3EA71D00ABBA}"/>
              </a:ext>
            </a:extLst>
          </p:cNvPr>
          <p:cNvSpPr>
            <a:spLocks noGrp="1"/>
          </p:cNvSpPr>
          <p:nvPr>
            <p:ph idx="1"/>
          </p:nvPr>
        </p:nvSpPr>
        <p:spPr>
          <a:xfrm>
            <a:off x="838200" y="1015068"/>
            <a:ext cx="10515600" cy="5603846"/>
          </a:xfrm>
        </p:spPr>
        <p:txBody>
          <a:bodyPr>
            <a:normAutofit/>
          </a:bodyPr>
          <a:lstStyle/>
          <a:p>
            <a:r>
              <a:rPr lang="en-US" dirty="0"/>
              <a:t>Typical functions in a security operation team structure</a:t>
            </a:r>
          </a:p>
          <a:p>
            <a:endParaRPr lang="en-US" dirty="0"/>
          </a:p>
        </p:txBody>
      </p:sp>
      <p:graphicFrame>
        <p:nvGraphicFramePr>
          <p:cNvPr id="4" name="Table 3">
            <a:extLst>
              <a:ext uri="{FF2B5EF4-FFF2-40B4-BE49-F238E27FC236}">
                <a16:creationId xmlns:a16="http://schemas.microsoft.com/office/drawing/2014/main" id="{90D08EDD-4B45-46D6-852B-0A5751550A52}"/>
              </a:ext>
            </a:extLst>
          </p:cNvPr>
          <p:cNvGraphicFramePr>
            <a:graphicFrameLocks noGrp="1"/>
          </p:cNvGraphicFramePr>
          <p:nvPr>
            <p:extLst>
              <p:ext uri="{D42A27DB-BD31-4B8C-83A1-F6EECF244321}">
                <p14:modId xmlns:p14="http://schemas.microsoft.com/office/powerpoint/2010/main" val="2687646676"/>
              </p:ext>
            </p:extLst>
          </p:nvPr>
        </p:nvGraphicFramePr>
        <p:xfrm>
          <a:off x="771524" y="1803746"/>
          <a:ext cx="10582276" cy="3134209"/>
        </p:xfrm>
        <a:graphic>
          <a:graphicData uri="http://schemas.openxmlformats.org/drawingml/2006/table">
            <a:tbl>
              <a:tblPr firstRow="1" bandRow="1">
                <a:tableStyleId>{BC89EF96-8CEA-46FF-86C4-4CE0E7609802}</a:tableStyleId>
              </a:tblPr>
              <a:tblGrid>
                <a:gridCol w="2895601">
                  <a:extLst>
                    <a:ext uri="{9D8B030D-6E8A-4147-A177-3AD203B41FA5}">
                      <a16:colId xmlns:a16="http://schemas.microsoft.com/office/drawing/2014/main" val="3831210075"/>
                    </a:ext>
                  </a:extLst>
                </a:gridCol>
                <a:gridCol w="7686675">
                  <a:extLst>
                    <a:ext uri="{9D8B030D-6E8A-4147-A177-3AD203B41FA5}">
                      <a16:colId xmlns:a16="http://schemas.microsoft.com/office/drawing/2014/main" val="1497014111"/>
                    </a:ext>
                  </a:extLst>
                </a:gridCol>
              </a:tblGrid>
              <a:tr h="94953">
                <a:tc>
                  <a:txBody>
                    <a:bodyPr/>
                    <a:lstStyle/>
                    <a:p>
                      <a:pPr algn="l"/>
                      <a:r>
                        <a:rPr lang="en-US" sz="1100">
                          <a:effectLst/>
                        </a:rPr>
                        <a:t>Key functions</a:t>
                      </a:r>
                      <a:endParaRPr lang="en-US" sz="1100">
                        <a:effectLst/>
                        <a:latin typeface="inherit"/>
                      </a:endParaRPr>
                    </a:p>
                  </a:txBody>
                  <a:tcPr marL="29322" marR="29322" marT="29322" marB="29322" anchor="ctr"/>
                </a:tc>
                <a:tc>
                  <a:txBody>
                    <a:bodyPr/>
                    <a:lstStyle/>
                    <a:p>
                      <a:pPr algn="l"/>
                      <a:r>
                        <a:rPr lang="en-US" sz="1100">
                          <a:effectLst/>
                        </a:rPr>
                        <a:t>Description</a:t>
                      </a:r>
                      <a:endParaRPr lang="en-US" sz="1100">
                        <a:effectLst/>
                        <a:latin typeface="inherit"/>
                      </a:endParaRPr>
                    </a:p>
                  </a:txBody>
                  <a:tcPr marL="29322" marR="29322" marT="29322" marB="29322" anchor="ctr"/>
                </a:tc>
                <a:extLst>
                  <a:ext uri="{0D108BD9-81ED-4DB2-BD59-A6C34878D82A}">
                    <a16:rowId xmlns:a16="http://schemas.microsoft.com/office/drawing/2014/main" val="1608873952"/>
                  </a:ext>
                </a:extLst>
              </a:tr>
              <a:tr h="639947">
                <a:tc>
                  <a:txBody>
                    <a:bodyPr/>
                    <a:lstStyle/>
                    <a:p>
                      <a:pPr algn="l"/>
                      <a:r>
                        <a:rPr lang="en-US" sz="1100">
                          <a:effectLst/>
                        </a:rPr>
                        <a:t>Security Incident Analysis and Forensic Analysis (Call Center)</a:t>
                      </a:r>
                      <a:endParaRPr lang="en-US" sz="1100">
                        <a:effectLst/>
                        <a:latin typeface="inherit"/>
                      </a:endParaRPr>
                    </a:p>
                  </a:txBody>
                  <a:tcPr marL="29322" marR="29322" marT="29322" marB="29322" anchor="ctr"/>
                </a:tc>
                <a:tc>
                  <a:txBody>
                    <a:bodyPr/>
                    <a:lstStyle/>
                    <a:p>
                      <a:pPr algn="l"/>
                      <a:r>
                        <a:rPr lang="en-US" sz="1100">
                          <a:effectLst/>
                        </a:rPr>
                        <a:t>The security incident analysis and forensic analysis team may include the Tier 1 case handling in the 24 x 7 security monitoring center. A Tier 1 case is typically handled by following the predefined checklist or SOP to perform an initial root-cause analysis or mitigation based on the incident.</a:t>
                      </a:r>
                      <a:endParaRPr lang="en-US" sz="1100">
                        <a:effectLst/>
                        <a:latin typeface="inherit"/>
                      </a:endParaRPr>
                    </a:p>
                  </a:txBody>
                  <a:tcPr marL="29322" marR="29322" marT="29322" marB="29322" anchor="ctr"/>
                </a:tc>
                <a:extLst>
                  <a:ext uri="{0D108BD9-81ED-4DB2-BD59-A6C34878D82A}">
                    <a16:rowId xmlns:a16="http://schemas.microsoft.com/office/drawing/2014/main" val="2150286757"/>
                  </a:ext>
                </a:extLst>
              </a:tr>
              <a:tr h="1064333">
                <a:tc>
                  <a:txBody>
                    <a:bodyPr/>
                    <a:lstStyle/>
                    <a:p>
                      <a:pPr algn="l"/>
                      <a:r>
                        <a:rPr lang="en-US" sz="1100">
                          <a:effectLst/>
                        </a:rPr>
                        <a:t>Security Operations and Administration</a:t>
                      </a:r>
                      <a:endParaRPr lang="en-US" sz="1100">
                        <a:effectLst/>
                        <a:latin typeface="inherit"/>
                      </a:endParaRPr>
                    </a:p>
                  </a:txBody>
                  <a:tcPr marL="29322" marR="29322" marT="29322" marB="29322" anchor="ctr"/>
                </a:tc>
                <a:tc>
                  <a:txBody>
                    <a:bodyPr/>
                    <a:lstStyle/>
                    <a:p>
                      <a:pPr algn="l"/>
                      <a:r>
                        <a:rPr lang="en-US" sz="1100">
                          <a:effectLst/>
                        </a:rPr>
                        <a:t>The security operations and administration team involves the following routine security activities. These are regular security activities for checking the production environments:</a:t>
                      </a:r>
                    </a:p>
                    <a:p>
                      <a:pPr algn="l">
                        <a:buFont typeface="Arial" panose="020B0604020202020204" pitchFamily="34" charset="0"/>
                        <a:buChar char="•"/>
                      </a:pPr>
                      <a:r>
                        <a:rPr lang="en-US" sz="1100">
                          <a:effectLst/>
                        </a:rPr>
                        <a:t>Network scanning (Weekly)</a:t>
                      </a:r>
                    </a:p>
                    <a:p>
                      <a:pPr algn="l">
                        <a:buFont typeface="Arial" panose="020B0604020202020204" pitchFamily="34" charset="0"/>
                        <a:buChar char="•"/>
                      </a:pPr>
                      <a:r>
                        <a:rPr lang="en-US" sz="1100">
                          <a:effectLst/>
                        </a:rPr>
                        <a:t>Vulnerability scanning (Weekly)</a:t>
                      </a:r>
                    </a:p>
                    <a:p>
                      <a:pPr algn="l">
                        <a:buFont typeface="Arial" panose="020B0604020202020204" pitchFamily="34" charset="0"/>
                        <a:buChar char="•"/>
                      </a:pPr>
                      <a:r>
                        <a:rPr lang="en-US" sz="1100">
                          <a:effectLst/>
                        </a:rPr>
                        <a:t>Penetration testing (Monthly)</a:t>
                      </a:r>
                    </a:p>
                    <a:p>
                      <a:pPr algn="l">
                        <a:buFont typeface="Arial" panose="020B0604020202020204" pitchFamily="34" charset="0"/>
                        <a:buChar char="•"/>
                      </a:pPr>
                      <a:r>
                        <a:rPr lang="en-US" sz="1100">
                          <a:effectLst/>
                        </a:rPr>
                        <a:t>Security awareness training (Bi-monthly)</a:t>
                      </a:r>
                    </a:p>
                    <a:p>
                      <a:pPr algn="l">
                        <a:buFont typeface="Arial" panose="020B0604020202020204" pitchFamily="34" charset="0"/>
                        <a:buChar char="•"/>
                      </a:pPr>
                      <a:r>
                        <a:rPr lang="en-US" sz="1100">
                          <a:effectLst/>
                        </a:rPr>
                        <a:t>Security log trending analysis (Monthly)</a:t>
                      </a:r>
                    </a:p>
                    <a:p>
                      <a:pPr algn="l">
                        <a:buFont typeface="Arial" panose="020B0604020202020204" pitchFamily="34" charset="0"/>
                        <a:buChar char="•"/>
                      </a:pPr>
                      <a:r>
                        <a:rPr lang="en-US" sz="1100">
                          <a:effectLst/>
                        </a:rPr>
                        <a:t>Security administration and monitoring (Daily)</a:t>
                      </a:r>
                    </a:p>
                    <a:p>
                      <a:pPr algn="l">
                        <a:buFont typeface="Arial" panose="020B0604020202020204" pitchFamily="34" charset="0"/>
                        <a:buChar char="•"/>
                      </a:pPr>
                      <a:r>
                        <a:rPr lang="en-US" sz="1100">
                          <a:effectLst/>
                        </a:rPr>
                        <a:t>Patch or security signature update (Daily/weekly)</a:t>
                      </a:r>
                      <a:endParaRPr lang="en-US" sz="1100" b="0">
                        <a:effectLst/>
                      </a:endParaRPr>
                    </a:p>
                  </a:txBody>
                  <a:tcPr marL="29322" marR="29322" marT="29322" marB="29322" anchor="ctr"/>
                </a:tc>
                <a:extLst>
                  <a:ext uri="{0D108BD9-81ED-4DB2-BD59-A6C34878D82A}">
                    <a16:rowId xmlns:a16="http://schemas.microsoft.com/office/drawing/2014/main" val="3309380220"/>
                  </a:ext>
                </a:extLst>
              </a:tr>
              <a:tr h="700574">
                <a:tc>
                  <a:txBody>
                    <a:bodyPr/>
                    <a:lstStyle/>
                    <a:p>
                      <a:pPr algn="l"/>
                      <a:r>
                        <a:rPr lang="en-US" sz="1100">
                          <a:effectLst/>
                        </a:rPr>
                        <a:t>Security Tools Engineering</a:t>
                      </a:r>
                      <a:endParaRPr lang="en-US" sz="1100">
                        <a:effectLst/>
                        <a:latin typeface="inherit"/>
                      </a:endParaRPr>
                    </a:p>
                  </a:txBody>
                  <a:tcPr marL="29322" marR="29322" marT="29322" marB="29322" anchor="ctr"/>
                </a:tc>
                <a:tc>
                  <a:txBody>
                    <a:bodyPr/>
                    <a:lstStyle/>
                    <a:p>
                      <a:pPr algn="l"/>
                      <a:r>
                        <a:rPr lang="en-US" sz="1100" dirty="0">
                          <a:effectLst/>
                        </a:rPr>
                        <a:t>The security tools engineering team implements security tools for the security call center or security operations team. The security tools can be security automation, suspicious behavior detectors, forensic analysis tools, security configuration checkers, threat intelligence integration, threat signature creators, and so on.</a:t>
                      </a:r>
                      <a:endParaRPr lang="en-US" sz="1100" dirty="0">
                        <a:effectLst/>
                        <a:latin typeface="inherit"/>
                      </a:endParaRPr>
                    </a:p>
                  </a:txBody>
                  <a:tcPr marL="29322" marR="29322" marT="29322" marB="29322" anchor="ctr"/>
                </a:tc>
                <a:extLst>
                  <a:ext uri="{0D108BD9-81ED-4DB2-BD59-A6C34878D82A}">
                    <a16:rowId xmlns:a16="http://schemas.microsoft.com/office/drawing/2014/main" val="528096800"/>
                  </a:ext>
                </a:extLst>
              </a:tr>
            </a:tbl>
          </a:graphicData>
        </a:graphic>
      </p:graphicFrame>
    </p:spTree>
    <p:extLst>
      <p:ext uri="{BB962C8B-B14F-4D97-AF65-F5344CB8AC3E}">
        <p14:creationId xmlns:p14="http://schemas.microsoft.com/office/powerpoint/2010/main" val="34399955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111A2-5BD1-4801-8D62-22D3909706FF}"/>
              </a:ext>
            </a:extLst>
          </p:cNvPr>
          <p:cNvSpPr>
            <a:spLocks noGrp="1"/>
          </p:cNvSpPr>
          <p:nvPr>
            <p:ph type="title"/>
          </p:nvPr>
        </p:nvSpPr>
        <p:spPr>
          <a:xfrm>
            <a:off x="838200" y="365125"/>
            <a:ext cx="10515600" cy="549275"/>
          </a:xfrm>
        </p:spPr>
        <p:txBody>
          <a:bodyPr>
            <a:normAutofit fontScale="90000"/>
          </a:bodyPr>
          <a:lstStyle/>
          <a:p>
            <a:r>
              <a:rPr lang="en-US" dirty="0" err="1"/>
              <a:t>DevSecOps</a:t>
            </a:r>
            <a:r>
              <a:rPr lang="en-US" dirty="0"/>
              <a:t> operations team</a:t>
            </a:r>
          </a:p>
        </p:txBody>
      </p:sp>
      <p:sp>
        <p:nvSpPr>
          <p:cNvPr id="3" name="Content Placeholder 2">
            <a:extLst>
              <a:ext uri="{FF2B5EF4-FFF2-40B4-BE49-F238E27FC236}">
                <a16:creationId xmlns:a16="http://schemas.microsoft.com/office/drawing/2014/main" id="{314C7773-B7AE-4D1C-A3C6-3EA71D00ABBA}"/>
              </a:ext>
            </a:extLst>
          </p:cNvPr>
          <p:cNvSpPr>
            <a:spLocks noGrp="1"/>
          </p:cNvSpPr>
          <p:nvPr>
            <p:ph idx="1"/>
          </p:nvPr>
        </p:nvSpPr>
        <p:spPr>
          <a:xfrm>
            <a:off x="838200" y="1015068"/>
            <a:ext cx="10515600" cy="5603846"/>
          </a:xfrm>
        </p:spPr>
        <p:txBody>
          <a:bodyPr>
            <a:normAutofit/>
          </a:bodyPr>
          <a:lstStyle/>
          <a:p>
            <a:r>
              <a:rPr lang="en-US" dirty="0"/>
              <a:t>Recommended open source tools for the security forensics</a:t>
            </a:r>
          </a:p>
          <a:p>
            <a:endParaRPr lang="en-US" dirty="0"/>
          </a:p>
        </p:txBody>
      </p:sp>
      <p:graphicFrame>
        <p:nvGraphicFramePr>
          <p:cNvPr id="4" name="Table 3">
            <a:extLst>
              <a:ext uri="{FF2B5EF4-FFF2-40B4-BE49-F238E27FC236}">
                <a16:creationId xmlns:a16="http://schemas.microsoft.com/office/drawing/2014/main" id="{03BA7DDC-D6B4-44C7-BDDE-730DD23143C6}"/>
              </a:ext>
            </a:extLst>
          </p:cNvPr>
          <p:cNvGraphicFramePr>
            <a:graphicFrameLocks noGrp="1"/>
          </p:cNvGraphicFramePr>
          <p:nvPr>
            <p:extLst>
              <p:ext uri="{D42A27DB-BD31-4B8C-83A1-F6EECF244321}">
                <p14:modId xmlns:p14="http://schemas.microsoft.com/office/powerpoint/2010/main" val="2995457484"/>
              </p:ext>
            </p:extLst>
          </p:nvPr>
        </p:nvGraphicFramePr>
        <p:xfrm>
          <a:off x="838200" y="1553234"/>
          <a:ext cx="10315575" cy="4517743"/>
        </p:xfrm>
        <a:graphic>
          <a:graphicData uri="http://schemas.openxmlformats.org/drawingml/2006/table">
            <a:tbl>
              <a:tblPr firstRow="1" bandRow="1">
                <a:tableStyleId>{BC89EF96-8CEA-46FF-86C4-4CE0E7609802}</a:tableStyleId>
              </a:tblPr>
              <a:tblGrid>
                <a:gridCol w="2238375">
                  <a:extLst>
                    <a:ext uri="{9D8B030D-6E8A-4147-A177-3AD203B41FA5}">
                      <a16:colId xmlns:a16="http://schemas.microsoft.com/office/drawing/2014/main" val="1765618290"/>
                    </a:ext>
                  </a:extLst>
                </a:gridCol>
                <a:gridCol w="2057487">
                  <a:extLst>
                    <a:ext uri="{9D8B030D-6E8A-4147-A177-3AD203B41FA5}">
                      <a16:colId xmlns:a16="http://schemas.microsoft.com/office/drawing/2014/main" val="1379984"/>
                    </a:ext>
                  </a:extLst>
                </a:gridCol>
                <a:gridCol w="6019713">
                  <a:extLst>
                    <a:ext uri="{9D8B030D-6E8A-4147-A177-3AD203B41FA5}">
                      <a16:colId xmlns:a16="http://schemas.microsoft.com/office/drawing/2014/main" val="4185508474"/>
                    </a:ext>
                  </a:extLst>
                </a:gridCol>
              </a:tblGrid>
              <a:tr h="107498">
                <a:tc>
                  <a:txBody>
                    <a:bodyPr/>
                    <a:lstStyle/>
                    <a:p>
                      <a:pPr algn="l"/>
                      <a:r>
                        <a:rPr lang="en-US" sz="1100">
                          <a:effectLst/>
                        </a:rPr>
                        <a:t>Category</a:t>
                      </a:r>
                      <a:endParaRPr lang="en-US" sz="1100">
                        <a:effectLst/>
                        <a:latin typeface="inherit"/>
                      </a:endParaRPr>
                    </a:p>
                  </a:txBody>
                  <a:tcPr marL="11685" marR="11685" marT="11685" marB="11685" anchor="ctr"/>
                </a:tc>
                <a:tc>
                  <a:txBody>
                    <a:bodyPr/>
                    <a:lstStyle/>
                    <a:p>
                      <a:pPr algn="l"/>
                      <a:r>
                        <a:rPr lang="en-US" sz="1100">
                          <a:effectLst/>
                        </a:rPr>
                        <a:t>Tools</a:t>
                      </a:r>
                      <a:endParaRPr lang="en-US" sz="1100">
                        <a:effectLst/>
                        <a:latin typeface="inherit"/>
                      </a:endParaRPr>
                    </a:p>
                  </a:txBody>
                  <a:tcPr marL="11685" marR="11685" marT="11685" marB="11685" anchor="ctr"/>
                </a:tc>
                <a:tc>
                  <a:txBody>
                    <a:bodyPr/>
                    <a:lstStyle/>
                    <a:p>
                      <a:pPr algn="l"/>
                      <a:r>
                        <a:rPr lang="en-US" sz="1100">
                          <a:effectLst/>
                        </a:rPr>
                        <a:t>Purpose and usage scenario</a:t>
                      </a:r>
                      <a:endParaRPr lang="en-US" sz="1100">
                        <a:effectLst/>
                        <a:latin typeface="inherit"/>
                      </a:endParaRPr>
                    </a:p>
                  </a:txBody>
                  <a:tcPr marL="11685" marR="11685" marT="11685" marB="11685" anchor="ctr"/>
                </a:tc>
                <a:extLst>
                  <a:ext uri="{0D108BD9-81ED-4DB2-BD59-A6C34878D82A}">
                    <a16:rowId xmlns:a16="http://schemas.microsoft.com/office/drawing/2014/main" val="1611591893"/>
                  </a:ext>
                </a:extLst>
              </a:tr>
              <a:tr h="822594">
                <a:tc>
                  <a:txBody>
                    <a:bodyPr/>
                    <a:lstStyle/>
                    <a:p>
                      <a:pPr algn="l"/>
                      <a:r>
                        <a:rPr lang="en-US" sz="1100">
                          <a:effectLst/>
                        </a:rPr>
                        <a:t>Log collection</a:t>
                      </a:r>
                      <a:endParaRPr lang="en-US" sz="1100">
                        <a:effectLst/>
                        <a:latin typeface="inherit"/>
                      </a:endParaRPr>
                    </a:p>
                  </a:txBody>
                  <a:tcPr marL="11685" marR="11685" marT="11685" marB="11685" anchor="ctr"/>
                </a:tc>
                <a:tc>
                  <a:txBody>
                    <a:bodyPr/>
                    <a:lstStyle/>
                    <a:p>
                      <a:pPr algn="l"/>
                      <a:r>
                        <a:rPr lang="en-US" sz="1100">
                          <a:effectLst/>
                        </a:rPr>
                        <a:t>OSX Collector</a:t>
                      </a:r>
                      <a:endParaRPr lang="en-US" sz="1100">
                        <a:effectLst/>
                        <a:latin typeface="inherit"/>
                      </a:endParaRPr>
                    </a:p>
                  </a:txBody>
                  <a:tcPr marL="11685" marR="11685" marT="11685" marB="11685" anchor="ctr"/>
                </a:tc>
                <a:tc>
                  <a:txBody>
                    <a:bodyPr/>
                    <a:lstStyle/>
                    <a:p>
                      <a:pPr algn="l"/>
                      <a:r>
                        <a:rPr lang="en-US" sz="1100">
                          <a:effectLst/>
                        </a:rPr>
                        <a:t>The macOS X Log Collector is an automated forensic evidence collector for macOS X. The Python script, osxcollector.py, is the code phrase that does all the collection jobs. The tool will generate a JSON file for the summary of the collected information. </a:t>
                      </a:r>
                    </a:p>
                    <a:p>
                      <a:pPr algn="l"/>
                      <a:r>
                        <a:rPr lang="en-US" sz="1100">
                          <a:effectLst/>
                        </a:rPr>
                        <a:t>OSX Collector: </a:t>
                      </a:r>
                      <a:r>
                        <a:rPr lang="en-US" sz="1100" u="none" strike="noStrike">
                          <a:effectLst/>
                          <a:hlinkClick r:id="rId2"/>
                        </a:rPr>
                        <a:t>https://github.com/Yelp/osxcollector</a:t>
                      </a:r>
                      <a:endParaRPr lang="en-US" sz="1100">
                        <a:effectLst/>
                        <a:latin typeface="inherit"/>
                      </a:endParaRPr>
                    </a:p>
                  </a:txBody>
                  <a:tcPr marL="11685" marR="11685" marT="11685" marB="11685" anchor="ctr"/>
                </a:tc>
                <a:extLst>
                  <a:ext uri="{0D108BD9-81ED-4DB2-BD59-A6C34878D82A}">
                    <a16:rowId xmlns:a16="http://schemas.microsoft.com/office/drawing/2014/main" val="3164842856"/>
                  </a:ext>
                </a:extLst>
              </a:tr>
              <a:tr h="401950">
                <a:tc>
                  <a:txBody>
                    <a:bodyPr/>
                    <a:lstStyle/>
                    <a:p>
                      <a:pPr algn="l"/>
                      <a:r>
                        <a:rPr lang="en-US" sz="1100">
                          <a:effectLst/>
                        </a:rPr>
                        <a:t>Log collection</a:t>
                      </a:r>
                      <a:endParaRPr lang="en-US" sz="1100">
                        <a:effectLst/>
                        <a:latin typeface="inherit"/>
                      </a:endParaRPr>
                    </a:p>
                  </a:txBody>
                  <a:tcPr marL="11685" marR="11685" marT="11685" marB="11685" anchor="ctr"/>
                </a:tc>
                <a:tc>
                  <a:txBody>
                    <a:bodyPr/>
                    <a:lstStyle/>
                    <a:p>
                      <a:pPr algn="l"/>
                      <a:r>
                        <a:rPr lang="en-US" sz="1100">
                          <a:effectLst/>
                        </a:rPr>
                        <a:t>IR Rescue</a:t>
                      </a:r>
                      <a:endParaRPr lang="en-US" sz="1100">
                        <a:effectLst/>
                        <a:latin typeface="inherit"/>
                      </a:endParaRPr>
                    </a:p>
                  </a:txBody>
                  <a:tcPr marL="11685" marR="11685" marT="11685" marB="11685" anchor="ctr"/>
                </a:tc>
                <a:tc>
                  <a:txBody>
                    <a:bodyPr/>
                    <a:lstStyle/>
                    <a:p>
                      <a:pPr algn="l"/>
                      <a:r>
                        <a:rPr lang="en-US" sz="1100">
                          <a:effectLst/>
                        </a:rPr>
                        <a:t>IR Rescue is a Windows and Linux script for collecting host forensic data.  </a:t>
                      </a:r>
                    </a:p>
                    <a:p>
                      <a:pPr algn="l"/>
                      <a:r>
                        <a:rPr lang="en-US" sz="1100">
                          <a:effectLst/>
                        </a:rPr>
                        <a:t>IR Rescue: </a:t>
                      </a:r>
                      <a:r>
                        <a:rPr lang="en-US" sz="1100" u="none" strike="noStrike">
                          <a:effectLst/>
                          <a:hlinkClick r:id="rId3"/>
                        </a:rPr>
                        <a:t>https://github.com/diogo-fernan/ir-rescue/</a:t>
                      </a:r>
                      <a:endParaRPr lang="en-US" sz="1100">
                        <a:effectLst/>
                        <a:latin typeface="inherit"/>
                      </a:endParaRPr>
                    </a:p>
                  </a:txBody>
                  <a:tcPr marL="11685" marR="11685" marT="11685" marB="11685" anchor="ctr"/>
                </a:tc>
                <a:extLst>
                  <a:ext uri="{0D108BD9-81ED-4DB2-BD59-A6C34878D82A}">
                    <a16:rowId xmlns:a16="http://schemas.microsoft.com/office/drawing/2014/main" val="2955864375"/>
                  </a:ext>
                </a:extLst>
              </a:tr>
              <a:tr h="906723">
                <a:tc>
                  <a:txBody>
                    <a:bodyPr/>
                    <a:lstStyle/>
                    <a:p>
                      <a:pPr algn="l"/>
                      <a:r>
                        <a:rPr lang="en-US" sz="1100">
                          <a:effectLst/>
                        </a:rPr>
                        <a:t>Log collection</a:t>
                      </a:r>
                      <a:endParaRPr lang="en-US" sz="1100">
                        <a:effectLst/>
                        <a:latin typeface="inherit"/>
                      </a:endParaRPr>
                    </a:p>
                  </a:txBody>
                  <a:tcPr marL="11685" marR="11685" marT="11685" marB="11685" anchor="ctr"/>
                </a:tc>
                <a:tc>
                  <a:txBody>
                    <a:bodyPr/>
                    <a:lstStyle/>
                    <a:p>
                      <a:pPr algn="l"/>
                      <a:r>
                        <a:rPr lang="en-US" sz="1100">
                          <a:effectLst/>
                        </a:rPr>
                        <a:t>FastIR Collector</a:t>
                      </a:r>
                      <a:endParaRPr lang="en-US" sz="1100">
                        <a:effectLst/>
                        <a:latin typeface="inherit"/>
                      </a:endParaRPr>
                    </a:p>
                  </a:txBody>
                  <a:tcPr marL="11685" marR="11685" marT="11685" marB="11685" anchor="ctr"/>
                </a:tc>
                <a:tc>
                  <a:txBody>
                    <a:bodyPr/>
                    <a:lstStyle/>
                    <a:p>
                      <a:pPr algn="l"/>
                      <a:r>
                        <a:rPr lang="en-US" sz="1100">
                          <a:effectLst/>
                        </a:rPr>
                        <a:t>FastIR Collector for Linux only requires one Python script to collect all related logs in Linux. </a:t>
                      </a:r>
                    </a:p>
                    <a:p>
                      <a:pPr algn="l"/>
                      <a:r>
                        <a:rPr lang="en-US" sz="1100">
                          <a:effectLst/>
                        </a:rPr>
                        <a:t>FastIR Collector: </a:t>
                      </a:r>
                      <a:r>
                        <a:rPr lang="en-US" sz="1100" u="none" strike="noStrike">
                          <a:effectLst/>
                          <a:hlinkClick r:id="rId4"/>
                        </a:rPr>
                        <a:t>https://github.com/SekoiaLab/Fastir_Collector_Linux</a:t>
                      </a:r>
                      <a:endParaRPr lang="en-US" sz="1100">
                        <a:effectLst/>
                      </a:endParaRPr>
                    </a:p>
                    <a:p>
                      <a:pPr algn="l"/>
                      <a:r>
                        <a:rPr lang="en-US" sz="1100">
                          <a:effectLst/>
                        </a:rPr>
                        <a:t>For Windows versions, it will require additional modules and tools.  Refer to </a:t>
                      </a:r>
                      <a:r>
                        <a:rPr lang="en-US" sz="1100" u="none" strike="noStrike">
                          <a:effectLst/>
                          <a:hlinkClick r:id="rId5"/>
                        </a:rPr>
                        <a:t>https://github.com/SekoiaLab/Fastir_Collector </a:t>
                      </a:r>
                      <a:r>
                        <a:rPr lang="en-US" sz="1100">
                          <a:effectLst/>
                        </a:rPr>
                        <a:t>for more information.</a:t>
                      </a:r>
                      <a:endParaRPr lang="en-US" sz="1100">
                        <a:effectLst/>
                        <a:latin typeface="inherit"/>
                      </a:endParaRPr>
                    </a:p>
                  </a:txBody>
                  <a:tcPr marL="11685" marR="11685" marT="11685" marB="11685" anchor="ctr"/>
                </a:tc>
                <a:extLst>
                  <a:ext uri="{0D108BD9-81ED-4DB2-BD59-A6C34878D82A}">
                    <a16:rowId xmlns:a16="http://schemas.microsoft.com/office/drawing/2014/main" val="722340078"/>
                  </a:ext>
                </a:extLst>
              </a:tr>
              <a:tr h="528143">
                <a:tc>
                  <a:txBody>
                    <a:bodyPr/>
                    <a:lstStyle/>
                    <a:p>
                      <a:pPr algn="l"/>
                      <a:r>
                        <a:rPr lang="en-US" sz="1100">
                          <a:effectLst/>
                        </a:rPr>
                        <a:t>Malware detector</a:t>
                      </a:r>
                      <a:endParaRPr lang="en-US" sz="1100">
                        <a:effectLst/>
                        <a:latin typeface="inherit"/>
                      </a:endParaRPr>
                    </a:p>
                  </a:txBody>
                  <a:tcPr marL="11685" marR="11685" marT="11685" marB="11685" anchor="ctr"/>
                </a:tc>
                <a:tc>
                  <a:txBody>
                    <a:bodyPr/>
                    <a:lstStyle/>
                    <a:p>
                      <a:pPr algn="l"/>
                      <a:r>
                        <a:rPr lang="en-US" sz="1100">
                          <a:effectLst/>
                        </a:rPr>
                        <a:t>Linux Malware Scanner</a:t>
                      </a:r>
                      <a:endParaRPr lang="en-US" sz="1100">
                        <a:effectLst/>
                        <a:latin typeface="inherit"/>
                      </a:endParaRPr>
                    </a:p>
                  </a:txBody>
                  <a:tcPr marL="11685" marR="11685" marT="11685" marB="11685" anchor="ctr"/>
                </a:tc>
                <a:tc>
                  <a:txBody>
                    <a:bodyPr/>
                    <a:lstStyle/>
                    <a:p>
                      <a:pPr algn="l"/>
                      <a:r>
                        <a:rPr lang="en-US" sz="1100">
                          <a:effectLst/>
                        </a:rPr>
                        <a:t>The Linux Malware Scanner is a free malware scanner for Linux.</a:t>
                      </a:r>
                    </a:p>
                    <a:p>
                      <a:pPr algn="l"/>
                      <a:r>
                        <a:rPr lang="en-US" sz="1100">
                          <a:effectLst/>
                        </a:rPr>
                        <a:t>CalmAV: </a:t>
                      </a:r>
                      <a:r>
                        <a:rPr lang="en-US" sz="1100" u="none" strike="noStrike">
                          <a:effectLst/>
                          <a:hlinkClick r:id="rId6"/>
                        </a:rPr>
                        <a:t>https://www.calmav.net/downloads</a:t>
                      </a:r>
                      <a:endParaRPr lang="en-US" sz="1100">
                        <a:effectLst/>
                      </a:endParaRPr>
                    </a:p>
                    <a:p>
                      <a:pPr algn="l"/>
                      <a:r>
                        <a:rPr lang="en-US" sz="1100">
                          <a:effectLst/>
                        </a:rPr>
                        <a:t>Linux Malware Detect (LMD): </a:t>
                      </a:r>
                      <a:r>
                        <a:rPr lang="en-US" sz="1100" u="none" strike="noStrike">
                          <a:effectLst/>
                          <a:hlinkClick r:id="rId7"/>
                        </a:rPr>
                        <a:t>https://github.com/rfxn/linux-maware-detect</a:t>
                      </a:r>
                      <a:endParaRPr lang="en-US" sz="1100">
                        <a:effectLst/>
                        <a:latin typeface="inherit"/>
                      </a:endParaRPr>
                    </a:p>
                  </a:txBody>
                  <a:tcPr marL="11685" marR="11685" marT="11685" marB="11685" anchor="ctr"/>
                </a:tc>
                <a:extLst>
                  <a:ext uri="{0D108BD9-81ED-4DB2-BD59-A6C34878D82A}">
                    <a16:rowId xmlns:a16="http://schemas.microsoft.com/office/drawing/2014/main" val="4204777418"/>
                  </a:ext>
                </a:extLst>
              </a:tr>
              <a:tr h="275756">
                <a:tc>
                  <a:txBody>
                    <a:bodyPr/>
                    <a:lstStyle/>
                    <a:p>
                      <a:pPr algn="l"/>
                      <a:r>
                        <a:rPr lang="en-US" sz="1100">
                          <a:effectLst/>
                        </a:rPr>
                        <a:t>Suspicious files analysis</a:t>
                      </a:r>
                      <a:endParaRPr lang="en-US" sz="1100">
                        <a:effectLst/>
                        <a:latin typeface="inherit"/>
                      </a:endParaRPr>
                    </a:p>
                  </a:txBody>
                  <a:tcPr marL="11685" marR="11685" marT="11685" marB="11685" anchor="ctr"/>
                </a:tc>
                <a:tc>
                  <a:txBody>
                    <a:bodyPr/>
                    <a:lstStyle/>
                    <a:p>
                      <a:pPr algn="l"/>
                      <a:r>
                        <a:rPr lang="en-US" sz="1100">
                          <a:effectLst/>
                        </a:rPr>
                        <a:t>Cuckoo</a:t>
                      </a:r>
                      <a:endParaRPr lang="en-US" sz="1100">
                        <a:effectLst/>
                        <a:latin typeface="inherit"/>
                      </a:endParaRPr>
                    </a:p>
                  </a:txBody>
                  <a:tcPr marL="11685" marR="11685" marT="11685" marB="11685" anchor="ctr"/>
                </a:tc>
                <a:tc>
                  <a:txBody>
                    <a:bodyPr/>
                    <a:lstStyle/>
                    <a:p>
                      <a:pPr algn="l"/>
                      <a:r>
                        <a:rPr lang="en-US" sz="1100">
                          <a:effectLst/>
                        </a:rPr>
                        <a:t>Cuckoo is an automated malware analysis system. </a:t>
                      </a:r>
                    </a:p>
                    <a:p>
                      <a:pPr algn="l"/>
                      <a:r>
                        <a:rPr lang="en-US" sz="1100">
                          <a:effectLst/>
                        </a:rPr>
                        <a:t>Cuckoo: </a:t>
                      </a:r>
                      <a:r>
                        <a:rPr lang="en-US" sz="1100" u="none" strike="noStrike">
                          <a:effectLst/>
                          <a:hlinkClick r:id="rId8"/>
                        </a:rPr>
                        <a:t>https://cuckoosandbox.org/</a:t>
                      </a:r>
                      <a:endParaRPr lang="en-US" sz="1100">
                        <a:effectLst/>
                        <a:latin typeface="inherit"/>
                      </a:endParaRPr>
                    </a:p>
                  </a:txBody>
                  <a:tcPr marL="11685" marR="11685" marT="11685" marB="11685" anchor="ctr"/>
                </a:tc>
                <a:extLst>
                  <a:ext uri="{0D108BD9-81ED-4DB2-BD59-A6C34878D82A}">
                    <a16:rowId xmlns:a16="http://schemas.microsoft.com/office/drawing/2014/main" val="415270498"/>
                  </a:ext>
                </a:extLst>
              </a:tr>
              <a:tr h="570208">
                <a:tc>
                  <a:txBody>
                    <a:bodyPr/>
                    <a:lstStyle/>
                    <a:p>
                      <a:pPr algn="l"/>
                      <a:r>
                        <a:rPr lang="en-US" sz="1100">
                          <a:effectLst/>
                        </a:rPr>
                        <a:t>Client/server log collector and analysis</a:t>
                      </a:r>
                      <a:endParaRPr lang="en-US" sz="1100">
                        <a:effectLst/>
                        <a:latin typeface="inherit"/>
                      </a:endParaRPr>
                    </a:p>
                  </a:txBody>
                  <a:tcPr marL="11685" marR="11685" marT="11685" marB="11685" anchor="ctr"/>
                </a:tc>
                <a:tc>
                  <a:txBody>
                    <a:bodyPr/>
                    <a:lstStyle/>
                    <a:p>
                      <a:pPr algn="l"/>
                      <a:r>
                        <a:rPr lang="en-US" sz="1100">
                          <a:effectLst/>
                        </a:rPr>
                        <a:t>GRR Rapid Response</a:t>
                      </a:r>
                      <a:endParaRPr lang="en-US" sz="1100">
                        <a:effectLst/>
                        <a:latin typeface="inherit"/>
                      </a:endParaRPr>
                    </a:p>
                  </a:txBody>
                  <a:tcPr marL="11685" marR="11685" marT="11685" marB="11685" anchor="ctr"/>
                </a:tc>
                <a:tc>
                  <a:txBody>
                    <a:bodyPr/>
                    <a:lstStyle/>
                    <a:p>
                      <a:pPr algn="l"/>
                      <a:r>
                        <a:rPr lang="en-US" sz="1100">
                          <a:effectLst/>
                        </a:rPr>
                        <a:t>Google Remote Live forensics for incident response will require the installation of a Python agent on the target hosts to collect the logs and the Python server to do the analysis. </a:t>
                      </a:r>
                    </a:p>
                    <a:p>
                      <a:pPr algn="l"/>
                      <a:r>
                        <a:rPr lang="en-US" sz="1100">
                          <a:effectLst/>
                        </a:rPr>
                        <a:t>GRR Rapid Response: </a:t>
                      </a:r>
                      <a:r>
                        <a:rPr lang="en-US" sz="1100" u="none" strike="noStrike">
                          <a:effectLst/>
                          <a:hlinkClick r:id="rId9"/>
                        </a:rPr>
                        <a:t>https://github.com/google/grr</a:t>
                      </a:r>
                      <a:endParaRPr lang="en-US" sz="1100">
                        <a:effectLst/>
                        <a:latin typeface="inherit"/>
                      </a:endParaRPr>
                    </a:p>
                  </a:txBody>
                  <a:tcPr marL="11685" marR="11685" marT="11685" marB="11685" anchor="ctr"/>
                </a:tc>
                <a:extLst>
                  <a:ext uri="{0D108BD9-81ED-4DB2-BD59-A6C34878D82A}">
                    <a16:rowId xmlns:a16="http://schemas.microsoft.com/office/drawing/2014/main" val="382333221"/>
                  </a:ext>
                </a:extLst>
              </a:tr>
              <a:tr h="738465">
                <a:tc>
                  <a:txBody>
                    <a:bodyPr/>
                    <a:lstStyle/>
                    <a:p>
                      <a:pPr algn="l"/>
                      <a:r>
                        <a:rPr lang="en-US" sz="1100">
                          <a:effectLst/>
                        </a:rPr>
                        <a:t>Client/server log collector and analysis</a:t>
                      </a:r>
                      <a:endParaRPr lang="en-US" sz="1100">
                        <a:effectLst/>
                        <a:latin typeface="inherit"/>
                      </a:endParaRPr>
                    </a:p>
                  </a:txBody>
                  <a:tcPr marL="11685" marR="11685" marT="11685" marB="11685" anchor="ctr"/>
                </a:tc>
                <a:tc>
                  <a:txBody>
                    <a:bodyPr/>
                    <a:lstStyle/>
                    <a:p>
                      <a:pPr algn="l"/>
                      <a:r>
                        <a:rPr lang="en-US" sz="1100">
                          <a:effectLst/>
                        </a:rPr>
                        <a:t>OSQuery</a:t>
                      </a:r>
                      <a:endParaRPr lang="en-US" sz="1100">
                        <a:effectLst/>
                        <a:latin typeface="inherit"/>
                      </a:endParaRPr>
                    </a:p>
                  </a:txBody>
                  <a:tcPr marL="11685" marR="11685" marT="11685" marB="11685" anchor="ctr"/>
                </a:tc>
                <a:tc>
                  <a:txBody>
                    <a:bodyPr/>
                    <a:lstStyle/>
                    <a:p>
                      <a:pPr algn="l"/>
                      <a:r>
                        <a:rPr lang="en-US" sz="1100" dirty="0">
                          <a:effectLst/>
                        </a:rPr>
                        <a:t>The </a:t>
                      </a:r>
                      <a:r>
                        <a:rPr lang="en-US" sz="1100" dirty="0" err="1">
                          <a:effectLst/>
                        </a:rPr>
                        <a:t>OSQuery</a:t>
                      </a:r>
                      <a:r>
                        <a:rPr lang="en-US" sz="1100" dirty="0">
                          <a:effectLst/>
                        </a:rPr>
                        <a:t> works in a similar way to GRR. The key difference is that </a:t>
                      </a:r>
                      <a:r>
                        <a:rPr lang="en-US" sz="1100" dirty="0" err="1">
                          <a:effectLst/>
                        </a:rPr>
                        <a:t>OSQuery</a:t>
                      </a:r>
                      <a:r>
                        <a:rPr lang="en-US" sz="1100" dirty="0">
                          <a:effectLst/>
                        </a:rPr>
                        <a:t> provides an SQL query to do the endpoint analysis. </a:t>
                      </a:r>
                    </a:p>
                    <a:p>
                      <a:pPr algn="l"/>
                      <a:r>
                        <a:rPr lang="en-US" sz="1100" dirty="0" err="1">
                          <a:effectLst/>
                        </a:rPr>
                        <a:t>OSQuery</a:t>
                      </a:r>
                      <a:r>
                        <a:rPr lang="en-US" sz="1100" dirty="0">
                          <a:effectLst/>
                        </a:rPr>
                        <a:t>: </a:t>
                      </a:r>
                      <a:r>
                        <a:rPr lang="en-US" sz="1100" u="none" strike="noStrike" dirty="0">
                          <a:effectLst/>
                          <a:hlinkClick r:id="rId10"/>
                        </a:rPr>
                        <a:t>https://osquery.io/</a:t>
                      </a:r>
                      <a:endParaRPr lang="en-US" sz="1100" dirty="0">
                        <a:effectLst/>
                      </a:endParaRPr>
                    </a:p>
                    <a:p>
                      <a:pPr algn="l"/>
                      <a:r>
                        <a:rPr lang="en-US" sz="1100" dirty="0">
                          <a:effectLst/>
                        </a:rPr>
                        <a:t>Additional information: </a:t>
                      </a:r>
                      <a:r>
                        <a:rPr lang="en-US" sz="1100" u="none" strike="noStrike" dirty="0">
                          <a:effectLst/>
                          <a:hlinkClick r:id="rId11"/>
                        </a:rPr>
                        <a:t>https://osquery.readthedocs.io/en/stable/deployment/anomaly-detection/</a:t>
                      </a:r>
                      <a:endParaRPr lang="en-US" sz="1100" dirty="0">
                        <a:effectLst/>
                        <a:latin typeface="inherit"/>
                      </a:endParaRPr>
                    </a:p>
                  </a:txBody>
                  <a:tcPr marL="11685" marR="11685" marT="11685" marB="11685" anchor="ctr"/>
                </a:tc>
                <a:extLst>
                  <a:ext uri="{0D108BD9-81ED-4DB2-BD59-A6C34878D82A}">
                    <a16:rowId xmlns:a16="http://schemas.microsoft.com/office/drawing/2014/main" val="1862712703"/>
                  </a:ext>
                </a:extLst>
              </a:tr>
            </a:tbl>
          </a:graphicData>
        </a:graphic>
      </p:graphicFrame>
    </p:spTree>
    <p:extLst>
      <p:ext uri="{BB962C8B-B14F-4D97-AF65-F5344CB8AC3E}">
        <p14:creationId xmlns:p14="http://schemas.microsoft.com/office/powerpoint/2010/main" val="39833352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111A2-5BD1-4801-8D62-22D3909706FF}"/>
              </a:ext>
            </a:extLst>
          </p:cNvPr>
          <p:cNvSpPr>
            <a:spLocks noGrp="1"/>
          </p:cNvSpPr>
          <p:nvPr>
            <p:ph type="title"/>
          </p:nvPr>
        </p:nvSpPr>
        <p:spPr>
          <a:xfrm>
            <a:off x="838200" y="365125"/>
            <a:ext cx="10515600" cy="549275"/>
          </a:xfrm>
        </p:spPr>
        <p:txBody>
          <a:bodyPr>
            <a:normAutofit fontScale="90000"/>
          </a:bodyPr>
          <a:lstStyle/>
          <a:p>
            <a:r>
              <a:rPr lang="en-US" dirty="0" err="1"/>
              <a:t>DevSecOps</a:t>
            </a:r>
            <a:r>
              <a:rPr lang="en-US" dirty="0"/>
              <a:t> operations team</a:t>
            </a:r>
          </a:p>
        </p:txBody>
      </p:sp>
      <p:sp>
        <p:nvSpPr>
          <p:cNvPr id="3" name="Content Placeholder 2">
            <a:extLst>
              <a:ext uri="{FF2B5EF4-FFF2-40B4-BE49-F238E27FC236}">
                <a16:creationId xmlns:a16="http://schemas.microsoft.com/office/drawing/2014/main" id="{314C7773-B7AE-4D1C-A3C6-3EA71D00ABBA}"/>
              </a:ext>
            </a:extLst>
          </p:cNvPr>
          <p:cNvSpPr>
            <a:spLocks noGrp="1"/>
          </p:cNvSpPr>
          <p:nvPr>
            <p:ph idx="1"/>
          </p:nvPr>
        </p:nvSpPr>
        <p:spPr>
          <a:xfrm>
            <a:off x="838200" y="1015068"/>
            <a:ext cx="10515600" cy="5603846"/>
          </a:xfrm>
        </p:spPr>
        <p:txBody>
          <a:bodyPr>
            <a:normAutofit/>
          </a:bodyPr>
          <a:lstStyle/>
          <a:p>
            <a:r>
              <a:rPr lang="en-US" dirty="0"/>
              <a:t>Toolsets that can help to build a threat intelligence solution</a:t>
            </a:r>
          </a:p>
          <a:p>
            <a:endParaRPr lang="en-US" dirty="0"/>
          </a:p>
        </p:txBody>
      </p:sp>
      <p:graphicFrame>
        <p:nvGraphicFramePr>
          <p:cNvPr id="4" name="Table 3">
            <a:extLst>
              <a:ext uri="{FF2B5EF4-FFF2-40B4-BE49-F238E27FC236}">
                <a16:creationId xmlns:a16="http://schemas.microsoft.com/office/drawing/2014/main" id="{861D5232-F07C-4BA4-B4C7-A413EDA937BC}"/>
              </a:ext>
            </a:extLst>
          </p:cNvPr>
          <p:cNvGraphicFramePr>
            <a:graphicFrameLocks noGrp="1"/>
          </p:cNvGraphicFramePr>
          <p:nvPr>
            <p:extLst>
              <p:ext uri="{D42A27DB-BD31-4B8C-83A1-F6EECF244321}">
                <p14:modId xmlns:p14="http://schemas.microsoft.com/office/powerpoint/2010/main" val="4113665371"/>
              </p:ext>
            </p:extLst>
          </p:nvPr>
        </p:nvGraphicFramePr>
        <p:xfrm>
          <a:off x="838200" y="1593884"/>
          <a:ext cx="10858500" cy="4431562"/>
        </p:xfrm>
        <a:graphic>
          <a:graphicData uri="http://schemas.openxmlformats.org/drawingml/2006/table">
            <a:tbl>
              <a:tblPr firstRow="1" bandRow="1">
                <a:tableStyleId>{BC89EF96-8CEA-46FF-86C4-4CE0E7609802}</a:tableStyleId>
              </a:tblPr>
              <a:tblGrid>
                <a:gridCol w="1647825">
                  <a:extLst>
                    <a:ext uri="{9D8B030D-6E8A-4147-A177-3AD203B41FA5}">
                      <a16:colId xmlns:a16="http://schemas.microsoft.com/office/drawing/2014/main" val="87474858"/>
                    </a:ext>
                  </a:extLst>
                </a:gridCol>
                <a:gridCol w="9210675">
                  <a:extLst>
                    <a:ext uri="{9D8B030D-6E8A-4147-A177-3AD203B41FA5}">
                      <a16:colId xmlns:a16="http://schemas.microsoft.com/office/drawing/2014/main" val="3267478152"/>
                    </a:ext>
                  </a:extLst>
                </a:gridCol>
              </a:tblGrid>
              <a:tr h="135979">
                <a:tc>
                  <a:txBody>
                    <a:bodyPr/>
                    <a:lstStyle/>
                    <a:p>
                      <a:pPr algn="l"/>
                      <a:r>
                        <a:rPr lang="en-US" sz="1100">
                          <a:effectLst/>
                        </a:rPr>
                        <a:t>Category</a:t>
                      </a:r>
                      <a:endParaRPr lang="en-US" sz="1100">
                        <a:effectLst/>
                        <a:latin typeface="inherit"/>
                      </a:endParaRPr>
                    </a:p>
                  </a:txBody>
                  <a:tcPr marL="24282" marR="24282" marT="24282" marB="24282" anchor="ctr"/>
                </a:tc>
                <a:tc>
                  <a:txBody>
                    <a:bodyPr/>
                    <a:lstStyle/>
                    <a:p>
                      <a:pPr algn="l"/>
                      <a:r>
                        <a:rPr lang="en-US" sz="1100">
                          <a:effectLst/>
                        </a:rPr>
                        <a:t>Open source security tools</a:t>
                      </a:r>
                      <a:endParaRPr lang="en-US" sz="1100">
                        <a:effectLst/>
                        <a:latin typeface="inherit"/>
                      </a:endParaRPr>
                    </a:p>
                  </a:txBody>
                  <a:tcPr marL="24282" marR="24282" marT="24282" marB="24282" anchor="ctr"/>
                </a:tc>
                <a:extLst>
                  <a:ext uri="{0D108BD9-81ED-4DB2-BD59-A6C34878D82A}">
                    <a16:rowId xmlns:a16="http://schemas.microsoft.com/office/drawing/2014/main" val="1635360946"/>
                  </a:ext>
                </a:extLst>
              </a:tr>
              <a:tr h="1010132">
                <a:tc>
                  <a:txBody>
                    <a:bodyPr/>
                    <a:lstStyle/>
                    <a:p>
                      <a:pPr algn="l"/>
                      <a:r>
                        <a:rPr lang="en-US" sz="1100">
                          <a:effectLst/>
                        </a:rPr>
                        <a:t>Log collector/sensor</a:t>
                      </a:r>
                      <a:endParaRPr lang="en-US" sz="1100">
                        <a:effectLst/>
                        <a:latin typeface="inherit"/>
                      </a:endParaRPr>
                    </a:p>
                  </a:txBody>
                  <a:tcPr marL="24282" marR="24282" marT="24282" marB="24282" anchor="ctr"/>
                </a:tc>
                <a:tc>
                  <a:txBody>
                    <a:bodyPr/>
                    <a:lstStyle/>
                    <a:p>
                      <a:pPr algn="l"/>
                      <a:r>
                        <a:rPr lang="en-US" sz="1100">
                          <a:effectLst/>
                        </a:rPr>
                        <a:t>Syslog-NG: </a:t>
                      </a:r>
                      <a:r>
                        <a:rPr lang="en-US" sz="1100" u="none" strike="noStrike">
                          <a:effectLst/>
                          <a:hlinkClick r:id="rId2"/>
                        </a:rPr>
                        <a:t>https://github.com/balabit/syslog-ng</a:t>
                      </a:r>
                      <a:endParaRPr lang="en-US" sz="1100">
                        <a:effectLst/>
                      </a:endParaRPr>
                    </a:p>
                    <a:p>
                      <a:pPr algn="l"/>
                      <a:r>
                        <a:rPr lang="en-US" sz="1100">
                          <a:effectLst/>
                        </a:rPr>
                        <a:t>Rsyslog: </a:t>
                      </a:r>
                      <a:r>
                        <a:rPr lang="en-US" sz="1100" u="none" strike="noStrike">
                          <a:effectLst/>
                          <a:hlinkClick r:id="rId3"/>
                        </a:rPr>
                        <a:t>https://github.com/rsyslog/rsyslog</a:t>
                      </a:r>
                      <a:endParaRPr lang="en-US" sz="1100">
                        <a:effectLst/>
                      </a:endParaRPr>
                    </a:p>
                    <a:p>
                      <a:pPr algn="l"/>
                      <a:r>
                        <a:rPr lang="en-US" sz="1100">
                          <a:effectLst/>
                        </a:rPr>
                        <a:t>FileBeat: </a:t>
                      </a:r>
                      <a:r>
                        <a:rPr lang="en-US" sz="1100" u="none" strike="noStrike">
                          <a:effectLst/>
                          <a:hlinkClick r:id="rId4"/>
                        </a:rPr>
                        <a:t>https://www.elastic.co/products/beats/filebeat</a:t>
                      </a:r>
                      <a:endParaRPr lang="en-US" sz="1100">
                        <a:effectLst/>
                      </a:endParaRPr>
                    </a:p>
                    <a:p>
                      <a:pPr algn="l"/>
                      <a:r>
                        <a:rPr lang="en-US" sz="1100">
                          <a:effectLst/>
                        </a:rPr>
                        <a:t>LogStash: </a:t>
                      </a:r>
                      <a:r>
                        <a:rPr lang="en-US" sz="1100" u="none" strike="noStrike">
                          <a:effectLst/>
                          <a:hlinkClick r:id="rId5"/>
                        </a:rPr>
                        <a:t>https://www.elastic.co/products/logstash</a:t>
                      </a:r>
                      <a:endParaRPr lang="en-US" sz="1100">
                        <a:effectLst/>
                        <a:latin typeface="inherit"/>
                      </a:endParaRPr>
                    </a:p>
                  </a:txBody>
                  <a:tcPr marL="24282" marR="24282" marT="24282" marB="24282" anchor="ctr"/>
                </a:tc>
                <a:extLst>
                  <a:ext uri="{0D108BD9-81ED-4DB2-BD59-A6C34878D82A}">
                    <a16:rowId xmlns:a16="http://schemas.microsoft.com/office/drawing/2014/main" val="2119100468"/>
                  </a:ext>
                </a:extLst>
              </a:tr>
              <a:tr h="1097547">
                <a:tc>
                  <a:txBody>
                    <a:bodyPr/>
                    <a:lstStyle/>
                    <a:p>
                      <a:pPr algn="l"/>
                      <a:r>
                        <a:rPr lang="en-US" sz="1100">
                          <a:effectLst/>
                        </a:rPr>
                        <a:t>SIEM/visualization</a:t>
                      </a:r>
                      <a:endParaRPr lang="en-US" sz="1100">
                        <a:effectLst/>
                        <a:latin typeface="inherit"/>
                      </a:endParaRPr>
                    </a:p>
                  </a:txBody>
                  <a:tcPr marL="24282" marR="24282" marT="24282" marB="24282" anchor="ctr"/>
                </a:tc>
                <a:tc>
                  <a:txBody>
                    <a:bodyPr/>
                    <a:lstStyle/>
                    <a:p>
                      <a:pPr algn="l"/>
                      <a:r>
                        <a:rPr lang="en-US" sz="1100">
                          <a:effectLst/>
                        </a:rPr>
                        <a:t>Kibana: </a:t>
                      </a:r>
                      <a:r>
                        <a:rPr lang="en-US" sz="1100" u="none" strike="noStrike">
                          <a:effectLst/>
                          <a:hlinkClick r:id="rId6"/>
                        </a:rPr>
                        <a:t>https://www.elastic.co/products/kibana</a:t>
                      </a:r>
                      <a:endParaRPr lang="en-US" sz="1100">
                        <a:effectLst/>
                      </a:endParaRPr>
                    </a:p>
                    <a:p>
                      <a:pPr algn="l"/>
                      <a:r>
                        <a:rPr lang="en-US" sz="1100">
                          <a:effectLst/>
                        </a:rPr>
                        <a:t>ElasticSearch: </a:t>
                      </a:r>
                      <a:r>
                        <a:rPr lang="en-US" sz="1100" u="none" strike="noStrike">
                          <a:effectLst/>
                          <a:hlinkClick r:id="rId7"/>
                        </a:rPr>
                        <a:t>https://www.elastic.co/</a:t>
                      </a:r>
                      <a:endParaRPr lang="en-US" sz="1100">
                        <a:effectLst/>
                      </a:endParaRPr>
                    </a:p>
                    <a:p>
                      <a:pPr algn="l"/>
                      <a:r>
                        <a:rPr lang="en-US" sz="1100">
                          <a:effectLst/>
                        </a:rPr>
                        <a:t>AlienValut OSSIM: </a:t>
                      </a:r>
                      <a:r>
                        <a:rPr lang="en-US" sz="1100" u="none" strike="noStrike">
                          <a:effectLst/>
                          <a:hlinkClick r:id="rId8"/>
                        </a:rPr>
                        <a:t>https://www.alienvault.com/products/ossim</a:t>
                      </a:r>
                      <a:endParaRPr lang="en-US" sz="1100">
                        <a:effectLst/>
                      </a:endParaRPr>
                    </a:p>
                    <a:p>
                      <a:pPr algn="l"/>
                      <a:r>
                        <a:rPr lang="en-US" sz="1100">
                          <a:effectLst/>
                        </a:rPr>
                        <a:t>Grafana: </a:t>
                      </a:r>
                      <a:r>
                        <a:rPr lang="en-US" sz="1100" u="none" strike="noStrike">
                          <a:effectLst/>
                          <a:hlinkClick r:id="rId9"/>
                        </a:rPr>
                        <a:t>https://grafana.com/</a:t>
                      </a:r>
                      <a:endParaRPr lang="en-US" sz="1100">
                        <a:effectLst/>
                      </a:endParaRPr>
                    </a:p>
                    <a:p>
                      <a:pPr algn="l"/>
                      <a:r>
                        <a:rPr lang="en-US" sz="1100">
                          <a:effectLst/>
                        </a:rPr>
                        <a:t>GrayLog: </a:t>
                      </a:r>
                      <a:r>
                        <a:rPr lang="en-US" sz="1100" u="none" strike="noStrike">
                          <a:effectLst/>
                          <a:hlinkClick r:id="rId10"/>
                        </a:rPr>
                        <a:t>https://www.graylog.org/</a:t>
                      </a:r>
                      <a:endParaRPr lang="en-US" sz="1100">
                        <a:effectLst/>
                        <a:latin typeface="inherit"/>
                      </a:endParaRPr>
                    </a:p>
                  </a:txBody>
                  <a:tcPr marL="24282" marR="24282" marT="24282" marB="24282" anchor="ctr"/>
                </a:tc>
                <a:extLst>
                  <a:ext uri="{0D108BD9-81ED-4DB2-BD59-A6C34878D82A}">
                    <a16:rowId xmlns:a16="http://schemas.microsoft.com/office/drawing/2014/main" val="1571335912"/>
                  </a:ext>
                </a:extLst>
              </a:tr>
              <a:tr h="835301">
                <a:tc>
                  <a:txBody>
                    <a:bodyPr/>
                    <a:lstStyle/>
                    <a:p>
                      <a:pPr algn="l"/>
                      <a:r>
                        <a:rPr lang="en-US" sz="1100">
                          <a:effectLst/>
                        </a:rPr>
                        <a:t>Threat intelligence platform</a:t>
                      </a:r>
                      <a:endParaRPr lang="en-US" sz="1100">
                        <a:effectLst/>
                        <a:latin typeface="inherit"/>
                      </a:endParaRPr>
                    </a:p>
                  </a:txBody>
                  <a:tcPr marL="24282" marR="24282" marT="24282" marB="24282" anchor="ctr"/>
                </a:tc>
                <a:tc>
                  <a:txBody>
                    <a:bodyPr/>
                    <a:lstStyle/>
                    <a:p>
                      <a:pPr algn="l"/>
                      <a:r>
                        <a:rPr lang="en-US" sz="1100">
                          <a:effectLst/>
                        </a:rPr>
                        <a:t>MISP - Open source threat intelligence platform </a:t>
                      </a:r>
                    </a:p>
                    <a:p>
                      <a:pPr algn="l"/>
                      <a:r>
                        <a:rPr lang="en-US" sz="1100">
                          <a:effectLst/>
                        </a:rPr>
                        <a:t>MISP: </a:t>
                      </a:r>
                      <a:r>
                        <a:rPr lang="en-US" sz="1100" u="none" strike="noStrike">
                          <a:effectLst/>
                          <a:hlinkClick r:id="rId11"/>
                        </a:rPr>
                        <a:t>http://www.misp-project.org</a:t>
                      </a:r>
                      <a:endParaRPr lang="en-US" sz="1100">
                        <a:effectLst/>
                      </a:endParaRPr>
                    </a:p>
                    <a:p>
                      <a:pPr algn="l"/>
                      <a:r>
                        <a:rPr lang="en-US" sz="1100">
                          <a:effectLst/>
                        </a:rPr>
                        <a:t>Additional information: </a:t>
                      </a:r>
                      <a:r>
                        <a:rPr lang="en-US" sz="1100" u="none" strike="noStrike">
                          <a:effectLst/>
                          <a:hlinkClick r:id="rId12"/>
                        </a:rPr>
                        <a:t>http://csirtgadgets.org/collective-intelligence-framework/</a:t>
                      </a:r>
                      <a:endParaRPr lang="en-US" sz="1100">
                        <a:effectLst/>
                        <a:latin typeface="inherit"/>
                      </a:endParaRPr>
                    </a:p>
                  </a:txBody>
                  <a:tcPr marL="24282" marR="24282" marT="24282" marB="24282" anchor="ctr"/>
                </a:tc>
                <a:extLst>
                  <a:ext uri="{0D108BD9-81ED-4DB2-BD59-A6C34878D82A}">
                    <a16:rowId xmlns:a16="http://schemas.microsoft.com/office/drawing/2014/main" val="3312540632"/>
                  </a:ext>
                </a:extLst>
              </a:tr>
              <a:tr h="1272378">
                <a:tc>
                  <a:txBody>
                    <a:bodyPr/>
                    <a:lstStyle/>
                    <a:p>
                      <a:pPr algn="l"/>
                      <a:r>
                        <a:rPr lang="en-US" sz="1100">
                          <a:effectLst/>
                        </a:rPr>
                        <a:t>Threat intelligence feeds</a:t>
                      </a:r>
                      <a:endParaRPr lang="en-US" sz="1100">
                        <a:effectLst/>
                        <a:latin typeface="inherit"/>
                      </a:endParaRPr>
                    </a:p>
                  </a:txBody>
                  <a:tcPr marL="24282" marR="24282" marT="24282" marB="24282" anchor="ctr"/>
                </a:tc>
                <a:tc>
                  <a:txBody>
                    <a:bodyPr/>
                    <a:lstStyle/>
                    <a:p>
                      <a:pPr algn="l"/>
                      <a:r>
                        <a:rPr lang="en-US" sz="1100" dirty="0">
                          <a:effectLst/>
                        </a:rPr>
                        <a:t>External threat feeds for </a:t>
                      </a:r>
                      <a:r>
                        <a:rPr lang="en-US" sz="1100" dirty="0" err="1">
                          <a:effectLst/>
                        </a:rPr>
                        <a:t>blacklised</a:t>
                      </a:r>
                      <a:r>
                        <a:rPr lang="en-US" sz="1100" dirty="0">
                          <a:effectLst/>
                        </a:rPr>
                        <a:t> IPs and firewall rule suggestions:</a:t>
                      </a:r>
                    </a:p>
                    <a:p>
                      <a:pPr algn="l"/>
                      <a:r>
                        <a:rPr lang="en-US" sz="1100" u="none" strike="noStrike" dirty="0">
                          <a:effectLst/>
                          <a:hlinkClick r:id="rId13"/>
                        </a:rPr>
                        <a:t>https://rules.emergingthreats.net/fwrules/</a:t>
                      </a:r>
                      <a:endParaRPr lang="en-US" sz="1100" dirty="0">
                        <a:effectLst/>
                      </a:endParaRPr>
                    </a:p>
                    <a:p>
                      <a:pPr algn="l"/>
                      <a:r>
                        <a:rPr lang="en-US" sz="1100" u="none" strike="noStrike" dirty="0">
                          <a:effectLst/>
                          <a:hlinkClick r:id="rId14"/>
                        </a:rPr>
                        <a:t>https://www.spamhaus.org/drop/</a:t>
                      </a:r>
                      <a:endParaRPr lang="en-US" sz="1100" dirty="0">
                        <a:effectLst/>
                      </a:endParaRPr>
                    </a:p>
                    <a:p>
                      <a:pPr algn="l"/>
                      <a:r>
                        <a:rPr lang="en-US" sz="1100" u="none" strike="noStrike" dirty="0">
                          <a:effectLst/>
                          <a:hlinkClick r:id="rId15"/>
                        </a:rPr>
                        <a:t>https://rules.emergingthreats.net/fwrules/emerging-Block-IPs.txt</a:t>
                      </a:r>
                      <a:endParaRPr lang="en-US" sz="1100" dirty="0">
                        <a:effectLst/>
                      </a:endParaRPr>
                    </a:p>
                    <a:p>
                      <a:pPr algn="l"/>
                      <a:r>
                        <a:rPr lang="en-US" sz="1100" u="none" strike="noStrike" dirty="0">
                          <a:effectLst/>
                          <a:hlinkClick r:id="rId16"/>
                        </a:rPr>
                        <a:t>https://check.torproject.org/exit-addresses</a:t>
                      </a:r>
                      <a:endParaRPr lang="en-US" sz="1100" dirty="0">
                        <a:effectLst/>
                      </a:endParaRPr>
                    </a:p>
                    <a:p>
                      <a:pPr algn="l"/>
                      <a:r>
                        <a:rPr lang="en-US" sz="1100" u="none" strike="noStrike" dirty="0">
                          <a:effectLst/>
                          <a:hlinkClick r:id="rId17"/>
                        </a:rPr>
                        <a:t>http://iplists.firehol.org/</a:t>
                      </a:r>
                      <a:endParaRPr lang="en-US" sz="1100" dirty="0">
                        <a:effectLst/>
                        <a:latin typeface="inherit"/>
                      </a:endParaRPr>
                    </a:p>
                  </a:txBody>
                  <a:tcPr marL="24282" marR="24282" marT="24282" marB="24282" anchor="ctr"/>
                </a:tc>
                <a:extLst>
                  <a:ext uri="{0D108BD9-81ED-4DB2-BD59-A6C34878D82A}">
                    <a16:rowId xmlns:a16="http://schemas.microsoft.com/office/drawing/2014/main" val="1347205070"/>
                  </a:ext>
                </a:extLst>
              </a:tr>
            </a:tbl>
          </a:graphicData>
        </a:graphic>
      </p:graphicFrame>
    </p:spTree>
    <p:extLst>
      <p:ext uri="{BB962C8B-B14F-4D97-AF65-F5344CB8AC3E}">
        <p14:creationId xmlns:p14="http://schemas.microsoft.com/office/powerpoint/2010/main" val="41342803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111A2-5BD1-4801-8D62-22D3909706FF}"/>
              </a:ext>
            </a:extLst>
          </p:cNvPr>
          <p:cNvSpPr>
            <a:spLocks noGrp="1"/>
          </p:cNvSpPr>
          <p:nvPr>
            <p:ph type="title"/>
          </p:nvPr>
        </p:nvSpPr>
        <p:spPr>
          <a:xfrm>
            <a:off x="838200" y="365125"/>
            <a:ext cx="10515600" cy="549275"/>
          </a:xfrm>
        </p:spPr>
        <p:txBody>
          <a:bodyPr>
            <a:normAutofit fontScale="90000"/>
          </a:bodyPr>
          <a:lstStyle/>
          <a:p>
            <a:r>
              <a:rPr lang="en-US" dirty="0" err="1"/>
              <a:t>DevSecOps</a:t>
            </a:r>
            <a:r>
              <a:rPr lang="en-US" dirty="0"/>
              <a:t> operations team</a:t>
            </a:r>
          </a:p>
        </p:txBody>
      </p:sp>
      <p:sp>
        <p:nvSpPr>
          <p:cNvPr id="3" name="Content Placeholder 2">
            <a:extLst>
              <a:ext uri="{FF2B5EF4-FFF2-40B4-BE49-F238E27FC236}">
                <a16:creationId xmlns:a16="http://schemas.microsoft.com/office/drawing/2014/main" id="{314C7773-B7AE-4D1C-A3C6-3EA71D00ABBA}"/>
              </a:ext>
            </a:extLst>
          </p:cNvPr>
          <p:cNvSpPr>
            <a:spLocks noGrp="1"/>
          </p:cNvSpPr>
          <p:nvPr>
            <p:ph idx="1"/>
          </p:nvPr>
        </p:nvSpPr>
        <p:spPr>
          <a:xfrm>
            <a:off x="838200" y="1015068"/>
            <a:ext cx="10515600" cy="5603846"/>
          </a:xfrm>
        </p:spPr>
        <p:txBody>
          <a:bodyPr>
            <a:normAutofit/>
          </a:bodyPr>
          <a:lstStyle/>
          <a:p>
            <a:r>
              <a:rPr lang="en-US" dirty="0"/>
              <a:t>Open source tools that can help us to perform security scanning</a:t>
            </a:r>
          </a:p>
          <a:p>
            <a:endParaRPr lang="en-US" dirty="0"/>
          </a:p>
        </p:txBody>
      </p:sp>
      <p:graphicFrame>
        <p:nvGraphicFramePr>
          <p:cNvPr id="4" name="Table 3">
            <a:extLst>
              <a:ext uri="{FF2B5EF4-FFF2-40B4-BE49-F238E27FC236}">
                <a16:creationId xmlns:a16="http://schemas.microsoft.com/office/drawing/2014/main" id="{472EAAFF-B79B-44F9-8B68-F658C53FD364}"/>
              </a:ext>
            </a:extLst>
          </p:cNvPr>
          <p:cNvGraphicFramePr>
            <a:graphicFrameLocks noGrp="1"/>
          </p:cNvGraphicFramePr>
          <p:nvPr>
            <p:extLst>
              <p:ext uri="{D42A27DB-BD31-4B8C-83A1-F6EECF244321}">
                <p14:modId xmlns:p14="http://schemas.microsoft.com/office/powerpoint/2010/main" val="876074473"/>
              </p:ext>
            </p:extLst>
          </p:nvPr>
        </p:nvGraphicFramePr>
        <p:xfrm>
          <a:off x="838199" y="1705574"/>
          <a:ext cx="10092656" cy="4605901"/>
        </p:xfrm>
        <a:graphic>
          <a:graphicData uri="http://schemas.openxmlformats.org/drawingml/2006/table">
            <a:tbl>
              <a:tblPr firstRow="1" bandRow="1">
                <a:tableStyleId>{BC89EF96-8CEA-46FF-86C4-4CE0E7609802}</a:tableStyleId>
              </a:tblPr>
              <a:tblGrid>
                <a:gridCol w="1896612">
                  <a:extLst>
                    <a:ext uri="{9D8B030D-6E8A-4147-A177-3AD203B41FA5}">
                      <a16:colId xmlns:a16="http://schemas.microsoft.com/office/drawing/2014/main" val="1109088163"/>
                    </a:ext>
                  </a:extLst>
                </a:gridCol>
                <a:gridCol w="8196044">
                  <a:extLst>
                    <a:ext uri="{9D8B030D-6E8A-4147-A177-3AD203B41FA5}">
                      <a16:colId xmlns:a16="http://schemas.microsoft.com/office/drawing/2014/main" val="1731495488"/>
                    </a:ext>
                  </a:extLst>
                </a:gridCol>
              </a:tblGrid>
              <a:tr h="90788">
                <a:tc>
                  <a:txBody>
                    <a:bodyPr/>
                    <a:lstStyle/>
                    <a:p>
                      <a:pPr algn="l"/>
                      <a:r>
                        <a:rPr lang="en-US" sz="1100">
                          <a:effectLst/>
                        </a:rPr>
                        <a:t>Category</a:t>
                      </a:r>
                      <a:endParaRPr lang="en-US" sz="1100">
                        <a:effectLst/>
                        <a:latin typeface="inherit"/>
                      </a:endParaRPr>
                    </a:p>
                  </a:txBody>
                  <a:tcPr marL="16212" marR="16212" marT="16212" marB="16212" anchor="ctr"/>
                </a:tc>
                <a:tc>
                  <a:txBody>
                    <a:bodyPr/>
                    <a:lstStyle/>
                    <a:p>
                      <a:pPr algn="l"/>
                      <a:r>
                        <a:rPr lang="en-US" sz="1100">
                          <a:effectLst/>
                        </a:rPr>
                        <a:t>Open source security tools</a:t>
                      </a:r>
                      <a:endParaRPr lang="en-US" sz="1100">
                        <a:effectLst/>
                        <a:latin typeface="inherit"/>
                      </a:endParaRPr>
                    </a:p>
                  </a:txBody>
                  <a:tcPr marL="16212" marR="16212" marT="16212" marB="16212" anchor="ctr"/>
                </a:tc>
                <a:extLst>
                  <a:ext uri="{0D108BD9-81ED-4DB2-BD59-A6C34878D82A}">
                    <a16:rowId xmlns:a16="http://schemas.microsoft.com/office/drawing/2014/main" val="1899325429"/>
                  </a:ext>
                </a:extLst>
              </a:tr>
              <a:tr h="616061">
                <a:tc>
                  <a:txBody>
                    <a:bodyPr/>
                    <a:lstStyle/>
                    <a:p>
                      <a:pPr algn="l"/>
                      <a:r>
                        <a:rPr lang="en-US" sz="1100">
                          <a:effectLst/>
                        </a:rPr>
                        <a:t>All-in-one security scanning (host, network, visualization)</a:t>
                      </a:r>
                      <a:endParaRPr lang="en-US" sz="1100">
                        <a:effectLst/>
                        <a:latin typeface="inherit"/>
                      </a:endParaRPr>
                    </a:p>
                  </a:txBody>
                  <a:tcPr marL="16212" marR="16212" marT="16212" marB="16212" anchor="ctr"/>
                </a:tc>
                <a:tc>
                  <a:txBody>
                    <a:bodyPr/>
                    <a:lstStyle/>
                    <a:p>
                      <a:pPr algn="l"/>
                      <a:r>
                        <a:rPr lang="en-US" sz="1100">
                          <a:effectLst/>
                        </a:rPr>
                        <a:t>Security Onion includes several open source security tools, such as  Elasticsearch, Logstash, Kibana, Snort, Suricata, Bro, OSSEC, Sguil, Squert, and NetworkMiner.</a:t>
                      </a:r>
                    </a:p>
                    <a:p>
                      <a:pPr algn="l"/>
                      <a:r>
                        <a:rPr lang="en-US" sz="1100">
                          <a:effectLst/>
                        </a:rPr>
                        <a:t>Security Onion: </a:t>
                      </a:r>
                      <a:r>
                        <a:rPr lang="en-US" sz="1100" u="none" strike="noStrike">
                          <a:effectLst/>
                          <a:hlinkClick r:id="rId2"/>
                        </a:rPr>
                        <a:t>https://github.com/Security-Onion-Solutions</a:t>
                      </a:r>
                      <a:endParaRPr lang="en-US" sz="1100">
                        <a:effectLst/>
                        <a:latin typeface="inherit"/>
                      </a:endParaRPr>
                    </a:p>
                  </a:txBody>
                  <a:tcPr marL="16212" marR="16212" marT="16212" marB="16212" anchor="ctr"/>
                </a:tc>
                <a:extLst>
                  <a:ext uri="{0D108BD9-81ED-4DB2-BD59-A6C34878D82A}">
                    <a16:rowId xmlns:a16="http://schemas.microsoft.com/office/drawing/2014/main" val="292584093"/>
                  </a:ext>
                </a:extLst>
              </a:tr>
              <a:tr h="674425">
                <a:tc>
                  <a:txBody>
                    <a:bodyPr/>
                    <a:lstStyle/>
                    <a:p>
                      <a:pPr algn="l"/>
                      <a:r>
                        <a:rPr lang="en-US" sz="1100">
                          <a:effectLst/>
                        </a:rPr>
                        <a:t>All-in-one host-based IDS, secure configuration, and visualization</a:t>
                      </a:r>
                      <a:endParaRPr lang="en-US" sz="1100">
                        <a:effectLst/>
                        <a:latin typeface="inherit"/>
                      </a:endParaRPr>
                    </a:p>
                  </a:txBody>
                  <a:tcPr marL="16212" marR="16212" marT="16212" marB="16212" anchor="ctr"/>
                </a:tc>
                <a:tc>
                  <a:txBody>
                    <a:bodyPr/>
                    <a:lstStyle/>
                    <a:p>
                      <a:pPr algn="l"/>
                      <a:r>
                        <a:rPr lang="en-US" sz="1100">
                          <a:effectLst/>
                        </a:rPr>
                        <a:t>The Wazuh integrates the OSSEC (host-based IDS), OpenSCAP (secure configuration scanning), and Elastic Stack (threat visualization). </a:t>
                      </a:r>
                    </a:p>
                    <a:p>
                      <a:pPr algn="l"/>
                      <a:r>
                        <a:rPr lang="en-US" sz="1100">
                          <a:effectLst/>
                        </a:rPr>
                        <a:t>Wazuh: </a:t>
                      </a:r>
                      <a:r>
                        <a:rPr lang="en-US" sz="1100" u="none" strike="noStrike">
                          <a:effectLst/>
                          <a:hlinkClick r:id="rId3"/>
                        </a:rPr>
                        <a:t>https://github.com/wazuh/wazuh</a:t>
                      </a:r>
                      <a:endParaRPr lang="en-US" sz="1100">
                        <a:effectLst/>
                      </a:endParaRPr>
                    </a:p>
                    <a:p>
                      <a:pPr algn="l"/>
                      <a:r>
                        <a:rPr lang="en-US" sz="1100">
                          <a:effectLst/>
                        </a:rPr>
                        <a:t>Rules: </a:t>
                      </a:r>
                      <a:r>
                        <a:rPr lang="en-US" sz="1100" u="none" strike="noStrike">
                          <a:effectLst/>
                          <a:hlinkClick r:id="rId4"/>
                        </a:rPr>
                        <a:t>https://github.com/wazuh/wazuh-ruleset/tree/master/rules</a:t>
                      </a:r>
                      <a:endParaRPr lang="en-US" sz="1100">
                        <a:effectLst/>
                        <a:latin typeface="inherit"/>
                      </a:endParaRPr>
                    </a:p>
                  </a:txBody>
                  <a:tcPr marL="16212" marR="16212" marT="16212" marB="16212" anchor="ctr"/>
                </a:tc>
                <a:extLst>
                  <a:ext uri="{0D108BD9-81ED-4DB2-BD59-A6C34878D82A}">
                    <a16:rowId xmlns:a16="http://schemas.microsoft.com/office/drawing/2014/main" val="728049736"/>
                  </a:ext>
                </a:extLst>
              </a:tr>
              <a:tr h="149152">
                <a:tc>
                  <a:txBody>
                    <a:bodyPr/>
                    <a:lstStyle/>
                    <a:p>
                      <a:pPr algn="l"/>
                      <a:r>
                        <a:rPr lang="en-US" sz="1100">
                          <a:effectLst/>
                        </a:rPr>
                        <a:t>Secure configuration</a:t>
                      </a:r>
                      <a:endParaRPr lang="en-US" sz="1100">
                        <a:effectLst/>
                        <a:latin typeface="inherit"/>
                      </a:endParaRPr>
                    </a:p>
                  </a:txBody>
                  <a:tcPr marL="16212" marR="16212" marT="16212" marB="16212" anchor="ctr"/>
                </a:tc>
                <a:tc>
                  <a:txBody>
                    <a:bodyPr/>
                    <a:lstStyle/>
                    <a:p>
                      <a:pPr algn="l"/>
                      <a:r>
                        <a:rPr lang="en-US" sz="1100">
                          <a:effectLst/>
                        </a:rPr>
                        <a:t>OpenSCAP: </a:t>
                      </a:r>
                      <a:r>
                        <a:rPr lang="en-US" sz="1100" u="none" strike="noStrike">
                          <a:effectLst/>
                          <a:hlinkClick r:id="rId5"/>
                        </a:rPr>
                        <a:t>https://www.open-scap.org/</a:t>
                      </a:r>
                      <a:endParaRPr lang="en-US" sz="1100">
                        <a:effectLst/>
                        <a:latin typeface="inherit"/>
                      </a:endParaRPr>
                    </a:p>
                  </a:txBody>
                  <a:tcPr marL="16212" marR="16212" marT="16212" marB="16212" anchor="ctr"/>
                </a:tc>
                <a:extLst>
                  <a:ext uri="{0D108BD9-81ED-4DB2-BD59-A6C34878D82A}">
                    <a16:rowId xmlns:a16="http://schemas.microsoft.com/office/drawing/2014/main" val="1081943717"/>
                  </a:ext>
                </a:extLst>
              </a:tr>
              <a:tr h="149152">
                <a:tc>
                  <a:txBody>
                    <a:bodyPr/>
                    <a:lstStyle/>
                    <a:p>
                      <a:pPr algn="l"/>
                      <a:r>
                        <a:rPr lang="en-US" sz="1100">
                          <a:effectLst/>
                        </a:rPr>
                        <a:t>Vulnerability</a:t>
                      </a:r>
                      <a:endParaRPr lang="en-US" sz="1100">
                        <a:effectLst/>
                        <a:latin typeface="inherit"/>
                      </a:endParaRPr>
                    </a:p>
                  </a:txBody>
                  <a:tcPr marL="16212" marR="16212" marT="16212" marB="16212" anchor="ctr"/>
                </a:tc>
                <a:tc>
                  <a:txBody>
                    <a:bodyPr/>
                    <a:lstStyle/>
                    <a:p>
                      <a:pPr algn="l"/>
                      <a:r>
                        <a:rPr lang="en-US" sz="1100">
                          <a:effectLst/>
                        </a:rPr>
                        <a:t>OpenVAS: </a:t>
                      </a:r>
                      <a:r>
                        <a:rPr lang="en-US" sz="1100" u="none" strike="noStrike">
                          <a:effectLst/>
                          <a:hlinkClick r:id="rId6"/>
                        </a:rPr>
                        <a:t>http://www.openvas.org/</a:t>
                      </a:r>
                      <a:endParaRPr lang="en-US" sz="1100">
                        <a:effectLst/>
                        <a:latin typeface="inherit"/>
                      </a:endParaRPr>
                    </a:p>
                  </a:txBody>
                  <a:tcPr marL="16212" marR="16212" marT="16212" marB="16212" anchor="ctr"/>
                </a:tc>
                <a:extLst>
                  <a:ext uri="{0D108BD9-81ED-4DB2-BD59-A6C34878D82A}">
                    <a16:rowId xmlns:a16="http://schemas.microsoft.com/office/drawing/2014/main" val="115222153"/>
                  </a:ext>
                </a:extLst>
              </a:tr>
              <a:tr h="324243">
                <a:tc>
                  <a:txBody>
                    <a:bodyPr/>
                    <a:lstStyle/>
                    <a:p>
                      <a:pPr algn="l"/>
                      <a:r>
                        <a:rPr lang="en-US" sz="1100">
                          <a:effectLst/>
                        </a:rPr>
                        <a:t>Antivirus</a:t>
                      </a:r>
                      <a:endParaRPr lang="en-US" sz="1100">
                        <a:effectLst/>
                        <a:latin typeface="inherit"/>
                      </a:endParaRPr>
                    </a:p>
                  </a:txBody>
                  <a:tcPr marL="16212" marR="16212" marT="16212" marB="16212" anchor="ctr"/>
                </a:tc>
                <a:tc>
                  <a:txBody>
                    <a:bodyPr/>
                    <a:lstStyle/>
                    <a:p>
                      <a:pPr algn="l"/>
                      <a:r>
                        <a:rPr lang="en-US" sz="1100">
                          <a:effectLst/>
                        </a:rPr>
                        <a:t>CalmAV: </a:t>
                      </a:r>
                      <a:r>
                        <a:rPr lang="en-US" sz="1100" u="none" strike="noStrike">
                          <a:effectLst/>
                          <a:hlinkClick r:id="rId7"/>
                        </a:rPr>
                        <a:t>https://www.clamav.net/</a:t>
                      </a:r>
                      <a:endParaRPr lang="en-US" sz="1100">
                        <a:effectLst/>
                      </a:endParaRPr>
                    </a:p>
                    <a:p>
                      <a:pPr algn="l"/>
                      <a:r>
                        <a:rPr lang="en-US" sz="1100">
                          <a:effectLst/>
                        </a:rPr>
                        <a:t>LMD: </a:t>
                      </a:r>
                      <a:r>
                        <a:rPr lang="en-US" sz="1100" u="none" strike="noStrike">
                          <a:effectLst/>
                          <a:hlinkClick r:id="rId8"/>
                        </a:rPr>
                        <a:t>https://github.com/rfxn/linux-malware-detect</a:t>
                      </a:r>
                      <a:endParaRPr lang="en-US" sz="1100">
                        <a:effectLst/>
                        <a:latin typeface="inherit"/>
                      </a:endParaRPr>
                    </a:p>
                  </a:txBody>
                  <a:tcPr marL="16212" marR="16212" marT="16212" marB="16212" anchor="ctr"/>
                </a:tc>
                <a:extLst>
                  <a:ext uri="{0D108BD9-81ED-4DB2-BD59-A6C34878D82A}">
                    <a16:rowId xmlns:a16="http://schemas.microsoft.com/office/drawing/2014/main" val="2938981212"/>
                  </a:ext>
                </a:extLst>
              </a:tr>
              <a:tr h="557698">
                <a:tc>
                  <a:txBody>
                    <a:bodyPr/>
                    <a:lstStyle/>
                    <a:p>
                      <a:pPr algn="l"/>
                      <a:r>
                        <a:rPr lang="en-US" sz="1100">
                          <a:effectLst/>
                        </a:rPr>
                        <a:t>Host IDS/IPS</a:t>
                      </a:r>
                      <a:endParaRPr lang="en-US" sz="1100">
                        <a:effectLst/>
                        <a:latin typeface="inherit"/>
                      </a:endParaRPr>
                    </a:p>
                  </a:txBody>
                  <a:tcPr marL="16212" marR="16212" marT="16212" marB="16212" anchor="ctr"/>
                </a:tc>
                <a:tc>
                  <a:txBody>
                    <a:bodyPr/>
                    <a:lstStyle/>
                    <a:p>
                      <a:pPr algn="l"/>
                      <a:r>
                        <a:rPr lang="en-US" sz="1100">
                          <a:effectLst/>
                        </a:rPr>
                        <a:t>OSSEC: </a:t>
                      </a:r>
                      <a:r>
                        <a:rPr lang="en-US" sz="1100" u="none" strike="noStrike">
                          <a:effectLst/>
                          <a:hlinkClick r:id="rId9"/>
                        </a:rPr>
                        <a:t>https://github.com/ossec/ossec-hids</a:t>
                      </a:r>
                      <a:endParaRPr lang="en-US" sz="1100">
                        <a:effectLst/>
                      </a:endParaRPr>
                    </a:p>
                    <a:p>
                      <a:pPr algn="l"/>
                      <a:r>
                        <a:rPr lang="en-US" sz="1100">
                          <a:effectLst/>
                        </a:rPr>
                        <a:t>OSSEC host IDS rules:  </a:t>
                      </a:r>
                      <a:r>
                        <a:rPr lang="en-US" sz="1100" u="none" strike="noStrike">
                          <a:effectLst/>
                          <a:hlinkClick r:id="rId10"/>
                        </a:rPr>
                        <a:t>https://github.com/ossec/ossec-hids/tree/master/etc/rules</a:t>
                      </a:r>
                      <a:endParaRPr lang="en-US" sz="1100">
                        <a:effectLst/>
                      </a:endParaRPr>
                    </a:p>
                    <a:p>
                      <a:pPr algn="l"/>
                      <a:r>
                        <a:rPr lang="en-US" sz="1100">
                          <a:effectLst/>
                        </a:rPr>
                        <a:t>Samhain:  </a:t>
                      </a:r>
                      <a:r>
                        <a:rPr lang="en-US" sz="1100" u="none" strike="noStrike">
                          <a:effectLst/>
                          <a:hlinkClick r:id="rId11"/>
                        </a:rPr>
                        <a:t>https://www.la-samhna.de/samhain/</a:t>
                      </a:r>
                      <a:endParaRPr lang="en-US" sz="1100">
                        <a:effectLst/>
                        <a:latin typeface="inherit"/>
                      </a:endParaRPr>
                    </a:p>
                  </a:txBody>
                  <a:tcPr marL="16212" marR="16212" marT="16212" marB="16212" anchor="ctr"/>
                </a:tc>
                <a:extLst>
                  <a:ext uri="{0D108BD9-81ED-4DB2-BD59-A6C34878D82A}">
                    <a16:rowId xmlns:a16="http://schemas.microsoft.com/office/drawing/2014/main" val="3434225826"/>
                  </a:ext>
                </a:extLst>
              </a:tr>
              <a:tr h="499334">
                <a:tc>
                  <a:txBody>
                    <a:bodyPr/>
                    <a:lstStyle/>
                    <a:p>
                      <a:pPr algn="l"/>
                      <a:r>
                        <a:rPr lang="en-US" sz="1100">
                          <a:effectLst/>
                        </a:rPr>
                        <a:t>Web application firewall (WAF)</a:t>
                      </a:r>
                      <a:endParaRPr lang="en-US" sz="1100">
                        <a:effectLst/>
                        <a:latin typeface="inherit"/>
                      </a:endParaRPr>
                    </a:p>
                  </a:txBody>
                  <a:tcPr marL="16212" marR="16212" marT="16212" marB="16212" anchor="ctr"/>
                </a:tc>
                <a:tc>
                  <a:txBody>
                    <a:bodyPr/>
                    <a:lstStyle/>
                    <a:p>
                      <a:pPr algn="l"/>
                      <a:r>
                        <a:rPr lang="en-US" sz="1100">
                          <a:effectLst/>
                        </a:rPr>
                        <a:t>ModSecurity: </a:t>
                      </a:r>
                      <a:r>
                        <a:rPr lang="en-US" sz="1100" u="none" strike="noStrike">
                          <a:effectLst/>
                          <a:hlinkClick r:id="rId12"/>
                        </a:rPr>
                        <a:t>https://github.com/SpiderLabs/ModSecurity</a:t>
                      </a:r>
                      <a:endParaRPr lang="en-US" sz="1100">
                        <a:effectLst/>
                      </a:endParaRPr>
                    </a:p>
                    <a:p>
                      <a:pPr algn="l"/>
                      <a:r>
                        <a:rPr lang="en-US" sz="1100">
                          <a:effectLst/>
                        </a:rPr>
                        <a:t>Rules: </a:t>
                      </a:r>
                      <a:r>
                        <a:rPr lang="en-US" sz="1100" u="none" strike="noStrike">
                          <a:effectLst/>
                          <a:hlinkClick r:id="rId13"/>
                        </a:rPr>
                        <a:t>https://github.com/SpiderLabs/owasp-modsecurity-crs/tree/v3.0/master/rules</a:t>
                      </a:r>
                      <a:endParaRPr lang="en-US" sz="1100">
                        <a:effectLst/>
                        <a:latin typeface="inherit"/>
                      </a:endParaRPr>
                    </a:p>
                  </a:txBody>
                  <a:tcPr marL="16212" marR="16212" marT="16212" marB="16212" anchor="ctr"/>
                </a:tc>
                <a:extLst>
                  <a:ext uri="{0D108BD9-81ED-4DB2-BD59-A6C34878D82A}">
                    <a16:rowId xmlns:a16="http://schemas.microsoft.com/office/drawing/2014/main" val="3539920007"/>
                  </a:ext>
                </a:extLst>
              </a:tr>
              <a:tr h="732789">
                <a:tc>
                  <a:txBody>
                    <a:bodyPr/>
                    <a:lstStyle/>
                    <a:p>
                      <a:pPr algn="l"/>
                      <a:r>
                        <a:rPr lang="en-US" sz="1100">
                          <a:effectLst/>
                        </a:rPr>
                        <a:t>Network IDS/IPS</a:t>
                      </a:r>
                      <a:endParaRPr lang="en-US" sz="1100">
                        <a:effectLst/>
                        <a:latin typeface="inherit"/>
                      </a:endParaRPr>
                    </a:p>
                  </a:txBody>
                  <a:tcPr marL="16212" marR="16212" marT="16212" marB="16212" anchor="ctr"/>
                </a:tc>
                <a:tc>
                  <a:txBody>
                    <a:bodyPr/>
                    <a:lstStyle/>
                    <a:p>
                      <a:pPr algn="l"/>
                      <a:r>
                        <a:rPr lang="en-US" sz="1100">
                          <a:effectLst/>
                        </a:rPr>
                        <a:t>Snort: </a:t>
                      </a:r>
                      <a:r>
                        <a:rPr lang="en-US" sz="1100" u="none" strike="noStrike">
                          <a:effectLst/>
                          <a:hlinkClick r:id="rId14"/>
                        </a:rPr>
                        <a:t>https://www.snort.org/</a:t>
                      </a:r>
                      <a:endParaRPr lang="en-US" sz="1100">
                        <a:effectLst/>
                      </a:endParaRPr>
                    </a:p>
                    <a:p>
                      <a:pPr algn="l"/>
                      <a:r>
                        <a:rPr lang="en-US" sz="1100">
                          <a:effectLst/>
                        </a:rPr>
                        <a:t>Snort rules: </a:t>
                      </a:r>
                      <a:r>
                        <a:rPr lang="en-US" sz="1100" u="none" strike="noStrike">
                          <a:effectLst/>
                          <a:hlinkClick r:id="rId15"/>
                        </a:rPr>
                        <a:t>https://snort.org/advisories/talos-rules-2018-06-05</a:t>
                      </a:r>
                      <a:endParaRPr lang="en-US" sz="1100">
                        <a:effectLst/>
                      </a:endParaRPr>
                    </a:p>
                    <a:p>
                      <a:pPr algn="l"/>
                      <a:r>
                        <a:rPr lang="en-US" sz="1100">
                          <a:effectLst/>
                        </a:rPr>
                        <a:t>Suricata: </a:t>
                      </a:r>
                      <a:r>
                        <a:rPr lang="en-US" sz="1100" u="none" strike="noStrike">
                          <a:effectLst/>
                          <a:hlinkClick r:id="rId16"/>
                        </a:rPr>
                        <a:t>https://suricata-ids.org/</a:t>
                      </a:r>
                      <a:endParaRPr lang="en-US" sz="1100">
                        <a:effectLst/>
                      </a:endParaRPr>
                    </a:p>
                    <a:p>
                      <a:pPr algn="l"/>
                      <a:r>
                        <a:rPr lang="en-US" sz="1100">
                          <a:effectLst/>
                        </a:rPr>
                        <a:t>Suricata rules: </a:t>
                      </a:r>
                      <a:r>
                        <a:rPr lang="en-US" sz="1100" u="none" strike="noStrike">
                          <a:effectLst/>
                          <a:hlinkClick r:id="rId17"/>
                        </a:rPr>
                        <a:t>https://github.com/OISF/suricata/tree/master/rules</a:t>
                      </a:r>
                      <a:endParaRPr lang="en-US" sz="1100">
                        <a:effectLst/>
                        <a:latin typeface="inherit"/>
                      </a:endParaRPr>
                    </a:p>
                  </a:txBody>
                  <a:tcPr marL="16212" marR="16212" marT="16212" marB="16212" anchor="ctr"/>
                </a:tc>
                <a:extLst>
                  <a:ext uri="{0D108BD9-81ED-4DB2-BD59-A6C34878D82A}">
                    <a16:rowId xmlns:a16="http://schemas.microsoft.com/office/drawing/2014/main" val="4022424091"/>
                  </a:ext>
                </a:extLst>
              </a:tr>
              <a:tr h="557698">
                <a:tc>
                  <a:txBody>
                    <a:bodyPr/>
                    <a:lstStyle/>
                    <a:p>
                      <a:pPr algn="l"/>
                      <a:r>
                        <a:rPr lang="en-US" sz="1100">
                          <a:effectLst/>
                        </a:rPr>
                        <a:t>MySQL AUDITt</a:t>
                      </a:r>
                      <a:endParaRPr lang="en-US" sz="1100">
                        <a:effectLst/>
                        <a:latin typeface="inherit"/>
                      </a:endParaRPr>
                    </a:p>
                  </a:txBody>
                  <a:tcPr marL="16212" marR="16212" marT="16212" marB="16212" anchor="ctr"/>
                </a:tc>
                <a:tc>
                  <a:txBody>
                    <a:bodyPr/>
                    <a:lstStyle/>
                    <a:p>
                      <a:pPr algn="l"/>
                      <a:r>
                        <a:rPr lang="en-US" sz="1100" dirty="0">
                          <a:effectLst/>
                        </a:rPr>
                        <a:t>AUDIT Plugin for MySQL: </a:t>
                      </a:r>
                      <a:r>
                        <a:rPr lang="en-US" sz="1100" u="none" strike="noStrike" dirty="0">
                          <a:effectLst/>
                          <a:hlinkClick r:id="rId18"/>
                        </a:rPr>
                        <a:t>https://github.com/mcafee/mysql-audit</a:t>
                      </a:r>
                      <a:endParaRPr lang="en-US" sz="1100" dirty="0">
                        <a:effectLst/>
                      </a:endParaRPr>
                    </a:p>
                    <a:p>
                      <a:pPr algn="l"/>
                      <a:r>
                        <a:rPr lang="en-US" sz="1100" dirty="0">
                          <a:effectLst/>
                        </a:rPr>
                        <a:t>Security Plugins for MySQL: </a:t>
                      </a:r>
                      <a:r>
                        <a:rPr lang="en-US" sz="1100" u="none" strike="noStrike" dirty="0">
                          <a:effectLst/>
                          <a:hlinkClick r:id="rId19"/>
                        </a:rPr>
                        <a:t>https://dev.mysql.com/doc/mysql-security-excerpt/5.7/en/security-plugins.html</a:t>
                      </a:r>
                      <a:endParaRPr lang="en-US" sz="1100" dirty="0">
                        <a:effectLst/>
                        <a:latin typeface="inherit"/>
                      </a:endParaRPr>
                    </a:p>
                  </a:txBody>
                  <a:tcPr marL="16212" marR="16212" marT="16212" marB="16212" anchor="ctr"/>
                </a:tc>
                <a:extLst>
                  <a:ext uri="{0D108BD9-81ED-4DB2-BD59-A6C34878D82A}">
                    <a16:rowId xmlns:a16="http://schemas.microsoft.com/office/drawing/2014/main" val="3145623673"/>
                  </a:ext>
                </a:extLst>
              </a:tr>
            </a:tbl>
          </a:graphicData>
        </a:graphic>
      </p:graphicFrame>
    </p:spTree>
    <p:extLst>
      <p:ext uri="{BB962C8B-B14F-4D97-AF65-F5344CB8AC3E}">
        <p14:creationId xmlns:p14="http://schemas.microsoft.com/office/powerpoint/2010/main" val="36817747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111A2-5BD1-4801-8D62-22D3909706FF}"/>
              </a:ext>
            </a:extLst>
          </p:cNvPr>
          <p:cNvSpPr>
            <a:spLocks noGrp="1"/>
          </p:cNvSpPr>
          <p:nvPr>
            <p:ph type="title"/>
          </p:nvPr>
        </p:nvSpPr>
        <p:spPr>
          <a:xfrm>
            <a:off x="838200" y="365125"/>
            <a:ext cx="10515600" cy="549275"/>
          </a:xfrm>
        </p:spPr>
        <p:txBody>
          <a:bodyPr>
            <a:normAutofit fontScale="90000"/>
          </a:bodyPr>
          <a:lstStyle/>
          <a:p>
            <a:r>
              <a:rPr lang="en-US" dirty="0" err="1"/>
              <a:t>DevSecOps</a:t>
            </a:r>
            <a:r>
              <a:rPr lang="en-US" dirty="0"/>
              <a:t> operations team</a:t>
            </a:r>
          </a:p>
        </p:txBody>
      </p:sp>
      <p:sp>
        <p:nvSpPr>
          <p:cNvPr id="3" name="Content Placeholder 2">
            <a:extLst>
              <a:ext uri="{FF2B5EF4-FFF2-40B4-BE49-F238E27FC236}">
                <a16:creationId xmlns:a16="http://schemas.microsoft.com/office/drawing/2014/main" id="{314C7773-B7AE-4D1C-A3C6-3EA71D00ABBA}"/>
              </a:ext>
            </a:extLst>
          </p:cNvPr>
          <p:cNvSpPr>
            <a:spLocks noGrp="1"/>
          </p:cNvSpPr>
          <p:nvPr>
            <p:ph idx="1"/>
          </p:nvPr>
        </p:nvSpPr>
        <p:spPr>
          <a:xfrm>
            <a:off x="838200" y="1015068"/>
            <a:ext cx="10515600" cy="5603846"/>
          </a:xfrm>
        </p:spPr>
        <p:txBody>
          <a:bodyPr>
            <a:normAutofit/>
          </a:bodyPr>
          <a:lstStyle/>
          <a:p>
            <a:r>
              <a:rPr lang="en-US" dirty="0"/>
              <a:t>Security checklists and tools that are needed for every new release</a:t>
            </a:r>
          </a:p>
          <a:p>
            <a:endParaRPr lang="en-US" dirty="0"/>
          </a:p>
        </p:txBody>
      </p:sp>
      <p:graphicFrame>
        <p:nvGraphicFramePr>
          <p:cNvPr id="4" name="Table 3">
            <a:extLst>
              <a:ext uri="{FF2B5EF4-FFF2-40B4-BE49-F238E27FC236}">
                <a16:creationId xmlns:a16="http://schemas.microsoft.com/office/drawing/2014/main" id="{7A639BD5-7E70-4CF9-ACE3-FDAC4E8EB5C4}"/>
              </a:ext>
            </a:extLst>
          </p:cNvPr>
          <p:cNvGraphicFramePr>
            <a:graphicFrameLocks noGrp="1"/>
          </p:cNvGraphicFramePr>
          <p:nvPr>
            <p:extLst>
              <p:ext uri="{D42A27DB-BD31-4B8C-83A1-F6EECF244321}">
                <p14:modId xmlns:p14="http://schemas.microsoft.com/office/powerpoint/2010/main" val="4020203478"/>
              </p:ext>
            </p:extLst>
          </p:nvPr>
        </p:nvGraphicFramePr>
        <p:xfrm>
          <a:off x="1107348" y="1506801"/>
          <a:ext cx="9194334" cy="5273735"/>
        </p:xfrm>
        <a:graphic>
          <a:graphicData uri="http://schemas.openxmlformats.org/drawingml/2006/table">
            <a:tbl>
              <a:tblPr firstRow="1" bandRow="1">
                <a:tableStyleId>{BC89EF96-8CEA-46FF-86C4-4CE0E7609802}</a:tableStyleId>
              </a:tblPr>
              <a:tblGrid>
                <a:gridCol w="3064778">
                  <a:extLst>
                    <a:ext uri="{9D8B030D-6E8A-4147-A177-3AD203B41FA5}">
                      <a16:colId xmlns:a16="http://schemas.microsoft.com/office/drawing/2014/main" val="3190290815"/>
                    </a:ext>
                  </a:extLst>
                </a:gridCol>
                <a:gridCol w="3064778">
                  <a:extLst>
                    <a:ext uri="{9D8B030D-6E8A-4147-A177-3AD203B41FA5}">
                      <a16:colId xmlns:a16="http://schemas.microsoft.com/office/drawing/2014/main" val="518049269"/>
                    </a:ext>
                  </a:extLst>
                </a:gridCol>
                <a:gridCol w="3064778">
                  <a:extLst>
                    <a:ext uri="{9D8B030D-6E8A-4147-A177-3AD203B41FA5}">
                      <a16:colId xmlns:a16="http://schemas.microsoft.com/office/drawing/2014/main" val="1406699290"/>
                    </a:ext>
                  </a:extLst>
                </a:gridCol>
              </a:tblGrid>
              <a:tr h="76281">
                <a:tc>
                  <a:txBody>
                    <a:bodyPr/>
                    <a:lstStyle/>
                    <a:p>
                      <a:pPr algn="l"/>
                      <a:r>
                        <a:rPr lang="en-US" sz="500">
                          <a:effectLst/>
                        </a:rPr>
                        <a:t>Security category</a:t>
                      </a:r>
                      <a:endParaRPr lang="en-US" sz="500">
                        <a:effectLst/>
                        <a:latin typeface="inherit"/>
                      </a:endParaRPr>
                    </a:p>
                  </a:txBody>
                  <a:tcPr marL="8291" marR="8291" marT="8291" marB="8291" anchor="ctr"/>
                </a:tc>
                <a:tc>
                  <a:txBody>
                    <a:bodyPr/>
                    <a:lstStyle/>
                    <a:p>
                      <a:pPr algn="l"/>
                      <a:r>
                        <a:rPr lang="en-US" sz="500">
                          <a:effectLst/>
                        </a:rPr>
                        <a:t>Security testing approaches</a:t>
                      </a:r>
                      <a:endParaRPr lang="en-US" sz="500">
                        <a:effectLst/>
                        <a:latin typeface="inherit"/>
                      </a:endParaRPr>
                    </a:p>
                  </a:txBody>
                  <a:tcPr marL="8291" marR="8291" marT="8291" marB="8291" anchor="ctr"/>
                </a:tc>
                <a:tc>
                  <a:txBody>
                    <a:bodyPr/>
                    <a:lstStyle/>
                    <a:p>
                      <a:pPr algn="l"/>
                      <a:r>
                        <a:rPr lang="en-US" sz="500">
                          <a:effectLst/>
                        </a:rPr>
                        <a:t>Suggested security testing tools</a:t>
                      </a:r>
                      <a:endParaRPr lang="en-US" sz="500">
                        <a:effectLst/>
                        <a:latin typeface="inherit"/>
                      </a:endParaRPr>
                    </a:p>
                  </a:txBody>
                  <a:tcPr marL="8291" marR="8291" marT="8291" marB="8291" anchor="ctr"/>
                </a:tc>
                <a:extLst>
                  <a:ext uri="{0D108BD9-81ED-4DB2-BD59-A6C34878D82A}">
                    <a16:rowId xmlns:a16="http://schemas.microsoft.com/office/drawing/2014/main" val="4003002739"/>
                  </a:ext>
                </a:extLst>
              </a:tr>
              <a:tr h="673263">
                <a:tc>
                  <a:txBody>
                    <a:bodyPr/>
                    <a:lstStyle/>
                    <a:p>
                      <a:pPr algn="l"/>
                      <a:r>
                        <a:rPr lang="en-US" sz="500">
                          <a:effectLst/>
                        </a:rPr>
                        <a:t>Hidden communication ports or channels</a:t>
                      </a:r>
                      <a:endParaRPr lang="en-US" sz="500">
                        <a:effectLst/>
                        <a:latin typeface="inherit"/>
                      </a:endParaRPr>
                    </a:p>
                  </a:txBody>
                  <a:tcPr marL="8291" marR="8291" marT="8291" marB="8291" anchor="ctr"/>
                </a:tc>
                <a:tc>
                  <a:txBody>
                    <a:bodyPr/>
                    <a:lstStyle/>
                    <a:p>
                      <a:pPr algn="l">
                        <a:buFont typeface="Arial" panose="020B0604020202020204" pitchFamily="34" charset="0"/>
                        <a:buChar char="•"/>
                      </a:pPr>
                      <a:r>
                        <a:rPr lang="en-US" sz="500">
                          <a:effectLst/>
                        </a:rPr>
                        <a:t>Ensure there are no hidden communication ports or backdoors.</a:t>
                      </a:r>
                    </a:p>
                    <a:p>
                      <a:pPr algn="l">
                        <a:buFont typeface="Arial" panose="020B0604020202020204" pitchFamily="34" charset="0"/>
                        <a:buChar char="•"/>
                      </a:pPr>
                      <a:r>
                        <a:rPr lang="en-US" sz="500">
                          <a:effectLst/>
                        </a:rPr>
                        <a:t>Ensure there are no hidden hard-coded secrets, passwords, or hard keys.</a:t>
                      </a:r>
                    </a:p>
                    <a:p>
                      <a:pPr algn="l">
                        <a:buFont typeface="Arial" panose="020B0604020202020204" pitchFamily="34" charset="0"/>
                        <a:buChar char="•"/>
                      </a:pPr>
                      <a:r>
                        <a:rPr lang="en-US" sz="500">
                          <a:effectLst/>
                        </a:rPr>
                        <a:t>Ensure there are no unnecessary system maintenance tools.</a:t>
                      </a:r>
                    </a:p>
                    <a:p>
                      <a:pPr algn="l">
                        <a:buFont typeface="Arial" panose="020B0604020202020204" pitchFamily="34" charset="0"/>
                        <a:buChar char="•"/>
                      </a:pPr>
                      <a:r>
                        <a:rPr lang="en-US" sz="500">
                          <a:effectLst/>
                        </a:rPr>
                        <a:t>Initiate a source code review for networking communication, such as Java-related API connect(), getPort(), getLocalPort(), Socket(), bind(), accept(), and ServerSocket().</a:t>
                      </a:r>
                    </a:p>
                    <a:p>
                      <a:pPr algn="l">
                        <a:buFont typeface="Arial" panose="020B0604020202020204" pitchFamily="34" charset="0"/>
                        <a:buChar char="•"/>
                      </a:pPr>
                      <a:r>
                        <a:rPr lang="en-US" sz="500">
                          <a:effectLst/>
                        </a:rPr>
                        <a:t>Listening to 0.0.0.0 is forbidden.</a:t>
                      </a:r>
                      <a:endParaRPr lang="en-US" sz="500" b="0">
                        <a:effectLst/>
                      </a:endParaRPr>
                    </a:p>
                  </a:txBody>
                  <a:tcPr marL="8291" marR="8291" marT="8291" marB="8291" anchor="ctr"/>
                </a:tc>
                <a:tc>
                  <a:txBody>
                    <a:bodyPr/>
                    <a:lstStyle/>
                    <a:p>
                      <a:pPr algn="l"/>
                      <a:r>
                        <a:rPr lang="en-US" sz="500">
                          <a:effectLst/>
                        </a:rPr>
                        <a:t>NMAP</a:t>
                      </a:r>
                    </a:p>
                    <a:p>
                      <a:pPr algn="l"/>
                      <a:r>
                        <a:rPr lang="en-US" sz="500">
                          <a:effectLst/>
                        </a:rPr>
                        <a:t>Graudit</a:t>
                      </a:r>
                    </a:p>
                    <a:p>
                      <a:pPr algn="l"/>
                      <a:r>
                        <a:rPr lang="en-US" sz="500">
                          <a:effectLst/>
                        </a:rPr>
                        <a:t>TruffleHog</a:t>
                      </a:r>
                    </a:p>
                    <a:p>
                      <a:pPr algn="l"/>
                      <a:r>
                        <a:rPr lang="en-US" sz="500">
                          <a:effectLst/>
                        </a:rPr>
                        <a:t>Snallygaster</a:t>
                      </a:r>
                    </a:p>
                    <a:p>
                      <a:pPr algn="l"/>
                      <a:r>
                        <a:rPr lang="en-US" sz="500">
                          <a:effectLst/>
                        </a:rPr>
                        <a:t>Hping</a:t>
                      </a:r>
                    </a:p>
                    <a:p>
                      <a:pPr algn="l"/>
                      <a:r>
                        <a:rPr lang="en-US" sz="500">
                          <a:effectLst/>
                        </a:rPr>
                        <a:t>masscan</a:t>
                      </a:r>
                      <a:endParaRPr lang="en-US" sz="500">
                        <a:effectLst/>
                        <a:latin typeface="inherit"/>
                      </a:endParaRPr>
                    </a:p>
                  </a:txBody>
                  <a:tcPr marL="8291" marR="8291" marT="8291" marB="8291" anchor="ctr"/>
                </a:tc>
                <a:extLst>
                  <a:ext uri="{0D108BD9-81ED-4DB2-BD59-A6C34878D82A}">
                    <a16:rowId xmlns:a16="http://schemas.microsoft.com/office/drawing/2014/main" val="4253282758"/>
                  </a:ext>
                </a:extLst>
              </a:tr>
              <a:tr h="524018">
                <a:tc>
                  <a:txBody>
                    <a:bodyPr/>
                    <a:lstStyle/>
                    <a:p>
                      <a:pPr algn="l"/>
                      <a:r>
                        <a:rPr lang="en-US" sz="500">
                          <a:effectLst/>
                        </a:rPr>
                        <a:t>Privacy information</a:t>
                      </a:r>
                      <a:endParaRPr lang="en-US" sz="500">
                        <a:effectLst/>
                        <a:latin typeface="inherit"/>
                      </a:endParaRPr>
                    </a:p>
                  </a:txBody>
                  <a:tcPr marL="8291" marR="8291" marT="8291" marB="8291" anchor="ctr"/>
                </a:tc>
                <a:tc>
                  <a:txBody>
                    <a:bodyPr/>
                    <a:lstStyle/>
                    <a:p>
                      <a:pPr algn="l">
                        <a:buFont typeface="Arial" panose="020B0604020202020204" pitchFamily="34" charset="0"/>
                        <a:buChar char="•"/>
                      </a:pPr>
                      <a:r>
                        <a:rPr lang="en-US" sz="500">
                          <a:effectLst/>
                        </a:rPr>
                        <a:t>Search for the plaintext password and key in the source code.</a:t>
                      </a:r>
                    </a:p>
                    <a:p>
                      <a:pPr algn="l">
                        <a:buFont typeface="Arial" panose="020B0604020202020204" pitchFamily="34" charset="0"/>
                        <a:buChar char="•"/>
                      </a:pPr>
                      <a:r>
                        <a:rPr lang="en-US" sz="500">
                          <a:effectLst/>
                        </a:rPr>
                        <a:t>Search for the personal information for GDPR compliance.</a:t>
                      </a:r>
                    </a:p>
                    <a:p>
                      <a:pPr algn="l">
                        <a:buFont typeface="Arial" panose="020B0604020202020204" pitchFamily="34" charset="0"/>
                        <a:buChar char="•"/>
                      </a:pPr>
                      <a:r>
                        <a:rPr lang="en-US" sz="500">
                          <a:effectLst/>
                        </a:rPr>
                        <a:t>Check that the personal information can be modified and removed by the end user.</a:t>
                      </a:r>
                    </a:p>
                    <a:p>
                      <a:pPr algn="l">
                        <a:buFont typeface="Arial" panose="020B0604020202020204" pitchFamily="34" charset="0"/>
                        <a:buChar char="•"/>
                      </a:pPr>
                      <a:r>
                        <a:rPr lang="en-US" sz="500">
                          <a:effectLst/>
                        </a:rPr>
                        <a:t>Check that the personal information can be removed within a defined period.</a:t>
                      </a:r>
                      <a:endParaRPr lang="en-US" sz="500" b="0">
                        <a:effectLst/>
                      </a:endParaRPr>
                    </a:p>
                  </a:txBody>
                  <a:tcPr marL="8291" marR="8291" marT="8291" marB="8291" anchor="ctr"/>
                </a:tc>
                <a:tc>
                  <a:txBody>
                    <a:bodyPr/>
                    <a:lstStyle/>
                    <a:p>
                      <a:pPr algn="l"/>
                      <a:r>
                        <a:rPr lang="en-US" sz="500">
                          <a:effectLst/>
                        </a:rPr>
                        <a:t>TruffleHog</a:t>
                      </a:r>
                    </a:p>
                    <a:p>
                      <a:pPr algn="l"/>
                      <a:r>
                        <a:rPr lang="en-US" sz="500">
                          <a:effectLst/>
                        </a:rPr>
                        <a:t>Blueflower</a:t>
                      </a:r>
                    </a:p>
                    <a:p>
                      <a:pPr algn="l"/>
                      <a:r>
                        <a:rPr lang="en-US" sz="500">
                          <a:effectLst/>
                        </a:rPr>
                        <a:t>YARA</a:t>
                      </a:r>
                    </a:p>
                    <a:p>
                      <a:pPr algn="l"/>
                      <a:r>
                        <a:rPr lang="en-US" sz="500">
                          <a:effectLst/>
                        </a:rPr>
                        <a:t>PrivacyScore</a:t>
                      </a:r>
                    </a:p>
                    <a:p>
                      <a:pPr algn="l"/>
                      <a:r>
                        <a:rPr lang="en-US" sz="500">
                          <a:effectLst/>
                        </a:rPr>
                        <a:t>Snallygaster</a:t>
                      </a:r>
                      <a:endParaRPr lang="en-US" sz="500">
                        <a:effectLst/>
                        <a:latin typeface="inherit"/>
                      </a:endParaRPr>
                    </a:p>
                  </a:txBody>
                  <a:tcPr marL="8291" marR="8291" marT="8291" marB="8291" anchor="ctr"/>
                </a:tc>
                <a:extLst>
                  <a:ext uri="{0D108BD9-81ED-4DB2-BD59-A6C34878D82A}">
                    <a16:rowId xmlns:a16="http://schemas.microsoft.com/office/drawing/2014/main" val="2374496415"/>
                  </a:ext>
                </a:extLst>
              </a:tr>
              <a:tr h="165828">
                <a:tc>
                  <a:txBody>
                    <a:bodyPr/>
                    <a:lstStyle/>
                    <a:p>
                      <a:pPr algn="l"/>
                      <a:r>
                        <a:rPr lang="en-US" sz="500">
                          <a:effectLst/>
                        </a:rPr>
                        <a:t>Secure communication</a:t>
                      </a:r>
                      <a:endParaRPr lang="en-US" sz="500">
                        <a:effectLst/>
                        <a:latin typeface="inherit"/>
                      </a:endParaRPr>
                    </a:p>
                  </a:txBody>
                  <a:tcPr marL="8291" marR="8291" marT="8291" marB="8291" anchor="ctr"/>
                </a:tc>
                <a:tc>
                  <a:txBody>
                    <a:bodyPr/>
                    <a:lstStyle/>
                    <a:p>
                      <a:pPr algn="l">
                        <a:buFont typeface="Arial" panose="020B0604020202020204" pitchFamily="34" charset="0"/>
                        <a:buChar char="•"/>
                      </a:pPr>
                      <a:r>
                        <a:rPr lang="en-US" sz="500">
                          <a:effectLst/>
                        </a:rPr>
                        <a:t>SSH v2 instead of Telnet</a:t>
                      </a:r>
                    </a:p>
                    <a:p>
                      <a:pPr algn="l">
                        <a:buFont typeface="Arial" panose="020B0604020202020204" pitchFamily="34" charset="0"/>
                        <a:buChar char="•"/>
                      </a:pPr>
                      <a:r>
                        <a:rPr lang="en-US" sz="500">
                          <a:effectLst/>
                        </a:rPr>
                        <a:t>SFTP instead of FTP</a:t>
                      </a:r>
                    </a:p>
                    <a:p>
                      <a:pPr algn="l">
                        <a:buFont typeface="Arial" panose="020B0604020202020204" pitchFamily="34" charset="0"/>
                        <a:buChar char="•"/>
                      </a:pPr>
                      <a:r>
                        <a:rPr lang="en-US" sz="500">
                          <a:effectLst/>
                        </a:rPr>
                        <a:t>TLS 1.2 instead of SSL, TLS 1.1</a:t>
                      </a:r>
                      <a:endParaRPr lang="en-US" sz="500" b="0">
                        <a:effectLst/>
                      </a:endParaRPr>
                    </a:p>
                  </a:txBody>
                  <a:tcPr marL="8291" marR="8291" marT="8291" marB="8291" anchor="ctr"/>
                </a:tc>
                <a:tc>
                  <a:txBody>
                    <a:bodyPr/>
                    <a:lstStyle/>
                    <a:p>
                      <a:pPr algn="l"/>
                      <a:r>
                        <a:rPr lang="en-US" sz="500">
                          <a:effectLst/>
                        </a:rPr>
                        <a:t>NMAP</a:t>
                      </a:r>
                    </a:p>
                    <a:p>
                      <a:pPr algn="l"/>
                      <a:r>
                        <a:rPr lang="en-US" sz="500">
                          <a:effectLst/>
                        </a:rPr>
                        <a:t>WireShark</a:t>
                      </a:r>
                    </a:p>
                    <a:p>
                      <a:pPr algn="l"/>
                      <a:r>
                        <a:rPr lang="en-US" sz="500">
                          <a:effectLst/>
                        </a:rPr>
                        <a:t>SSLyze</a:t>
                      </a:r>
                    </a:p>
                    <a:p>
                      <a:pPr algn="l"/>
                      <a:r>
                        <a:rPr lang="en-US" sz="500">
                          <a:effectLst/>
                        </a:rPr>
                        <a:t>SSL/TLS tester</a:t>
                      </a:r>
                      <a:endParaRPr lang="en-US" sz="500">
                        <a:effectLst/>
                        <a:latin typeface="inherit"/>
                      </a:endParaRPr>
                    </a:p>
                  </a:txBody>
                  <a:tcPr marL="8291" marR="8291" marT="8291" marB="8291" anchor="ctr"/>
                </a:tc>
                <a:extLst>
                  <a:ext uri="{0D108BD9-81ED-4DB2-BD59-A6C34878D82A}">
                    <a16:rowId xmlns:a16="http://schemas.microsoft.com/office/drawing/2014/main" val="673454328"/>
                  </a:ext>
                </a:extLst>
              </a:tr>
              <a:tr h="225527">
                <a:tc>
                  <a:txBody>
                    <a:bodyPr/>
                    <a:lstStyle/>
                    <a:p>
                      <a:pPr algn="l"/>
                      <a:r>
                        <a:rPr lang="en-US" sz="500">
                          <a:effectLst/>
                        </a:rPr>
                        <a:t>Third-party components.</a:t>
                      </a:r>
                      <a:endParaRPr lang="en-US" sz="500">
                        <a:effectLst/>
                        <a:latin typeface="inherit"/>
                      </a:endParaRPr>
                    </a:p>
                  </a:txBody>
                  <a:tcPr marL="8291" marR="8291" marT="8291" marB="8291" anchor="ctr"/>
                </a:tc>
                <a:tc>
                  <a:txBody>
                    <a:bodyPr/>
                    <a:lstStyle/>
                    <a:p>
                      <a:pPr algn="l">
                        <a:buFont typeface="Arial" panose="020B0604020202020204" pitchFamily="34" charset="0"/>
                        <a:buChar char="•"/>
                      </a:pPr>
                      <a:r>
                        <a:rPr lang="en-US" sz="500">
                          <a:effectLst/>
                        </a:rPr>
                        <a:t>CVE check</a:t>
                      </a:r>
                    </a:p>
                    <a:p>
                      <a:pPr algn="l">
                        <a:buFont typeface="Arial" panose="020B0604020202020204" pitchFamily="34" charset="0"/>
                        <a:buChar char="•"/>
                      </a:pPr>
                      <a:r>
                        <a:rPr lang="en-US" sz="500">
                          <a:effectLst/>
                        </a:rPr>
                        <a:t>Known vulnerabilities check</a:t>
                      </a:r>
                    </a:p>
                    <a:p>
                      <a:pPr algn="l">
                        <a:buFont typeface="Arial" panose="020B0604020202020204" pitchFamily="34" charset="0"/>
                        <a:buChar char="•"/>
                      </a:pPr>
                      <a:r>
                        <a:rPr lang="en-US" sz="500">
                          <a:effectLst/>
                        </a:rPr>
                        <a:t>Hidden malicious code or secrets check</a:t>
                      </a:r>
                      <a:endParaRPr lang="en-US" sz="500" b="0">
                        <a:effectLst/>
                      </a:endParaRPr>
                    </a:p>
                  </a:txBody>
                  <a:tcPr marL="8291" marR="8291" marT="8291" marB="8291" anchor="ctr"/>
                </a:tc>
                <a:tc>
                  <a:txBody>
                    <a:bodyPr/>
                    <a:lstStyle/>
                    <a:p>
                      <a:pPr algn="l"/>
                      <a:r>
                        <a:rPr lang="en-US" sz="500">
                          <a:effectLst/>
                        </a:rPr>
                        <a:t>OWASP Dependency check</a:t>
                      </a:r>
                    </a:p>
                    <a:p>
                      <a:pPr algn="l"/>
                      <a:r>
                        <a:rPr lang="en-US" sz="500">
                          <a:effectLst/>
                        </a:rPr>
                        <a:t>LMD (Linux Malware Detection)</a:t>
                      </a:r>
                    </a:p>
                    <a:p>
                      <a:pPr algn="l"/>
                      <a:r>
                        <a:rPr lang="en-US" sz="500">
                          <a:effectLst/>
                        </a:rPr>
                        <a:t>OpenVAS</a:t>
                      </a:r>
                    </a:p>
                    <a:p>
                      <a:pPr algn="l"/>
                      <a:r>
                        <a:rPr lang="en-US" sz="500">
                          <a:effectLst/>
                        </a:rPr>
                        <a:t>NMAP</a:t>
                      </a:r>
                    </a:p>
                    <a:p>
                      <a:pPr algn="l"/>
                      <a:r>
                        <a:rPr lang="en-US" sz="500">
                          <a:effectLst/>
                        </a:rPr>
                        <a:t>CVEChecker</a:t>
                      </a:r>
                      <a:endParaRPr lang="en-US" sz="500">
                        <a:effectLst/>
                        <a:latin typeface="inherit"/>
                      </a:endParaRPr>
                    </a:p>
                  </a:txBody>
                  <a:tcPr marL="8291" marR="8291" marT="8291" marB="8291" anchor="ctr"/>
                </a:tc>
                <a:extLst>
                  <a:ext uri="{0D108BD9-81ED-4DB2-BD59-A6C34878D82A}">
                    <a16:rowId xmlns:a16="http://schemas.microsoft.com/office/drawing/2014/main" val="2019991148"/>
                  </a:ext>
                </a:extLst>
              </a:tr>
              <a:tr h="195678">
                <a:tc>
                  <a:txBody>
                    <a:bodyPr/>
                    <a:lstStyle/>
                    <a:p>
                      <a:pPr algn="l"/>
                      <a:r>
                        <a:rPr lang="en-US" sz="500">
                          <a:effectLst/>
                        </a:rPr>
                        <a:t>Cryptography</a:t>
                      </a:r>
                      <a:endParaRPr lang="en-US" sz="500">
                        <a:effectLst/>
                        <a:latin typeface="inherit"/>
                      </a:endParaRPr>
                    </a:p>
                  </a:txBody>
                  <a:tcPr marL="8291" marR="8291" marT="8291" marB="8291" anchor="ctr"/>
                </a:tc>
                <a:tc>
                  <a:txBody>
                    <a:bodyPr/>
                    <a:lstStyle/>
                    <a:p>
                      <a:pPr algn="l">
                        <a:buFont typeface="Arial" panose="020B0604020202020204" pitchFamily="34" charset="0"/>
                        <a:buChar char="•"/>
                      </a:pPr>
                      <a:r>
                        <a:rPr lang="en-US" sz="500">
                          <a:effectLst/>
                        </a:rPr>
                        <a:t>Ensure there is no weak encryption algorithm</a:t>
                      </a:r>
                    </a:p>
                    <a:p>
                      <a:pPr algn="l">
                        <a:buFont typeface="Arial" panose="020B0604020202020204" pitchFamily="34" charset="0"/>
                        <a:buChar char="•"/>
                      </a:pPr>
                      <a:r>
                        <a:rPr lang="en-US" sz="500">
                          <a:effectLst/>
                        </a:rPr>
                        <a:t>Ensure there are no secret files on the public web interfaces</a:t>
                      </a:r>
                      <a:endParaRPr lang="en-US" sz="500" b="0">
                        <a:effectLst/>
                      </a:endParaRPr>
                    </a:p>
                  </a:txBody>
                  <a:tcPr marL="8291" marR="8291" marT="8291" marB="8291" anchor="ctr"/>
                </a:tc>
                <a:tc>
                  <a:txBody>
                    <a:bodyPr/>
                    <a:lstStyle/>
                    <a:p>
                      <a:pPr algn="l"/>
                      <a:r>
                        <a:rPr lang="en-US" sz="500">
                          <a:effectLst/>
                        </a:rPr>
                        <a:t>Graudit</a:t>
                      </a:r>
                    </a:p>
                    <a:p>
                      <a:pPr algn="l"/>
                      <a:r>
                        <a:rPr lang="en-US" sz="500">
                          <a:effectLst/>
                        </a:rPr>
                        <a:t>SSLyze</a:t>
                      </a:r>
                    </a:p>
                    <a:p>
                      <a:pPr algn="l"/>
                      <a:r>
                        <a:rPr lang="en-US" sz="500">
                          <a:effectLst/>
                        </a:rPr>
                        <a:t>Snallygaster</a:t>
                      </a:r>
                      <a:endParaRPr lang="en-US" sz="500">
                        <a:effectLst/>
                        <a:latin typeface="inherit"/>
                      </a:endParaRPr>
                    </a:p>
                  </a:txBody>
                  <a:tcPr marL="8291" marR="8291" marT="8291" marB="8291" anchor="ctr"/>
                </a:tc>
                <a:extLst>
                  <a:ext uri="{0D108BD9-81ED-4DB2-BD59-A6C34878D82A}">
                    <a16:rowId xmlns:a16="http://schemas.microsoft.com/office/drawing/2014/main" val="469381611"/>
                  </a:ext>
                </a:extLst>
              </a:tr>
              <a:tr h="434470">
                <a:tc>
                  <a:txBody>
                    <a:bodyPr/>
                    <a:lstStyle/>
                    <a:p>
                      <a:pPr algn="l"/>
                      <a:r>
                        <a:rPr lang="en-US" sz="500">
                          <a:effectLst/>
                        </a:rPr>
                        <a:t>Audit logging</a:t>
                      </a:r>
                      <a:endParaRPr lang="en-US" sz="500">
                        <a:effectLst/>
                        <a:latin typeface="inherit"/>
                      </a:endParaRPr>
                    </a:p>
                  </a:txBody>
                  <a:tcPr marL="8291" marR="8291" marT="8291" marB="8291" anchor="ctr"/>
                </a:tc>
                <a:tc>
                  <a:txBody>
                    <a:bodyPr/>
                    <a:lstStyle/>
                    <a:p>
                      <a:pPr algn="l"/>
                      <a:r>
                        <a:rPr lang="en-US" sz="500">
                          <a:effectLst/>
                        </a:rPr>
                        <a:t>Ensure the operation and security team can log the following scenarios:</a:t>
                      </a:r>
                    </a:p>
                    <a:p>
                      <a:pPr algn="l">
                        <a:buFont typeface="Arial" panose="020B0604020202020204" pitchFamily="34" charset="0"/>
                        <a:buChar char="•"/>
                      </a:pPr>
                      <a:r>
                        <a:rPr lang="en-US" sz="500">
                          <a:effectLst/>
                        </a:rPr>
                        <a:t>Nonquery operations, including success and failure actions</a:t>
                      </a:r>
                    </a:p>
                    <a:p>
                      <a:pPr algn="l">
                        <a:buFont typeface="Arial" panose="020B0604020202020204" pitchFamily="34" charset="0"/>
                        <a:buChar char="•"/>
                      </a:pPr>
                      <a:r>
                        <a:rPr lang="en-US" sz="500">
                          <a:effectLst/>
                        </a:rPr>
                        <a:t>Nonquery scheduled tasks</a:t>
                      </a:r>
                    </a:p>
                    <a:p>
                      <a:pPr algn="l">
                        <a:buFont typeface="Arial" panose="020B0604020202020204" pitchFamily="34" charset="0"/>
                        <a:buChar char="•"/>
                      </a:pPr>
                      <a:r>
                        <a:rPr lang="en-US" sz="500">
                          <a:effectLst/>
                        </a:rPr>
                        <a:t>API access or tool connections to execute administration tasks</a:t>
                      </a:r>
                      <a:endParaRPr lang="en-US" sz="500" b="0">
                        <a:effectLst/>
                      </a:endParaRPr>
                    </a:p>
                  </a:txBody>
                  <a:tcPr marL="8291" marR="8291" marT="8291" marB="8291" anchor="ctr"/>
                </a:tc>
                <a:tc>
                  <a:txBody>
                    <a:bodyPr/>
                    <a:lstStyle/>
                    <a:p>
                      <a:pPr algn="l"/>
                      <a:r>
                        <a:rPr lang="en-US" sz="500">
                          <a:effectLst/>
                        </a:rPr>
                        <a:t>GREP</a:t>
                      </a:r>
                    </a:p>
                  </a:txBody>
                  <a:tcPr marL="8291" marR="8291" marT="8291" marB="8291" anchor="ctr"/>
                </a:tc>
                <a:extLst>
                  <a:ext uri="{0D108BD9-81ED-4DB2-BD59-A6C34878D82A}">
                    <a16:rowId xmlns:a16="http://schemas.microsoft.com/office/drawing/2014/main" val="1558135415"/>
                  </a:ext>
                </a:extLst>
              </a:tr>
              <a:tr h="404621">
                <a:tc>
                  <a:txBody>
                    <a:bodyPr/>
                    <a:lstStyle/>
                    <a:p>
                      <a:pPr algn="l"/>
                      <a:r>
                        <a:rPr lang="en-US" sz="500">
                          <a:effectLst/>
                        </a:rPr>
                        <a:t>DoS attacks</a:t>
                      </a:r>
                      <a:endParaRPr lang="en-US" sz="500">
                        <a:effectLst/>
                        <a:latin typeface="inherit"/>
                      </a:endParaRPr>
                    </a:p>
                  </a:txBody>
                  <a:tcPr marL="8291" marR="8291" marT="8291" marB="8291" anchor="ctr"/>
                </a:tc>
                <a:tc>
                  <a:txBody>
                    <a:bodyPr/>
                    <a:lstStyle/>
                    <a:p>
                      <a:pPr algn="l"/>
                      <a:r>
                        <a:rPr lang="en-US" sz="500">
                          <a:effectLst/>
                        </a:rPr>
                        <a:t>The testing of the DOS is to ensure whether the application failure occurred as expected. The DOS scenario may cover the following:</a:t>
                      </a:r>
                    </a:p>
                    <a:p>
                      <a:pPr algn="l">
                        <a:buFont typeface="Arial" panose="020B0604020202020204" pitchFamily="34" charset="0"/>
                        <a:buChar char="•"/>
                      </a:pPr>
                      <a:r>
                        <a:rPr lang="en-US" sz="500">
                          <a:effectLst/>
                        </a:rPr>
                        <a:t>TCP Sync flooding</a:t>
                      </a:r>
                    </a:p>
                    <a:p>
                      <a:pPr algn="l">
                        <a:buFont typeface="Arial" panose="020B0604020202020204" pitchFamily="34" charset="0"/>
                        <a:buChar char="•"/>
                      </a:pPr>
                      <a:r>
                        <a:rPr lang="en-US" sz="500">
                          <a:effectLst/>
                        </a:rPr>
                        <a:t>HTTP Slow</a:t>
                      </a:r>
                    </a:p>
                    <a:p>
                      <a:pPr algn="l">
                        <a:buFont typeface="Arial" panose="020B0604020202020204" pitchFamily="34" charset="0"/>
                        <a:buChar char="•"/>
                      </a:pPr>
                      <a:r>
                        <a:rPr lang="en-US" sz="500">
                          <a:effectLst/>
                        </a:rPr>
                        <a:t>HTTP Post flooding</a:t>
                      </a:r>
                    </a:p>
                    <a:p>
                      <a:pPr algn="l">
                        <a:buFont typeface="Arial" panose="020B0604020202020204" pitchFamily="34" charset="0"/>
                        <a:buChar char="•"/>
                      </a:pPr>
                      <a:r>
                        <a:rPr lang="en-US" sz="500">
                          <a:effectLst/>
                        </a:rPr>
                        <a:t>NTP DOS</a:t>
                      </a:r>
                    </a:p>
                    <a:p>
                      <a:pPr algn="l">
                        <a:buFont typeface="Arial" panose="020B0604020202020204" pitchFamily="34" charset="0"/>
                        <a:buChar char="•"/>
                      </a:pPr>
                      <a:r>
                        <a:rPr lang="en-US" sz="500">
                          <a:effectLst/>
                        </a:rPr>
                        <a:t>SSL DOS</a:t>
                      </a:r>
                      <a:endParaRPr lang="en-US" sz="500" b="0">
                        <a:effectLst/>
                      </a:endParaRPr>
                    </a:p>
                  </a:txBody>
                  <a:tcPr marL="8291" marR="8291" marT="8291" marB="8291" anchor="ctr"/>
                </a:tc>
                <a:tc>
                  <a:txBody>
                    <a:bodyPr/>
                    <a:lstStyle/>
                    <a:p>
                      <a:pPr algn="l"/>
                      <a:r>
                        <a:rPr lang="en-US" sz="500">
                          <a:effectLst/>
                        </a:rPr>
                        <a:t>Pwnloris</a:t>
                      </a:r>
                    </a:p>
                    <a:p>
                      <a:pPr algn="l"/>
                      <a:r>
                        <a:rPr lang="en-US" sz="500">
                          <a:effectLst/>
                        </a:rPr>
                        <a:t>Slowloris</a:t>
                      </a:r>
                    </a:p>
                    <a:p>
                      <a:pPr algn="l"/>
                      <a:r>
                        <a:rPr lang="en-US" sz="500">
                          <a:effectLst/>
                        </a:rPr>
                        <a:t>Synflood</a:t>
                      </a:r>
                    </a:p>
                    <a:p>
                      <a:pPr algn="l"/>
                      <a:r>
                        <a:rPr lang="en-US" sz="500">
                          <a:effectLst/>
                        </a:rPr>
                        <a:t>Thc-sll-dos</a:t>
                      </a:r>
                    </a:p>
                    <a:p>
                      <a:pPr algn="l"/>
                      <a:r>
                        <a:rPr lang="en-US" sz="500">
                          <a:effectLst/>
                        </a:rPr>
                        <a:t>Wreckuests</a:t>
                      </a:r>
                    </a:p>
                    <a:p>
                      <a:pPr algn="l"/>
                      <a:r>
                        <a:rPr lang="en-US" sz="500">
                          <a:effectLst/>
                        </a:rPr>
                        <a:t>ntpDOS</a:t>
                      </a:r>
                      <a:endParaRPr lang="en-US" sz="500">
                        <a:effectLst/>
                        <a:latin typeface="inherit"/>
                      </a:endParaRPr>
                    </a:p>
                  </a:txBody>
                  <a:tcPr marL="8291" marR="8291" marT="8291" marB="8291" anchor="ctr"/>
                </a:tc>
                <a:extLst>
                  <a:ext uri="{0D108BD9-81ED-4DB2-BD59-A6C34878D82A}">
                    <a16:rowId xmlns:a16="http://schemas.microsoft.com/office/drawing/2014/main" val="2298860936"/>
                  </a:ext>
                </a:extLst>
              </a:tr>
              <a:tr h="643414">
                <a:tc>
                  <a:txBody>
                    <a:bodyPr/>
                    <a:lstStyle/>
                    <a:p>
                      <a:pPr algn="l"/>
                      <a:r>
                        <a:rPr lang="en-US" sz="500">
                          <a:effectLst/>
                        </a:rPr>
                        <a:t>Web security</a:t>
                      </a:r>
                      <a:endParaRPr lang="en-US" sz="500">
                        <a:effectLst/>
                        <a:latin typeface="inherit"/>
                      </a:endParaRPr>
                    </a:p>
                  </a:txBody>
                  <a:tcPr marL="8291" marR="8291" marT="8291" marB="8291" anchor="ctr"/>
                </a:tc>
                <a:tc>
                  <a:txBody>
                    <a:bodyPr/>
                    <a:lstStyle/>
                    <a:p>
                      <a:pPr algn="l"/>
                      <a:r>
                        <a:rPr lang="en-US" sz="500">
                          <a:effectLst/>
                        </a:rPr>
                        <a:t>This can refer to the OWASP Testing Guide, and OWASP Top 10:</a:t>
                      </a:r>
                    </a:p>
                    <a:p>
                      <a:pPr algn="l">
                        <a:buFont typeface="Arial" panose="020B0604020202020204" pitchFamily="34" charset="0"/>
                        <a:buChar char="•"/>
                      </a:pPr>
                      <a:r>
                        <a:rPr lang="en-US" sz="500">
                          <a:effectLst/>
                        </a:rPr>
                        <a:t> Injection</a:t>
                      </a:r>
                    </a:p>
                    <a:p>
                      <a:pPr algn="l">
                        <a:buFont typeface="Arial" panose="020B0604020202020204" pitchFamily="34" charset="0"/>
                        <a:buChar char="•"/>
                      </a:pPr>
                      <a:r>
                        <a:rPr lang="en-US" sz="500">
                          <a:effectLst/>
                        </a:rPr>
                        <a:t>Broken authentication</a:t>
                      </a:r>
                    </a:p>
                    <a:p>
                      <a:pPr algn="l">
                        <a:buFont typeface="Arial" panose="020B0604020202020204" pitchFamily="34" charset="0"/>
                        <a:buChar char="•"/>
                      </a:pPr>
                      <a:r>
                        <a:rPr lang="en-US" sz="500">
                          <a:effectLst/>
                        </a:rPr>
                        <a:t>Sensitive data exposure</a:t>
                      </a:r>
                    </a:p>
                    <a:p>
                      <a:pPr algn="l">
                        <a:buFont typeface="Arial" panose="020B0604020202020204" pitchFamily="34" charset="0"/>
                        <a:buChar char="•"/>
                      </a:pPr>
                      <a:r>
                        <a:rPr lang="en-US" sz="500">
                          <a:effectLst/>
                        </a:rPr>
                        <a:t>XXE</a:t>
                      </a:r>
                    </a:p>
                    <a:p>
                      <a:pPr algn="l">
                        <a:buFont typeface="Arial" panose="020B0604020202020204" pitchFamily="34" charset="0"/>
                        <a:buChar char="•"/>
                      </a:pPr>
                      <a:r>
                        <a:rPr lang="en-US" sz="500">
                          <a:effectLst/>
                        </a:rPr>
                        <a:t>Broken access control</a:t>
                      </a:r>
                    </a:p>
                    <a:p>
                      <a:pPr algn="l">
                        <a:buFont typeface="Arial" panose="020B0604020202020204" pitchFamily="34" charset="0"/>
                        <a:buChar char="•"/>
                      </a:pPr>
                      <a:r>
                        <a:rPr lang="en-US" sz="500">
                          <a:effectLst/>
                        </a:rPr>
                        <a:t>Security misconfiguration</a:t>
                      </a:r>
                    </a:p>
                    <a:p>
                      <a:pPr algn="l">
                        <a:buFont typeface="Arial" panose="020B0604020202020204" pitchFamily="34" charset="0"/>
                        <a:buChar char="•"/>
                      </a:pPr>
                      <a:r>
                        <a:rPr lang="en-US" sz="500">
                          <a:effectLst/>
                        </a:rPr>
                        <a:t>XSS</a:t>
                      </a:r>
                    </a:p>
                    <a:p>
                      <a:pPr algn="l">
                        <a:buFont typeface="Arial" panose="020B0604020202020204" pitchFamily="34" charset="0"/>
                        <a:buChar char="•"/>
                      </a:pPr>
                      <a:r>
                        <a:rPr lang="en-US" sz="500">
                          <a:effectLst/>
                        </a:rPr>
                        <a:t>Insecure deserialization</a:t>
                      </a:r>
                    </a:p>
                    <a:p>
                      <a:pPr algn="l">
                        <a:buFont typeface="Arial" panose="020B0604020202020204" pitchFamily="34" charset="0"/>
                        <a:buChar char="•"/>
                      </a:pPr>
                      <a:r>
                        <a:rPr lang="en-US" sz="500">
                          <a:effectLst/>
                        </a:rPr>
                        <a:t>Known vulnerabilities</a:t>
                      </a:r>
                    </a:p>
                    <a:p>
                      <a:pPr algn="l">
                        <a:buFont typeface="Arial" panose="020B0604020202020204" pitchFamily="34" charset="0"/>
                        <a:buChar char="•"/>
                      </a:pPr>
                      <a:r>
                        <a:rPr lang="en-US" sz="500">
                          <a:effectLst/>
                        </a:rPr>
                        <a:t>Insufficient logging and monitoring</a:t>
                      </a:r>
                      <a:endParaRPr lang="en-US" sz="500" b="0">
                        <a:effectLst/>
                      </a:endParaRPr>
                    </a:p>
                  </a:txBody>
                  <a:tcPr marL="8291" marR="8291" marT="8291" marB="8291" anchor="ctr"/>
                </a:tc>
                <a:tc>
                  <a:txBody>
                    <a:bodyPr/>
                    <a:lstStyle/>
                    <a:p>
                      <a:pPr algn="l"/>
                      <a:r>
                        <a:rPr lang="en-US" sz="500">
                          <a:effectLst/>
                        </a:rPr>
                        <a:t>Refer to the OWASP Testing Guide v4.</a:t>
                      </a:r>
                    </a:p>
                    <a:p>
                      <a:pPr algn="l"/>
                      <a:r>
                        <a:rPr lang="en-US" sz="500">
                          <a:effectLst/>
                        </a:rPr>
                        <a:t>OWASP ZAP</a:t>
                      </a:r>
                    </a:p>
                    <a:p>
                      <a:pPr algn="l"/>
                      <a:r>
                        <a:rPr lang="en-US" sz="500">
                          <a:effectLst/>
                        </a:rPr>
                        <a:t>BurpSuite</a:t>
                      </a:r>
                    </a:p>
                    <a:p>
                      <a:pPr algn="l"/>
                      <a:r>
                        <a:rPr lang="en-US" sz="500">
                          <a:effectLst/>
                        </a:rPr>
                        <a:t>Arachni Scanner</a:t>
                      </a:r>
                    </a:p>
                    <a:p>
                      <a:pPr algn="l"/>
                      <a:r>
                        <a:rPr lang="en-US" sz="500">
                          <a:effectLst/>
                        </a:rPr>
                        <a:t>SQLMap</a:t>
                      </a:r>
                      <a:endParaRPr lang="en-US" sz="500">
                        <a:effectLst/>
                        <a:latin typeface="inherit"/>
                      </a:endParaRPr>
                    </a:p>
                  </a:txBody>
                  <a:tcPr marL="8291" marR="8291" marT="8291" marB="8291" anchor="ctr"/>
                </a:tc>
                <a:extLst>
                  <a:ext uri="{0D108BD9-81ED-4DB2-BD59-A6C34878D82A}">
                    <a16:rowId xmlns:a16="http://schemas.microsoft.com/office/drawing/2014/main" val="4169137152"/>
                  </a:ext>
                </a:extLst>
              </a:tr>
              <a:tr h="315074">
                <a:tc>
                  <a:txBody>
                    <a:bodyPr/>
                    <a:lstStyle/>
                    <a:p>
                      <a:pPr algn="l"/>
                      <a:r>
                        <a:rPr lang="en-US" sz="500">
                          <a:effectLst/>
                        </a:rPr>
                        <a:t>Secure configuration</a:t>
                      </a:r>
                      <a:endParaRPr lang="en-US" sz="500">
                        <a:effectLst/>
                        <a:latin typeface="inherit"/>
                      </a:endParaRPr>
                    </a:p>
                  </a:txBody>
                  <a:tcPr marL="8291" marR="8291" marT="8291" marB="8291" anchor="ctr"/>
                </a:tc>
                <a:tc>
                  <a:txBody>
                    <a:bodyPr/>
                    <a:lstStyle/>
                    <a:p>
                      <a:pPr algn="l"/>
                      <a:r>
                        <a:rPr lang="en-US" sz="500">
                          <a:effectLst/>
                        </a:rPr>
                        <a:t>Ensure the configurations of the applications, web services, databases, and OS are secure. The secure configurations are based on the CIS Security Benchmark and OpenSCAP.</a:t>
                      </a:r>
                      <a:endParaRPr lang="en-US" sz="500">
                        <a:effectLst/>
                        <a:latin typeface="inherit"/>
                      </a:endParaRPr>
                    </a:p>
                  </a:txBody>
                  <a:tcPr marL="8291" marR="8291" marT="8291" marB="8291" anchor="ctr"/>
                </a:tc>
                <a:tc>
                  <a:txBody>
                    <a:bodyPr/>
                    <a:lstStyle/>
                    <a:p>
                      <a:pPr algn="l"/>
                      <a:r>
                        <a:rPr lang="en-US" sz="500">
                          <a:effectLst/>
                        </a:rPr>
                        <a:t>OpenSCAP</a:t>
                      </a:r>
                    </a:p>
                    <a:p>
                      <a:pPr algn="l"/>
                      <a:r>
                        <a:rPr lang="en-US" sz="500">
                          <a:effectLst/>
                        </a:rPr>
                        <a:t>Docker Bench Security</a:t>
                      </a:r>
                    </a:p>
                    <a:p>
                      <a:pPr algn="l"/>
                      <a:r>
                        <a:rPr lang="en-US" sz="500">
                          <a:effectLst/>
                        </a:rPr>
                        <a:t>Clair</a:t>
                      </a:r>
                      <a:endParaRPr lang="en-US" sz="500">
                        <a:effectLst/>
                        <a:latin typeface="inherit"/>
                      </a:endParaRPr>
                    </a:p>
                  </a:txBody>
                  <a:tcPr marL="8291" marR="8291" marT="8291" marB="8291" anchor="ctr"/>
                </a:tc>
                <a:extLst>
                  <a:ext uri="{0D108BD9-81ED-4DB2-BD59-A6C34878D82A}">
                    <a16:rowId xmlns:a16="http://schemas.microsoft.com/office/drawing/2014/main" val="3996133211"/>
                  </a:ext>
                </a:extLst>
              </a:tr>
              <a:tr h="225527">
                <a:tc>
                  <a:txBody>
                    <a:bodyPr/>
                    <a:lstStyle/>
                    <a:p>
                      <a:pPr algn="l"/>
                      <a:r>
                        <a:rPr lang="en-US" sz="500">
                          <a:effectLst/>
                        </a:rPr>
                        <a:t>Fuzz testing</a:t>
                      </a:r>
                      <a:endParaRPr lang="en-US" sz="500">
                        <a:effectLst/>
                        <a:latin typeface="inherit"/>
                      </a:endParaRPr>
                    </a:p>
                  </a:txBody>
                  <a:tcPr marL="8291" marR="8291" marT="8291" marB="8291" anchor="ctr"/>
                </a:tc>
                <a:tc>
                  <a:txBody>
                    <a:bodyPr/>
                    <a:lstStyle/>
                    <a:p>
                      <a:pPr algn="l"/>
                      <a:r>
                        <a:rPr lang="en-US" sz="500">
                          <a:effectLst/>
                        </a:rPr>
                        <a:t>The purpose of fuzz testing is to generate dynamic testing data as input to check whether the application will fail unexpectedly.</a:t>
                      </a:r>
                      <a:endParaRPr lang="en-US" sz="500">
                        <a:effectLst/>
                        <a:latin typeface="inherit"/>
                      </a:endParaRPr>
                    </a:p>
                  </a:txBody>
                  <a:tcPr marL="8291" marR="8291" marT="8291" marB="8291" anchor="ctr"/>
                </a:tc>
                <a:tc>
                  <a:txBody>
                    <a:bodyPr/>
                    <a:lstStyle/>
                    <a:p>
                      <a:pPr algn="l"/>
                      <a:r>
                        <a:rPr lang="en-US" sz="500">
                          <a:effectLst/>
                        </a:rPr>
                        <a:t>API Fuzzer</a:t>
                      </a:r>
                    </a:p>
                    <a:p>
                      <a:pPr algn="l"/>
                      <a:r>
                        <a:rPr lang="en-US" sz="500">
                          <a:effectLst/>
                        </a:rPr>
                        <a:t>Radamsa</a:t>
                      </a:r>
                    </a:p>
                    <a:p>
                      <a:pPr algn="l"/>
                      <a:r>
                        <a:rPr lang="en-US" sz="500">
                          <a:effectLst/>
                        </a:rPr>
                        <a:t>American Fuzzy lop</a:t>
                      </a:r>
                    </a:p>
                    <a:p>
                      <a:pPr algn="l"/>
                      <a:r>
                        <a:rPr lang="en-US" sz="500">
                          <a:effectLst/>
                        </a:rPr>
                        <a:t>FuzzDB</a:t>
                      </a:r>
                    </a:p>
                    <a:p>
                      <a:pPr algn="l"/>
                      <a:r>
                        <a:rPr lang="en-US" sz="500">
                          <a:effectLst/>
                        </a:rPr>
                        <a:t>Wfuzz</a:t>
                      </a:r>
                      <a:endParaRPr lang="en-US" sz="500">
                        <a:effectLst/>
                        <a:latin typeface="inherit"/>
                      </a:endParaRPr>
                    </a:p>
                  </a:txBody>
                  <a:tcPr marL="8291" marR="8291" marT="8291" marB="8291" anchor="ctr"/>
                </a:tc>
                <a:extLst>
                  <a:ext uri="{0D108BD9-81ED-4DB2-BD59-A6C34878D82A}">
                    <a16:rowId xmlns:a16="http://schemas.microsoft.com/office/drawing/2014/main" val="1206132107"/>
                  </a:ext>
                </a:extLst>
              </a:tr>
              <a:tr h="106130">
                <a:tc>
                  <a:txBody>
                    <a:bodyPr/>
                    <a:lstStyle/>
                    <a:p>
                      <a:pPr algn="l"/>
                      <a:r>
                        <a:rPr lang="en-US" sz="500">
                          <a:effectLst/>
                        </a:rPr>
                        <a:t>Mobile app security</a:t>
                      </a:r>
                      <a:endParaRPr lang="en-US" sz="500">
                        <a:effectLst/>
                        <a:latin typeface="inherit"/>
                      </a:endParaRPr>
                    </a:p>
                  </a:txBody>
                  <a:tcPr marL="8291" marR="8291" marT="8291" marB="8291" anchor="ctr"/>
                </a:tc>
                <a:tc>
                  <a:txBody>
                    <a:bodyPr/>
                    <a:lstStyle/>
                    <a:p>
                      <a:pPr algn="l"/>
                      <a:r>
                        <a:rPr lang="en-US" sz="500">
                          <a:effectLst/>
                        </a:rPr>
                        <a:t>Refer to the OWASP Mobile App Security Testing Guide.</a:t>
                      </a:r>
                      <a:endParaRPr lang="en-US" sz="500">
                        <a:effectLst/>
                        <a:latin typeface="inherit"/>
                      </a:endParaRPr>
                    </a:p>
                  </a:txBody>
                  <a:tcPr marL="8291" marR="8291" marT="8291" marB="8291" anchor="ctr"/>
                </a:tc>
                <a:tc>
                  <a:txBody>
                    <a:bodyPr/>
                    <a:lstStyle/>
                    <a:p>
                      <a:pPr algn="l"/>
                      <a:r>
                        <a:rPr lang="en-US" sz="500">
                          <a:effectLst/>
                        </a:rPr>
                        <a:t>Mobile Security Framework</a:t>
                      </a:r>
                      <a:endParaRPr lang="en-US" sz="500">
                        <a:effectLst/>
                        <a:latin typeface="inherit"/>
                      </a:endParaRPr>
                    </a:p>
                  </a:txBody>
                  <a:tcPr marL="8291" marR="8291" marT="8291" marB="8291" anchor="ctr"/>
                </a:tc>
                <a:extLst>
                  <a:ext uri="{0D108BD9-81ED-4DB2-BD59-A6C34878D82A}">
                    <a16:rowId xmlns:a16="http://schemas.microsoft.com/office/drawing/2014/main" val="1161120247"/>
                  </a:ext>
                </a:extLst>
              </a:tr>
              <a:tr h="165828">
                <a:tc>
                  <a:txBody>
                    <a:bodyPr/>
                    <a:lstStyle/>
                    <a:p>
                      <a:pPr algn="l"/>
                      <a:r>
                        <a:rPr lang="en-US" sz="500">
                          <a:effectLst/>
                        </a:rPr>
                        <a:t>Top common issue</a:t>
                      </a:r>
                      <a:endParaRPr lang="en-US" sz="500">
                        <a:effectLst/>
                        <a:latin typeface="inherit"/>
                      </a:endParaRPr>
                    </a:p>
                  </a:txBody>
                  <a:tcPr marL="8291" marR="8291" marT="8291" marB="8291" anchor="ctr"/>
                </a:tc>
                <a:tc>
                  <a:txBody>
                    <a:bodyPr/>
                    <a:lstStyle/>
                    <a:p>
                      <a:pPr algn="l"/>
                      <a:r>
                        <a:rPr lang="en-US" sz="500">
                          <a:effectLst/>
                        </a:rPr>
                        <a:t>The list of the most common security issues based on the project's historical data.</a:t>
                      </a:r>
                      <a:endParaRPr lang="en-US" sz="500">
                        <a:effectLst/>
                        <a:latin typeface="inherit"/>
                      </a:endParaRPr>
                    </a:p>
                  </a:txBody>
                  <a:tcPr marL="8291" marR="8291" marT="8291" marB="8291" anchor="ctr"/>
                </a:tc>
                <a:tc>
                  <a:txBody>
                    <a:bodyPr/>
                    <a:lstStyle/>
                    <a:p>
                      <a:pPr algn="l"/>
                      <a:r>
                        <a:rPr lang="en-US" sz="500">
                          <a:effectLst/>
                        </a:rPr>
                        <a:t>CWE/SANS Top 25 Most Dangerous Software Errors</a:t>
                      </a:r>
                      <a:endParaRPr lang="en-US" sz="500">
                        <a:effectLst/>
                        <a:latin typeface="inherit"/>
                      </a:endParaRPr>
                    </a:p>
                  </a:txBody>
                  <a:tcPr marL="8291" marR="8291" marT="8291" marB="8291" anchor="ctr"/>
                </a:tc>
                <a:extLst>
                  <a:ext uri="{0D108BD9-81ED-4DB2-BD59-A6C34878D82A}">
                    <a16:rowId xmlns:a16="http://schemas.microsoft.com/office/drawing/2014/main" val="693688711"/>
                  </a:ext>
                </a:extLst>
              </a:tr>
              <a:tr h="195678">
                <a:tc>
                  <a:txBody>
                    <a:bodyPr/>
                    <a:lstStyle/>
                    <a:p>
                      <a:pPr algn="l"/>
                      <a:r>
                        <a:rPr lang="en-US" sz="500">
                          <a:effectLst/>
                        </a:rPr>
                        <a:t>Security compliance</a:t>
                      </a:r>
                      <a:endParaRPr lang="en-US" sz="500">
                        <a:effectLst/>
                        <a:latin typeface="inherit"/>
                      </a:endParaRPr>
                    </a:p>
                  </a:txBody>
                  <a:tcPr marL="8291" marR="8291" marT="8291" marB="8291" anchor="ctr"/>
                </a:tc>
                <a:tc>
                  <a:txBody>
                    <a:bodyPr/>
                    <a:lstStyle/>
                    <a:p>
                      <a:pPr algn="l"/>
                      <a:r>
                        <a:rPr lang="en-US" sz="500">
                          <a:effectLst/>
                        </a:rPr>
                        <a:t>The security compliance based on business needs may also be included, such as the GDPR or PCI DSS.</a:t>
                      </a:r>
                      <a:endParaRPr lang="en-US" sz="500">
                        <a:effectLst/>
                        <a:latin typeface="inherit"/>
                      </a:endParaRPr>
                    </a:p>
                  </a:txBody>
                  <a:tcPr marL="8291" marR="8291" marT="8291" marB="8291" anchor="ctr"/>
                </a:tc>
                <a:tc>
                  <a:txBody>
                    <a:bodyPr/>
                    <a:lstStyle/>
                    <a:p>
                      <a:pPr algn="l"/>
                      <a:r>
                        <a:rPr lang="en-US" sz="500" dirty="0">
                          <a:effectLst/>
                        </a:rPr>
                        <a:t>Refer to the specific security compliance requirements. </a:t>
                      </a:r>
                      <a:endParaRPr lang="en-US" sz="500" dirty="0">
                        <a:effectLst/>
                        <a:latin typeface="inherit"/>
                      </a:endParaRPr>
                    </a:p>
                  </a:txBody>
                  <a:tcPr marL="8291" marR="8291" marT="8291" marB="8291" anchor="ctr"/>
                </a:tc>
                <a:extLst>
                  <a:ext uri="{0D108BD9-81ED-4DB2-BD59-A6C34878D82A}">
                    <a16:rowId xmlns:a16="http://schemas.microsoft.com/office/drawing/2014/main" val="761849985"/>
                  </a:ext>
                </a:extLst>
              </a:tr>
            </a:tbl>
          </a:graphicData>
        </a:graphic>
      </p:graphicFrame>
    </p:spTree>
    <p:extLst>
      <p:ext uri="{BB962C8B-B14F-4D97-AF65-F5344CB8AC3E}">
        <p14:creationId xmlns:p14="http://schemas.microsoft.com/office/powerpoint/2010/main" val="36873087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900FB-A9D9-4084-AE44-179037DFCAFC}"/>
              </a:ext>
            </a:extLst>
          </p:cNvPr>
          <p:cNvSpPr>
            <a:spLocks noGrp="1"/>
          </p:cNvSpPr>
          <p:nvPr>
            <p:ph type="title"/>
          </p:nvPr>
        </p:nvSpPr>
        <p:spPr>
          <a:xfrm>
            <a:off x="838200" y="365125"/>
            <a:ext cx="10515600" cy="482163"/>
          </a:xfrm>
        </p:spPr>
        <p:txBody>
          <a:bodyPr>
            <a:normAutofit fontScale="90000"/>
          </a:bodyPr>
          <a:lstStyle/>
          <a:p>
            <a:r>
              <a:rPr lang="en-US" b="1" dirty="0" err="1"/>
              <a:t>DevSecOps</a:t>
            </a:r>
            <a:r>
              <a:rPr lang="en-US" b="1" dirty="0"/>
              <a:t> security management </a:t>
            </a:r>
          </a:p>
        </p:txBody>
      </p:sp>
      <p:sp>
        <p:nvSpPr>
          <p:cNvPr id="6" name="Content Placeholder 5">
            <a:extLst>
              <a:ext uri="{FF2B5EF4-FFF2-40B4-BE49-F238E27FC236}">
                <a16:creationId xmlns:a16="http://schemas.microsoft.com/office/drawing/2014/main" id="{7E7EF7D9-E61D-4397-AB90-FAAF40AF955B}"/>
              </a:ext>
            </a:extLst>
          </p:cNvPr>
          <p:cNvSpPr>
            <a:spLocks noGrp="1"/>
          </p:cNvSpPr>
          <p:nvPr>
            <p:ph idx="1"/>
          </p:nvPr>
        </p:nvSpPr>
        <p:spPr>
          <a:xfrm>
            <a:off x="838200" y="947956"/>
            <a:ext cx="10515600" cy="5229007"/>
          </a:xfrm>
        </p:spPr>
        <p:txBody>
          <a:bodyPr/>
          <a:lstStyle/>
          <a:p>
            <a:r>
              <a:rPr lang="en-US" b="1" dirty="0"/>
              <a:t>Suggested industry best practices for secure development and deployment in</a:t>
            </a:r>
            <a:r>
              <a:rPr lang="en-US" dirty="0"/>
              <a:t> </a:t>
            </a:r>
            <a:r>
              <a:rPr lang="en-US" b="1" dirty="0"/>
              <a:t>DevOps or Agile development</a:t>
            </a:r>
          </a:p>
          <a:p>
            <a:pPr lvl="1"/>
            <a:r>
              <a:rPr lang="en-US" dirty="0"/>
              <a:t>OWASP SAMM (Software Assurance Maturity Model): </a:t>
            </a:r>
            <a:r>
              <a:rPr lang="en-US" dirty="0">
                <a:hlinkClick r:id="rId2"/>
              </a:rPr>
              <a:t>https://github.com/OWASP/samm</a:t>
            </a:r>
            <a:endParaRPr lang="en-US" dirty="0"/>
          </a:p>
          <a:p>
            <a:pPr lvl="1"/>
            <a:r>
              <a:rPr lang="en-US" dirty="0"/>
              <a:t>Microsoft SDL (Security Development Lifecycle) for Agile: </a:t>
            </a:r>
            <a:r>
              <a:rPr lang="en-US" dirty="0">
                <a:hlinkClick r:id="rId3"/>
              </a:rPr>
              <a:t>https://www.microsoft.com/en-us/SDL/Discover/sdlagile.aspx</a:t>
            </a:r>
            <a:endParaRPr lang="en-US" dirty="0"/>
          </a:p>
          <a:p>
            <a:pPr lvl="1"/>
            <a:r>
              <a:rPr lang="en-US" dirty="0" err="1"/>
              <a:t>SafeCode</a:t>
            </a:r>
            <a:r>
              <a:rPr lang="en-US" dirty="0"/>
              <a:t>: </a:t>
            </a:r>
            <a:r>
              <a:rPr lang="en-US" dirty="0">
                <a:hlinkClick r:id="rId4"/>
              </a:rPr>
              <a:t>https://safecode.org/publications/</a:t>
            </a:r>
            <a:endParaRPr lang="en-US" dirty="0"/>
          </a:p>
          <a:p>
            <a:endParaRPr lang="en-US" dirty="0"/>
          </a:p>
        </p:txBody>
      </p:sp>
    </p:spTree>
    <p:extLst>
      <p:ext uri="{BB962C8B-B14F-4D97-AF65-F5344CB8AC3E}">
        <p14:creationId xmlns:p14="http://schemas.microsoft.com/office/powerpoint/2010/main" val="27775348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111A2-5BD1-4801-8D62-22D3909706FF}"/>
              </a:ext>
            </a:extLst>
          </p:cNvPr>
          <p:cNvSpPr>
            <a:spLocks noGrp="1"/>
          </p:cNvSpPr>
          <p:nvPr>
            <p:ph type="title"/>
          </p:nvPr>
        </p:nvSpPr>
        <p:spPr>
          <a:xfrm>
            <a:off x="838200" y="365125"/>
            <a:ext cx="10515600" cy="549275"/>
          </a:xfrm>
        </p:spPr>
        <p:txBody>
          <a:bodyPr>
            <a:normAutofit fontScale="90000"/>
          </a:bodyPr>
          <a:lstStyle/>
          <a:p>
            <a:r>
              <a:rPr lang="en-US" dirty="0" err="1"/>
              <a:t>DevSecOps</a:t>
            </a:r>
            <a:r>
              <a:rPr lang="en-US" dirty="0"/>
              <a:t> operations team</a:t>
            </a:r>
          </a:p>
        </p:txBody>
      </p:sp>
      <p:sp>
        <p:nvSpPr>
          <p:cNvPr id="3" name="Content Placeholder 2">
            <a:extLst>
              <a:ext uri="{FF2B5EF4-FFF2-40B4-BE49-F238E27FC236}">
                <a16:creationId xmlns:a16="http://schemas.microsoft.com/office/drawing/2014/main" id="{314C7773-B7AE-4D1C-A3C6-3EA71D00ABBA}"/>
              </a:ext>
            </a:extLst>
          </p:cNvPr>
          <p:cNvSpPr>
            <a:spLocks noGrp="1"/>
          </p:cNvSpPr>
          <p:nvPr>
            <p:ph idx="1"/>
          </p:nvPr>
        </p:nvSpPr>
        <p:spPr>
          <a:xfrm>
            <a:off x="838200" y="1015068"/>
            <a:ext cx="10515600" cy="5603846"/>
          </a:xfrm>
        </p:spPr>
        <p:txBody>
          <a:bodyPr>
            <a:normAutofit/>
          </a:bodyPr>
          <a:lstStyle/>
          <a:p>
            <a:r>
              <a:rPr lang="en-US" dirty="0"/>
              <a:t>Open source tools that can be used to build a security analysis by a big data framework</a:t>
            </a:r>
          </a:p>
          <a:p>
            <a:endParaRPr lang="en-US" dirty="0"/>
          </a:p>
        </p:txBody>
      </p:sp>
      <p:graphicFrame>
        <p:nvGraphicFramePr>
          <p:cNvPr id="4" name="Table 3">
            <a:extLst>
              <a:ext uri="{FF2B5EF4-FFF2-40B4-BE49-F238E27FC236}">
                <a16:creationId xmlns:a16="http://schemas.microsoft.com/office/drawing/2014/main" id="{35D5EC5F-4DFE-478A-AD21-ADBD68D2E424}"/>
              </a:ext>
            </a:extLst>
          </p:cNvPr>
          <p:cNvGraphicFramePr>
            <a:graphicFrameLocks noGrp="1"/>
          </p:cNvGraphicFramePr>
          <p:nvPr>
            <p:extLst>
              <p:ext uri="{D42A27DB-BD31-4B8C-83A1-F6EECF244321}">
                <p14:modId xmlns:p14="http://schemas.microsoft.com/office/powerpoint/2010/main" val="1580577943"/>
              </p:ext>
            </p:extLst>
          </p:nvPr>
        </p:nvGraphicFramePr>
        <p:xfrm>
          <a:off x="729842" y="1934682"/>
          <a:ext cx="9756396" cy="4213953"/>
        </p:xfrm>
        <a:graphic>
          <a:graphicData uri="http://schemas.openxmlformats.org/drawingml/2006/table">
            <a:tbl>
              <a:tblPr firstRow="1" bandRow="1">
                <a:tableStyleId>{BC89EF96-8CEA-46FF-86C4-4CE0E7609802}</a:tableStyleId>
              </a:tblPr>
              <a:tblGrid>
                <a:gridCol w="2389137">
                  <a:extLst>
                    <a:ext uri="{9D8B030D-6E8A-4147-A177-3AD203B41FA5}">
                      <a16:colId xmlns:a16="http://schemas.microsoft.com/office/drawing/2014/main" val="3925925562"/>
                    </a:ext>
                  </a:extLst>
                </a:gridCol>
                <a:gridCol w="7367259">
                  <a:extLst>
                    <a:ext uri="{9D8B030D-6E8A-4147-A177-3AD203B41FA5}">
                      <a16:colId xmlns:a16="http://schemas.microsoft.com/office/drawing/2014/main" val="2778703356"/>
                    </a:ext>
                  </a:extLst>
                </a:gridCol>
              </a:tblGrid>
              <a:tr h="107005">
                <a:tc>
                  <a:txBody>
                    <a:bodyPr/>
                    <a:lstStyle/>
                    <a:p>
                      <a:pPr algn="l"/>
                      <a:r>
                        <a:rPr lang="en-US" sz="1100">
                          <a:effectLst/>
                        </a:rPr>
                        <a:t>Project</a:t>
                      </a:r>
                      <a:endParaRPr lang="en-US" sz="1100">
                        <a:effectLst/>
                        <a:latin typeface="inherit"/>
                      </a:endParaRPr>
                    </a:p>
                  </a:txBody>
                  <a:tcPr marL="22292" marR="22292" marT="22292" marB="22292" anchor="ctr"/>
                </a:tc>
                <a:tc>
                  <a:txBody>
                    <a:bodyPr/>
                    <a:lstStyle/>
                    <a:p>
                      <a:pPr algn="l"/>
                      <a:r>
                        <a:rPr lang="en-US" sz="1100">
                          <a:effectLst/>
                        </a:rPr>
                        <a:t>Key features</a:t>
                      </a:r>
                      <a:endParaRPr lang="en-US" sz="1100">
                        <a:effectLst/>
                        <a:latin typeface="inherit"/>
                      </a:endParaRPr>
                    </a:p>
                  </a:txBody>
                  <a:tcPr marL="22292" marR="22292" marT="22292" marB="22292" anchor="ctr"/>
                </a:tc>
                <a:extLst>
                  <a:ext uri="{0D108BD9-81ED-4DB2-BD59-A6C34878D82A}">
                    <a16:rowId xmlns:a16="http://schemas.microsoft.com/office/drawing/2014/main" val="2155525016"/>
                  </a:ext>
                </a:extLst>
              </a:tr>
              <a:tr h="1005037">
                <a:tc>
                  <a:txBody>
                    <a:bodyPr/>
                    <a:lstStyle/>
                    <a:p>
                      <a:pPr algn="l"/>
                      <a:r>
                        <a:rPr lang="en-US" sz="1100">
                          <a:effectLst/>
                        </a:rPr>
                        <a:t>TheHive Project</a:t>
                      </a:r>
                      <a:endParaRPr lang="en-US" sz="1100">
                        <a:effectLst/>
                        <a:latin typeface="inherit"/>
                      </a:endParaRPr>
                    </a:p>
                  </a:txBody>
                  <a:tcPr marL="22292" marR="22292" marT="22292" marB="22292" anchor="ctr"/>
                </a:tc>
                <a:tc>
                  <a:txBody>
                    <a:bodyPr/>
                    <a:lstStyle/>
                    <a:p>
                      <a:pPr algn="l"/>
                      <a:r>
                        <a:rPr lang="en-US" sz="1100">
                          <a:effectLst/>
                        </a:rPr>
                        <a:t>TheHive provides threat incident response case management, which allows security analysts to flag IOCs.</a:t>
                      </a:r>
                    </a:p>
                    <a:p>
                      <a:pPr algn="l"/>
                      <a:r>
                        <a:rPr lang="en-US" sz="1100">
                          <a:effectLst/>
                        </a:rPr>
                        <a:t>The Cortex can analyze the issues using threat intelligence services such as VirtusTotal, MaxMind, and DomainTools. It supports over 80 threat intelligence services.</a:t>
                      </a:r>
                    </a:p>
                    <a:p>
                      <a:pPr algn="l"/>
                      <a:r>
                        <a:rPr lang="en-US" sz="1100">
                          <a:effectLst/>
                        </a:rPr>
                        <a:t>The Hippocampe provides a query interface through a REST API or a Web UI. </a:t>
                      </a:r>
                    </a:p>
                    <a:p>
                      <a:pPr algn="l"/>
                      <a:r>
                        <a:rPr lang="en-US" sz="1100">
                          <a:effectLst/>
                        </a:rPr>
                        <a:t>TheHive: </a:t>
                      </a:r>
                      <a:r>
                        <a:rPr lang="en-US" sz="1100" u="none" strike="noStrike">
                          <a:effectLst/>
                          <a:hlinkClick r:id="rId2"/>
                        </a:rPr>
                        <a:t>https://thehive-project.org/</a:t>
                      </a:r>
                      <a:endParaRPr lang="en-US" sz="1100">
                        <a:effectLst/>
                        <a:latin typeface="inherit"/>
                      </a:endParaRPr>
                    </a:p>
                  </a:txBody>
                  <a:tcPr marL="22292" marR="22292" marT="22292" marB="22292" anchor="ctr"/>
                </a:tc>
                <a:extLst>
                  <a:ext uri="{0D108BD9-81ED-4DB2-BD59-A6C34878D82A}">
                    <a16:rowId xmlns:a16="http://schemas.microsoft.com/office/drawing/2014/main" val="621328299"/>
                  </a:ext>
                </a:extLst>
              </a:tr>
              <a:tr h="940428">
                <a:tc>
                  <a:txBody>
                    <a:bodyPr/>
                    <a:lstStyle/>
                    <a:p>
                      <a:pPr algn="l"/>
                      <a:r>
                        <a:rPr lang="en-US" sz="1100">
                          <a:effectLst/>
                        </a:rPr>
                        <a:t>MISP </a:t>
                      </a:r>
                      <a:endParaRPr lang="en-US" sz="1100">
                        <a:effectLst/>
                        <a:latin typeface="inherit"/>
                      </a:endParaRPr>
                    </a:p>
                  </a:txBody>
                  <a:tcPr marL="22292" marR="22292" marT="22292" marB="22292" anchor="ctr"/>
                </a:tc>
                <a:tc>
                  <a:txBody>
                    <a:bodyPr/>
                    <a:lstStyle/>
                    <a:p>
                      <a:pPr algn="l"/>
                      <a:r>
                        <a:rPr lang="en-US" sz="1100">
                          <a:effectLst/>
                        </a:rPr>
                        <a:t>MISP is mainly a threat intelligence platform to share the IoC and indicators of malware. The correlation engine helps to identify the relationships between the attributes and indicators of malware.</a:t>
                      </a:r>
                    </a:p>
                    <a:p>
                      <a:pPr algn="l"/>
                      <a:r>
                        <a:rPr lang="en-US" sz="1100">
                          <a:effectLst/>
                        </a:rPr>
                        <a:t>MISP: </a:t>
                      </a:r>
                      <a:r>
                        <a:rPr lang="en-US" sz="1100" u="none" strike="noStrike">
                          <a:effectLst/>
                          <a:hlinkClick r:id="rId3"/>
                        </a:rPr>
                        <a:t>https://www.misp-project.org/</a:t>
                      </a:r>
                      <a:endParaRPr lang="en-US" sz="1100">
                        <a:effectLst/>
                      </a:endParaRPr>
                    </a:p>
                    <a:p>
                      <a:pPr algn="l"/>
                      <a:r>
                        <a:rPr lang="en-US" sz="1100">
                          <a:effectLst/>
                        </a:rPr>
                        <a:t>The MISP provides over 40 threat intelligence feeds. Refer to  </a:t>
                      </a:r>
                      <a:r>
                        <a:rPr lang="en-US" sz="1100" u="none" strike="noStrike">
                          <a:effectLst/>
                          <a:hlinkClick r:id="rId4"/>
                        </a:rPr>
                        <a:t>https://www.misp-project.org/feeds/ </a:t>
                      </a:r>
                      <a:r>
                        <a:rPr lang="en-US" sz="1100">
                          <a:effectLst/>
                        </a:rPr>
                        <a:t>for more information.</a:t>
                      </a:r>
                      <a:endParaRPr lang="en-US" sz="1100">
                        <a:effectLst/>
                        <a:latin typeface="inherit"/>
                      </a:endParaRPr>
                    </a:p>
                  </a:txBody>
                  <a:tcPr marL="22292" marR="22292" marT="22292" marB="22292" anchor="ctr"/>
                </a:tc>
                <a:extLst>
                  <a:ext uri="{0D108BD9-81ED-4DB2-BD59-A6C34878D82A}">
                    <a16:rowId xmlns:a16="http://schemas.microsoft.com/office/drawing/2014/main" val="1492313158"/>
                  </a:ext>
                </a:extLst>
              </a:tr>
              <a:tr h="1457303">
                <a:tc>
                  <a:txBody>
                    <a:bodyPr/>
                    <a:lstStyle/>
                    <a:p>
                      <a:pPr algn="l"/>
                      <a:r>
                        <a:rPr lang="en-US" sz="1100">
                          <a:effectLst/>
                        </a:rPr>
                        <a:t>Apache Metron</a:t>
                      </a:r>
                      <a:endParaRPr lang="en-US" sz="1100">
                        <a:effectLst/>
                        <a:latin typeface="inherit"/>
                      </a:endParaRPr>
                    </a:p>
                  </a:txBody>
                  <a:tcPr marL="22292" marR="22292" marT="22292" marB="22292" anchor="ctr"/>
                </a:tc>
                <a:tc>
                  <a:txBody>
                    <a:bodyPr/>
                    <a:lstStyle/>
                    <a:p>
                      <a:pPr algn="l"/>
                      <a:r>
                        <a:rPr lang="en-US" sz="1100" dirty="0">
                          <a:effectLst/>
                        </a:rPr>
                        <a:t>The Apache </a:t>
                      </a:r>
                      <a:r>
                        <a:rPr lang="en-US" sz="1100" dirty="0" err="1">
                          <a:effectLst/>
                        </a:rPr>
                        <a:t>Metron</a:t>
                      </a:r>
                      <a:r>
                        <a:rPr lang="en-US" sz="1100" dirty="0">
                          <a:effectLst/>
                        </a:rPr>
                        <a:t> is an SIEM (containing threat intel, security data parsers, alerts, dashboard) and also a security analysis (anomaly detection and machine learning) framework based on the Hadoop big data framework. </a:t>
                      </a:r>
                    </a:p>
                    <a:p>
                      <a:pPr algn="l"/>
                      <a:r>
                        <a:rPr lang="en-US" sz="1100" dirty="0">
                          <a:effectLst/>
                        </a:rPr>
                        <a:t>Apache </a:t>
                      </a:r>
                      <a:r>
                        <a:rPr lang="en-US" sz="1100" dirty="0" err="1">
                          <a:effectLst/>
                        </a:rPr>
                        <a:t>Metron</a:t>
                      </a:r>
                      <a:r>
                        <a:rPr lang="en-US" sz="1100" dirty="0">
                          <a:effectLst/>
                        </a:rPr>
                        <a:t>: </a:t>
                      </a:r>
                      <a:r>
                        <a:rPr lang="en-US" sz="1100" u="none" strike="noStrike" dirty="0">
                          <a:effectLst/>
                          <a:hlinkClick r:id="rId5"/>
                        </a:rPr>
                        <a:t>https://metron.apache.org/</a:t>
                      </a:r>
                      <a:endParaRPr lang="en-US" sz="1100" dirty="0">
                        <a:effectLst/>
                      </a:endParaRPr>
                    </a:p>
                    <a:p>
                      <a:pPr algn="l"/>
                      <a:r>
                        <a:rPr lang="en-US" sz="1100" dirty="0">
                          <a:effectLst/>
                        </a:rPr>
                        <a:t>The typical technology components that are required to build a big data framework include the following:</a:t>
                      </a:r>
                    </a:p>
                    <a:p>
                      <a:pPr algn="l">
                        <a:buFont typeface="Arial" panose="020B0604020202020204" pitchFamily="34" charset="0"/>
                        <a:buChar char="•"/>
                      </a:pPr>
                      <a:r>
                        <a:rPr lang="en-US" sz="1100" dirty="0">
                          <a:effectLst/>
                        </a:rPr>
                        <a:t>Apache Flume</a:t>
                      </a:r>
                    </a:p>
                    <a:p>
                      <a:pPr algn="l">
                        <a:buFont typeface="Arial" panose="020B0604020202020204" pitchFamily="34" charset="0"/>
                        <a:buChar char="•"/>
                      </a:pPr>
                      <a:r>
                        <a:rPr lang="en-US" sz="1100" dirty="0">
                          <a:effectLst/>
                        </a:rPr>
                        <a:t>Apache Kafka</a:t>
                      </a:r>
                    </a:p>
                    <a:p>
                      <a:pPr algn="l">
                        <a:buFont typeface="Arial" panose="020B0604020202020204" pitchFamily="34" charset="0"/>
                        <a:buChar char="•"/>
                      </a:pPr>
                      <a:r>
                        <a:rPr lang="en-US" sz="1100" dirty="0">
                          <a:effectLst/>
                        </a:rPr>
                        <a:t>Apache Storm or Spark</a:t>
                      </a:r>
                    </a:p>
                    <a:p>
                      <a:pPr algn="l">
                        <a:buFont typeface="Arial" panose="020B0604020202020204" pitchFamily="34" charset="0"/>
                        <a:buChar char="•"/>
                      </a:pPr>
                      <a:r>
                        <a:rPr lang="en-US" sz="1100" dirty="0">
                          <a:effectLst/>
                        </a:rPr>
                        <a:t>Apache Hadoop</a:t>
                      </a:r>
                    </a:p>
                    <a:p>
                      <a:pPr algn="l">
                        <a:buFont typeface="Arial" panose="020B0604020202020204" pitchFamily="34" charset="0"/>
                        <a:buChar char="•"/>
                      </a:pPr>
                      <a:r>
                        <a:rPr lang="en-US" sz="1100" dirty="0">
                          <a:effectLst/>
                        </a:rPr>
                        <a:t>Apache Hive</a:t>
                      </a:r>
                    </a:p>
                    <a:p>
                      <a:pPr algn="l">
                        <a:buFont typeface="Arial" panose="020B0604020202020204" pitchFamily="34" charset="0"/>
                        <a:buChar char="•"/>
                      </a:pPr>
                      <a:r>
                        <a:rPr lang="en-US" sz="1100" dirty="0">
                          <a:effectLst/>
                        </a:rPr>
                        <a:t>Apache </a:t>
                      </a:r>
                      <a:r>
                        <a:rPr lang="en-US" sz="1100" dirty="0" err="1">
                          <a:effectLst/>
                        </a:rPr>
                        <a:t>Hbase</a:t>
                      </a:r>
                      <a:endParaRPr lang="en-US" sz="1100" dirty="0">
                        <a:effectLst/>
                      </a:endParaRPr>
                    </a:p>
                    <a:p>
                      <a:pPr algn="l">
                        <a:buFont typeface="Arial" panose="020B0604020202020204" pitchFamily="34" charset="0"/>
                        <a:buChar char="•"/>
                      </a:pPr>
                      <a:r>
                        <a:rPr lang="en-US" sz="1100" dirty="0">
                          <a:effectLst/>
                        </a:rPr>
                        <a:t>Elastic Search</a:t>
                      </a:r>
                    </a:p>
                    <a:p>
                      <a:pPr algn="l">
                        <a:buFont typeface="Arial" panose="020B0604020202020204" pitchFamily="34" charset="0"/>
                        <a:buChar char="•"/>
                      </a:pPr>
                      <a:r>
                        <a:rPr lang="en-US" sz="1100" dirty="0">
                          <a:effectLst/>
                        </a:rPr>
                        <a:t>MySQL</a:t>
                      </a:r>
                      <a:endParaRPr lang="en-US" sz="1100" b="0" dirty="0">
                        <a:effectLst/>
                      </a:endParaRPr>
                    </a:p>
                  </a:txBody>
                  <a:tcPr marL="22292" marR="22292" marT="22292" marB="22292" anchor="ctr"/>
                </a:tc>
                <a:extLst>
                  <a:ext uri="{0D108BD9-81ED-4DB2-BD59-A6C34878D82A}">
                    <a16:rowId xmlns:a16="http://schemas.microsoft.com/office/drawing/2014/main" val="2036836794"/>
                  </a:ext>
                </a:extLst>
              </a:tr>
            </a:tbl>
          </a:graphicData>
        </a:graphic>
      </p:graphicFrame>
    </p:spTree>
    <p:extLst>
      <p:ext uri="{BB962C8B-B14F-4D97-AF65-F5344CB8AC3E}">
        <p14:creationId xmlns:p14="http://schemas.microsoft.com/office/powerpoint/2010/main" val="39312700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111A2-5BD1-4801-8D62-22D3909706FF}"/>
              </a:ext>
            </a:extLst>
          </p:cNvPr>
          <p:cNvSpPr>
            <a:spLocks noGrp="1"/>
          </p:cNvSpPr>
          <p:nvPr>
            <p:ph type="title"/>
          </p:nvPr>
        </p:nvSpPr>
        <p:spPr>
          <a:xfrm>
            <a:off x="838200" y="365125"/>
            <a:ext cx="10515600" cy="549275"/>
          </a:xfrm>
        </p:spPr>
        <p:txBody>
          <a:bodyPr>
            <a:normAutofit fontScale="90000"/>
          </a:bodyPr>
          <a:lstStyle/>
          <a:p>
            <a:r>
              <a:rPr lang="en-US" dirty="0" err="1"/>
              <a:t>DevSecOps</a:t>
            </a:r>
            <a:r>
              <a:rPr lang="en-US" dirty="0"/>
              <a:t> operations team</a:t>
            </a:r>
          </a:p>
        </p:txBody>
      </p:sp>
      <p:sp>
        <p:nvSpPr>
          <p:cNvPr id="3" name="Content Placeholder 2">
            <a:extLst>
              <a:ext uri="{FF2B5EF4-FFF2-40B4-BE49-F238E27FC236}">
                <a16:creationId xmlns:a16="http://schemas.microsoft.com/office/drawing/2014/main" id="{314C7773-B7AE-4D1C-A3C6-3EA71D00ABBA}"/>
              </a:ext>
            </a:extLst>
          </p:cNvPr>
          <p:cNvSpPr>
            <a:spLocks noGrp="1"/>
          </p:cNvSpPr>
          <p:nvPr>
            <p:ph idx="1"/>
          </p:nvPr>
        </p:nvSpPr>
        <p:spPr>
          <a:xfrm>
            <a:off x="838200" y="1015068"/>
            <a:ext cx="10515600" cy="5603846"/>
          </a:xfrm>
        </p:spPr>
        <p:txBody>
          <a:bodyPr>
            <a:normAutofit/>
          </a:bodyPr>
          <a:lstStyle/>
          <a:p>
            <a:r>
              <a:rPr lang="en-US" dirty="0"/>
              <a:t>Common indicators of compromise and the detection techniques that are used to identify them</a:t>
            </a:r>
          </a:p>
          <a:p>
            <a:endParaRPr lang="en-US" dirty="0"/>
          </a:p>
        </p:txBody>
      </p:sp>
      <p:graphicFrame>
        <p:nvGraphicFramePr>
          <p:cNvPr id="4" name="Table 3">
            <a:extLst>
              <a:ext uri="{FF2B5EF4-FFF2-40B4-BE49-F238E27FC236}">
                <a16:creationId xmlns:a16="http://schemas.microsoft.com/office/drawing/2014/main" id="{CAA554E8-8E5C-432B-B6DF-2404388F4B27}"/>
              </a:ext>
            </a:extLst>
          </p:cNvPr>
          <p:cNvGraphicFramePr>
            <a:graphicFrameLocks noGrp="1"/>
          </p:cNvGraphicFramePr>
          <p:nvPr>
            <p:extLst>
              <p:ext uri="{D42A27DB-BD31-4B8C-83A1-F6EECF244321}">
                <p14:modId xmlns:p14="http://schemas.microsoft.com/office/powerpoint/2010/main" val="2627641513"/>
              </p:ext>
            </p:extLst>
          </p:nvPr>
        </p:nvGraphicFramePr>
        <p:xfrm>
          <a:off x="601211" y="1760106"/>
          <a:ext cx="10989578" cy="4858808"/>
        </p:xfrm>
        <a:graphic>
          <a:graphicData uri="http://schemas.openxmlformats.org/drawingml/2006/table">
            <a:tbl>
              <a:tblPr firstRow="1" bandRow="1">
                <a:tableStyleId>{BC89EF96-8CEA-46FF-86C4-4CE0E7609802}</a:tableStyleId>
              </a:tblPr>
              <a:tblGrid>
                <a:gridCol w="2688439">
                  <a:extLst>
                    <a:ext uri="{9D8B030D-6E8A-4147-A177-3AD203B41FA5}">
                      <a16:colId xmlns:a16="http://schemas.microsoft.com/office/drawing/2014/main" val="2663435610"/>
                    </a:ext>
                  </a:extLst>
                </a:gridCol>
                <a:gridCol w="8301139">
                  <a:extLst>
                    <a:ext uri="{9D8B030D-6E8A-4147-A177-3AD203B41FA5}">
                      <a16:colId xmlns:a16="http://schemas.microsoft.com/office/drawing/2014/main" val="2246494530"/>
                    </a:ext>
                  </a:extLst>
                </a:gridCol>
              </a:tblGrid>
              <a:tr h="191742">
                <a:tc>
                  <a:txBody>
                    <a:bodyPr/>
                    <a:lstStyle/>
                    <a:p>
                      <a:pPr algn="l"/>
                      <a:r>
                        <a:rPr lang="en-US" sz="1100">
                          <a:effectLst/>
                        </a:rPr>
                        <a:t>Abnormal host behaviors</a:t>
                      </a:r>
                      <a:endParaRPr lang="en-US" sz="1100">
                        <a:effectLst/>
                        <a:latin typeface="inherit"/>
                      </a:endParaRPr>
                    </a:p>
                  </a:txBody>
                  <a:tcPr marL="23752" marR="23752" marT="23752" marB="23752" anchor="ctr"/>
                </a:tc>
                <a:tc>
                  <a:txBody>
                    <a:bodyPr/>
                    <a:lstStyle/>
                    <a:p>
                      <a:pPr algn="l"/>
                      <a:r>
                        <a:rPr lang="en-US" sz="1100">
                          <a:effectLst/>
                        </a:rPr>
                        <a:t>Potential threats</a:t>
                      </a:r>
                      <a:endParaRPr lang="en-US" sz="1100">
                        <a:effectLst/>
                        <a:latin typeface="inherit"/>
                      </a:endParaRPr>
                    </a:p>
                  </a:txBody>
                  <a:tcPr marL="23752" marR="23752" marT="23752" marB="23752" anchor="ctr"/>
                </a:tc>
                <a:extLst>
                  <a:ext uri="{0D108BD9-81ED-4DB2-BD59-A6C34878D82A}">
                    <a16:rowId xmlns:a16="http://schemas.microsoft.com/office/drawing/2014/main" val="2430296544"/>
                  </a:ext>
                </a:extLst>
              </a:tr>
              <a:tr h="341148">
                <a:tc>
                  <a:txBody>
                    <a:bodyPr/>
                    <a:lstStyle/>
                    <a:p>
                      <a:pPr algn="l"/>
                      <a:r>
                        <a:rPr lang="en-US" sz="1100">
                          <a:effectLst/>
                        </a:rPr>
                        <a:t>Multiple compromised hosts' data communication to external hosts.</a:t>
                      </a:r>
                      <a:endParaRPr lang="en-US" sz="1100">
                        <a:effectLst/>
                        <a:latin typeface="inherit"/>
                      </a:endParaRPr>
                    </a:p>
                  </a:txBody>
                  <a:tcPr marL="23752" marR="23752" marT="23752" marB="23752" anchor="ctr"/>
                </a:tc>
                <a:tc>
                  <a:txBody>
                    <a:bodyPr/>
                    <a:lstStyle/>
                    <a:p>
                      <a:pPr algn="l"/>
                      <a:r>
                        <a:rPr lang="en-US" sz="1100">
                          <a:effectLst/>
                        </a:rPr>
                        <a:t>The compromised hosts are sending data to external C and C servers.</a:t>
                      </a:r>
                      <a:endParaRPr lang="en-US" sz="1100">
                        <a:effectLst/>
                        <a:latin typeface="inherit"/>
                      </a:endParaRPr>
                    </a:p>
                  </a:txBody>
                  <a:tcPr marL="23752" marR="23752" marT="23752" marB="23752" anchor="ctr"/>
                </a:tc>
                <a:extLst>
                  <a:ext uri="{0D108BD9-81ED-4DB2-BD59-A6C34878D82A}">
                    <a16:rowId xmlns:a16="http://schemas.microsoft.com/office/drawing/2014/main" val="627332115"/>
                  </a:ext>
                </a:extLst>
              </a:tr>
              <a:tr h="490553">
                <a:tc>
                  <a:txBody>
                    <a:bodyPr/>
                    <a:lstStyle/>
                    <a:p>
                      <a:pPr algn="l"/>
                      <a:r>
                        <a:rPr lang="en-US" sz="1100">
                          <a:effectLst/>
                        </a:rPr>
                        <a:t>The host connects to an external known APT IP address or URL. The host downloads a known malicious file.</a:t>
                      </a:r>
                      <a:endParaRPr lang="en-US" sz="1100">
                        <a:effectLst/>
                        <a:latin typeface="inherit"/>
                      </a:endParaRPr>
                    </a:p>
                  </a:txBody>
                  <a:tcPr marL="23752" marR="23752" marT="23752" marB="23752" anchor="ctr"/>
                </a:tc>
                <a:tc>
                  <a:txBody>
                    <a:bodyPr/>
                    <a:lstStyle/>
                    <a:p>
                      <a:pPr algn="l"/>
                      <a:r>
                        <a:rPr lang="en-US" sz="1100">
                          <a:effectLst/>
                        </a:rPr>
                        <a:t>The host shows an indication of compromise from an APT or malware attack.</a:t>
                      </a:r>
                      <a:endParaRPr lang="en-US" sz="1100">
                        <a:effectLst/>
                        <a:latin typeface="inherit"/>
                      </a:endParaRPr>
                    </a:p>
                  </a:txBody>
                  <a:tcPr marL="23752" marR="23752" marT="23752" marB="23752" anchor="ctr"/>
                </a:tc>
                <a:extLst>
                  <a:ext uri="{0D108BD9-81ED-4DB2-BD59-A6C34878D82A}">
                    <a16:rowId xmlns:a16="http://schemas.microsoft.com/office/drawing/2014/main" val="4019896215"/>
                  </a:ext>
                </a:extLst>
              </a:tr>
              <a:tr h="191742">
                <a:tc>
                  <a:txBody>
                    <a:bodyPr/>
                    <a:lstStyle/>
                    <a:p>
                      <a:pPr algn="l"/>
                      <a:r>
                        <a:rPr lang="en-US" sz="1100">
                          <a:effectLst/>
                        </a:rPr>
                        <a:t>Several unsuccessful login attempts.</a:t>
                      </a:r>
                      <a:endParaRPr lang="en-US" sz="1100">
                        <a:effectLst/>
                        <a:latin typeface="inherit"/>
                      </a:endParaRPr>
                    </a:p>
                  </a:txBody>
                  <a:tcPr marL="23752" marR="23752" marT="23752" marB="23752" anchor="ctr"/>
                </a:tc>
                <a:tc>
                  <a:txBody>
                    <a:bodyPr/>
                    <a:lstStyle/>
                    <a:p>
                      <a:pPr algn="l"/>
                      <a:r>
                        <a:rPr lang="en-US" sz="1100">
                          <a:effectLst/>
                        </a:rPr>
                        <a:t>One of the internal compromised hosts is trying to log in to access critical information.</a:t>
                      </a:r>
                      <a:endParaRPr lang="en-US" sz="1100">
                        <a:effectLst/>
                        <a:latin typeface="inherit"/>
                      </a:endParaRPr>
                    </a:p>
                  </a:txBody>
                  <a:tcPr marL="23752" marR="23752" marT="23752" marB="23752" anchor="ctr"/>
                </a:tc>
                <a:extLst>
                  <a:ext uri="{0D108BD9-81ED-4DB2-BD59-A6C34878D82A}">
                    <a16:rowId xmlns:a16="http://schemas.microsoft.com/office/drawing/2014/main" val="1279255023"/>
                  </a:ext>
                </a:extLst>
              </a:tr>
              <a:tr h="341148">
                <a:tc>
                  <a:txBody>
                    <a:bodyPr/>
                    <a:lstStyle/>
                    <a:p>
                      <a:pPr algn="l"/>
                      <a:r>
                        <a:rPr lang="en-US" sz="1100">
                          <a:effectLst/>
                        </a:rPr>
                        <a:t>An email message that includes a dangerous URL or malicious file.</a:t>
                      </a:r>
                      <a:endParaRPr lang="en-US" sz="1100">
                        <a:effectLst/>
                        <a:latin typeface="inherit"/>
                      </a:endParaRPr>
                    </a:p>
                  </a:txBody>
                  <a:tcPr marL="23752" marR="23752" marT="23752" marB="23752" anchor="ctr"/>
                </a:tc>
                <a:tc>
                  <a:txBody>
                    <a:bodyPr/>
                    <a:lstStyle/>
                    <a:p>
                      <a:pPr algn="l"/>
                      <a:r>
                        <a:rPr lang="en-US" sz="1100">
                          <a:effectLst/>
                        </a:rPr>
                        <a:t>The attackers may be using social engineering to send an email for targeted attacks. Enter the email senders into the watch list.</a:t>
                      </a:r>
                      <a:endParaRPr lang="en-US" sz="1100">
                        <a:effectLst/>
                        <a:latin typeface="inherit"/>
                      </a:endParaRPr>
                    </a:p>
                  </a:txBody>
                  <a:tcPr marL="23752" marR="23752" marT="23752" marB="23752" anchor="ctr"/>
                </a:tc>
                <a:extLst>
                  <a:ext uri="{0D108BD9-81ED-4DB2-BD59-A6C34878D82A}">
                    <a16:rowId xmlns:a16="http://schemas.microsoft.com/office/drawing/2014/main" val="4259826445"/>
                  </a:ext>
                </a:extLst>
              </a:tr>
              <a:tr h="1237580">
                <a:tc>
                  <a:txBody>
                    <a:bodyPr/>
                    <a:lstStyle/>
                    <a:p>
                      <a:pPr algn="l"/>
                      <a:r>
                        <a:rPr lang="en-US" sz="1100">
                          <a:effectLst/>
                        </a:rPr>
                        <a:t>Rare and unusual filenames</a:t>
                      </a:r>
                      <a:endParaRPr lang="en-US" sz="1100">
                        <a:effectLst/>
                        <a:latin typeface="inherit"/>
                      </a:endParaRPr>
                    </a:p>
                  </a:txBody>
                  <a:tcPr marL="23752" marR="23752" marT="23752" marB="23752" anchor="ctr"/>
                </a:tc>
                <a:tc>
                  <a:txBody>
                    <a:bodyPr/>
                    <a:lstStyle/>
                    <a:p>
                      <a:pPr algn="l"/>
                      <a:r>
                        <a:rPr lang="en-US" sz="1100">
                          <a:effectLst/>
                        </a:rPr>
                        <a:t>The malware installs itself during the startup to continue to act even after reboot.</a:t>
                      </a:r>
                    </a:p>
                    <a:p>
                      <a:pPr algn="l"/>
                      <a:r>
                        <a:rPr lang="en-US" sz="1100">
                          <a:effectLst/>
                        </a:rPr>
                        <a:t>Here are some of the common ways for malware to achieve persistence.</a:t>
                      </a:r>
                    </a:p>
                    <a:p>
                      <a:pPr algn="l">
                        <a:buFont typeface="Arial" panose="020B0604020202020204" pitchFamily="34" charset="0"/>
                        <a:buChar char="•"/>
                      </a:pPr>
                      <a:r>
                        <a:rPr lang="en-US" sz="1100">
                          <a:effectLst/>
                        </a:rPr>
                        <a:t>Program start</a:t>
                      </a:r>
                    </a:p>
                    <a:p>
                      <a:pPr algn="l">
                        <a:buFont typeface="Arial" panose="020B0604020202020204" pitchFamily="34" charset="0"/>
                        <a:buChar char="•"/>
                      </a:pPr>
                      <a:r>
                        <a:rPr lang="en-US" sz="1100">
                          <a:effectLst/>
                        </a:rPr>
                        <a:t>Services</a:t>
                      </a:r>
                    </a:p>
                    <a:p>
                      <a:pPr algn="l">
                        <a:buFont typeface="Arial" panose="020B0604020202020204" pitchFamily="34" charset="0"/>
                        <a:buChar char="•"/>
                      </a:pPr>
                      <a:r>
                        <a:rPr lang="en-US" sz="1100">
                          <a:effectLst/>
                        </a:rPr>
                        <a:t>Process injection </a:t>
                      </a:r>
                    </a:p>
                    <a:p>
                      <a:pPr algn="l">
                        <a:buFont typeface="Arial" panose="020B0604020202020204" pitchFamily="34" charset="0"/>
                        <a:buChar char="•"/>
                      </a:pPr>
                      <a:r>
                        <a:rPr lang="en-US" sz="1100">
                          <a:effectLst/>
                        </a:rPr>
                        <a:t>Login Script</a:t>
                      </a:r>
                    </a:p>
                    <a:p>
                      <a:pPr algn="l"/>
                      <a:r>
                        <a:rPr lang="en-US" sz="1100">
                          <a:effectLst/>
                        </a:rPr>
                        <a:t>For Windows, it's suggested that you use AutoRuns to check whether the host is compromised with suspicious malware. </a:t>
                      </a:r>
                    </a:p>
                    <a:p>
                      <a:pPr algn="l"/>
                      <a:r>
                        <a:rPr lang="en-US" sz="1100">
                          <a:effectLst/>
                        </a:rPr>
                        <a:t>AutoRuns: </a:t>
                      </a:r>
                      <a:r>
                        <a:rPr lang="en-US" sz="1100" u="none" strike="noStrike">
                          <a:effectLst/>
                          <a:hlinkClick r:id="rId2"/>
                        </a:rPr>
                        <a:t>https://docs.microsoft.com/en-us/sysinternals/downloads/autoruns</a:t>
                      </a:r>
                      <a:endParaRPr lang="en-US" sz="1100">
                        <a:effectLst/>
                        <a:latin typeface="inherit"/>
                      </a:endParaRPr>
                    </a:p>
                  </a:txBody>
                  <a:tcPr marL="23752" marR="23752" marT="23752" marB="23752" anchor="ctr"/>
                </a:tc>
                <a:extLst>
                  <a:ext uri="{0D108BD9-81ED-4DB2-BD59-A6C34878D82A}">
                    <a16:rowId xmlns:a16="http://schemas.microsoft.com/office/drawing/2014/main" val="1314342424"/>
                  </a:ext>
                </a:extLst>
              </a:tr>
              <a:tr h="1536390">
                <a:tc>
                  <a:txBody>
                    <a:bodyPr/>
                    <a:lstStyle/>
                    <a:p>
                      <a:pPr algn="l"/>
                      <a:r>
                        <a:rPr lang="en-US" sz="1100">
                          <a:effectLst/>
                        </a:rPr>
                        <a:t>Unusual event and audit logs alert</a:t>
                      </a:r>
                      <a:endParaRPr lang="en-US" sz="1100">
                        <a:effectLst/>
                        <a:latin typeface="inherit"/>
                      </a:endParaRPr>
                    </a:p>
                  </a:txBody>
                  <a:tcPr marL="23752" marR="23752" marT="23752" marB="23752" anchor="ctr"/>
                </a:tc>
                <a:tc>
                  <a:txBody>
                    <a:bodyPr/>
                    <a:lstStyle/>
                    <a:p>
                      <a:pPr algn="l"/>
                      <a:r>
                        <a:rPr lang="en-US" sz="1100" dirty="0">
                          <a:effectLst/>
                        </a:rPr>
                        <a:t>The following system event or audit logs may need further analysis:</a:t>
                      </a:r>
                    </a:p>
                    <a:p>
                      <a:pPr algn="l">
                        <a:buFont typeface="Arial" panose="020B0604020202020204" pitchFamily="34" charset="0"/>
                        <a:buChar char="•"/>
                      </a:pPr>
                      <a:r>
                        <a:rPr lang="en-US" sz="1100" dirty="0">
                          <a:effectLst/>
                        </a:rPr>
                        <a:t>Account lockouts</a:t>
                      </a:r>
                    </a:p>
                    <a:p>
                      <a:pPr algn="l">
                        <a:buFont typeface="Arial" panose="020B0604020202020204" pitchFamily="34" charset="0"/>
                        <a:buChar char="•"/>
                      </a:pPr>
                      <a:r>
                        <a:rPr lang="en-US" sz="1100" dirty="0">
                          <a:effectLst/>
                        </a:rPr>
                        <a:t>User added to the privileged group</a:t>
                      </a:r>
                    </a:p>
                    <a:p>
                      <a:pPr algn="l">
                        <a:buFont typeface="Arial" panose="020B0604020202020204" pitchFamily="34" charset="0"/>
                        <a:buChar char="•"/>
                      </a:pPr>
                      <a:r>
                        <a:rPr lang="en-US" sz="1100" dirty="0">
                          <a:effectLst/>
                        </a:rPr>
                        <a:t>Failed user account login</a:t>
                      </a:r>
                    </a:p>
                    <a:p>
                      <a:pPr algn="l">
                        <a:buFont typeface="Arial" panose="020B0604020202020204" pitchFamily="34" charset="0"/>
                        <a:buChar char="•"/>
                      </a:pPr>
                      <a:r>
                        <a:rPr lang="en-US" sz="1100" dirty="0">
                          <a:effectLst/>
                        </a:rPr>
                        <a:t>Application error</a:t>
                      </a:r>
                    </a:p>
                    <a:p>
                      <a:pPr algn="l">
                        <a:buFont typeface="Arial" panose="020B0604020202020204" pitchFamily="34" charset="0"/>
                        <a:buChar char="•"/>
                      </a:pPr>
                      <a:r>
                        <a:rPr lang="en-US" sz="1100" dirty="0">
                          <a:effectLst/>
                        </a:rPr>
                        <a:t>Windows error reporting</a:t>
                      </a:r>
                    </a:p>
                    <a:p>
                      <a:pPr algn="l">
                        <a:buFont typeface="Arial" panose="020B0604020202020204" pitchFamily="34" charset="0"/>
                        <a:buChar char="•"/>
                      </a:pPr>
                      <a:r>
                        <a:rPr lang="en-US" sz="1100" dirty="0">
                          <a:effectLst/>
                        </a:rPr>
                        <a:t>BSOD log</a:t>
                      </a:r>
                    </a:p>
                    <a:p>
                      <a:pPr algn="l">
                        <a:buFont typeface="Arial" panose="020B0604020202020204" pitchFamily="34" charset="0"/>
                        <a:buChar char="•"/>
                      </a:pPr>
                      <a:r>
                        <a:rPr lang="en-US" sz="1100" dirty="0">
                          <a:effectLst/>
                        </a:rPr>
                        <a:t>Event log was cleared</a:t>
                      </a:r>
                    </a:p>
                    <a:p>
                      <a:pPr algn="l">
                        <a:buFont typeface="Arial" panose="020B0604020202020204" pitchFamily="34" charset="0"/>
                        <a:buChar char="•"/>
                      </a:pPr>
                      <a:r>
                        <a:rPr lang="en-US" sz="1100" dirty="0">
                          <a:effectLst/>
                        </a:rPr>
                        <a:t>Audit log was cleared</a:t>
                      </a:r>
                    </a:p>
                    <a:p>
                      <a:pPr algn="l">
                        <a:buFont typeface="Arial" panose="020B0604020202020204" pitchFamily="34" charset="0"/>
                        <a:buChar char="•"/>
                      </a:pPr>
                      <a:r>
                        <a:rPr lang="en-US" sz="1100" dirty="0">
                          <a:effectLst/>
                        </a:rPr>
                        <a:t>Firewall rule change</a:t>
                      </a:r>
                      <a:endParaRPr lang="en-US" sz="1100" b="0" dirty="0">
                        <a:effectLst/>
                      </a:endParaRPr>
                    </a:p>
                  </a:txBody>
                  <a:tcPr marL="23752" marR="23752" marT="23752" marB="23752" anchor="ctr"/>
                </a:tc>
                <a:extLst>
                  <a:ext uri="{0D108BD9-81ED-4DB2-BD59-A6C34878D82A}">
                    <a16:rowId xmlns:a16="http://schemas.microsoft.com/office/drawing/2014/main" val="2464457094"/>
                  </a:ext>
                </a:extLst>
              </a:tr>
            </a:tbl>
          </a:graphicData>
        </a:graphic>
      </p:graphicFrame>
    </p:spTree>
    <p:extLst>
      <p:ext uri="{BB962C8B-B14F-4D97-AF65-F5344CB8AC3E}">
        <p14:creationId xmlns:p14="http://schemas.microsoft.com/office/powerpoint/2010/main" val="21476927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111A2-5BD1-4801-8D62-22D3909706FF}"/>
              </a:ext>
            </a:extLst>
          </p:cNvPr>
          <p:cNvSpPr>
            <a:spLocks noGrp="1"/>
          </p:cNvSpPr>
          <p:nvPr>
            <p:ph type="title"/>
          </p:nvPr>
        </p:nvSpPr>
        <p:spPr>
          <a:xfrm>
            <a:off x="838200" y="365125"/>
            <a:ext cx="10515600" cy="549275"/>
          </a:xfrm>
        </p:spPr>
        <p:txBody>
          <a:bodyPr>
            <a:normAutofit fontScale="90000"/>
          </a:bodyPr>
          <a:lstStyle/>
          <a:p>
            <a:r>
              <a:rPr lang="en-US" dirty="0" err="1"/>
              <a:t>DevSecOps</a:t>
            </a:r>
            <a:r>
              <a:rPr lang="en-US" dirty="0"/>
              <a:t> operations team</a:t>
            </a:r>
          </a:p>
        </p:txBody>
      </p:sp>
      <p:sp>
        <p:nvSpPr>
          <p:cNvPr id="3" name="Content Placeholder 2">
            <a:extLst>
              <a:ext uri="{FF2B5EF4-FFF2-40B4-BE49-F238E27FC236}">
                <a16:creationId xmlns:a16="http://schemas.microsoft.com/office/drawing/2014/main" id="{314C7773-B7AE-4D1C-A3C6-3EA71D00ABBA}"/>
              </a:ext>
            </a:extLst>
          </p:cNvPr>
          <p:cNvSpPr>
            <a:spLocks noGrp="1"/>
          </p:cNvSpPr>
          <p:nvPr>
            <p:ph idx="1"/>
          </p:nvPr>
        </p:nvSpPr>
        <p:spPr>
          <a:xfrm>
            <a:off x="838200" y="1015068"/>
            <a:ext cx="10515600" cy="5603846"/>
          </a:xfrm>
        </p:spPr>
        <p:txBody>
          <a:bodyPr>
            <a:normAutofit/>
          </a:bodyPr>
          <a:lstStyle/>
          <a:p>
            <a:r>
              <a:rPr lang="en-US" dirty="0"/>
              <a:t>Detection abnormalities in the web access logs</a:t>
            </a:r>
          </a:p>
          <a:p>
            <a:endParaRPr lang="en-US" dirty="0"/>
          </a:p>
        </p:txBody>
      </p:sp>
      <p:graphicFrame>
        <p:nvGraphicFramePr>
          <p:cNvPr id="4" name="Table 3">
            <a:extLst>
              <a:ext uri="{FF2B5EF4-FFF2-40B4-BE49-F238E27FC236}">
                <a16:creationId xmlns:a16="http://schemas.microsoft.com/office/drawing/2014/main" id="{91F4A011-FD91-491D-B40F-C2DEBED9C61F}"/>
              </a:ext>
            </a:extLst>
          </p:cNvPr>
          <p:cNvGraphicFramePr>
            <a:graphicFrameLocks noGrp="1"/>
          </p:cNvGraphicFramePr>
          <p:nvPr>
            <p:extLst>
              <p:ext uri="{D42A27DB-BD31-4B8C-83A1-F6EECF244321}">
                <p14:modId xmlns:p14="http://schemas.microsoft.com/office/powerpoint/2010/main" val="873716664"/>
              </p:ext>
            </p:extLst>
          </p:nvPr>
        </p:nvGraphicFramePr>
        <p:xfrm>
          <a:off x="637562" y="1558008"/>
          <a:ext cx="10783350" cy="5060906"/>
        </p:xfrm>
        <a:graphic>
          <a:graphicData uri="http://schemas.openxmlformats.org/drawingml/2006/table">
            <a:tbl>
              <a:tblPr firstRow="1" bandRow="1">
                <a:tableStyleId>{BC89EF96-8CEA-46FF-86C4-4CE0E7609802}</a:tableStyleId>
              </a:tblPr>
              <a:tblGrid>
                <a:gridCol w="1853968">
                  <a:extLst>
                    <a:ext uri="{9D8B030D-6E8A-4147-A177-3AD203B41FA5}">
                      <a16:colId xmlns:a16="http://schemas.microsoft.com/office/drawing/2014/main" val="3910444105"/>
                    </a:ext>
                  </a:extLst>
                </a:gridCol>
                <a:gridCol w="8929382">
                  <a:extLst>
                    <a:ext uri="{9D8B030D-6E8A-4147-A177-3AD203B41FA5}">
                      <a16:colId xmlns:a16="http://schemas.microsoft.com/office/drawing/2014/main" val="2245626803"/>
                    </a:ext>
                  </a:extLst>
                </a:gridCol>
              </a:tblGrid>
              <a:tr h="139089">
                <a:tc>
                  <a:txBody>
                    <a:bodyPr/>
                    <a:lstStyle/>
                    <a:p>
                      <a:pPr algn="l"/>
                      <a:r>
                        <a:rPr lang="en-US" sz="1100">
                          <a:effectLst/>
                        </a:rPr>
                        <a:t>Web access analysis</a:t>
                      </a:r>
                      <a:endParaRPr lang="en-US" sz="1100">
                        <a:effectLst/>
                        <a:latin typeface="inherit"/>
                      </a:endParaRPr>
                    </a:p>
                  </a:txBody>
                  <a:tcPr marL="14239" marR="14239" marT="14239" marB="14239" anchor="ctr"/>
                </a:tc>
                <a:tc>
                  <a:txBody>
                    <a:bodyPr/>
                    <a:lstStyle/>
                    <a:p>
                      <a:pPr algn="l"/>
                      <a:r>
                        <a:rPr lang="en-US" sz="1100">
                          <a:effectLst/>
                        </a:rPr>
                        <a:t>Detection techniques</a:t>
                      </a:r>
                      <a:endParaRPr lang="en-US" sz="1100">
                        <a:effectLst/>
                        <a:latin typeface="inherit"/>
                      </a:endParaRPr>
                    </a:p>
                  </a:txBody>
                  <a:tcPr marL="14239" marR="14239" marT="14239" marB="14239" anchor="ctr"/>
                </a:tc>
                <a:extLst>
                  <a:ext uri="{0D108BD9-81ED-4DB2-BD59-A6C34878D82A}">
                    <a16:rowId xmlns:a16="http://schemas.microsoft.com/office/drawing/2014/main" val="2031652300"/>
                  </a:ext>
                </a:extLst>
              </a:tr>
              <a:tr h="733549">
                <a:tc>
                  <a:txBody>
                    <a:bodyPr/>
                    <a:lstStyle/>
                    <a:p>
                      <a:pPr algn="l"/>
                      <a:r>
                        <a:rPr lang="en-US" sz="1100">
                          <a:effectLst/>
                        </a:rPr>
                        <a:t>External source client IP</a:t>
                      </a:r>
                      <a:endParaRPr lang="en-US" sz="1100">
                        <a:effectLst/>
                        <a:latin typeface="inherit"/>
                      </a:endParaRPr>
                    </a:p>
                  </a:txBody>
                  <a:tcPr marL="14239" marR="14239" marT="14239" marB="14239" anchor="ctr"/>
                </a:tc>
                <a:tc>
                  <a:txBody>
                    <a:bodyPr/>
                    <a:lstStyle/>
                    <a:p>
                      <a:pPr algn="l"/>
                      <a:r>
                        <a:rPr lang="en-US" sz="1100">
                          <a:effectLst/>
                        </a:rPr>
                        <a:t>The source of the IP address can help to identify the following:</a:t>
                      </a:r>
                    </a:p>
                    <a:p>
                      <a:pPr algn="l">
                        <a:buFont typeface="Arial" panose="020B0604020202020204" pitchFamily="34" charset="0"/>
                        <a:buChar char="•"/>
                      </a:pPr>
                      <a:r>
                        <a:rPr lang="en-US" sz="1100">
                          <a:effectLst/>
                        </a:rPr>
                        <a:t>A known bad IP or Tor exit node.</a:t>
                      </a:r>
                    </a:p>
                    <a:p>
                      <a:pPr algn="l">
                        <a:buFont typeface="Arial" panose="020B0604020202020204" pitchFamily="34" charset="0"/>
                        <a:buChar char="•"/>
                      </a:pPr>
                      <a:r>
                        <a:rPr lang="en-US" sz="1100">
                          <a:effectLst/>
                        </a:rPr>
                        <a:t>Abnormal geolocation changes.</a:t>
                      </a:r>
                    </a:p>
                    <a:p>
                      <a:pPr algn="l">
                        <a:buFont typeface="Arial" panose="020B0604020202020204" pitchFamily="34" charset="0"/>
                        <a:buChar char="•"/>
                      </a:pPr>
                      <a:r>
                        <a:rPr lang="en-US" sz="1100">
                          <a:effectLst/>
                        </a:rPr>
                        <a:t>The concurrent connection from different geolocations.</a:t>
                      </a:r>
                    </a:p>
                    <a:p>
                      <a:pPr algn="l"/>
                      <a:r>
                        <a:rPr lang="en-US" sz="1100">
                          <a:effectLst/>
                        </a:rPr>
                        <a:t>The MaxMind GeoIP2 database can be used to translate the IP address to a geolocation. </a:t>
                      </a:r>
                    </a:p>
                    <a:p>
                      <a:pPr algn="l"/>
                      <a:r>
                        <a:rPr lang="en-US" sz="1100">
                          <a:effectLst/>
                        </a:rPr>
                        <a:t>MaxMind GeoIP2: </a:t>
                      </a:r>
                      <a:r>
                        <a:rPr lang="en-US" sz="1100" u="none" strike="noStrike">
                          <a:effectLst/>
                          <a:hlinkClick r:id="rId2"/>
                        </a:rPr>
                        <a:t>https://dev.maxmind.com/geoip/geoip2/geolite2/#Downloads</a:t>
                      </a:r>
                      <a:endParaRPr lang="en-US" sz="1100">
                        <a:effectLst/>
                        <a:latin typeface="inherit"/>
                      </a:endParaRPr>
                    </a:p>
                  </a:txBody>
                  <a:tcPr marL="14239" marR="14239" marT="14239" marB="14239" anchor="ctr"/>
                </a:tc>
                <a:extLst>
                  <a:ext uri="{0D108BD9-81ED-4DB2-BD59-A6C34878D82A}">
                    <a16:rowId xmlns:a16="http://schemas.microsoft.com/office/drawing/2014/main" val="2111725054"/>
                  </a:ext>
                </a:extLst>
              </a:tr>
              <a:tr h="614657">
                <a:tc>
                  <a:txBody>
                    <a:bodyPr/>
                    <a:lstStyle/>
                    <a:p>
                      <a:pPr algn="l"/>
                      <a:r>
                        <a:rPr lang="en-US" sz="1100">
                          <a:effectLst/>
                        </a:rPr>
                        <a:t>Client fingerprint (OS, browser, user agent, devices, and so on)</a:t>
                      </a:r>
                      <a:endParaRPr lang="en-US" sz="1100">
                        <a:effectLst/>
                        <a:latin typeface="inherit"/>
                      </a:endParaRPr>
                    </a:p>
                  </a:txBody>
                  <a:tcPr marL="14239" marR="14239" marT="14239" marB="14239" anchor="ctr"/>
                </a:tc>
                <a:tc>
                  <a:txBody>
                    <a:bodyPr/>
                    <a:lstStyle/>
                    <a:p>
                      <a:pPr algn="l"/>
                      <a:r>
                        <a:rPr lang="en-US" sz="1100">
                          <a:effectLst/>
                        </a:rPr>
                        <a:t>The client fingerprint can be used to identify whether there are any unusual client or non-browser connections. The open source clientJS is a pure JavaScript that can be used to collect client fingerprint information. The JA3 tool provided by Salesforce uses SSL/TLS connection profiling to identify the malicious client.</a:t>
                      </a:r>
                    </a:p>
                    <a:p>
                      <a:pPr algn="l"/>
                      <a:r>
                        <a:rPr lang="en-US" sz="1100">
                          <a:effectLst/>
                        </a:rPr>
                        <a:t>ClientJS: </a:t>
                      </a:r>
                      <a:r>
                        <a:rPr lang="en-US" sz="1100" u="none" strike="noStrike">
                          <a:effectLst/>
                          <a:hlinkClick r:id="rId3"/>
                        </a:rPr>
                        <a:t>https://clientjs.org/</a:t>
                      </a:r>
                      <a:endParaRPr lang="en-US" sz="1100">
                        <a:effectLst/>
                      </a:endParaRPr>
                    </a:p>
                    <a:p>
                      <a:pPr algn="l"/>
                      <a:r>
                        <a:rPr lang="en-US" sz="1100">
                          <a:effectLst/>
                        </a:rPr>
                        <a:t>JA3: </a:t>
                      </a:r>
                      <a:r>
                        <a:rPr lang="en-US" sz="1100" u="none" strike="noStrike">
                          <a:effectLst/>
                          <a:hlinkClick r:id="rId4"/>
                        </a:rPr>
                        <a:t>https://github.com/salesforce/ja3</a:t>
                      </a:r>
                      <a:endParaRPr lang="en-US" sz="1100">
                        <a:effectLst/>
                        <a:latin typeface="inherit"/>
                      </a:endParaRPr>
                    </a:p>
                  </a:txBody>
                  <a:tcPr marL="14239" marR="14239" marT="14239" marB="14239" anchor="ctr"/>
                </a:tc>
                <a:extLst>
                  <a:ext uri="{0D108BD9-81ED-4DB2-BD59-A6C34878D82A}">
                    <a16:rowId xmlns:a16="http://schemas.microsoft.com/office/drawing/2014/main" val="3812830307"/>
                  </a:ext>
                </a:extLst>
              </a:tr>
              <a:tr h="376873">
                <a:tc>
                  <a:txBody>
                    <a:bodyPr/>
                    <a:lstStyle/>
                    <a:p>
                      <a:pPr algn="l"/>
                      <a:r>
                        <a:rPr lang="en-US" sz="1100">
                          <a:effectLst/>
                        </a:rPr>
                        <a:t>Website reputation</a:t>
                      </a:r>
                      <a:endParaRPr lang="en-US" sz="1100">
                        <a:effectLst/>
                        <a:latin typeface="inherit"/>
                      </a:endParaRPr>
                    </a:p>
                  </a:txBody>
                  <a:tcPr marL="14239" marR="14239" marT="14239" marB="14239" anchor="ctr"/>
                </a:tc>
                <a:tc>
                  <a:txBody>
                    <a:bodyPr/>
                    <a:lstStyle/>
                    <a:p>
                      <a:pPr algn="l"/>
                      <a:r>
                        <a:rPr lang="en-US" sz="1100">
                          <a:effectLst/>
                        </a:rPr>
                        <a:t>When there is an outbound connection to an external website, we can check the threat reputation of that particular website. This can be done by a web application firewall or web gateway security solutions. </a:t>
                      </a:r>
                    </a:p>
                    <a:p>
                      <a:pPr algn="l"/>
                      <a:r>
                        <a:rPr lang="en-US" sz="1100">
                          <a:effectLst/>
                        </a:rPr>
                        <a:t>VirusTotal: </a:t>
                      </a:r>
                      <a:r>
                        <a:rPr lang="en-US" sz="1100" u="none" strike="noStrike">
                          <a:effectLst/>
                          <a:hlinkClick r:id="rId5"/>
                        </a:rPr>
                        <a:t>https://www.virustotal.com/</a:t>
                      </a:r>
                      <a:endParaRPr lang="en-US" sz="1100">
                        <a:effectLst/>
                        <a:latin typeface="inherit"/>
                      </a:endParaRPr>
                    </a:p>
                  </a:txBody>
                  <a:tcPr marL="14239" marR="14239" marT="14239" marB="14239" anchor="ctr"/>
                </a:tc>
                <a:extLst>
                  <a:ext uri="{0D108BD9-81ED-4DB2-BD59-A6C34878D82A}">
                    <a16:rowId xmlns:a16="http://schemas.microsoft.com/office/drawing/2014/main" val="3285943141"/>
                  </a:ext>
                </a:extLst>
              </a:tr>
              <a:tr h="733549">
                <a:tc>
                  <a:txBody>
                    <a:bodyPr/>
                    <a:lstStyle/>
                    <a:p>
                      <a:pPr algn="l"/>
                      <a:r>
                        <a:rPr lang="en-US" sz="1100">
                          <a:effectLst/>
                        </a:rPr>
                        <a:t>Random domain name by DGA (domain generation algorithm)</a:t>
                      </a:r>
                      <a:endParaRPr lang="en-US" sz="1100">
                        <a:effectLst/>
                        <a:latin typeface="inherit"/>
                      </a:endParaRPr>
                    </a:p>
                  </a:txBody>
                  <a:tcPr marL="14239" marR="14239" marT="14239" marB="14239" anchor="ctr"/>
                </a:tc>
                <a:tc>
                  <a:txBody>
                    <a:bodyPr/>
                    <a:lstStyle/>
                    <a:p>
                      <a:pPr algn="l"/>
                      <a:r>
                        <a:rPr lang="en-US" sz="1100">
                          <a:effectLst/>
                        </a:rPr>
                        <a:t>The domain name of the C and C server can be generated by DGA. The key characteristics of the DGA domain can be high entropy, high consonant count, and long domain length. Based on these indicators, we can analyze whether the domain name is generated by DGA, and therefore be a potential C and C server.</a:t>
                      </a:r>
                    </a:p>
                    <a:p>
                      <a:pPr algn="l"/>
                      <a:r>
                        <a:rPr lang="en-US" sz="1100">
                          <a:effectLst/>
                        </a:rPr>
                        <a:t>DGA detector: </a:t>
                      </a:r>
                      <a:r>
                        <a:rPr lang="en-US" sz="1100" u="none" strike="noStrike">
                          <a:effectLst/>
                          <a:hlinkClick r:id="rId6"/>
                        </a:rPr>
                        <a:t>https://github.com/exp0se/dga_detector/</a:t>
                      </a:r>
                      <a:endParaRPr lang="en-US" sz="1100">
                        <a:effectLst/>
                      </a:endParaRPr>
                    </a:p>
                    <a:p>
                      <a:pPr algn="l"/>
                      <a:r>
                        <a:rPr lang="en-US" sz="1100">
                          <a:effectLst/>
                        </a:rPr>
                        <a:t>In addition, to reduce false positives, we may also use the Alexa Top 1,000,000 sites as a website whitelist. Refer to  </a:t>
                      </a:r>
                      <a:r>
                        <a:rPr lang="en-US" sz="1100" u="none" strike="noStrike">
                          <a:effectLst/>
                          <a:hlinkClick r:id="rId7"/>
                        </a:rPr>
                        <a:t>https://s3.amazonaws.com/alexa-static/top-1m.csv.zip </a:t>
                      </a:r>
                      <a:r>
                        <a:rPr lang="en-US" sz="1100">
                          <a:effectLst/>
                        </a:rPr>
                        <a:t>for more information.</a:t>
                      </a:r>
                      <a:endParaRPr lang="en-US" sz="1100">
                        <a:effectLst/>
                        <a:latin typeface="inherit"/>
                      </a:endParaRPr>
                    </a:p>
                  </a:txBody>
                  <a:tcPr marL="14239" marR="14239" marT="14239" marB="14239" anchor="ctr"/>
                </a:tc>
                <a:extLst>
                  <a:ext uri="{0D108BD9-81ED-4DB2-BD59-A6C34878D82A}">
                    <a16:rowId xmlns:a16="http://schemas.microsoft.com/office/drawing/2014/main" val="500206548"/>
                  </a:ext>
                </a:extLst>
              </a:tr>
              <a:tr h="257981">
                <a:tc>
                  <a:txBody>
                    <a:bodyPr/>
                    <a:lstStyle/>
                    <a:p>
                      <a:pPr algn="l"/>
                      <a:r>
                        <a:rPr lang="en-US" sz="1100">
                          <a:effectLst/>
                        </a:rPr>
                        <a:t>Suspicious files download</a:t>
                      </a:r>
                      <a:endParaRPr lang="en-US" sz="1100">
                        <a:effectLst/>
                        <a:latin typeface="inherit"/>
                      </a:endParaRPr>
                    </a:p>
                  </a:txBody>
                  <a:tcPr marL="14239" marR="14239" marT="14239" marB="14239" anchor="ctr"/>
                </a:tc>
                <a:tc>
                  <a:txBody>
                    <a:bodyPr/>
                    <a:lstStyle/>
                    <a:p>
                      <a:pPr algn="l"/>
                      <a:r>
                        <a:rPr lang="en-US" sz="1100">
                          <a:effectLst/>
                        </a:rPr>
                        <a:t>Cuckoo Sandbox is useful for suspicious file analysis. </a:t>
                      </a:r>
                    </a:p>
                    <a:p>
                      <a:pPr algn="l"/>
                      <a:r>
                        <a:rPr lang="en-US" sz="1100">
                          <a:effectLst/>
                        </a:rPr>
                        <a:t>Cuckoo Sandbox: </a:t>
                      </a:r>
                      <a:r>
                        <a:rPr lang="en-US" sz="1100" u="none" strike="noStrike">
                          <a:effectLst/>
                          <a:hlinkClick r:id="rId8"/>
                        </a:rPr>
                        <a:t>https://cuckoosandbox.org/</a:t>
                      </a:r>
                      <a:endParaRPr lang="en-US" sz="1100">
                        <a:effectLst/>
                        <a:latin typeface="inherit"/>
                      </a:endParaRPr>
                    </a:p>
                  </a:txBody>
                  <a:tcPr marL="14239" marR="14239" marT="14239" marB="14239" anchor="ctr"/>
                </a:tc>
                <a:extLst>
                  <a:ext uri="{0D108BD9-81ED-4DB2-BD59-A6C34878D82A}">
                    <a16:rowId xmlns:a16="http://schemas.microsoft.com/office/drawing/2014/main" val="24250789"/>
                  </a:ext>
                </a:extLst>
              </a:tr>
              <a:tr h="733549">
                <a:tc>
                  <a:txBody>
                    <a:bodyPr/>
                    <a:lstStyle/>
                    <a:p>
                      <a:pPr algn="l"/>
                      <a:r>
                        <a:rPr lang="en-US" sz="1100">
                          <a:effectLst/>
                        </a:rPr>
                        <a:t>DNS Query</a:t>
                      </a:r>
                      <a:endParaRPr lang="en-US" sz="1100">
                        <a:effectLst/>
                        <a:latin typeface="inherit"/>
                      </a:endParaRPr>
                    </a:p>
                  </a:txBody>
                  <a:tcPr marL="14239" marR="14239" marT="14239" marB="14239" anchor="ctr"/>
                </a:tc>
                <a:tc>
                  <a:txBody>
                    <a:bodyPr/>
                    <a:lstStyle/>
                    <a:p>
                      <a:pPr algn="l"/>
                      <a:r>
                        <a:rPr lang="en-US" sz="1100" dirty="0">
                          <a:effectLst/>
                        </a:rPr>
                        <a:t>For the analysis of a DNS query, the following are the key indicators of compromises:</a:t>
                      </a:r>
                    </a:p>
                    <a:p>
                      <a:pPr algn="l">
                        <a:buFont typeface="Arial" panose="020B0604020202020204" pitchFamily="34" charset="0"/>
                        <a:buChar char="•"/>
                      </a:pPr>
                      <a:r>
                        <a:rPr lang="en-US" sz="1100" dirty="0">
                          <a:effectLst/>
                        </a:rPr>
                        <a:t>DNS query to unauthorized DNS servers.</a:t>
                      </a:r>
                    </a:p>
                    <a:p>
                      <a:pPr algn="l">
                        <a:buFont typeface="Arial" panose="020B0604020202020204" pitchFamily="34" charset="0"/>
                        <a:buChar char="•"/>
                      </a:pPr>
                      <a:r>
                        <a:rPr lang="en-US" sz="1100" dirty="0">
                          <a:effectLst/>
                        </a:rPr>
                        <a:t>Unmatched DNS replies can be an indicator of DNS spoofing.</a:t>
                      </a:r>
                    </a:p>
                    <a:p>
                      <a:pPr algn="l">
                        <a:buFont typeface="Arial" panose="020B0604020202020204" pitchFamily="34" charset="0"/>
                        <a:buChar char="•"/>
                      </a:pPr>
                      <a:r>
                        <a:rPr lang="en-US" sz="1100" dirty="0">
                          <a:effectLst/>
                        </a:rPr>
                        <a:t>Clients connect to multiple DNS servers.</a:t>
                      </a:r>
                    </a:p>
                    <a:p>
                      <a:pPr algn="l">
                        <a:buFont typeface="Arial" panose="020B0604020202020204" pitchFamily="34" charset="0"/>
                        <a:buChar char="•"/>
                      </a:pPr>
                      <a:r>
                        <a:rPr lang="en-US" sz="1100" dirty="0">
                          <a:effectLst/>
                        </a:rPr>
                        <a:t>Long DNS query (for example, over 150 characters), which is an indicator of DNS tunneling.</a:t>
                      </a:r>
                    </a:p>
                    <a:p>
                      <a:pPr algn="l">
                        <a:buFont typeface="Arial" panose="020B0604020202020204" pitchFamily="34" charset="0"/>
                        <a:buChar char="•"/>
                      </a:pPr>
                      <a:r>
                        <a:rPr lang="en-US" sz="1100" dirty="0">
                          <a:effectLst/>
                        </a:rPr>
                        <a:t>Domain name with high entropy. This is an indicator of DNS tunneling or a C and C server.</a:t>
                      </a:r>
                      <a:endParaRPr lang="en-US" sz="1100" b="0" dirty="0">
                        <a:effectLst/>
                      </a:endParaRPr>
                    </a:p>
                  </a:txBody>
                  <a:tcPr marL="14239" marR="14239" marT="14239" marB="14239" anchor="ctr"/>
                </a:tc>
                <a:extLst>
                  <a:ext uri="{0D108BD9-81ED-4DB2-BD59-A6C34878D82A}">
                    <a16:rowId xmlns:a16="http://schemas.microsoft.com/office/drawing/2014/main" val="878886294"/>
                  </a:ext>
                </a:extLst>
              </a:tr>
            </a:tbl>
          </a:graphicData>
        </a:graphic>
      </p:graphicFrame>
    </p:spTree>
    <p:extLst>
      <p:ext uri="{BB962C8B-B14F-4D97-AF65-F5344CB8AC3E}">
        <p14:creationId xmlns:p14="http://schemas.microsoft.com/office/powerpoint/2010/main" val="23873358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111A2-5BD1-4801-8D62-22D3909706FF}"/>
              </a:ext>
            </a:extLst>
          </p:cNvPr>
          <p:cNvSpPr>
            <a:spLocks noGrp="1"/>
          </p:cNvSpPr>
          <p:nvPr>
            <p:ph type="title"/>
          </p:nvPr>
        </p:nvSpPr>
        <p:spPr>
          <a:xfrm>
            <a:off x="838200" y="365125"/>
            <a:ext cx="10515600" cy="549275"/>
          </a:xfrm>
        </p:spPr>
        <p:txBody>
          <a:bodyPr>
            <a:normAutofit fontScale="90000"/>
          </a:bodyPr>
          <a:lstStyle/>
          <a:p>
            <a:r>
              <a:rPr lang="en-US" dirty="0" err="1"/>
              <a:t>DevSecOps</a:t>
            </a:r>
            <a:r>
              <a:rPr lang="en-US" dirty="0"/>
              <a:t> operations team</a:t>
            </a:r>
          </a:p>
        </p:txBody>
      </p:sp>
      <p:sp>
        <p:nvSpPr>
          <p:cNvPr id="3" name="Content Placeholder 2">
            <a:extLst>
              <a:ext uri="{FF2B5EF4-FFF2-40B4-BE49-F238E27FC236}">
                <a16:creationId xmlns:a16="http://schemas.microsoft.com/office/drawing/2014/main" id="{314C7773-B7AE-4D1C-A3C6-3EA71D00ABBA}"/>
              </a:ext>
            </a:extLst>
          </p:cNvPr>
          <p:cNvSpPr>
            <a:spLocks noGrp="1"/>
          </p:cNvSpPr>
          <p:nvPr>
            <p:ph idx="1"/>
          </p:nvPr>
        </p:nvSpPr>
        <p:spPr>
          <a:xfrm>
            <a:off x="838200" y="1015068"/>
            <a:ext cx="10515600" cy="5603846"/>
          </a:xfrm>
        </p:spPr>
        <p:txBody>
          <a:bodyPr>
            <a:normAutofit/>
          </a:bodyPr>
          <a:lstStyle/>
          <a:p>
            <a:r>
              <a:rPr lang="en-US" dirty="0"/>
              <a:t>Common cybercriminal activities in business scenarios</a:t>
            </a:r>
          </a:p>
          <a:p>
            <a:endParaRPr lang="en-US" dirty="0"/>
          </a:p>
        </p:txBody>
      </p:sp>
      <p:graphicFrame>
        <p:nvGraphicFramePr>
          <p:cNvPr id="4" name="Table 3">
            <a:extLst>
              <a:ext uri="{FF2B5EF4-FFF2-40B4-BE49-F238E27FC236}">
                <a16:creationId xmlns:a16="http://schemas.microsoft.com/office/drawing/2014/main" id="{0E7E9B6F-6099-4074-AD71-2AAFFDD243B3}"/>
              </a:ext>
            </a:extLst>
          </p:cNvPr>
          <p:cNvGraphicFramePr>
            <a:graphicFrameLocks noGrp="1"/>
          </p:cNvGraphicFramePr>
          <p:nvPr>
            <p:extLst>
              <p:ext uri="{D42A27DB-BD31-4B8C-83A1-F6EECF244321}">
                <p14:modId xmlns:p14="http://schemas.microsoft.com/office/powerpoint/2010/main" val="3667577527"/>
              </p:ext>
            </p:extLst>
          </p:nvPr>
        </p:nvGraphicFramePr>
        <p:xfrm>
          <a:off x="989901" y="1825626"/>
          <a:ext cx="10242958" cy="3227606"/>
        </p:xfrm>
        <a:graphic>
          <a:graphicData uri="http://schemas.openxmlformats.org/drawingml/2006/table">
            <a:tbl>
              <a:tblPr firstRow="1" bandRow="1">
                <a:tableStyleId>{BC89EF96-8CEA-46FF-86C4-4CE0E7609802}</a:tableStyleId>
              </a:tblPr>
              <a:tblGrid>
                <a:gridCol w="3531765">
                  <a:extLst>
                    <a:ext uri="{9D8B030D-6E8A-4147-A177-3AD203B41FA5}">
                      <a16:colId xmlns:a16="http://schemas.microsoft.com/office/drawing/2014/main" val="3635718740"/>
                    </a:ext>
                  </a:extLst>
                </a:gridCol>
                <a:gridCol w="6711193">
                  <a:extLst>
                    <a:ext uri="{9D8B030D-6E8A-4147-A177-3AD203B41FA5}">
                      <a16:colId xmlns:a16="http://schemas.microsoft.com/office/drawing/2014/main" val="1118736573"/>
                    </a:ext>
                  </a:extLst>
                </a:gridCol>
              </a:tblGrid>
              <a:tr h="156190">
                <a:tc>
                  <a:txBody>
                    <a:bodyPr/>
                    <a:lstStyle/>
                    <a:p>
                      <a:pPr algn="l"/>
                      <a:r>
                        <a:rPr lang="en-US" sz="1100">
                          <a:effectLst/>
                        </a:rPr>
                        <a:t>Business scenario</a:t>
                      </a:r>
                      <a:endParaRPr lang="en-US" sz="1100">
                        <a:effectLst/>
                        <a:latin typeface="inherit"/>
                      </a:endParaRPr>
                    </a:p>
                  </a:txBody>
                  <a:tcPr marL="39272" marR="39272" marT="39272" marB="39272" anchor="ctr"/>
                </a:tc>
                <a:tc>
                  <a:txBody>
                    <a:bodyPr/>
                    <a:lstStyle/>
                    <a:p>
                      <a:pPr algn="l"/>
                      <a:r>
                        <a:rPr lang="en-US" sz="1100">
                          <a:effectLst/>
                        </a:rPr>
                        <a:t>Cybercriminal activities</a:t>
                      </a:r>
                      <a:endParaRPr lang="en-US" sz="1100">
                        <a:effectLst/>
                        <a:latin typeface="inherit"/>
                      </a:endParaRPr>
                    </a:p>
                  </a:txBody>
                  <a:tcPr marL="39272" marR="39272" marT="39272" marB="39272" anchor="ctr"/>
                </a:tc>
                <a:extLst>
                  <a:ext uri="{0D108BD9-81ED-4DB2-BD59-A6C34878D82A}">
                    <a16:rowId xmlns:a16="http://schemas.microsoft.com/office/drawing/2014/main" val="1615768563"/>
                  </a:ext>
                </a:extLst>
              </a:tr>
              <a:tr h="557820">
                <a:tc>
                  <a:txBody>
                    <a:bodyPr/>
                    <a:lstStyle/>
                    <a:p>
                      <a:pPr algn="l"/>
                      <a:r>
                        <a:rPr lang="en-US" sz="1100">
                          <a:effectLst/>
                        </a:rPr>
                        <a:t>For the promotion of new user registration, the e-commerce site may give a $10 coupon or certain discounts.</a:t>
                      </a:r>
                      <a:endParaRPr lang="en-US" sz="1100">
                        <a:effectLst/>
                        <a:latin typeface="inherit"/>
                      </a:endParaRPr>
                    </a:p>
                  </a:txBody>
                  <a:tcPr marL="39272" marR="39272" marT="39272" marB="39272" anchor="ctr"/>
                </a:tc>
                <a:tc>
                  <a:txBody>
                    <a:bodyPr/>
                    <a:lstStyle/>
                    <a:p>
                      <a:pPr algn="l"/>
                      <a:r>
                        <a:rPr lang="en-US" sz="1100">
                          <a:effectLst/>
                        </a:rPr>
                        <a:t>Account cheating:</a:t>
                      </a:r>
                    </a:p>
                    <a:p>
                      <a:pPr algn="l"/>
                      <a:r>
                        <a:rPr lang="en-US" sz="1100">
                          <a:effectLst/>
                        </a:rPr>
                        <a:t>Cybercriminals may register massive numbers of accounts to gain the coupon and discounts, and then, resell those coupons.</a:t>
                      </a:r>
                      <a:endParaRPr lang="en-US" sz="1100">
                        <a:effectLst/>
                        <a:latin typeface="inherit"/>
                      </a:endParaRPr>
                    </a:p>
                  </a:txBody>
                  <a:tcPr marL="39272" marR="39272" marT="39272" marB="39272" anchor="ctr"/>
                </a:tc>
                <a:extLst>
                  <a:ext uri="{0D108BD9-81ED-4DB2-BD59-A6C34878D82A}">
                    <a16:rowId xmlns:a16="http://schemas.microsoft.com/office/drawing/2014/main" val="3806692080"/>
                  </a:ext>
                </a:extLst>
              </a:tr>
              <a:tr h="557820">
                <a:tc>
                  <a:txBody>
                    <a:bodyPr/>
                    <a:lstStyle/>
                    <a:p>
                      <a:pPr algn="l"/>
                      <a:r>
                        <a:rPr lang="en-US" sz="1100">
                          <a:effectLst/>
                        </a:rPr>
                        <a:t>The shopping site may sell a limited number of special edition goods.</a:t>
                      </a:r>
                      <a:endParaRPr lang="en-US" sz="1100">
                        <a:effectLst/>
                        <a:latin typeface="inherit"/>
                      </a:endParaRPr>
                    </a:p>
                  </a:txBody>
                  <a:tcPr marL="39272" marR="39272" marT="39272" marB="39272" anchor="ctr"/>
                </a:tc>
                <a:tc>
                  <a:txBody>
                    <a:bodyPr/>
                    <a:lstStyle/>
                    <a:p>
                      <a:pPr algn="l"/>
                      <a:r>
                        <a:rPr lang="en-US" sz="1100">
                          <a:effectLst/>
                        </a:rPr>
                        <a:t>Scalper:</a:t>
                      </a:r>
                    </a:p>
                    <a:p>
                      <a:pPr algn="l"/>
                      <a:r>
                        <a:rPr lang="en-US" sz="1100">
                          <a:effectLst/>
                        </a:rPr>
                        <a:t>The cybercriminals may register massive numbers of accounts to purchase the goods and resell them at higher prices.</a:t>
                      </a:r>
                      <a:endParaRPr lang="en-US" sz="1100">
                        <a:effectLst/>
                        <a:latin typeface="inherit"/>
                      </a:endParaRPr>
                    </a:p>
                  </a:txBody>
                  <a:tcPr marL="39272" marR="39272" marT="39272" marB="39272" anchor="ctr"/>
                </a:tc>
                <a:extLst>
                  <a:ext uri="{0D108BD9-81ED-4DB2-BD59-A6C34878D82A}">
                    <a16:rowId xmlns:a16="http://schemas.microsoft.com/office/drawing/2014/main" val="3829777585"/>
                  </a:ext>
                </a:extLst>
              </a:tr>
              <a:tr h="758635">
                <a:tc>
                  <a:txBody>
                    <a:bodyPr/>
                    <a:lstStyle/>
                    <a:p>
                      <a:pPr algn="l"/>
                      <a:r>
                        <a:rPr lang="en-US" sz="1100">
                          <a:effectLst/>
                        </a:rPr>
                        <a:t>The shopping search query results are sorted by the ratings and volume of sales of the online seller.</a:t>
                      </a:r>
                      <a:endParaRPr lang="en-US" sz="1100">
                        <a:effectLst/>
                        <a:latin typeface="inherit"/>
                      </a:endParaRPr>
                    </a:p>
                  </a:txBody>
                  <a:tcPr marL="39272" marR="39272" marT="39272" marB="39272" anchor="ctr"/>
                </a:tc>
                <a:tc>
                  <a:txBody>
                    <a:bodyPr/>
                    <a:lstStyle/>
                    <a:p>
                      <a:pPr algn="l"/>
                      <a:r>
                        <a:rPr lang="en-US" sz="1100">
                          <a:effectLst/>
                        </a:rPr>
                        <a:t>Unreal orders:</a:t>
                      </a:r>
                    </a:p>
                    <a:p>
                      <a:pPr algn="l"/>
                      <a:r>
                        <a:rPr lang="en-US" sz="1100">
                          <a:effectLst/>
                        </a:rPr>
                        <a:t>The online sellers may make a deal with the cybercriminals to manipulate massive numbers of unreal orders and ratings in order to be listed in the top rankings of the query results.</a:t>
                      </a:r>
                      <a:endParaRPr lang="en-US" sz="1100">
                        <a:effectLst/>
                        <a:latin typeface="inherit"/>
                      </a:endParaRPr>
                    </a:p>
                  </a:txBody>
                  <a:tcPr marL="39272" marR="39272" marT="39272" marB="39272" anchor="ctr"/>
                </a:tc>
                <a:extLst>
                  <a:ext uri="{0D108BD9-81ED-4DB2-BD59-A6C34878D82A}">
                    <a16:rowId xmlns:a16="http://schemas.microsoft.com/office/drawing/2014/main" val="3928210095"/>
                  </a:ext>
                </a:extLst>
              </a:tr>
              <a:tr h="1059859">
                <a:tc>
                  <a:txBody>
                    <a:bodyPr/>
                    <a:lstStyle/>
                    <a:p>
                      <a:pPr algn="l"/>
                      <a:r>
                        <a:rPr lang="en-US" sz="1100">
                          <a:effectLst/>
                        </a:rPr>
                        <a:t>A shopping site account is normally registered with an email address, phone number, and ID.</a:t>
                      </a:r>
                      <a:endParaRPr lang="en-US" sz="1100">
                        <a:effectLst/>
                        <a:latin typeface="inherit"/>
                      </a:endParaRPr>
                    </a:p>
                  </a:txBody>
                  <a:tcPr marL="39272" marR="39272" marT="39272" marB="39272" anchor="ctr"/>
                </a:tc>
                <a:tc>
                  <a:txBody>
                    <a:bodyPr/>
                    <a:lstStyle/>
                    <a:p>
                      <a:pPr algn="l"/>
                      <a:r>
                        <a:rPr lang="en-US" sz="1100" dirty="0">
                          <a:effectLst/>
                        </a:rPr>
                        <a:t>Account takeover:</a:t>
                      </a:r>
                    </a:p>
                    <a:p>
                      <a:pPr algn="l"/>
                      <a:r>
                        <a:rPr lang="en-US" sz="1100" dirty="0">
                          <a:effectLst/>
                        </a:rPr>
                        <a:t>A computer criminal poses as a genuine user and gains control of an account to make unauthorized transactions.</a:t>
                      </a:r>
                    </a:p>
                    <a:p>
                      <a:pPr algn="l"/>
                      <a:r>
                        <a:rPr lang="en-US" sz="1100" dirty="0">
                          <a:effectLst/>
                        </a:rPr>
                        <a:t>In addition, the cybercriminals may do brute-force attacks on the accounts and re-register with other email or phone details to gain financial benefits.</a:t>
                      </a:r>
                      <a:endParaRPr lang="en-US" sz="1100" dirty="0">
                        <a:effectLst/>
                        <a:latin typeface="inherit"/>
                      </a:endParaRPr>
                    </a:p>
                  </a:txBody>
                  <a:tcPr marL="39272" marR="39272" marT="39272" marB="39272" anchor="ctr"/>
                </a:tc>
                <a:extLst>
                  <a:ext uri="{0D108BD9-81ED-4DB2-BD59-A6C34878D82A}">
                    <a16:rowId xmlns:a16="http://schemas.microsoft.com/office/drawing/2014/main" val="873779829"/>
                  </a:ext>
                </a:extLst>
              </a:tr>
            </a:tbl>
          </a:graphicData>
        </a:graphic>
      </p:graphicFrame>
    </p:spTree>
    <p:extLst>
      <p:ext uri="{BB962C8B-B14F-4D97-AF65-F5344CB8AC3E}">
        <p14:creationId xmlns:p14="http://schemas.microsoft.com/office/powerpoint/2010/main" val="1372446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111A2-5BD1-4801-8D62-22D3909706FF}"/>
              </a:ext>
            </a:extLst>
          </p:cNvPr>
          <p:cNvSpPr>
            <a:spLocks noGrp="1"/>
          </p:cNvSpPr>
          <p:nvPr>
            <p:ph type="title"/>
          </p:nvPr>
        </p:nvSpPr>
        <p:spPr>
          <a:xfrm>
            <a:off x="838200" y="365125"/>
            <a:ext cx="10515600" cy="549275"/>
          </a:xfrm>
        </p:spPr>
        <p:txBody>
          <a:bodyPr>
            <a:normAutofit fontScale="90000"/>
          </a:bodyPr>
          <a:lstStyle/>
          <a:p>
            <a:r>
              <a:rPr lang="en-US" dirty="0" err="1"/>
              <a:t>DevSecOps</a:t>
            </a:r>
            <a:r>
              <a:rPr lang="en-US" dirty="0"/>
              <a:t> operations team</a:t>
            </a:r>
          </a:p>
        </p:txBody>
      </p:sp>
      <p:sp>
        <p:nvSpPr>
          <p:cNvPr id="3" name="Content Placeholder 2">
            <a:extLst>
              <a:ext uri="{FF2B5EF4-FFF2-40B4-BE49-F238E27FC236}">
                <a16:creationId xmlns:a16="http://schemas.microsoft.com/office/drawing/2014/main" id="{314C7773-B7AE-4D1C-A3C6-3EA71D00ABBA}"/>
              </a:ext>
            </a:extLst>
          </p:cNvPr>
          <p:cNvSpPr>
            <a:spLocks noGrp="1"/>
          </p:cNvSpPr>
          <p:nvPr>
            <p:ph idx="1"/>
          </p:nvPr>
        </p:nvSpPr>
        <p:spPr>
          <a:xfrm>
            <a:off x="838200" y="1015068"/>
            <a:ext cx="10515600" cy="5603846"/>
          </a:xfrm>
        </p:spPr>
        <p:txBody>
          <a:bodyPr>
            <a:normAutofit/>
          </a:bodyPr>
          <a:lstStyle/>
          <a:p>
            <a:r>
              <a:rPr lang="en-US" dirty="0"/>
              <a:t>Profiling help to detect business fraud and abuses</a:t>
            </a:r>
          </a:p>
          <a:p>
            <a:endParaRPr lang="en-US" dirty="0"/>
          </a:p>
        </p:txBody>
      </p:sp>
      <p:graphicFrame>
        <p:nvGraphicFramePr>
          <p:cNvPr id="4" name="Table 3">
            <a:extLst>
              <a:ext uri="{FF2B5EF4-FFF2-40B4-BE49-F238E27FC236}">
                <a16:creationId xmlns:a16="http://schemas.microsoft.com/office/drawing/2014/main" id="{22E42D2C-D2E3-456B-93CF-4EE16CD03F0E}"/>
              </a:ext>
            </a:extLst>
          </p:cNvPr>
          <p:cNvGraphicFramePr>
            <a:graphicFrameLocks noGrp="1"/>
          </p:cNvGraphicFramePr>
          <p:nvPr>
            <p:extLst>
              <p:ext uri="{D42A27DB-BD31-4B8C-83A1-F6EECF244321}">
                <p14:modId xmlns:p14="http://schemas.microsoft.com/office/powerpoint/2010/main" val="3806911418"/>
              </p:ext>
            </p:extLst>
          </p:nvPr>
        </p:nvGraphicFramePr>
        <p:xfrm>
          <a:off x="629174" y="1533897"/>
          <a:ext cx="10192624" cy="4958978"/>
        </p:xfrm>
        <a:graphic>
          <a:graphicData uri="http://schemas.openxmlformats.org/drawingml/2006/table">
            <a:tbl>
              <a:tblPr firstRow="1" bandRow="1">
                <a:tableStyleId>{BC89EF96-8CEA-46FF-86C4-4CE0E7609802}</a:tableStyleId>
              </a:tblPr>
              <a:tblGrid>
                <a:gridCol w="1434518">
                  <a:extLst>
                    <a:ext uri="{9D8B030D-6E8A-4147-A177-3AD203B41FA5}">
                      <a16:colId xmlns:a16="http://schemas.microsoft.com/office/drawing/2014/main" val="1887813230"/>
                    </a:ext>
                  </a:extLst>
                </a:gridCol>
                <a:gridCol w="8758106">
                  <a:extLst>
                    <a:ext uri="{9D8B030D-6E8A-4147-A177-3AD203B41FA5}">
                      <a16:colId xmlns:a16="http://schemas.microsoft.com/office/drawing/2014/main" val="848283461"/>
                    </a:ext>
                  </a:extLst>
                </a:gridCol>
              </a:tblGrid>
              <a:tr h="157977">
                <a:tc>
                  <a:txBody>
                    <a:bodyPr/>
                    <a:lstStyle/>
                    <a:p>
                      <a:pPr algn="l"/>
                      <a:r>
                        <a:rPr lang="en-US" sz="1000">
                          <a:effectLst/>
                        </a:rPr>
                        <a:t>Profiling</a:t>
                      </a:r>
                      <a:endParaRPr lang="en-US" sz="1000">
                        <a:effectLst/>
                        <a:latin typeface="inherit"/>
                      </a:endParaRPr>
                    </a:p>
                  </a:txBody>
                  <a:tcPr marL="15046" marR="15046" marT="15046" marB="15046" anchor="ctr"/>
                </a:tc>
                <a:tc>
                  <a:txBody>
                    <a:bodyPr/>
                    <a:lstStyle/>
                    <a:p>
                      <a:pPr algn="l"/>
                      <a:r>
                        <a:rPr lang="en-US" sz="1000">
                          <a:effectLst/>
                        </a:rPr>
                        <a:t>Description</a:t>
                      </a:r>
                      <a:endParaRPr lang="en-US" sz="1000">
                        <a:effectLst/>
                        <a:latin typeface="inherit"/>
                      </a:endParaRPr>
                    </a:p>
                  </a:txBody>
                  <a:tcPr marL="15046" marR="15046" marT="15046" marB="15046" anchor="ctr"/>
                </a:tc>
                <a:extLst>
                  <a:ext uri="{0D108BD9-81ED-4DB2-BD59-A6C34878D82A}">
                    <a16:rowId xmlns:a16="http://schemas.microsoft.com/office/drawing/2014/main" val="2187491084"/>
                  </a:ext>
                </a:extLst>
              </a:tr>
              <a:tr h="559783">
                <a:tc>
                  <a:txBody>
                    <a:bodyPr/>
                    <a:lstStyle/>
                    <a:p>
                      <a:pPr algn="l"/>
                      <a:r>
                        <a:rPr lang="en-US" sz="1000">
                          <a:effectLst/>
                        </a:rPr>
                        <a:t>IP profiling</a:t>
                      </a:r>
                      <a:endParaRPr lang="en-US" sz="1000">
                        <a:effectLst/>
                        <a:latin typeface="inherit"/>
                      </a:endParaRPr>
                    </a:p>
                  </a:txBody>
                  <a:tcPr marL="15046" marR="15046" marT="15046" marB="15046" anchor="ctr"/>
                </a:tc>
                <a:tc>
                  <a:txBody>
                    <a:bodyPr/>
                    <a:lstStyle/>
                    <a:p>
                      <a:pPr algn="l"/>
                      <a:r>
                        <a:rPr lang="en-US" sz="1000">
                          <a:effectLst/>
                        </a:rPr>
                        <a:t>IP profiling is used to identify the IP behaviors of the account and the device. IP profiling involves the following attributes:</a:t>
                      </a:r>
                    </a:p>
                    <a:p>
                      <a:pPr algn="l">
                        <a:buFont typeface="Arial" panose="020B0604020202020204" pitchFamily="34" charset="0"/>
                        <a:buChar char="•"/>
                      </a:pPr>
                      <a:r>
                        <a:rPr lang="en-US" sz="1000">
                          <a:effectLst/>
                        </a:rPr>
                        <a:t>Geolocation</a:t>
                      </a:r>
                    </a:p>
                    <a:p>
                      <a:pPr algn="l">
                        <a:buFont typeface="Arial" panose="020B0604020202020204" pitchFamily="34" charset="0"/>
                        <a:buChar char="•"/>
                      </a:pPr>
                      <a:r>
                        <a:rPr lang="en-US" sz="1000">
                          <a:effectLst/>
                        </a:rPr>
                        <a:t>VPN, Proxy, Gateway, or Tor (these IPs will require the user to do further verification)</a:t>
                      </a:r>
                    </a:p>
                    <a:p>
                      <a:pPr algn="l">
                        <a:buFont typeface="Arial" panose="020B0604020202020204" pitchFamily="34" charset="0"/>
                        <a:buChar char="•"/>
                      </a:pPr>
                      <a:r>
                        <a:rPr lang="en-US" sz="1000">
                          <a:effectLst/>
                        </a:rPr>
                        <a:t>Known blacklisted IP address</a:t>
                      </a:r>
                      <a:endParaRPr lang="en-US" sz="1000" b="0">
                        <a:effectLst/>
                      </a:endParaRPr>
                    </a:p>
                  </a:txBody>
                  <a:tcPr marL="15046" marR="15046" marT="15046" marB="15046" anchor="ctr"/>
                </a:tc>
                <a:extLst>
                  <a:ext uri="{0D108BD9-81ED-4DB2-BD59-A6C34878D82A}">
                    <a16:rowId xmlns:a16="http://schemas.microsoft.com/office/drawing/2014/main" val="1021673218"/>
                  </a:ext>
                </a:extLst>
              </a:tr>
              <a:tr h="1229459">
                <a:tc>
                  <a:txBody>
                    <a:bodyPr/>
                    <a:lstStyle/>
                    <a:p>
                      <a:pPr algn="l"/>
                      <a:r>
                        <a:rPr lang="en-US" sz="1000">
                          <a:effectLst/>
                        </a:rPr>
                        <a:t>Device fingerprints</a:t>
                      </a:r>
                      <a:endParaRPr lang="en-US" sz="1000">
                        <a:effectLst/>
                        <a:latin typeface="inherit"/>
                      </a:endParaRPr>
                    </a:p>
                  </a:txBody>
                  <a:tcPr marL="15046" marR="15046" marT="15046" marB="15046" anchor="ctr"/>
                </a:tc>
                <a:tc>
                  <a:txBody>
                    <a:bodyPr/>
                    <a:lstStyle/>
                    <a:p>
                      <a:pPr algn="l"/>
                      <a:r>
                        <a:rPr lang="en-US" sz="1000">
                          <a:effectLst/>
                        </a:rPr>
                        <a:t>A device fingerprint is the information collected about a remote client device or browser for the purpose of identification. We use device fingerprints to know whether the remotely connected device is the usual one that is used by the user/account. For example, for the same account, a login to the e-commerce service with a different mobile phone every day is definitely a sign of abnormality. Here are some common device fingerprints: </a:t>
                      </a:r>
                    </a:p>
                    <a:p>
                      <a:pPr algn="l">
                        <a:buFont typeface="Arial" panose="020B0604020202020204" pitchFamily="34" charset="0"/>
                        <a:buChar char="•"/>
                      </a:pPr>
                      <a:r>
                        <a:rPr lang="en-US" sz="1000">
                          <a:effectLst/>
                        </a:rPr>
                        <a:t>Machine type, CPU, virtualization</a:t>
                      </a:r>
                    </a:p>
                    <a:p>
                      <a:pPr algn="l">
                        <a:buFont typeface="Arial" panose="020B0604020202020204" pitchFamily="34" charset="0"/>
                        <a:buChar char="•"/>
                      </a:pPr>
                      <a:r>
                        <a:rPr lang="en-US" sz="1000">
                          <a:effectLst/>
                        </a:rPr>
                        <a:t>OS version, software plugin, fonts</a:t>
                      </a:r>
                    </a:p>
                    <a:p>
                      <a:pPr algn="l">
                        <a:buFont typeface="Arial" panose="020B0604020202020204" pitchFamily="34" charset="0"/>
                        <a:buChar char="•"/>
                      </a:pPr>
                      <a:r>
                        <a:rPr lang="en-US" sz="1000">
                          <a:effectLst/>
                        </a:rPr>
                        <a:t>Concurrent connection for the same device fingerprints</a:t>
                      </a:r>
                    </a:p>
                    <a:p>
                      <a:pPr algn="l">
                        <a:buFont typeface="Arial" panose="020B0604020202020204" pitchFamily="34" charset="0"/>
                        <a:buChar char="•"/>
                      </a:pPr>
                      <a:r>
                        <a:rPr lang="en-US" sz="1000">
                          <a:effectLst/>
                        </a:rPr>
                        <a:t>Geolocation for the same devices on the same day</a:t>
                      </a:r>
                    </a:p>
                    <a:p>
                      <a:pPr algn="l">
                        <a:buFont typeface="Arial" panose="020B0604020202020204" pitchFamily="34" charset="0"/>
                        <a:buChar char="•"/>
                      </a:pPr>
                      <a:r>
                        <a:rPr lang="en-US" sz="1000">
                          <a:effectLst/>
                        </a:rPr>
                        <a:t>The same device fingerprints used by a number of different accounts</a:t>
                      </a:r>
                    </a:p>
                    <a:p>
                      <a:pPr algn="l">
                        <a:buFont typeface="Arial" panose="020B0604020202020204" pitchFamily="34" charset="0"/>
                        <a:buChar char="•"/>
                      </a:pPr>
                      <a:r>
                        <a:rPr lang="en-US" sz="1000">
                          <a:effectLst/>
                        </a:rPr>
                        <a:t>Multiple different device fingerprints used by the same user account</a:t>
                      </a:r>
                      <a:endParaRPr lang="en-US" sz="1000" b="0">
                        <a:effectLst/>
                      </a:endParaRPr>
                    </a:p>
                  </a:txBody>
                  <a:tcPr marL="15046" marR="15046" marT="15046" marB="15046" anchor="ctr"/>
                </a:tc>
                <a:extLst>
                  <a:ext uri="{0D108BD9-81ED-4DB2-BD59-A6C34878D82A}">
                    <a16:rowId xmlns:a16="http://schemas.microsoft.com/office/drawing/2014/main" val="2673332037"/>
                  </a:ext>
                </a:extLst>
              </a:tr>
              <a:tr h="693718">
                <a:tc>
                  <a:txBody>
                    <a:bodyPr/>
                    <a:lstStyle/>
                    <a:p>
                      <a:pPr algn="l"/>
                      <a:r>
                        <a:rPr lang="en-US" sz="1000">
                          <a:effectLst/>
                        </a:rPr>
                        <a:t>Machine versus human behaviors</a:t>
                      </a:r>
                      <a:endParaRPr lang="en-US" sz="1000">
                        <a:effectLst/>
                        <a:latin typeface="inherit"/>
                      </a:endParaRPr>
                    </a:p>
                  </a:txBody>
                  <a:tcPr marL="15046" marR="15046" marT="15046" marB="15046" anchor="ctr"/>
                </a:tc>
                <a:tc>
                  <a:txBody>
                    <a:bodyPr/>
                    <a:lstStyle/>
                    <a:p>
                      <a:pPr algn="l"/>
                      <a:r>
                        <a:rPr lang="en-US" sz="1000">
                          <a:effectLst/>
                        </a:rPr>
                        <a:t>The objective of the behavior analysis is to identify whether the source of the request is manipulated by a malicious program or a real human. There are several clues that are used to analyze the behavior of a user to determine whether they are a human or a machine: </a:t>
                      </a:r>
                    </a:p>
                    <a:p>
                      <a:pPr algn="l">
                        <a:buFont typeface="Arial" panose="020B0604020202020204" pitchFamily="34" charset="0"/>
                        <a:buChar char="•"/>
                      </a:pPr>
                      <a:r>
                        <a:rPr lang="en-US" sz="1000">
                          <a:effectLst/>
                        </a:rPr>
                        <a:t>Usage of keyboard</a:t>
                      </a:r>
                    </a:p>
                    <a:p>
                      <a:pPr algn="l">
                        <a:buFont typeface="Arial" panose="020B0604020202020204" pitchFamily="34" charset="0"/>
                        <a:buChar char="•"/>
                      </a:pPr>
                      <a:r>
                        <a:rPr lang="en-US" sz="1000">
                          <a:effectLst/>
                        </a:rPr>
                        <a:t>Mouse movement</a:t>
                      </a:r>
                    </a:p>
                    <a:p>
                      <a:pPr algn="l">
                        <a:buFont typeface="Arial" panose="020B0604020202020204" pitchFamily="34" charset="0"/>
                        <a:buChar char="•"/>
                      </a:pPr>
                      <a:r>
                        <a:rPr lang="en-US" sz="1000">
                          <a:effectLst/>
                        </a:rPr>
                        <a:t>User agent HTTPS fingerprints</a:t>
                      </a:r>
                      <a:endParaRPr lang="en-US" sz="1000" b="0">
                        <a:effectLst/>
                      </a:endParaRPr>
                    </a:p>
                  </a:txBody>
                  <a:tcPr marL="15046" marR="15046" marT="15046" marB="15046" anchor="ctr"/>
                </a:tc>
                <a:extLst>
                  <a:ext uri="{0D108BD9-81ED-4DB2-BD59-A6C34878D82A}">
                    <a16:rowId xmlns:a16="http://schemas.microsoft.com/office/drawing/2014/main" val="2386395612"/>
                  </a:ext>
                </a:extLst>
              </a:tr>
              <a:tr h="1095524">
                <a:tc>
                  <a:txBody>
                    <a:bodyPr/>
                    <a:lstStyle/>
                    <a:p>
                      <a:pPr algn="l"/>
                      <a:r>
                        <a:rPr lang="en-US" sz="1000">
                          <a:effectLst/>
                        </a:rPr>
                        <a:t>Account profiling</a:t>
                      </a:r>
                      <a:endParaRPr lang="en-US" sz="1000">
                        <a:effectLst/>
                        <a:latin typeface="inherit"/>
                      </a:endParaRPr>
                    </a:p>
                  </a:txBody>
                  <a:tcPr marL="15046" marR="15046" marT="15046" marB="15046" anchor="ctr"/>
                </a:tc>
                <a:tc>
                  <a:txBody>
                    <a:bodyPr/>
                    <a:lstStyle/>
                    <a:p>
                      <a:pPr algn="l"/>
                      <a:r>
                        <a:rPr lang="en-US" sz="1000">
                          <a:effectLst/>
                        </a:rPr>
                        <a:t>The following attributes are related to the account. If one of the attributes is identified as suspicious, such as the email address, it’s very likely that all the other accounts related to the email address may be suspicious as well. Therefore, we will build a watch list of the following privacy information:</a:t>
                      </a:r>
                    </a:p>
                    <a:p>
                      <a:pPr algn="l">
                        <a:buFont typeface="Arial" panose="020B0604020202020204" pitchFamily="34" charset="0"/>
                        <a:buChar char="•"/>
                      </a:pPr>
                      <a:r>
                        <a:rPr lang="en-US" sz="1000">
                          <a:effectLst/>
                        </a:rPr>
                        <a:t>Email address</a:t>
                      </a:r>
                    </a:p>
                    <a:p>
                      <a:pPr algn="l">
                        <a:buFont typeface="Arial" panose="020B0604020202020204" pitchFamily="34" charset="0"/>
                        <a:buChar char="•"/>
                      </a:pPr>
                      <a:r>
                        <a:rPr lang="en-US" sz="1000">
                          <a:effectLst/>
                        </a:rPr>
                        <a:t>Shipping address</a:t>
                      </a:r>
                    </a:p>
                    <a:p>
                      <a:pPr algn="l">
                        <a:buFont typeface="Arial" panose="020B0604020202020204" pitchFamily="34" charset="0"/>
                        <a:buChar char="•"/>
                      </a:pPr>
                      <a:r>
                        <a:rPr lang="en-US" sz="1000">
                          <a:effectLst/>
                        </a:rPr>
                        <a:t>Bank account number</a:t>
                      </a:r>
                    </a:p>
                    <a:p>
                      <a:pPr algn="l">
                        <a:buFont typeface="Arial" panose="020B0604020202020204" pitchFamily="34" charset="0"/>
                        <a:buChar char="•"/>
                      </a:pPr>
                      <a:r>
                        <a:rPr lang="en-US" sz="1000">
                          <a:effectLst/>
                        </a:rPr>
                        <a:t>Telephone number</a:t>
                      </a:r>
                    </a:p>
                    <a:p>
                      <a:pPr algn="l">
                        <a:buFont typeface="Arial" panose="020B0604020202020204" pitchFamily="34" charset="0"/>
                        <a:buChar char="•"/>
                      </a:pPr>
                      <a:r>
                        <a:rPr lang="en-US" sz="1000">
                          <a:effectLst/>
                        </a:rPr>
                        <a:t>Social networking friends</a:t>
                      </a:r>
                    </a:p>
                    <a:p>
                      <a:pPr algn="l">
                        <a:buFont typeface="Arial" panose="020B0604020202020204" pitchFamily="34" charset="0"/>
                        <a:buChar char="•"/>
                      </a:pPr>
                      <a:r>
                        <a:rPr lang="en-US" sz="1000">
                          <a:effectLst/>
                        </a:rPr>
                        <a:t>Payment</a:t>
                      </a:r>
                      <a:endParaRPr lang="en-US" sz="1000" b="0">
                        <a:effectLst/>
                      </a:endParaRPr>
                    </a:p>
                  </a:txBody>
                  <a:tcPr marL="15046" marR="15046" marT="15046" marB="15046" anchor="ctr"/>
                </a:tc>
                <a:extLst>
                  <a:ext uri="{0D108BD9-81ED-4DB2-BD59-A6C34878D82A}">
                    <a16:rowId xmlns:a16="http://schemas.microsoft.com/office/drawing/2014/main" val="4122009558"/>
                  </a:ext>
                </a:extLst>
              </a:tr>
              <a:tr h="693718">
                <a:tc>
                  <a:txBody>
                    <a:bodyPr/>
                    <a:lstStyle/>
                    <a:p>
                      <a:pPr algn="l"/>
                      <a:r>
                        <a:rPr lang="en-US" sz="1000">
                          <a:effectLst/>
                        </a:rPr>
                        <a:t>Usage profiling</a:t>
                      </a:r>
                      <a:endParaRPr lang="en-US" sz="1000">
                        <a:effectLst/>
                        <a:latin typeface="inherit"/>
                      </a:endParaRPr>
                    </a:p>
                  </a:txBody>
                  <a:tcPr marL="15046" marR="15046" marT="15046" marB="15046" anchor="ctr"/>
                </a:tc>
                <a:tc>
                  <a:txBody>
                    <a:bodyPr/>
                    <a:lstStyle/>
                    <a:p>
                      <a:pPr algn="l"/>
                      <a:r>
                        <a:rPr lang="en-US" sz="1000" dirty="0">
                          <a:effectLst/>
                        </a:rPr>
                        <a:t>Based on the historical usage, we can also identify whether it's a normal user or just a one-time user that is abusing the services or business promotion code:</a:t>
                      </a:r>
                    </a:p>
                    <a:p>
                      <a:pPr algn="l">
                        <a:buFont typeface="Arial" panose="020B0604020202020204" pitchFamily="34" charset="0"/>
                        <a:buChar char="•"/>
                      </a:pPr>
                      <a:r>
                        <a:rPr lang="en-US" sz="1000" dirty="0">
                          <a:effectLst/>
                        </a:rPr>
                        <a:t>Page-visit historical records </a:t>
                      </a:r>
                    </a:p>
                    <a:p>
                      <a:pPr algn="l">
                        <a:buFont typeface="Arial" panose="020B0604020202020204" pitchFamily="34" charset="0"/>
                        <a:buChar char="•"/>
                      </a:pPr>
                      <a:r>
                        <a:rPr lang="en-US" sz="1000" dirty="0">
                          <a:effectLst/>
                        </a:rPr>
                        <a:t>Historical communication with sellers</a:t>
                      </a:r>
                    </a:p>
                    <a:p>
                      <a:pPr algn="l">
                        <a:buFont typeface="Arial" panose="020B0604020202020204" pitchFamily="34" charset="0"/>
                        <a:buChar char="•"/>
                      </a:pPr>
                      <a:r>
                        <a:rPr lang="en-US" sz="1000" dirty="0">
                          <a:effectLst/>
                        </a:rPr>
                        <a:t>Purchase history and habits</a:t>
                      </a:r>
                      <a:endParaRPr lang="en-US" sz="1000" b="0" dirty="0">
                        <a:effectLst/>
                      </a:endParaRPr>
                    </a:p>
                  </a:txBody>
                  <a:tcPr marL="15046" marR="15046" marT="15046" marB="15046" anchor="ctr"/>
                </a:tc>
                <a:extLst>
                  <a:ext uri="{0D108BD9-81ED-4DB2-BD59-A6C34878D82A}">
                    <a16:rowId xmlns:a16="http://schemas.microsoft.com/office/drawing/2014/main" val="711912968"/>
                  </a:ext>
                </a:extLst>
              </a:tr>
            </a:tbl>
          </a:graphicData>
        </a:graphic>
      </p:graphicFrame>
    </p:spTree>
    <p:extLst>
      <p:ext uri="{BB962C8B-B14F-4D97-AF65-F5344CB8AC3E}">
        <p14:creationId xmlns:p14="http://schemas.microsoft.com/office/powerpoint/2010/main" val="13976365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900FB-A9D9-4084-AE44-179037DFCAFC}"/>
              </a:ext>
            </a:extLst>
          </p:cNvPr>
          <p:cNvSpPr>
            <a:spLocks noGrp="1"/>
          </p:cNvSpPr>
          <p:nvPr>
            <p:ph type="title"/>
          </p:nvPr>
        </p:nvSpPr>
        <p:spPr>
          <a:xfrm>
            <a:off x="838200" y="365125"/>
            <a:ext cx="10515600" cy="482163"/>
          </a:xfrm>
        </p:spPr>
        <p:txBody>
          <a:bodyPr>
            <a:normAutofit fontScale="90000"/>
          </a:bodyPr>
          <a:lstStyle/>
          <a:p>
            <a:r>
              <a:rPr lang="en-US" b="1" dirty="0" err="1"/>
              <a:t>DevSecOps</a:t>
            </a:r>
            <a:r>
              <a:rPr lang="en-US" b="1" dirty="0"/>
              <a:t> security management</a:t>
            </a:r>
            <a:endParaRPr lang="en-US" dirty="0"/>
          </a:p>
        </p:txBody>
      </p:sp>
      <p:sp>
        <p:nvSpPr>
          <p:cNvPr id="6" name="Content Placeholder 5">
            <a:extLst>
              <a:ext uri="{FF2B5EF4-FFF2-40B4-BE49-F238E27FC236}">
                <a16:creationId xmlns:a16="http://schemas.microsoft.com/office/drawing/2014/main" id="{7E7EF7D9-E61D-4397-AB90-FAAF40AF955B}"/>
              </a:ext>
            </a:extLst>
          </p:cNvPr>
          <p:cNvSpPr>
            <a:spLocks noGrp="1"/>
          </p:cNvSpPr>
          <p:nvPr>
            <p:ph idx="1"/>
          </p:nvPr>
        </p:nvSpPr>
        <p:spPr>
          <a:xfrm>
            <a:off x="838200" y="947956"/>
            <a:ext cx="10515600" cy="5229007"/>
          </a:xfrm>
        </p:spPr>
        <p:txBody>
          <a:bodyPr>
            <a:normAutofit fontScale="92500" lnSpcReduction="20000"/>
          </a:bodyPr>
          <a:lstStyle/>
          <a:p>
            <a:r>
              <a:rPr lang="en-US" b="1" dirty="0"/>
              <a:t>Security risks of a cloud service</a:t>
            </a:r>
          </a:p>
          <a:p>
            <a:r>
              <a:rPr lang="en-US" dirty="0"/>
              <a:t>The CSA has defined the top threats to cloud computing on their website (</a:t>
            </a:r>
            <a:r>
              <a:rPr lang="en-US" dirty="0">
                <a:hlinkClick r:id="rId2"/>
              </a:rPr>
              <a:t>https://cloudsecurityalliance.org/group/top-threats/</a:t>
            </a:r>
            <a:r>
              <a:rPr lang="en-US" dirty="0"/>
              <a:t>), which are listed as follows: </a:t>
            </a:r>
          </a:p>
          <a:p>
            <a:pPr lvl="1"/>
            <a:r>
              <a:rPr lang="en-US" dirty="0"/>
              <a:t>Data Breaches</a:t>
            </a:r>
          </a:p>
          <a:p>
            <a:pPr lvl="1"/>
            <a:r>
              <a:rPr lang="en-US" dirty="0"/>
              <a:t>Insufficient identity, credential, and access management</a:t>
            </a:r>
          </a:p>
          <a:p>
            <a:pPr lvl="1"/>
            <a:r>
              <a:rPr lang="en-US" dirty="0"/>
              <a:t>Insecure interfaces and APIs</a:t>
            </a:r>
          </a:p>
          <a:p>
            <a:pPr lvl="1"/>
            <a:r>
              <a:rPr lang="en-US" dirty="0"/>
              <a:t>System vulnerabilities</a:t>
            </a:r>
          </a:p>
          <a:p>
            <a:pPr lvl="1"/>
            <a:r>
              <a:rPr lang="en-US" dirty="0"/>
              <a:t>Account hijacking</a:t>
            </a:r>
          </a:p>
          <a:p>
            <a:pPr lvl="1"/>
            <a:r>
              <a:rPr lang="en-US" dirty="0"/>
              <a:t>Malicious insiders</a:t>
            </a:r>
          </a:p>
          <a:p>
            <a:pPr lvl="1"/>
            <a:r>
              <a:rPr lang="en-US" dirty="0"/>
              <a:t>Advanced persistent threats</a:t>
            </a:r>
          </a:p>
          <a:p>
            <a:pPr lvl="1"/>
            <a:r>
              <a:rPr lang="en-US" dirty="0"/>
              <a:t>Data loss</a:t>
            </a:r>
          </a:p>
          <a:p>
            <a:pPr lvl="1"/>
            <a:r>
              <a:rPr lang="en-US" dirty="0"/>
              <a:t>Insufficient due diligence</a:t>
            </a:r>
          </a:p>
          <a:p>
            <a:pPr lvl="1"/>
            <a:r>
              <a:rPr lang="en-US" dirty="0"/>
              <a:t>Abuse and nefarious use of cloud services</a:t>
            </a:r>
          </a:p>
          <a:p>
            <a:pPr lvl="1"/>
            <a:r>
              <a:rPr lang="en-US" dirty="0"/>
              <a:t>Denial of service</a:t>
            </a:r>
          </a:p>
          <a:p>
            <a:pPr lvl="1"/>
            <a:r>
              <a:rPr lang="en-US" dirty="0"/>
              <a:t>Shared technology vulnerabilities</a:t>
            </a:r>
          </a:p>
          <a:p>
            <a:endParaRPr lang="en-US" dirty="0"/>
          </a:p>
        </p:txBody>
      </p:sp>
    </p:spTree>
    <p:extLst>
      <p:ext uri="{BB962C8B-B14F-4D97-AF65-F5344CB8AC3E}">
        <p14:creationId xmlns:p14="http://schemas.microsoft.com/office/powerpoint/2010/main" val="30782553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900FB-A9D9-4084-AE44-179037DFCAFC}"/>
              </a:ext>
            </a:extLst>
          </p:cNvPr>
          <p:cNvSpPr>
            <a:spLocks noGrp="1"/>
          </p:cNvSpPr>
          <p:nvPr>
            <p:ph type="title"/>
          </p:nvPr>
        </p:nvSpPr>
        <p:spPr>
          <a:xfrm>
            <a:off x="838200" y="365125"/>
            <a:ext cx="10515600" cy="482163"/>
          </a:xfrm>
        </p:spPr>
        <p:txBody>
          <a:bodyPr>
            <a:normAutofit fontScale="90000"/>
          </a:bodyPr>
          <a:lstStyle/>
          <a:p>
            <a:r>
              <a:rPr lang="en-US" b="1" dirty="0" err="1"/>
              <a:t>DevSecOps</a:t>
            </a:r>
            <a:r>
              <a:rPr lang="en-US" b="1" dirty="0"/>
              <a:t> security management</a:t>
            </a:r>
            <a:endParaRPr lang="en-US" dirty="0"/>
          </a:p>
        </p:txBody>
      </p:sp>
      <p:sp>
        <p:nvSpPr>
          <p:cNvPr id="6" name="Content Placeholder 5">
            <a:extLst>
              <a:ext uri="{FF2B5EF4-FFF2-40B4-BE49-F238E27FC236}">
                <a16:creationId xmlns:a16="http://schemas.microsoft.com/office/drawing/2014/main" id="{7E7EF7D9-E61D-4397-AB90-FAAF40AF955B}"/>
              </a:ext>
            </a:extLst>
          </p:cNvPr>
          <p:cNvSpPr>
            <a:spLocks noGrp="1"/>
          </p:cNvSpPr>
          <p:nvPr>
            <p:ph idx="1"/>
          </p:nvPr>
        </p:nvSpPr>
        <p:spPr>
          <a:xfrm>
            <a:off x="838200" y="947956"/>
            <a:ext cx="10515600" cy="5229007"/>
          </a:xfrm>
        </p:spPr>
        <p:txBody>
          <a:bodyPr/>
          <a:lstStyle/>
          <a:p>
            <a:r>
              <a:rPr lang="en-US" b="1" dirty="0"/>
              <a:t>Security requirements in terms of GDPR compliance</a:t>
            </a:r>
          </a:p>
          <a:p>
            <a:endParaRPr lang="en-US" dirty="0"/>
          </a:p>
        </p:txBody>
      </p:sp>
      <p:graphicFrame>
        <p:nvGraphicFramePr>
          <p:cNvPr id="3" name="Table 2">
            <a:extLst>
              <a:ext uri="{FF2B5EF4-FFF2-40B4-BE49-F238E27FC236}">
                <a16:creationId xmlns:a16="http://schemas.microsoft.com/office/drawing/2014/main" id="{0CD30482-9320-4D9E-A4C6-D8792DAAC02E}"/>
              </a:ext>
            </a:extLst>
          </p:cNvPr>
          <p:cNvGraphicFramePr>
            <a:graphicFrameLocks noGrp="1"/>
          </p:cNvGraphicFramePr>
          <p:nvPr>
            <p:extLst>
              <p:ext uri="{D42A27DB-BD31-4B8C-83A1-F6EECF244321}">
                <p14:modId xmlns:p14="http://schemas.microsoft.com/office/powerpoint/2010/main" val="2873391816"/>
              </p:ext>
            </p:extLst>
          </p:nvPr>
        </p:nvGraphicFramePr>
        <p:xfrm>
          <a:off x="1009650" y="1825625"/>
          <a:ext cx="9915525" cy="3904628"/>
        </p:xfrm>
        <a:graphic>
          <a:graphicData uri="http://schemas.openxmlformats.org/drawingml/2006/table">
            <a:tbl>
              <a:tblPr firstRow="1" bandRow="1">
                <a:tableStyleId>{BC89EF96-8CEA-46FF-86C4-4CE0E7609802}</a:tableStyleId>
              </a:tblPr>
              <a:tblGrid>
                <a:gridCol w="6238438">
                  <a:extLst>
                    <a:ext uri="{9D8B030D-6E8A-4147-A177-3AD203B41FA5}">
                      <a16:colId xmlns:a16="http://schemas.microsoft.com/office/drawing/2014/main" val="1769096514"/>
                    </a:ext>
                  </a:extLst>
                </a:gridCol>
                <a:gridCol w="1853967">
                  <a:extLst>
                    <a:ext uri="{9D8B030D-6E8A-4147-A177-3AD203B41FA5}">
                      <a16:colId xmlns:a16="http://schemas.microsoft.com/office/drawing/2014/main" val="2782297273"/>
                    </a:ext>
                  </a:extLst>
                </a:gridCol>
                <a:gridCol w="1823120">
                  <a:extLst>
                    <a:ext uri="{9D8B030D-6E8A-4147-A177-3AD203B41FA5}">
                      <a16:colId xmlns:a16="http://schemas.microsoft.com/office/drawing/2014/main" val="785125637"/>
                    </a:ext>
                  </a:extLst>
                </a:gridCol>
              </a:tblGrid>
              <a:tr h="94240">
                <a:tc>
                  <a:txBody>
                    <a:bodyPr/>
                    <a:lstStyle/>
                    <a:p>
                      <a:pPr algn="l"/>
                      <a:r>
                        <a:rPr lang="en-US" sz="1100">
                          <a:effectLst/>
                        </a:rPr>
                        <a:t>GDPR requirements</a:t>
                      </a:r>
                      <a:endParaRPr lang="en-US" sz="1100">
                        <a:effectLst/>
                        <a:latin typeface="inherit"/>
                      </a:endParaRPr>
                    </a:p>
                  </a:txBody>
                  <a:tcPr marL="18532" marR="18532" marT="18532" marB="18532" anchor="ctr"/>
                </a:tc>
                <a:tc>
                  <a:txBody>
                    <a:bodyPr/>
                    <a:lstStyle/>
                    <a:p>
                      <a:pPr algn="l"/>
                      <a:r>
                        <a:rPr lang="en-US" sz="1100">
                          <a:effectLst/>
                        </a:rPr>
                        <a:t>Data processor</a:t>
                      </a:r>
                      <a:endParaRPr lang="en-US" sz="1100">
                        <a:effectLst/>
                        <a:latin typeface="inherit"/>
                      </a:endParaRPr>
                    </a:p>
                  </a:txBody>
                  <a:tcPr marL="18532" marR="18532" marT="18532" marB="18532" anchor="ctr"/>
                </a:tc>
                <a:tc>
                  <a:txBody>
                    <a:bodyPr/>
                    <a:lstStyle/>
                    <a:p>
                      <a:pPr algn="l"/>
                      <a:r>
                        <a:rPr lang="en-US" sz="1100">
                          <a:effectLst/>
                        </a:rPr>
                        <a:t>Data controller</a:t>
                      </a:r>
                      <a:endParaRPr lang="en-US" sz="1100">
                        <a:effectLst/>
                        <a:latin typeface="inherit"/>
                      </a:endParaRPr>
                    </a:p>
                  </a:txBody>
                  <a:tcPr marL="18532" marR="18532" marT="18532" marB="18532" anchor="ctr"/>
                </a:tc>
                <a:extLst>
                  <a:ext uri="{0D108BD9-81ED-4DB2-BD59-A6C34878D82A}">
                    <a16:rowId xmlns:a16="http://schemas.microsoft.com/office/drawing/2014/main" val="4057927707"/>
                  </a:ext>
                </a:extLst>
              </a:tr>
              <a:tr h="139336">
                <a:tc>
                  <a:txBody>
                    <a:bodyPr/>
                    <a:lstStyle/>
                    <a:p>
                      <a:pPr algn="l"/>
                      <a:r>
                        <a:rPr lang="en-US" sz="1100">
                          <a:effectLst/>
                        </a:rPr>
                        <a:t>Provide a data privacy declaration</a:t>
                      </a:r>
                    </a:p>
                  </a:txBody>
                  <a:tcPr marL="18532" marR="18532" marT="18532" marB="18532" anchor="ctr"/>
                </a:tc>
                <a:tc>
                  <a:txBody>
                    <a:bodyPr/>
                    <a:lstStyle/>
                    <a:p>
                      <a:pPr algn="l"/>
                      <a:r>
                        <a:rPr lang="en-US" sz="1100">
                          <a:effectLst/>
                        </a:rPr>
                        <a:t>Must</a:t>
                      </a:r>
                      <a:endParaRPr lang="en-US" sz="1100">
                        <a:effectLst/>
                        <a:latin typeface="inherit"/>
                      </a:endParaRPr>
                    </a:p>
                  </a:txBody>
                  <a:tcPr marL="18532" marR="18532" marT="18532" marB="18532" anchor="ctr"/>
                </a:tc>
                <a:tc>
                  <a:txBody>
                    <a:bodyPr/>
                    <a:lstStyle/>
                    <a:p>
                      <a:pPr algn="l"/>
                      <a:r>
                        <a:rPr lang="en-US" sz="1100">
                          <a:effectLst/>
                        </a:rPr>
                        <a:t>Must</a:t>
                      </a:r>
                      <a:endParaRPr lang="en-US" sz="1100">
                        <a:effectLst/>
                        <a:latin typeface="inherit"/>
                      </a:endParaRPr>
                    </a:p>
                  </a:txBody>
                  <a:tcPr marL="18532" marR="18532" marT="18532" marB="18532" anchor="ctr"/>
                </a:tc>
                <a:extLst>
                  <a:ext uri="{0D108BD9-81ED-4DB2-BD59-A6C34878D82A}">
                    <a16:rowId xmlns:a16="http://schemas.microsoft.com/office/drawing/2014/main" val="2581622886"/>
                  </a:ext>
                </a:extLst>
              </a:tr>
              <a:tr h="411950">
                <a:tc>
                  <a:txBody>
                    <a:bodyPr/>
                    <a:lstStyle/>
                    <a:p>
                      <a:pPr algn="l"/>
                      <a:r>
                        <a:rPr lang="en-US" sz="1100">
                          <a:effectLst/>
                        </a:rPr>
                        <a:t>Data collection requires a user's explicit consent to allow data collection and also to allow the user to disable the data collection</a:t>
                      </a:r>
                      <a:endParaRPr lang="en-US" sz="1100">
                        <a:effectLst/>
                        <a:latin typeface="inherit"/>
                      </a:endParaRPr>
                    </a:p>
                  </a:txBody>
                  <a:tcPr marL="18532" marR="18532" marT="18532" marB="18532" anchor="ctr"/>
                </a:tc>
                <a:tc>
                  <a:txBody>
                    <a:bodyPr/>
                    <a:lstStyle/>
                    <a:p>
                      <a:pPr algn="l"/>
                      <a:r>
                        <a:rPr lang="en-US" sz="1100">
                          <a:effectLst/>
                        </a:rPr>
                        <a:t>Must</a:t>
                      </a:r>
                      <a:endParaRPr lang="en-US" sz="1100">
                        <a:effectLst/>
                        <a:latin typeface="inherit"/>
                      </a:endParaRPr>
                    </a:p>
                  </a:txBody>
                  <a:tcPr marL="18532" marR="18532" marT="18532" marB="18532" anchor="ctr"/>
                </a:tc>
                <a:tc>
                  <a:txBody>
                    <a:bodyPr/>
                    <a:lstStyle/>
                    <a:p>
                      <a:pPr algn="l"/>
                      <a:r>
                        <a:rPr lang="en-US" sz="1100">
                          <a:effectLst/>
                        </a:rPr>
                        <a:t>Must</a:t>
                      </a:r>
                      <a:endParaRPr lang="en-US" sz="1100">
                        <a:effectLst/>
                        <a:latin typeface="inherit"/>
                      </a:endParaRPr>
                    </a:p>
                  </a:txBody>
                  <a:tcPr marL="18532" marR="18532" marT="18532" marB="18532" anchor="ctr"/>
                </a:tc>
                <a:extLst>
                  <a:ext uri="{0D108BD9-81ED-4DB2-BD59-A6C34878D82A}">
                    <a16:rowId xmlns:a16="http://schemas.microsoft.com/office/drawing/2014/main" val="2871909303"/>
                  </a:ext>
                </a:extLst>
              </a:tr>
              <a:tr h="466473">
                <a:tc>
                  <a:txBody>
                    <a:bodyPr/>
                    <a:lstStyle/>
                    <a:p>
                      <a:pPr algn="l"/>
                      <a:r>
                        <a:rPr lang="en-US" sz="1100">
                          <a:effectLst/>
                        </a:rPr>
                        <a:t>For the purposes of error troubleshooting, the user must be informed whether the collection of logs includes personal information</a:t>
                      </a:r>
                      <a:endParaRPr lang="en-US" sz="1100">
                        <a:effectLst/>
                        <a:latin typeface="inherit"/>
                      </a:endParaRPr>
                    </a:p>
                  </a:txBody>
                  <a:tcPr marL="18532" marR="18532" marT="18532" marB="18532" anchor="ctr"/>
                </a:tc>
                <a:tc>
                  <a:txBody>
                    <a:bodyPr/>
                    <a:lstStyle/>
                    <a:p>
                      <a:pPr algn="l"/>
                      <a:r>
                        <a:rPr lang="en-US" sz="1100">
                          <a:effectLst/>
                        </a:rPr>
                        <a:t>Must</a:t>
                      </a:r>
                      <a:endParaRPr lang="en-US" sz="1100">
                        <a:effectLst/>
                        <a:latin typeface="inherit"/>
                      </a:endParaRPr>
                    </a:p>
                  </a:txBody>
                  <a:tcPr marL="18532" marR="18532" marT="18532" marB="18532" anchor="ctr"/>
                </a:tc>
                <a:tc>
                  <a:txBody>
                    <a:bodyPr/>
                    <a:lstStyle/>
                    <a:p>
                      <a:pPr algn="l"/>
                      <a:r>
                        <a:rPr lang="en-US" sz="1100">
                          <a:effectLst/>
                        </a:rPr>
                        <a:t>Must</a:t>
                      </a:r>
                      <a:endParaRPr lang="en-US" sz="1100">
                        <a:effectLst/>
                        <a:latin typeface="inherit"/>
                      </a:endParaRPr>
                    </a:p>
                  </a:txBody>
                  <a:tcPr marL="18532" marR="18532" marT="18532" marB="18532" anchor="ctr"/>
                </a:tc>
                <a:extLst>
                  <a:ext uri="{0D108BD9-81ED-4DB2-BD59-A6C34878D82A}">
                    <a16:rowId xmlns:a16="http://schemas.microsoft.com/office/drawing/2014/main" val="1872272694"/>
                  </a:ext>
                </a:extLst>
              </a:tr>
              <a:tr h="575519">
                <a:tc>
                  <a:txBody>
                    <a:bodyPr/>
                    <a:lstStyle/>
                    <a:p>
                      <a:pPr algn="l"/>
                      <a:r>
                        <a:rPr lang="en-US" sz="1100">
                          <a:effectLst/>
                        </a:rPr>
                        <a:t>The collection of a user's cookies requires the user's consent.</a:t>
                      </a:r>
                    </a:p>
                    <a:p>
                      <a:pPr algn="l"/>
                      <a:r>
                        <a:rPr lang="en-US" sz="1100">
                          <a:effectLst/>
                        </a:rPr>
                        <a:t>Refer to </a:t>
                      </a:r>
                      <a:r>
                        <a:rPr lang="en-US" sz="1100" u="none" strike="noStrike">
                          <a:effectLst/>
                          <a:hlinkClick r:id="rId2"/>
                        </a:rPr>
                        <a:t>https://www.cookielaw.org/the-cookie-law/ </a:t>
                      </a:r>
                      <a:r>
                        <a:rPr lang="en-US" sz="1100">
                          <a:effectLst/>
                        </a:rPr>
                        <a:t>for more details.</a:t>
                      </a:r>
                      <a:endParaRPr lang="en-US" sz="1100">
                        <a:effectLst/>
                        <a:latin typeface="inherit"/>
                      </a:endParaRPr>
                    </a:p>
                  </a:txBody>
                  <a:tcPr marL="18532" marR="18532" marT="18532" marB="18532" anchor="ctr"/>
                </a:tc>
                <a:tc>
                  <a:txBody>
                    <a:bodyPr/>
                    <a:lstStyle/>
                    <a:p>
                      <a:pPr algn="l"/>
                      <a:r>
                        <a:rPr lang="en-US" sz="1100">
                          <a:effectLst/>
                        </a:rPr>
                        <a:t>Must</a:t>
                      </a:r>
                      <a:endParaRPr lang="en-US" sz="1100">
                        <a:effectLst/>
                        <a:latin typeface="inherit"/>
                      </a:endParaRPr>
                    </a:p>
                  </a:txBody>
                  <a:tcPr marL="18532" marR="18532" marT="18532" marB="18532" anchor="ctr"/>
                </a:tc>
                <a:tc>
                  <a:txBody>
                    <a:bodyPr/>
                    <a:lstStyle/>
                    <a:p>
                      <a:pPr algn="l"/>
                      <a:r>
                        <a:rPr lang="en-US" sz="1100">
                          <a:effectLst/>
                        </a:rPr>
                        <a:t>Must</a:t>
                      </a:r>
                      <a:endParaRPr lang="en-US" sz="1100">
                        <a:effectLst/>
                        <a:latin typeface="inherit"/>
                      </a:endParaRPr>
                    </a:p>
                  </a:txBody>
                  <a:tcPr marL="18532" marR="18532" marT="18532" marB="18532" anchor="ctr"/>
                </a:tc>
                <a:extLst>
                  <a:ext uri="{0D108BD9-81ED-4DB2-BD59-A6C34878D82A}">
                    <a16:rowId xmlns:a16="http://schemas.microsoft.com/office/drawing/2014/main" val="3147167991"/>
                  </a:ext>
                </a:extLst>
              </a:tr>
              <a:tr h="411950">
                <a:tc>
                  <a:txBody>
                    <a:bodyPr/>
                    <a:lstStyle/>
                    <a:p>
                      <a:pPr algn="l"/>
                      <a:r>
                        <a:rPr lang="en-US" sz="1100">
                          <a:effectLst/>
                        </a:rPr>
                        <a:t>If the data is collected for marketing analysis purposes, the application must allow users to disable the analysis</a:t>
                      </a:r>
                      <a:endParaRPr lang="en-US" sz="1100">
                        <a:effectLst/>
                        <a:latin typeface="inherit"/>
                      </a:endParaRPr>
                    </a:p>
                  </a:txBody>
                  <a:tcPr marL="18532" marR="18532" marT="18532" marB="18532" anchor="ctr"/>
                </a:tc>
                <a:tc>
                  <a:txBody>
                    <a:bodyPr/>
                    <a:lstStyle/>
                    <a:p>
                      <a:pPr algn="l"/>
                      <a:r>
                        <a:rPr lang="en-US" sz="1100">
                          <a:effectLst/>
                        </a:rPr>
                        <a:t>Recommended</a:t>
                      </a:r>
                      <a:endParaRPr lang="en-US" sz="1100">
                        <a:effectLst/>
                        <a:latin typeface="inherit"/>
                      </a:endParaRPr>
                    </a:p>
                  </a:txBody>
                  <a:tcPr marL="18532" marR="18532" marT="18532" marB="18532" anchor="ctr"/>
                </a:tc>
                <a:tc>
                  <a:txBody>
                    <a:bodyPr/>
                    <a:lstStyle/>
                    <a:p>
                      <a:pPr algn="l"/>
                      <a:r>
                        <a:rPr lang="en-US" sz="1100">
                          <a:effectLst/>
                        </a:rPr>
                        <a:t>Must</a:t>
                      </a:r>
                      <a:endParaRPr lang="en-US" sz="1100">
                        <a:effectLst/>
                        <a:latin typeface="inherit"/>
                      </a:endParaRPr>
                    </a:p>
                  </a:txBody>
                  <a:tcPr marL="18532" marR="18532" marT="18532" marB="18532" anchor="ctr"/>
                </a:tc>
                <a:extLst>
                  <a:ext uri="{0D108BD9-81ED-4DB2-BD59-A6C34878D82A}">
                    <a16:rowId xmlns:a16="http://schemas.microsoft.com/office/drawing/2014/main" val="822158417"/>
                  </a:ext>
                </a:extLst>
              </a:tr>
              <a:tr h="193859">
                <a:tc>
                  <a:txBody>
                    <a:bodyPr/>
                    <a:lstStyle/>
                    <a:p>
                      <a:pPr algn="l"/>
                      <a:r>
                        <a:rPr lang="en-US" sz="1100">
                          <a:effectLst/>
                        </a:rPr>
                        <a:t>Provide the ability to remove data securely after the data expires</a:t>
                      </a:r>
                      <a:endParaRPr lang="en-US" sz="1100">
                        <a:effectLst/>
                        <a:latin typeface="inherit"/>
                      </a:endParaRPr>
                    </a:p>
                  </a:txBody>
                  <a:tcPr marL="18532" marR="18532" marT="18532" marB="18532" anchor="ctr"/>
                </a:tc>
                <a:tc>
                  <a:txBody>
                    <a:bodyPr/>
                    <a:lstStyle/>
                    <a:p>
                      <a:pPr algn="l"/>
                      <a:r>
                        <a:rPr lang="en-US" sz="1100">
                          <a:effectLst/>
                        </a:rPr>
                        <a:t>Must</a:t>
                      </a:r>
                      <a:endParaRPr lang="en-US" sz="1100">
                        <a:effectLst/>
                        <a:latin typeface="inherit"/>
                      </a:endParaRPr>
                    </a:p>
                  </a:txBody>
                  <a:tcPr marL="18532" marR="18532" marT="18532" marB="18532" anchor="ctr"/>
                </a:tc>
                <a:tc>
                  <a:txBody>
                    <a:bodyPr/>
                    <a:lstStyle/>
                    <a:p>
                      <a:pPr algn="l"/>
                      <a:r>
                        <a:rPr lang="en-US" sz="1100">
                          <a:effectLst/>
                        </a:rPr>
                        <a:t>Must</a:t>
                      </a:r>
                      <a:endParaRPr lang="en-US" sz="1100">
                        <a:effectLst/>
                        <a:latin typeface="inherit"/>
                      </a:endParaRPr>
                    </a:p>
                  </a:txBody>
                  <a:tcPr marL="18532" marR="18532" marT="18532" marB="18532" anchor="ctr"/>
                </a:tc>
                <a:extLst>
                  <a:ext uri="{0D108BD9-81ED-4DB2-BD59-A6C34878D82A}">
                    <a16:rowId xmlns:a16="http://schemas.microsoft.com/office/drawing/2014/main" val="1527895857"/>
                  </a:ext>
                </a:extLst>
              </a:tr>
              <a:tr h="302904">
                <a:tc>
                  <a:txBody>
                    <a:bodyPr/>
                    <a:lstStyle/>
                    <a:p>
                      <a:pPr algn="l"/>
                      <a:r>
                        <a:rPr lang="en-US" sz="1100">
                          <a:effectLst/>
                        </a:rPr>
                        <a:t>If the data will be provided to third-party partners, it must have the user's explicit consent</a:t>
                      </a:r>
                      <a:endParaRPr lang="en-US" sz="1100">
                        <a:effectLst/>
                        <a:latin typeface="inherit"/>
                      </a:endParaRPr>
                    </a:p>
                  </a:txBody>
                  <a:tcPr marL="18532" marR="18532" marT="18532" marB="18532" anchor="ctr"/>
                </a:tc>
                <a:tc>
                  <a:txBody>
                    <a:bodyPr/>
                    <a:lstStyle/>
                    <a:p>
                      <a:pPr algn="l"/>
                      <a:r>
                        <a:rPr lang="en-US" sz="1100">
                          <a:effectLst/>
                        </a:rPr>
                        <a:t>Recommended</a:t>
                      </a:r>
                      <a:endParaRPr lang="en-US" sz="1100">
                        <a:effectLst/>
                        <a:latin typeface="inherit"/>
                      </a:endParaRPr>
                    </a:p>
                  </a:txBody>
                  <a:tcPr marL="18532" marR="18532" marT="18532" marB="18532" anchor="ctr"/>
                </a:tc>
                <a:tc>
                  <a:txBody>
                    <a:bodyPr/>
                    <a:lstStyle/>
                    <a:p>
                      <a:pPr algn="l"/>
                      <a:r>
                        <a:rPr lang="en-US" sz="1100">
                          <a:effectLst/>
                        </a:rPr>
                        <a:t>Must</a:t>
                      </a:r>
                      <a:endParaRPr lang="en-US" sz="1100">
                        <a:effectLst/>
                        <a:latin typeface="inherit"/>
                      </a:endParaRPr>
                    </a:p>
                  </a:txBody>
                  <a:tcPr marL="18532" marR="18532" marT="18532" marB="18532" anchor="ctr"/>
                </a:tc>
                <a:extLst>
                  <a:ext uri="{0D108BD9-81ED-4DB2-BD59-A6C34878D82A}">
                    <a16:rowId xmlns:a16="http://schemas.microsoft.com/office/drawing/2014/main" val="3436426660"/>
                  </a:ext>
                </a:extLst>
              </a:tr>
              <a:tr h="193859">
                <a:tc>
                  <a:txBody>
                    <a:bodyPr/>
                    <a:lstStyle/>
                    <a:p>
                      <a:pPr algn="l"/>
                      <a:r>
                        <a:rPr lang="en-US" sz="1100">
                          <a:effectLst/>
                        </a:rPr>
                        <a:t>Provide the ability for the user to query and update the data</a:t>
                      </a:r>
                      <a:endParaRPr lang="en-US" sz="1100">
                        <a:effectLst/>
                        <a:latin typeface="inherit"/>
                      </a:endParaRPr>
                    </a:p>
                  </a:txBody>
                  <a:tcPr marL="18532" marR="18532" marT="18532" marB="18532" anchor="ctr"/>
                </a:tc>
                <a:tc>
                  <a:txBody>
                    <a:bodyPr/>
                    <a:lstStyle/>
                    <a:p>
                      <a:pPr algn="l"/>
                      <a:r>
                        <a:rPr lang="en-US" sz="1100">
                          <a:effectLst/>
                        </a:rPr>
                        <a:t>Recommended</a:t>
                      </a:r>
                      <a:endParaRPr lang="en-US" sz="1100">
                        <a:effectLst/>
                        <a:latin typeface="inherit"/>
                      </a:endParaRPr>
                    </a:p>
                  </a:txBody>
                  <a:tcPr marL="18532" marR="18532" marT="18532" marB="18532" anchor="ctr"/>
                </a:tc>
                <a:tc>
                  <a:txBody>
                    <a:bodyPr/>
                    <a:lstStyle/>
                    <a:p>
                      <a:pPr algn="l"/>
                      <a:r>
                        <a:rPr lang="en-US" sz="1100">
                          <a:effectLst/>
                        </a:rPr>
                        <a:t>Must</a:t>
                      </a:r>
                      <a:endParaRPr lang="en-US" sz="1100">
                        <a:effectLst/>
                        <a:latin typeface="inherit"/>
                      </a:endParaRPr>
                    </a:p>
                  </a:txBody>
                  <a:tcPr marL="18532" marR="18532" marT="18532" marB="18532" anchor="ctr"/>
                </a:tc>
                <a:extLst>
                  <a:ext uri="{0D108BD9-81ED-4DB2-BD59-A6C34878D82A}">
                    <a16:rowId xmlns:a16="http://schemas.microsoft.com/office/drawing/2014/main" val="602876103"/>
                  </a:ext>
                </a:extLst>
              </a:tr>
              <a:tr h="193859">
                <a:tc>
                  <a:txBody>
                    <a:bodyPr/>
                    <a:lstStyle/>
                    <a:p>
                      <a:pPr algn="l"/>
                      <a:r>
                        <a:rPr lang="en-US" sz="1100">
                          <a:effectLst/>
                        </a:rPr>
                        <a:t>Delete any temporary data that is no longer in use</a:t>
                      </a:r>
                      <a:endParaRPr lang="en-US" sz="1100">
                        <a:effectLst/>
                        <a:latin typeface="inherit"/>
                      </a:endParaRPr>
                    </a:p>
                  </a:txBody>
                  <a:tcPr marL="18532" marR="18532" marT="18532" marB="18532" anchor="ctr"/>
                </a:tc>
                <a:tc>
                  <a:txBody>
                    <a:bodyPr/>
                    <a:lstStyle/>
                    <a:p>
                      <a:pPr algn="l"/>
                      <a:r>
                        <a:rPr lang="en-US" sz="1100">
                          <a:effectLst/>
                        </a:rPr>
                        <a:t>Recommended</a:t>
                      </a:r>
                      <a:endParaRPr lang="en-US" sz="1100">
                        <a:effectLst/>
                        <a:latin typeface="inherit"/>
                      </a:endParaRPr>
                    </a:p>
                  </a:txBody>
                  <a:tcPr marL="18532" marR="18532" marT="18532" marB="18532" anchor="ctr"/>
                </a:tc>
                <a:tc>
                  <a:txBody>
                    <a:bodyPr/>
                    <a:lstStyle/>
                    <a:p>
                      <a:pPr algn="l"/>
                      <a:r>
                        <a:rPr lang="en-US" sz="1100">
                          <a:effectLst/>
                        </a:rPr>
                        <a:t>Must</a:t>
                      </a:r>
                      <a:endParaRPr lang="en-US" sz="1100">
                        <a:effectLst/>
                        <a:latin typeface="inherit"/>
                      </a:endParaRPr>
                    </a:p>
                  </a:txBody>
                  <a:tcPr marL="18532" marR="18532" marT="18532" marB="18532" anchor="ctr"/>
                </a:tc>
                <a:extLst>
                  <a:ext uri="{0D108BD9-81ED-4DB2-BD59-A6C34878D82A}">
                    <a16:rowId xmlns:a16="http://schemas.microsoft.com/office/drawing/2014/main" val="2560788169"/>
                  </a:ext>
                </a:extLst>
              </a:tr>
              <a:tr h="139336">
                <a:tc>
                  <a:txBody>
                    <a:bodyPr/>
                    <a:lstStyle/>
                    <a:p>
                      <a:pPr algn="l"/>
                      <a:r>
                        <a:rPr lang="en-US" sz="1100">
                          <a:effectLst/>
                        </a:rPr>
                        <a:t>Provide the ability to export the data</a:t>
                      </a:r>
                      <a:endParaRPr lang="en-US" sz="1100">
                        <a:effectLst/>
                        <a:latin typeface="inherit"/>
                      </a:endParaRPr>
                    </a:p>
                  </a:txBody>
                  <a:tcPr marL="18532" marR="18532" marT="18532" marB="18532" anchor="ctr"/>
                </a:tc>
                <a:tc>
                  <a:txBody>
                    <a:bodyPr/>
                    <a:lstStyle/>
                    <a:p>
                      <a:pPr algn="l"/>
                      <a:r>
                        <a:rPr lang="en-US" sz="1100">
                          <a:effectLst/>
                        </a:rPr>
                        <a:t>Recommended</a:t>
                      </a:r>
                      <a:endParaRPr lang="en-US" sz="1100">
                        <a:effectLst/>
                        <a:latin typeface="inherit"/>
                      </a:endParaRPr>
                    </a:p>
                  </a:txBody>
                  <a:tcPr marL="18532" marR="18532" marT="18532" marB="18532" anchor="ctr"/>
                </a:tc>
                <a:tc>
                  <a:txBody>
                    <a:bodyPr/>
                    <a:lstStyle/>
                    <a:p>
                      <a:pPr algn="l"/>
                      <a:r>
                        <a:rPr lang="en-US" sz="1100">
                          <a:effectLst/>
                        </a:rPr>
                        <a:t>Must</a:t>
                      </a:r>
                      <a:endParaRPr lang="en-US" sz="1100">
                        <a:effectLst/>
                        <a:latin typeface="inherit"/>
                      </a:endParaRPr>
                    </a:p>
                  </a:txBody>
                  <a:tcPr marL="18532" marR="18532" marT="18532" marB="18532" anchor="ctr"/>
                </a:tc>
                <a:extLst>
                  <a:ext uri="{0D108BD9-81ED-4DB2-BD59-A6C34878D82A}">
                    <a16:rowId xmlns:a16="http://schemas.microsoft.com/office/drawing/2014/main" val="439965378"/>
                  </a:ext>
                </a:extLst>
              </a:tr>
              <a:tr h="139336">
                <a:tc>
                  <a:txBody>
                    <a:bodyPr/>
                    <a:lstStyle/>
                    <a:p>
                      <a:pPr algn="l"/>
                      <a:r>
                        <a:rPr lang="en-US" sz="1100">
                          <a:effectLst/>
                        </a:rPr>
                        <a:t>Secure data transmission</a:t>
                      </a:r>
                      <a:endParaRPr lang="en-US" sz="1100">
                        <a:effectLst/>
                        <a:latin typeface="inherit"/>
                      </a:endParaRPr>
                    </a:p>
                  </a:txBody>
                  <a:tcPr marL="18532" marR="18532" marT="18532" marB="18532" anchor="ctr"/>
                </a:tc>
                <a:tc>
                  <a:txBody>
                    <a:bodyPr/>
                    <a:lstStyle/>
                    <a:p>
                      <a:pPr algn="l"/>
                      <a:r>
                        <a:rPr lang="en-US" sz="1100">
                          <a:effectLst/>
                        </a:rPr>
                        <a:t>Must</a:t>
                      </a:r>
                      <a:endParaRPr lang="en-US" sz="1100">
                        <a:effectLst/>
                        <a:latin typeface="inherit"/>
                      </a:endParaRPr>
                    </a:p>
                  </a:txBody>
                  <a:tcPr marL="18532" marR="18532" marT="18532" marB="18532" anchor="ctr"/>
                </a:tc>
                <a:tc>
                  <a:txBody>
                    <a:bodyPr/>
                    <a:lstStyle/>
                    <a:p>
                      <a:pPr algn="l"/>
                      <a:r>
                        <a:rPr lang="en-US" sz="1100">
                          <a:effectLst/>
                        </a:rPr>
                        <a:t>Must</a:t>
                      </a:r>
                      <a:endParaRPr lang="en-US" sz="1100">
                        <a:effectLst/>
                        <a:latin typeface="inherit"/>
                      </a:endParaRPr>
                    </a:p>
                  </a:txBody>
                  <a:tcPr marL="18532" marR="18532" marT="18532" marB="18532" anchor="ctr"/>
                </a:tc>
                <a:extLst>
                  <a:ext uri="{0D108BD9-81ED-4DB2-BD59-A6C34878D82A}">
                    <a16:rowId xmlns:a16="http://schemas.microsoft.com/office/drawing/2014/main" val="1775957335"/>
                  </a:ext>
                </a:extLst>
              </a:tr>
              <a:tr h="302904">
                <a:tc>
                  <a:txBody>
                    <a:bodyPr/>
                    <a:lstStyle/>
                    <a:p>
                      <a:pPr algn="l"/>
                      <a:r>
                        <a:rPr lang="en-US" sz="1100">
                          <a:effectLst/>
                        </a:rPr>
                        <a:t>Secure local data storage with encryption, access control, and logging security controls</a:t>
                      </a:r>
                      <a:endParaRPr lang="en-US" sz="1100">
                        <a:effectLst/>
                        <a:latin typeface="inherit"/>
                      </a:endParaRPr>
                    </a:p>
                  </a:txBody>
                  <a:tcPr marL="18532" marR="18532" marT="18532" marB="18532" anchor="ctr"/>
                </a:tc>
                <a:tc>
                  <a:txBody>
                    <a:bodyPr/>
                    <a:lstStyle/>
                    <a:p>
                      <a:pPr algn="l"/>
                      <a:r>
                        <a:rPr lang="en-US" sz="1100">
                          <a:effectLst/>
                        </a:rPr>
                        <a:t>Must</a:t>
                      </a:r>
                      <a:endParaRPr lang="en-US" sz="1100">
                        <a:effectLst/>
                        <a:latin typeface="inherit"/>
                      </a:endParaRPr>
                    </a:p>
                  </a:txBody>
                  <a:tcPr marL="18532" marR="18532" marT="18532" marB="18532" anchor="ctr"/>
                </a:tc>
                <a:tc>
                  <a:txBody>
                    <a:bodyPr/>
                    <a:lstStyle/>
                    <a:p>
                      <a:pPr algn="l"/>
                      <a:r>
                        <a:rPr lang="en-US" sz="1100" dirty="0">
                          <a:effectLst/>
                        </a:rPr>
                        <a:t>Must</a:t>
                      </a:r>
                      <a:endParaRPr lang="en-US" sz="1100" dirty="0">
                        <a:effectLst/>
                        <a:latin typeface="inherit"/>
                      </a:endParaRPr>
                    </a:p>
                  </a:txBody>
                  <a:tcPr marL="18532" marR="18532" marT="18532" marB="18532" anchor="ctr"/>
                </a:tc>
                <a:extLst>
                  <a:ext uri="{0D108BD9-81ED-4DB2-BD59-A6C34878D82A}">
                    <a16:rowId xmlns:a16="http://schemas.microsoft.com/office/drawing/2014/main" val="2397443840"/>
                  </a:ext>
                </a:extLst>
              </a:tr>
            </a:tbl>
          </a:graphicData>
        </a:graphic>
      </p:graphicFrame>
    </p:spTree>
    <p:extLst>
      <p:ext uri="{BB962C8B-B14F-4D97-AF65-F5344CB8AC3E}">
        <p14:creationId xmlns:p14="http://schemas.microsoft.com/office/powerpoint/2010/main" val="20201265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900FB-A9D9-4084-AE44-179037DFCAFC}"/>
              </a:ext>
            </a:extLst>
          </p:cNvPr>
          <p:cNvSpPr>
            <a:spLocks noGrp="1"/>
          </p:cNvSpPr>
          <p:nvPr>
            <p:ph type="title"/>
          </p:nvPr>
        </p:nvSpPr>
        <p:spPr>
          <a:xfrm>
            <a:off x="838200" y="365125"/>
            <a:ext cx="10515600" cy="482163"/>
          </a:xfrm>
        </p:spPr>
        <p:txBody>
          <a:bodyPr>
            <a:normAutofit fontScale="90000"/>
          </a:bodyPr>
          <a:lstStyle/>
          <a:p>
            <a:r>
              <a:rPr lang="en-US" dirty="0" err="1"/>
              <a:t>DevSecOps</a:t>
            </a:r>
            <a:r>
              <a:rPr lang="en-US" dirty="0"/>
              <a:t> development team</a:t>
            </a:r>
          </a:p>
        </p:txBody>
      </p:sp>
      <p:sp>
        <p:nvSpPr>
          <p:cNvPr id="6" name="Content Placeholder 5">
            <a:extLst>
              <a:ext uri="{FF2B5EF4-FFF2-40B4-BE49-F238E27FC236}">
                <a16:creationId xmlns:a16="http://schemas.microsoft.com/office/drawing/2014/main" id="{7E7EF7D9-E61D-4397-AB90-FAAF40AF955B}"/>
              </a:ext>
            </a:extLst>
          </p:cNvPr>
          <p:cNvSpPr>
            <a:spLocks noGrp="1"/>
          </p:cNvSpPr>
          <p:nvPr>
            <p:ph idx="1"/>
          </p:nvPr>
        </p:nvSpPr>
        <p:spPr>
          <a:xfrm>
            <a:off x="838200" y="947956"/>
            <a:ext cx="10515600" cy="5229007"/>
          </a:xfrm>
        </p:spPr>
        <p:txBody>
          <a:bodyPr/>
          <a:lstStyle/>
          <a:p>
            <a:r>
              <a:rPr lang="en-US" b="1" dirty="0"/>
              <a:t>Recommended security architecture patterns</a:t>
            </a:r>
          </a:p>
          <a:p>
            <a:pPr lvl="1"/>
            <a:r>
              <a:rPr lang="en-US" dirty="0"/>
              <a:t>Open Security Architecture Patterns: </a:t>
            </a:r>
            <a:r>
              <a:rPr lang="en-US" dirty="0">
                <a:hlinkClick r:id="rId2"/>
              </a:rPr>
              <a:t>http://www.opensecurityarchitecture.org/cms/library/patternlandscape</a:t>
            </a:r>
            <a:endParaRPr lang="en-US" dirty="0"/>
          </a:p>
          <a:p>
            <a:pPr lvl="1"/>
            <a:r>
              <a:rPr lang="en-US" dirty="0"/>
              <a:t>Security and privacy reference architecture: </a:t>
            </a:r>
            <a:r>
              <a:rPr lang="en-US" dirty="0">
                <a:hlinkClick r:id="rId3"/>
              </a:rPr>
              <a:t>http://security-and-privacy-reference-architecture.readthedocs.io/en/latest/index.html</a:t>
            </a:r>
            <a:endParaRPr lang="en-US" dirty="0"/>
          </a:p>
          <a:p>
            <a:pPr lvl="1"/>
            <a:r>
              <a:rPr lang="en-US" dirty="0"/>
              <a:t>Shiro: </a:t>
            </a:r>
            <a:r>
              <a:rPr lang="en-US" dirty="0">
                <a:hlinkClick r:id="rId4"/>
              </a:rPr>
              <a:t>http://shiro.apache.org/</a:t>
            </a:r>
            <a:endParaRPr lang="en-US" dirty="0"/>
          </a:p>
          <a:p>
            <a:pPr lvl="1"/>
            <a:r>
              <a:rPr lang="en-US" dirty="0"/>
              <a:t>OWASP Cheat Sheet Series: </a:t>
            </a:r>
            <a:r>
              <a:rPr lang="en-US" dirty="0">
                <a:hlinkClick r:id="rId5"/>
              </a:rPr>
              <a:t>https://www.owasp.org/index.php/OWASP_Cheat_Sheet_Series</a:t>
            </a:r>
            <a:endParaRPr lang="en-US" dirty="0"/>
          </a:p>
          <a:p>
            <a:endParaRPr lang="en-US" dirty="0"/>
          </a:p>
        </p:txBody>
      </p:sp>
    </p:spTree>
    <p:extLst>
      <p:ext uri="{BB962C8B-B14F-4D97-AF65-F5344CB8AC3E}">
        <p14:creationId xmlns:p14="http://schemas.microsoft.com/office/powerpoint/2010/main" val="1261494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900FB-A9D9-4084-AE44-179037DFCAFC}"/>
              </a:ext>
            </a:extLst>
          </p:cNvPr>
          <p:cNvSpPr>
            <a:spLocks noGrp="1"/>
          </p:cNvSpPr>
          <p:nvPr>
            <p:ph type="title"/>
          </p:nvPr>
        </p:nvSpPr>
        <p:spPr>
          <a:xfrm>
            <a:off x="838200" y="365125"/>
            <a:ext cx="10515600" cy="482163"/>
          </a:xfrm>
        </p:spPr>
        <p:txBody>
          <a:bodyPr>
            <a:normAutofit fontScale="90000"/>
          </a:bodyPr>
          <a:lstStyle/>
          <a:p>
            <a:r>
              <a:rPr lang="en-US" dirty="0" err="1"/>
              <a:t>DevSecOps</a:t>
            </a:r>
            <a:r>
              <a:rPr lang="en-US" dirty="0"/>
              <a:t> development team</a:t>
            </a:r>
          </a:p>
        </p:txBody>
      </p:sp>
      <p:sp>
        <p:nvSpPr>
          <p:cNvPr id="6" name="Content Placeholder 5">
            <a:extLst>
              <a:ext uri="{FF2B5EF4-FFF2-40B4-BE49-F238E27FC236}">
                <a16:creationId xmlns:a16="http://schemas.microsoft.com/office/drawing/2014/main" id="{7E7EF7D9-E61D-4397-AB90-FAAF40AF955B}"/>
              </a:ext>
            </a:extLst>
          </p:cNvPr>
          <p:cNvSpPr>
            <a:spLocks noGrp="1"/>
          </p:cNvSpPr>
          <p:nvPr>
            <p:ph idx="1"/>
          </p:nvPr>
        </p:nvSpPr>
        <p:spPr>
          <a:xfrm>
            <a:off x="838200" y="947956"/>
            <a:ext cx="10515600" cy="5229007"/>
          </a:xfrm>
        </p:spPr>
        <p:txBody>
          <a:bodyPr/>
          <a:lstStyle/>
          <a:p>
            <a:r>
              <a:rPr lang="en-US" b="1" dirty="0"/>
              <a:t>Common security frameworks that are used to build secure software</a:t>
            </a:r>
          </a:p>
          <a:p>
            <a:endParaRPr lang="en-US" dirty="0"/>
          </a:p>
        </p:txBody>
      </p:sp>
      <p:graphicFrame>
        <p:nvGraphicFramePr>
          <p:cNvPr id="3" name="Table 2">
            <a:extLst>
              <a:ext uri="{FF2B5EF4-FFF2-40B4-BE49-F238E27FC236}">
                <a16:creationId xmlns:a16="http://schemas.microsoft.com/office/drawing/2014/main" id="{3A76587E-06B9-4C80-BEDE-9986A25D1A54}"/>
              </a:ext>
            </a:extLst>
          </p:cNvPr>
          <p:cNvGraphicFramePr>
            <a:graphicFrameLocks noGrp="1"/>
          </p:cNvGraphicFramePr>
          <p:nvPr>
            <p:extLst>
              <p:ext uri="{D42A27DB-BD31-4B8C-83A1-F6EECF244321}">
                <p14:modId xmlns:p14="http://schemas.microsoft.com/office/powerpoint/2010/main" val="234737699"/>
              </p:ext>
            </p:extLst>
          </p:nvPr>
        </p:nvGraphicFramePr>
        <p:xfrm>
          <a:off x="1114424" y="1825625"/>
          <a:ext cx="8893642" cy="4520661"/>
        </p:xfrm>
        <a:graphic>
          <a:graphicData uri="http://schemas.openxmlformats.org/drawingml/2006/table">
            <a:tbl>
              <a:tblPr firstRow="1" bandRow="1">
                <a:tableStyleId>{BC89EF96-8CEA-46FF-86C4-4CE0E7609802}</a:tableStyleId>
              </a:tblPr>
              <a:tblGrid>
                <a:gridCol w="1754990">
                  <a:extLst>
                    <a:ext uri="{9D8B030D-6E8A-4147-A177-3AD203B41FA5}">
                      <a16:colId xmlns:a16="http://schemas.microsoft.com/office/drawing/2014/main" val="273221188"/>
                    </a:ext>
                  </a:extLst>
                </a:gridCol>
                <a:gridCol w="7138652">
                  <a:extLst>
                    <a:ext uri="{9D8B030D-6E8A-4147-A177-3AD203B41FA5}">
                      <a16:colId xmlns:a16="http://schemas.microsoft.com/office/drawing/2014/main" val="2797072766"/>
                    </a:ext>
                  </a:extLst>
                </a:gridCol>
              </a:tblGrid>
              <a:tr h="366596">
                <a:tc>
                  <a:txBody>
                    <a:bodyPr/>
                    <a:lstStyle/>
                    <a:p>
                      <a:pPr algn="l"/>
                      <a:r>
                        <a:rPr lang="en-US" sz="1100">
                          <a:effectLst/>
                        </a:rPr>
                        <a:t>Security improvement area</a:t>
                      </a:r>
                      <a:endParaRPr lang="en-US" sz="1100">
                        <a:effectLst/>
                        <a:latin typeface="inherit"/>
                      </a:endParaRPr>
                    </a:p>
                  </a:txBody>
                  <a:tcPr marL="39847" marR="39847" marT="39847" marB="39847" anchor="ctr"/>
                </a:tc>
                <a:tc>
                  <a:txBody>
                    <a:bodyPr/>
                    <a:lstStyle/>
                    <a:p>
                      <a:pPr algn="l"/>
                      <a:r>
                        <a:rPr lang="en-US" sz="1100">
                          <a:effectLst/>
                        </a:rPr>
                        <a:t>Open source security and privacy framework</a:t>
                      </a:r>
                      <a:endParaRPr lang="en-US" sz="1100">
                        <a:effectLst/>
                        <a:latin typeface="inherit"/>
                      </a:endParaRPr>
                    </a:p>
                  </a:txBody>
                  <a:tcPr marL="39847" marR="39847" marT="39847" marB="39847" anchor="ctr"/>
                </a:tc>
                <a:extLst>
                  <a:ext uri="{0D108BD9-81ED-4DB2-BD59-A6C34878D82A}">
                    <a16:rowId xmlns:a16="http://schemas.microsoft.com/office/drawing/2014/main" val="2572746384"/>
                  </a:ext>
                </a:extLst>
              </a:tr>
              <a:tr h="940399">
                <a:tc>
                  <a:txBody>
                    <a:bodyPr/>
                    <a:lstStyle/>
                    <a:p>
                      <a:pPr algn="l"/>
                      <a:r>
                        <a:rPr lang="en-US" sz="1100" dirty="0">
                          <a:effectLst/>
                        </a:rPr>
                        <a:t>Authentication</a:t>
                      </a:r>
                      <a:endParaRPr lang="en-US" sz="1100" dirty="0">
                        <a:effectLst/>
                        <a:latin typeface="inherit"/>
                      </a:endParaRPr>
                    </a:p>
                  </a:txBody>
                  <a:tcPr marL="39847" marR="39847" marT="39847" marB="39847" anchor="ctr"/>
                </a:tc>
                <a:tc>
                  <a:txBody>
                    <a:bodyPr/>
                    <a:lstStyle/>
                    <a:p>
                      <a:pPr algn="l">
                        <a:buFont typeface="Arial" panose="020B0604020202020204" pitchFamily="34" charset="0"/>
                        <a:buChar char="•"/>
                      </a:pPr>
                      <a:r>
                        <a:rPr lang="en-US" sz="1100">
                          <a:effectLst/>
                        </a:rPr>
                        <a:t>Gluu for multiple-factor authentication and social login</a:t>
                      </a:r>
                    </a:p>
                    <a:p>
                      <a:pPr algn="l">
                        <a:buFont typeface="Arial" panose="020B0604020202020204" pitchFamily="34" charset="0"/>
                        <a:buChar char="•"/>
                      </a:pPr>
                      <a:r>
                        <a:rPr lang="en-US" sz="1100">
                          <a:effectLst/>
                        </a:rPr>
                        <a:t>ReCAPTCHA</a:t>
                      </a:r>
                    </a:p>
                    <a:p>
                      <a:pPr algn="l">
                        <a:buFont typeface="Arial" panose="020B0604020202020204" pitchFamily="34" charset="0"/>
                        <a:buChar char="•"/>
                      </a:pPr>
                      <a:r>
                        <a:rPr lang="en-US" sz="1100">
                          <a:effectLst/>
                        </a:rPr>
                        <a:t>Git-Secret for the protection of sensitive information in the source code </a:t>
                      </a:r>
                      <a:endParaRPr lang="en-US" sz="1100" b="0">
                        <a:effectLst/>
                      </a:endParaRPr>
                    </a:p>
                  </a:txBody>
                  <a:tcPr marL="39847" marR="39847" marT="39847" marB="39847" anchor="ctr"/>
                </a:tc>
                <a:extLst>
                  <a:ext uri="{0D108BD9-81ED-4DB2-BD59-A6C34878D82A}">
                    <a16:rowId xmlns:a16="http://schemas.microsoft.com/office/drawing/2014/main" val="913820892"/>
                  </a:ext>
                </a:extLst>
              </a:tr>
              <a:tr h="796948">
                <a:tc>
                  <a:txBody>
                    <a:bodyPr/>
                    <a:lstStyle/>
                    <a:p>
                      <a:pPr algn="l"/>
                      <a:r>
                        <a:rPr lang="en-US" sz="1100">
                          <a:effectLst/>
                        </a:rPr>
                        <a:t>Authorization</a:t>
                      </a:r>
                      <a:endParaRPr lang="en-US" sz="1100">
                        <a:effectLst/>
                        <a:latin typeface="inherit"/>
                      </a:endParaRPr>
                    </a:p>
                  </a:txBody>
                  <a:tcPr marL="39847" marR="39847" marT="39847" marB="39847" anchor="ctr"/>
                </a:tc>
                <a:tc>
                  <a:txBody>
                    <a:bodyPr/>
                    <a:lstStyle/>
                    <a:p>
                      <a:pPr algn="l">
                        <a:buFont typeface="Arial" panose="020B0604020202020204" pitchFamily="34" charset="0"/>
                        <a:buChar char="•"/>
                      </a:pPr>
                      <a:r>
                        <a:rPr lang="en-US" sz="1100">
                          <a:effectLst/>
                        </a:rPr>
                        <a:t>Gluu for the user consent management</a:t>
                      </a:r>
                    </a:p>
                    <a:p>
                      <a:pPr algn="l">
                        <a:buFont typeface="Arial" panose="020B0604020202020204" pitchFamily="34" charset="0"/>
                        <a:buChar char="•"/>
                      </a:pPr>
                      <a:r>
                        <a:rPr lang="en-US" sz="1100">
                          <a:effectLst/>
                        </a:rPr>
                        <a:t>Apache Shiro Session Management</a:t>
                      </a:r>
                    </a:p>
                    <a:p>
                      <a:pPr algn="l">
                        <a:buFont typeface="Arial" panose="020B0604020202020204" pitchFamily="34" charset="0"/>
                        <a:buChar char="•"/>
                      </a:pPr>
                      <a:r>
                        <a:rPr lang="en-US" sz="1100">
                          <a:effectLst/>
                        </a:rPr>
                        <a:t>OWASP CSRF Guard</a:t>
                      </a:r>
                      <a:endParaRPr lang="en-US" sz="1100" b="0">
                        <a:effectLst/>
                      </a:endParaRPr>
                    </a:p>
                  </a:txBody>
                  <a:tcPr marL="39847" marR="39847" marT="39847" marB="39847" anchor="ctr"/>
                </a:tc>
                <a:extLst>
                  <a:ext uri="{0D108BD9-81ED-4DB2-BD59-A6C34878D82A}">
                    <a16:rowId xmlns:a16="http://schemas.microsoft.com/office/drawing/2014/main" val="3415401645"/>
                  </a:ext>
                </a:extLst>
              </a:tr>
              <a:tr h="510047">
                <a:tc>
                  <a:txBody>
                    <a:bodyPr/>
                    <a:lstStyle/>
                    <a:p>
                      <a:pPr algn="l"/>
                      <a:r>
                        <a:rPr lang="en-US" sz="1100">
                          <a:effectLst/>
                        </a:rPr>
                        <a:t>API manager</a:t>
                      </a:r>
                      <a:endParaRPr lang="en-US" sz="1100">
                        <a:effectLst/>
                        <a:latin typeface="inherit"/>
                      </a:endParaRPr>
                    </a:p>
                  </a:txBody>
                  <a:tcPr marL="39847" marR="39847" marT="39847" marB="39847" anchor="ctr"/>
                </a:tc>
                <a:tc>
                  <a:txBody>
                    <a:bodyPr/>
                    <a:lstStyle/>
                    <a:p>
                      <a:pPr algn="l">
                        <a:buFont typeface="Arial" panose="020B0604020202020204" pitchFamily="34" charset="0"/>
                        <a:buChar char="•"/>
                      </a:pPr>
                      <a:r>
                        <a:rPr lang="it-IT" sz="1100">
                          <a:effectLst/>
                        </a:rPr>
                        <a:t>Kong</a:t>
                      </a:r>
                    </a:p>
                    <a:p>
                      <a:pPr algn="l">
                        <a:buFont typeface="Arial" panose="020B0604020202020204" pitchFamily="34" charset="0"/>
                        <a:buChar char="•"/>
                      </a:pPr>
                      <a:r>
                        <a:rPr lang="it-IT" sz="1100">
                          <a:effectLst/>
                        </a:rPr>
                        <a:t>API umbrella</a:t>
                      </a:r>
                    </a:p>
                    <a:p>
                      <a:pPr algn="l">
                        <a:buFont typeface="Arial" panose="020B0604020202020204" pitchFamily="34" charset="0"/>
                        <a:buChar char="•"/>
                      </a:pPr>
                      <a:r>
                        <a:rPr lang="it-IT" sz="1100">
                          <a:effectLst/>
                        </a:rPr>
                        <a:t>WSO2 API manager</a:t>
                      </a:r>
                      <a:endParaRPr lang="it-IT" sz="1100" b="0">
                        <a:effectLst/>
                      </a:endParaRPr>
                    </a:p>
                  </a:txBody>
                  <a:tcPr marL="39847" marR="39847" marT="39847" marB="39847" anchor="ctr"/>
                </a:tc>
                <a:extLst>
                  <a:ext uri="{0D108BD9-81ED-4DB2-BD59-A6C34878D82A}">
                    <a16:rowId xmlns:a16="http://schemas.microsoft.com/office/drawing/2014/main" val="1843520758"/>
                  </a:ext>
                </a:extLst>
              </a:tr>
              <a:tr h="653498">
                <a:tc>
                  <a:txBody>
                    <a:bodyPr/>
                    <a:lstStyle/>
                    <a:p>
                      <a:pPr algn="l"/>
                      <a:r>
                        <a:rPr lang="en-US" sz="1100">
                          <a:effectLst/>
                        </a:rPr>
                        <a:t>Data input/output</a:t>
                      </a:r>
                      <a:endParaRPr lang="en-US" sz="1100">
                        <a:effectLst/>
                        <a:latin typeface="inherit"/>
                      </a:endParaRPr>
                    </a:p>
                  </a:txBody>
                  <a:tcPr marL="39847" marR="39847" marT="39847" marB="39847" anchor="ctr"/>
                </a:tc>
                <a:tc>
                  <a:txBody>
                    <a:bodyPr/>
                    <a:lstStyle/>
                    <a:p>
                      <a:pPr algn="l">
                        <a:buFont typeface="Arial" panose="020B0604020202020204" pitchFamily="34" charset="0"/>
                        <a:buChar char="•"/>
                      </a:pPr>
                      <a:r>
                        <a:rPr lang="en-US" sz="1100">
                          <a:effectLst/>
                        </a:rPr>
                        <a:t>OWASP HTML Sanitizer Project</a:t>
                      </a:r>
                    </a:p>
                    <a:p>
                      <a:pPr algn="l">
                        <a:buFont typeface="Arial" panose="020B0604020202020204" pitchFamily="34" charset="0"/>
                        <a:buChar char="•"/>
                      </a:pPr>
                      <a:r>
                        <a:rPr lang="en-US" sz="1100">
                          <a:effectLst/>
                        </a:rPr>
                        <a:t>Commons validator</a:t>
                      </a:r>
                    </a:p>
                    <a:p>
                      <a:pPr algn="l">
                        <a:buFont typeface="Arial" panose="020B0604020202020204" pitchFamily="34" charset="0"/>
                        <a:buChar char="•"/>
                      </a:pPr>
                      <a:r>
                        <a:rPr lang="en-US" sz="1100">
                          <a:effectLst/>
                        </a:rPr>
                        <a:t>ValidateJS</a:t>
                      </a:r>
                    </a:p>
                    <a:p>
                      <a:pPr algn="l">
                        <a:buFont typeface="Arial" panose="020B0604020202020204" pitchFamily="34" charset="0"/>
                        <a:buChar char="•"/>
                      </a:pPr>
                      <a:r>
                        <a:rPr lang="en-US" sz="1100">
                          <a:effectLst/>
                        </a:rPr>
                        <a:t>OWASP Java Encoder</a:t>
                      </a:r>
                      <a:endParaRPr lang="en-US" sz="1100" b="0">
                        <a:effectLst/>
                      </a:endParaRPr>
                    </a:p>
                  </a:txBody>
                  <a:tcPr marL="39847" marR="39847" marT="39847" marB="39847" anchor="ctr"/>
                </a:tc>
                <a:extLst>
                  <a:ext uri="{0D108BD9-81ED-4DB2-BD59-A6C34878D82A}">
                    <a16:rowId xmlns:a16="http://schemas.microsoft.com/office/drawing/2014/main" val="2597517826"/>
                  </a:ext>
                </a:extLst>
              </a:tr>
              <a:tr h="1083850">
                <a:tc>
                  <a:txBody>
                    <a:bodyPr/>
                    <a:lstStyle/>
                    <a:p>
                      <a:pPr algn="l"/>
                      <a:r>
                        <a:rPr lang="en-US" sz="1100">
                          <a:effectLst/>
                        </a:rPr>
                        <a:t>Privacy</a:t>
                      </a:r>
                      <a:endParaRPr lang="en-US" sz="1100">
                        <a:effectLst/>
                        <a:latin typeface="inherit"/>
                      </a:endParaRPr>
                    </a:p>
                  </a:txBody>
                  <a:tcPr marL="39847" marR="39847" marT="39847" marB="39847" anchor="ctr"/>
                </a:tc>
                <a:tc>
                  <a:txBody>
                    <a:bodyPr/>
                    <a:lstStyle/>
                    <a:p>
                      <a:pPr algn="l">
                        <a:buFont typeface="Arial" panose="020B0604020202020204" pitchFamily="34" charset="0"/>
                        <a:buChar char="•"/>
                      </a:pPr>
                      <a:r>
                        <a:rPr lang="en-US" sz="1100" dirty="0">
                          <a:effectLst/>
                        </a:rPr>
                        <a:t>ARX De-Identifier data anonymization tool</a:t>
                      </a:r>
                    </a:p>
                    <a:p>
                      <a:pPr algn="l">
                        <a:buFont typeface="Arial" panose="020B0604020202020204" pitchFamily="34" charset="0"/>
                        <a:buChar char="•"/>
                      </a:pPr>
                      <a:r>
                        <a:rPr lang="en-US" sz="1100" dirty="0">
                          <a:effectLst/>
                        </a:rPr>
                        <a:t>Apache Atlas for data governance</a:t>
                      </a:r>
                    </a:p>
                    <a:p>
                      <a:pPr algn="l">
                        <a:buFont typeface="Arial" panose="020B0604020202020204" pitchFamily="34" charset="0"/>
                        <a:buChar char="•"/>
                      </a:pPr>
                      <a:r>
                        <a:rPr lang="en-US" sz="1100" dirty="0" err="1">
                          <a:effectLst/>
                        </a:rPr>
                        <a:t>PrivacyScore</a:t>
                      </a:r>
                      <a:r>
                        <a:rPr lang="en-US" sz="1100" dirty="0">
                          <a:effectLst/>
                        </a:rPr>
                        <a:t> for the web privacy assessment</a:t>
                      </a:r>
                    </a:p>
                    <a:p>
                      <a:pPr algn="l">
                        <a:buFont typeface="Arial" panose="020B0604020202020204" pitchFamily="34" charset="0"/>
                        <a:buChar char="•"/>
                      </a:pPr>
                      <a:r>
                        <a:rPr lang="en-US" sz="1100" dirty="0" err="1">
                          <a:effectLst/>
                        </a:rPr>
                        <a:t>CookieConsent</a:t>
                      </a:r>
                      <a:endParaRPr lang="en-US" sz="1100" b="0" dirty="0">
                        <a:effectLst/>
                      </a:endParaRPr>
                    </a:p>
                  </a:txBody>
                  <a:tcPr marL="39847" marR="39847" marT="39847" marB="39847" anchor="ctr"/>
                </a:tc>
                <a:extLst>
                  <a:ext uri="{0D108BD9-81ED-4DB2-BD59-A6C34878D82A}">
                    <a16:rowId xmlns:a16="http://schemas.microsoft.com/office/drawing/2014/main" val="948806571"/>
                  </a:ext>
                </a:extLst>
              </a:tr>
            </a:tbl>
          </a:graphicData>
        </a:graphic>
      </p:graphicFrame>
    </p:spTree>
    <p:extLst>
      <p:ext uri="{BB962C8B-B14F-4D97-AF65-F5344CB8AC3E}">
        <p14:creationId xmlns:p14="http://schemas.microsoft.com/office/powerpoint/2010/main" val="15227731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900FB-A9D9-4084-AE44-179037DFCAFC}"/>
              </a:ext>
            </a:extLst>
          </p:cNvPr>
          <p:cNvSpPr>
            <a:spLocks noGrp="1"/>
          </p:cNvSpPr>
          <p:nvPr>
            <p:ph type="title"/>
          </p:nvPr>
        </p:nvSpPr>
        <p:spPr>
          <a:xfrm>
            <a:off x="838200" y="365125"/>
            <a:ext cx="10515600" cy="482163"/>
          </a:xfrm>
        </p:spPr>
        <p:txBody>
          <a:bodyPr>
            <a:normAutofit fontScale="90000"/>
          </a:bodyPr>
          <a:lstStyle/>
          <a:p>
            <a:r>
              <a:rPr lang="en-US" dirty="0" err="1"/>
              <a:t>DevSecOps</a:t>
            </a:r>
            <a:r>
              <a:rPr lang="en-US" dirty="0"/>
              <a:t> development team</a:t>
            </a:r>
          </a:p>
        </p:txBody>
      </p:sp>
      <p:sp>
        <p:nvSpPr>
          <p:cNvPr id="6" name="Content Placeholder 5">
            <a:extLst>
              <a:ext uri="{FF2B5EF4-FFF2-40B4-BE49-F238E27FC236}">
                <a16:creationId xmlns:a16="http://schemas.microsoft.com/office/drawing/2014/main" id="{7E7EF7D9-E61D-4397-AB90-FAAF40AF955B}"/>
              </a:ext>
            </a:extLst>
          </p:cNvPr>
          <p:cNvSpPr>
            <a:spLocks noGrp="1"/>
          </p:cNvSpPr>
          <p:nvPr>
            <p:ph idx="1"/>
          </p:nvPr>
        </p:nvSpPr>
        <p:spPr>
          <a:xfrm>
            <a:off x="838200" y="947956"/>
            <a:ext cx="10515600" cy="5229007"/>
          </a:xfrm>
        </p:spPr>
        <p:txBody>
          <a:bodyPr/>
          <a:lstStyle/>
          <a:p>
            <a:r>
              <a:rPr lang="en-US" b="1" dirty="0"/>
              <a:t>Recommended tools to assess the security risks</a:t>
            </a:r>
          </a:p>
          <a:p>
            <a:pPr lvl="1"/>
            <a:r>
              <a:rPr lang="en-US" dirty="0" err="1"/>
              <a:t>RetireJS</a:t>
            </a:r>
            <a:r>
              <a:rPr lang="en-US" dirty="0"/>
              <a:t>:  </a:t>
            </a:r>
            <a:r>
              <a:rPr lang="en-US" dirty="0">
                <a:hlinkClick r:id="rId2"/>
              </a:rPr>
              <a:t>https://retirejs.github.io/retire.js/</a:t>
            </a:r>
            <a:endParaRPr lang="en-US" dirty="0"/>
          </a:p>
          <a:p>
            <a:pPr lvl="1"/>
            <a:r>
              <a:rPr lang="en-US" dirty="0"/>
              <a:t>OWASP Dependency Check: </a:t>
            </a:r>
            <a:r>
              <a:rPr lang="en-US" dirty="0">
                <a:hlinkClick r:id="rId3"/>
              </a:rPr>
              <a:t>https://www.owasp.org/index.php/OWASP_Dependency_Check</a:t>
            </a:r>
            <a:endParaRPr lang="en-US" dirty="0"/>
          </a:p>
          <a:p>
            <a:pPr lvl="1"/>
            <a:r>
              <a:rPr lang="en-US" dirty="0"/>
              <a:t>Cuckoo Sandbox: </a:t>
            </a:r>
            <a:r>
              <a:rPr lang="en-US" dirty="0">
                <a:hlinkClick r:id="rId4"/>
              </a:rPr>
              <a:t>https://cuckoosandbox.org/</a:t>
            </a:r>
            <a:endParaRPr lang="en-US" dirty="0"/>
          </a:p>
          <a:p>
            <a:endParaRPr lang="en-US" dirty="0"/>
          </a:p>
        </p:txBody>
      </p:sp>
    </p:spTree>
    <p:extLst>
      <p:ext uri="{BB962C8B-B14F-4D97-AF65-F5344CB8AC3E}">
        <p14:creationId xmlns:p14="http://schemas.microsoft.com/office/powerpoint/2010/main" val="29836629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900FB-A9D9-4084-AE44-179037DFCAFC}"/>
              </a:ext>
            </a:extLst>
          </p:cNvPr>
          <p:cNvSpPr>
            <a:spLocks noGrp="1"/>
          </p:cNvSpPr>
          <p:nvPr>
            <p:ph type="title"/>
          </p:nvPr>
        </p:nvSpPr>
        <p:spPr>
          <a:xfrm>
            <a:off x="838200" y="365125"/>
            <a:ext cx="10515600" cy="482163"/>
          </a:xfrm>
        </p:spPr>
        <p:txBody>
          <a:bodyPr>
            <a:normAutofit fontScale="90000"/>
          </a:bodyPr>
          <a:lstStyle/>
          <a:p>
            <a:r>
              <a:rPr lang="en-US" dirty="0" err="1"/>
              <a:t>DevSecOps</a:t>
            </a:r>
            <a:r>
              <a:rPr lang="en-US" dirty="0"/>
              <a:t> development team</a:t>
            </a:r>
          </a:p>
        </p:txBody>
      </p:sp>
      <p:sp>
        <p:nvSpPr>
          <p:cNvPr id="6" name="Content Placeholder 5">
            <a:extLst>
              <a:ext uri="{FF2B5EF4-FFF2-40B4-BE49-F238E27FC236}">
                <a16:creationId xmlns:a16="http://schemas.microsoft.com/office/drawing/2014/main" id="{7E7EF7D9-E61D-4397-AB90-FAAF40AF955B}"/>
              </a:ext>
            </a:extLst>
          </p:cNvPr>
          <p:cNvSpPr>
            <a:spLocks noGrp="1"/>
          </p:cNvSpPr>
          <p:nvPr>
            <p:ph idx="1"/>
          </p:nvPr>
        </p:nvSpPr>
        <p:spPr>
          <a:xfrm>
            <a:off x="838200" y="947956"/>
            <a:ext cx="10515600" cy="5229007"/>
          </a:xfrm>
        </p:spPr>
        <p:txBody>
          <a:bodyPr/>
          <a:lstStyle/>
          <a:p>
            <a:r>
              <a:rPr lang="en-US" b="1" dirty="0"/>
              <a:t>Recommended security deliverables in the design and coding stage</a:t>
            </a:r>
          </a:p>
          <a:p>
            <a:endParaRPr lang="en-US" dirty="0"/>
          </a:p>
        </p:txBody>
      </p:sp>
      <p:graphicFrame>
        <p:nvGraphicFramePr>
          <p:cNvPr id="3" name="Table 2">
            <a:extLst>
              <a:ext uri="{FF2B5EF4-FFF2-40B4-BE49-F238E27FC236}">
                <a16:creationId xmlns:a16="http://schemas.microsoft.com/office/drawing/2014/main" id="{2B97D7DD-B29B-4434-937D-5E77F7B9898A}"/>
              </a:ext>
            </a:extLst>
          </p:cNvPr>
          <p:cNvGraphicFramePr>
            <a:graphicFrameLocks noGrp="1"/>
          </p:cNvGraphicFramePr>
          <p:nvPr>
            <p:extLst>
              <p:ext uri="{D42A27DB-BD31-4B8C-83A1-F6EECF244321}">
                <p14:modId xmlns:p14="http://schemas.microsoft.com/office/powerpoint/2010/main" val="2556484963"/>
              </p:ext>
            </p:extLst>
          </p:nvPr>
        </p:nvGraphicFramePr>
        <p:xfrm>
          <a:off x="2250715" y="1825626"/>
          <a:ext cx="7389808" cy="4351337"/>
        </p:xfrm>
        <a:graphic>
          <a:graphicData uri="http://schemas.openxmlformats.org/drawingml/2006/table">
            <a:tbl>
              <a:tblPr firstRow="1" bandRow="1">
                <a:tableStyleId>{BC89EF96-8CEA-46FF-86C4-4CE0E7609802}</a:tableStyleId>
              </a:tblPr>
              <a:tblGrid>
                <a:gridCol w="1731958">
                  <a:extLst>
                    <a:ext uri="{9D8B030D-6E8A-4147-A177-3AD203B41FA5}">
                      <a16:colId xmlns:a16="http://schemas.microsoft.com/office/drawing/2014/main" val="4277850204"/>
                    </a:ext>
                  </a:extLst>
                </a:gridCol>
                <a:gridCol w="5657850">
                  <a:extLst>
                    <a:ext uri="{9D8B030D-6E8A-4147-A177-3AD203B41FA5}">
                      <a16:colId xmlns:a16="http://schemas.microsoft.com/office/drawing/2014/main" val="2918406121"/>
                    </a:ext>
                  </a:extLst>
                </a:gridCol>
              </a:tblGrid>
              <a:tr h="334718">
                <a:tc>
                  <a:txBody>
                    <a:bodyPr/>
                    <a:lstStyle/>
                    <a:p>
                      <a:pPr algn="l"/>
                      <a:r>
                        <a:rPr lang="en-US" sz="1400">
                          <a:effectLst/>
                        </a:rPr>
                        <a:t>Stage</a:t>
                      </a:r>
                    </a:p>
                  </a:txBody>
                  <a:tcPr marL="59771" marR="59771" marT="59771" marB="59771" anchor="ctr"/>
                </a:tc>
                <a:tc>
                  <a:txBody>
                    <a:bodyPr/>
                    <a:lstStyle/>
                    <a:p>
                      <a:pPr algn="l"/>
                      <a:r>
                        <a:rPr lang="en-US" sz="1400">
                          <a:effectLst/>
                        </a:rPr>
                        <a:t>Deliverables</a:t>
                      </a:r>
                    </a:p>
                  </a:txBody>
                  <a:tcPr marL="59771" marR="59771" marT="59771" marB="59771" anchor="ctr"/>
                </a:tc>
                <a:extLst>
                  <a:ext uri="{0D108BD9-81ED-4DB2-BD59-A6C34878D82A}">
                    <a16:rowId xmlns:a16="http://schemas.microsoft.com/office/drawing/2014/main" val="2058007659"/>
                  </a:ext>
                </a:extLst>
              </a:tr>
              <a:tr h="1410598">
                <a:tc>
                  <a:txBody>
                    <a:bodyPr/>
                    <a:lstStyle/>
                    <a:p>
                      <a:pPr algn="l"/>
                      <a:r>
                        <a:rPr lang="en-US" sz="1400">
                          <a:effectLst/>
                        </a:rPr>
                        <a:t>Requirement</a:t>
                      </a:r>
                    </a:p>
                  </a:txBody>
                  <a:tcPr marL="59771" marR="59771" marT="59771" marB="59771" anchor="ctr"/>
                </a:tc>
                <a:tc>
                  <a:txBody>
                    <a:bodyPr/>
                    <a:lstStyle/>
                    <a:p>
                      <a:pPr algn="l">
                        <a:buFont typeface="Arial" panose="020B0604020202020204" pitchFamily="34" charset="0"/>
                        <a:buChar char="•"/>
                      </a:pPr>
                      <a:r>
                        <a:rPr lang="en-US" sz="1400" dirty="0">
                          <a:effectLst/>
                        </a:rPr>
                        <a:t>Customer security requirement analysis</a:t>
                      </a:r>
                    </a:p>
                    <a:p>
                      <a:pPr algn="l">
                        <a:buFont typeface="Arial" panose="020B0604020202020204" pitchFamily="34" charset="0"/>
                        <a:buChar char="•"/>
                      </a:pPr>
                      <a:r>
                        <a:rPr lang="en-US" sz="1400" dirty="0">
                          <a:effectLst/>
                        </a:rPr>
                        <a:t>Security standards compliance analysis</a:t>
                      </a:r>
                    </a:p>
                    <a:p>
                      <a:pPr algn="l">
                        <a:buFont typeface="Arial" panose="020B0604020202020204" pitchFamily="34" charset="0"/>
                        <a:buChar char="•"/>
                      </a:pPr>
                      <a:r>
                        <a:rPr lang="en-US" sz="1100" dirty="0">
                          <a:effectLst/>
                        </a:rPr>
                        <a:t>Security</a:t>
                      </a:r>
                      <a:r>
                        <a:rPr lang="en-US" sz="1400" dirty="0">
                          <a:effectLst/>
                        </a:rPr>
                        <a:t> industry best practices (that is, OWASP ASVS, CSA CCM)</a:t>
                      </a:r>
                      <a:endParaRPr lang="en-US" sz="1400" b="0" dirty="0">
                        <a:effectLst/>
                      </a:endParaRPr>
                    </a:p>
                  </a:txBody>
                  <a:tcPr marL="59771" marR="59771" marT="59771" marB="59771" anchor="ctr"/>
                </a:tc>
                <a:extLst>
                  <a:ext uri="{0D108BD9-81ED-4DB2-BD59-A6C34878D82A}">
                    <a16:rowId xmlns:a16="http://schemas.microsoft.com/office/drawing/2014/main" val="3875699107"/>
                  </a:ext>
                </a:extLst>
              </a:tr>
              <a:tr h="765070">
                <a:tc>
                  <a:txBody>
                    <a:bodyPr/>
                    <a:lstStyle/>
                    <a:p>
                      <a:pPr algn="l"/>
                      <a:r>
                        <a:rPr lang="en-US" sz="1400">
                          <a:effectLst/>
                        </a:rPr>
                        <a:t>Design</a:t>
                      </a:r>
                    </a:p>
                  </a:txBody>
                  <a:tcPr marL="59771" marR="59771" marT="59771" marB="59771" anchor="ctr"/>
                </a:tc>
                <a:tc>
                  <a:txBody>
                    <a:bodyPr/>
                    <a:lstStyle/>
                    <a:p>
                      <a:pPr algn="l">
                        <a:buFont typeface="Arial" panose="020B0604020202020204" pitchFamily="34" charset="0"/>
                        <a:buChar char="•"/>
                      </a:pPr>
                      <a:r>
                        <a:rPr lang="en-US" sz="1400">
                          <a:effectLst/>
                        </a:rPr>
                        <a:t>Threat modeling analysis report</a:t>
                      </a:r>
                    </a:p>
                    <a:p>
                      <a:pPr algn="l">
                        <a:buFont typeface="Arial" panose="020B0604020202020204" pitchFamily="34" charset="0"/>
                        <a:buChar char="•"/>
                      </a:pPr>
                      <a:r>
                        <a:rPr lang="en-US" sz="1400">
                          <a:effectLst/>
                        </a:rPr>
                        <a:t>Secure design checklist self-assessment report</a:t>
                      </a:r>
                      <a:endParaRPr lang="en-US" sz="1400" b="0">
                        <a:effectLst/>
                      </a:endParaRPr>
                    </a:p>
                  </a:txBody>
                  <a:tcPr marL="59771" marR="59771" marT="59771" marB="59771" anchor="ctr"/>
                </a:tc>
                <a:extLst>
                  <a:ext uri="{0D108BD9-81ED-4DB2-BD59-A6C34878D82A}">
                    <a16:rowId xmlns:a16="http://schemas.microsoft.com/office/drawing/2014/main" val="1013558585"/>
                  </a:ext>
                </a:extLst>
              </a:tr>
              <a:tr h="1840951">
                <a:tc>
                  <a:txBody>
                    <a:bodyPr/>
                    <a:lstStyle/>
                    <a:p>
                      <a:pPr algn="l"/>
                      <a:r>
                        <a:rPr lang="en-US" sz="1400">
                          <a:effectLst/>
                        </a:rPr>
                        <a:t>Coding</a:t>
                      </a:r>
                    </a:p>
                  </a:txBody>
                  <a:tcPr marL="59771" marR="59771" marT="59771" marB="59771" anchor="ctr"/>
                </a:tc>
                <a:tc>
                  <a:txBody>
                    <a:bodyPr/>
                    <a:lstStyle/>
                    <a:p>
                      <a:pPr algn="l">
                        <a:buFont typeface="Arial" panose="020B0604020202020204" pitchFamily="34" charset="0"/>
                        <a:buChar char="•"/>
                      </a:pPr>
                      <a:r>
                        <a:rPr lang="en-US" sz="1400" dirty="0">
                          <a:effectLst/>
                        </a:rPr>
                        <a:t>Static secure coding scanning report</a:t>
                      </a:r>
                    </a:p>
                    <a:p>
                      <a:pPr algn="l">
                        <a:buFont typeface="Arial" panose="020B0604020202020204" pitchFamily="34" charset="0"/>
                        <a:buChar char="•"/>
                      </a:pPr>
                      <a:r>
                        <a:rPr lang="en-US" sz="1400" dirty="0">
                          <a:effectLst/>
                        </a:rPr>
                        <a:t>High-risk module security assessment report</a:t>
                      </a:r>
                    </a:p>
                    <a:p>
                      <a:pPr algn="l">
                        <a:buFont typeface="Arial" panose="020B0604020202020204" pitchFamily="34" charset="0"/>
                        <a:buChar char="•"/>
                      </a:pPr>
                      <a:r>
                        <a:rPr lang="en-US" sz="1400" dirty="0">
                          <a:effectLst/>
                        </a:rPr>
                        <a:t>Secure compiler and linker flags status</a:t>
                      </a:r>
                    </a:p>
                    <a:p>
                      <a:pPr algn="l">
                        <a:buFont typeface="Arial" panose="020B0604020202020204" pitchFamily="34" charset="0"/>
                        <a:buChar char="•"/>
                      </a:pPr>
                      <a:r>
                        <a:rPr lang="en-US" sz="1400" dirty="0">
                          <a:effectLst/>
                        </a:rPr>
                        <a:t>Forbidden or unsafe uses of APIs scanning report</a:t>
                      </a:r>
                      <a:endParaRPr lang="en-US" sz="1400" b="0" dirty="0">
                        <a:effectLst/>
                      </a:endParaRPr>
                    </a:p>
                  </a:txBody>
                  <a:tcPr marL="59771" marR="59771" marT="59771" marB="59771" anchor="ctr"/>
                </a:tc>
                <a:extLst>
                  <a:ext uri="{0D108BD9-81ED-4DB2-BD59-A6C34878D82A}">
                    <a16:rowId xmlns:a16="http://schemas.microsoft.com/office/drawing/2014/main" val="3867308805"/>
                  </a:ext>
                </a:extLst>
              </a:tr>
            </a:tbl>
          </a:graphicData>
        </a:graphic>
      </p:graphicFrame>
    </p:spTree>
    <p:extLst>
      <p:ext uri="{BB962C8B-B14F-4D97-AF65-F5344CB8AC3E}">
        <p14:creationId xmlns:p14="http://schemas.microsoft.com/office/powerpoint/2010/main" val="9072221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TotalTime>
  <Words>4138</Words>
  <Application>Microsoft Office PowerPoint</Application>
  <PresentationFormat>Widescreen</PresentationFormat>
  <Paragraphs>842</Paragraphs>
  <Slides>34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34</vt:i4>
      </vt:variant>
    </vt:vector>
  </HeadingPairs>
  <TitlesOfParts>
    <vt:vector size="41" baseType="lpstr">
      <vt:lpstr>Arial</vt:lpstr>
      <vt:lpstr>Calibri</vt:lpstr>
      <vt:lpstr>Calibri Light</vt:lpstr>
      <vt:lpstr>Courier New</vt:lpstr>
      <vt:lpstr>Georgia</vt:lpstr>
      <vt:lpstr>inherit</vt:lpstr>
      <vt:lpstr>Office Theme</vt:lpstr>
      <vt:lpstr>DevSecOps</vt:lpstr>
      <vt:lpstr>DevSecOps Functional Roles</vt:lpstr>
      <vt:lpstr>DevSecOps security management </vt:lpstr>
      <vt:lpstr>DevSecOps security management</vt:lpstr>
      <vt:lpstr>DevSecOps security management</vt:lpstr>
      <vt:lpstr>DevSecOps development team</vt:lpstr>
      <vt:lpstr>DevSecOps development team</vt:lpstr>
      <vt:lpstr>DevSecOps development team</vt:lpstr>
      <vt:lpstr>DevSecOps development team</vt:lpstr>
      <vt:lpstr>DevSecOps development team</vt:lpstr>
      <vt:lpstr>DevSecOps development team</vt:lpstr>
      <vt:lpstr>DevSecOps development team</vt:lpstr>
      <vt:lpstr>DevSecOps development team</vt:lpstr>
      <vt:lpstr>DevSecOps development team</vt:lpstr>
      <vt:lpstr>DevSecOps testing team</vt:lpstr>
      <vt:lpstr>DevSecOps testing team</vt:lpstr>
      <vt:lpstr>DevSecOps testing team</vt:lpstr>
      <vt:lpstr>DevSecOps testing team</vt:lpstr>
      <vt:lpstr>DevSecOps testing team</vt:lpstr>
      <vt:lpstr>DevSecOps testing team</vt:lpstr>
      <vt:lpstr>DevSecOps testing team</vt:lpstr>
      <vt:lpstr>DevSecOps operations team</vt:lpstr>
      <vt:lpstr>DevSecOps operations team</vt:lpstr>
      <vt:lpstr>DevSecOps operations team</vt:lpstr>
      <vt:lpstr>DevSecOps operations team</vt:lpstr>
      <vt:lpstr>DevSecOps operations team</vt:lpstr>
      <vt:lpstr>DevSecOps operations team</vt:lpstr>
      <vt:lpstr>DevSecOps operations team</vt:lpstr>
      <vt:lpstr>DevSecOps operations team</vt:lpstr>
      <vt:lpstr>DevSecOps operations team</vt:lpstr>
      <vt:lpstr>DevSecOps operations team</vt:lpstr>
      <vt:lpstr>DevSecOps operations team</vt:lpstr>
      <vt:lpstr>DevSecOps operations team</vt:lpstr>
      <vt:lpstr>DevSecOps operations team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Vijay Reddiar</dc:creator>
  <cp:lastModifiedBy>Vijay Reddiar</cp:lastModifiedBy>
  <cp:revision>6</cp:revision>
  <dcterms:created xsi:type="dcterms:W3CDTF">2018-12-17T03:21:07Z</dcterms:created>
  <dcterms:modified xsi:type="dcterms:W3CDTF">2018-12-17T13:21:08Z</dcterms:modified>
</cp:coreProperties>
</file>