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6" r:id="rId5"/>
    <p:sldId id="267" r:id="rId6"/>
    <p:sldId id="268" r:id="rId7"/>
    <p:sldId id="270" r:id="rId8"/>
    <p:sldId id="271" r:id="rId9"/>
    <p:sldId id="269" r:id="rId10"/>
    <p:sldId id="259" r:id="rId11"/>
    <p:sldId id="272" r:id="rId12"/>
    <p:sldId id="273" r:id="rId13"/>
    <p:sldId id="264" r:id="rId14"/>
    <p:sldId id="265" r:id="rId15"/>
    <p:sldId id="260" r:id="rId16"/>
    <p:sldId id="262" r:id="rId17"/>
    <p:sldId id="263"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64" d="100"/>
          <a:sy n="64" d="100"/>
        </p:scale>
        <p:origin x="9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1E1D04-4891-4F29-89BB-44C6D013EE91}"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87B81-0F7F-4D1F-8683-9DDE87634992}" type="slidenum">
              <a:rPr lang="en-US" smtClean="0"/>
              <a:t>‹#›</a:t>
            </a:fld>
            <a:endParaRPr lang="en-US"/>
          </a:p>
        </p:txBody>
      </p:sp>
    </p:spTree>
    <p:extLst>
      <p:ext uri="{BB962C8B-B14F-4D97-AF65-F5344CB8AC3E}">
        <p14:creationId xmlns:p14="http://schemas.microsoft.com/office/powerpoint/2010/main" val="196832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1E1D04-4891-4F29-89BB-44C6D013EE91}"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87B81-0F7F-4D1F-8683-9DDE87634992}" type="slidenum">
              <a:rPr lang="en-US" smtClean="0"/>
              <a:t>‹#›</a:t>
            </a:fld>
            <a:endParaRPr lang="en-US"/>
          </a:p>
        </p:txBody>
      </p:sp>
    </p:spTree>
    <p:extLst>
      <p:ext uri="{BB962C8B-B14F-4D97-AF65-F5344CB8AC3E}">
        <p14:creationId xmlns:p14="http://schemas.microsoft.com/office/powerpoint/2010/main" val="31069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31E1D04-4891-4F29-89BB-44C6D013EE91}"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87B81-0F7F-4D1F-8683-9DDE87634992}" type="slidenum">
              <a:rPr lang="en-US" smtClean="0"/>
              <a:t>‹#›</a:t>
            </a:fld>
            <a:endParaRPr lang="en-US"/>
          </a:p>
        </p:txBody>
      </p:sp>
    </p:spTree>
    <p:extLst>
      <p:ext uri="{BB962C8B-B14F-4D97-AF65-F5344CB8AC3E}">
        <p14:creationId xmlns:p14="http://schemas.microsoft.com/office/powerpoint/2010/main" val="3310909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31E1D04-4891-4F29-89BB-44C6D013EE91}"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87B81-0F7F-4D1F-8683-9DDE8763499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43539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1E1D04-4891-4F29-89BB-44C6D013EE91}"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87B81-0F7F-4D1F-8683-9DDE87634992}" type="slidenum">
              <a:rPr lang="en-US" smtClean="0"/>
              <a:t>‹#›</a:t>
            </a:fld>
            <a:endParaRPr lang="en-US"/>
          </a:p>
        </p:txBody>
      </p:sp>
    </p:spTree>
    <p:extLst>
      <p:ext uri="{BB962C8B-B14F-4D97-AF65-F5344CB8AC3E}">
        <p14:creationId xmlns:p14="http://schemas.microsoft.com/office/powerpoint/2010/main" val="2683702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1E1D04-4891-4F29-89BB-44C6D013EE91}" type="datetimeFigureOut">
              <a:rPr lang="en-US" smtClean="0"/>
              <a:t>2/21/2016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87B81-0F7F-4D1F-8683-9DDE87634992}" type="slidenum">
              <a:rPr lang="en-US" smtClean="0"/>
              <a:t>‹#›</a:t>
            </a:fld>
            <a:endParaRPr lang="en-US"/>
          </a:p>
        </p:txBody>
      </p:sp>
    </p:spTree>
    <p:extLst>
      <p:ext uri="{BB962C8B-B14F-4D97-AF65-F5344CB8AC3E}">
        <p14:creationId xmlns:p14="http://schemas.microsoft.com/office/powerpoint/2010/main" val="2023682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1E1D04-4891-4F29-89BB-44C6D013EE91}" type="datetimeFigureOut">
              <a:rPr lang="en-US" smtClean="0"/>
              <a:t>2/21/2016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87B81-0F7F-4D1F-8683-9DDE87634992}" type="slidenum">
              <a:rPr lang="en-US" smtClean="0"/>
              <a:t>‹#›</a:t>
            </a:fld>
            <a:endParaRPr lang="en-US"/>
          </a:p>
        </p:txBody>
      </p:sp>
    </p:spTree>
    <p:extLst>
      <p:ext uri="{BB962C8B-B14F-4D97-AF65-F5344CB8AC3E}">
        <p14:creationId xmlns:p14="http://schemas.microsoft.com/office/powerpoint/2010/main" val="3601777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1E1D04-4891-4F29-89BB-44C6D013EE91}"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87B81-0F7F-4D1F-8683-9DDE87634992}" type="slidenum">
              <a:rPr lang="en-US" smtClean="0"/>
              <a:t>‹#›</a:t>
            </a:fld>
            <a:endParaRPr lang="en-US"/>
          </a:p>
        </p:txBody>
      </p:sp>
    </p:spTree>
    <p:extLst>
      <p:ext uri="{BB962C8B-B14F-4D97-AF65-F5344CB8AC3E}">
        <p14:creationId xmlns:p14="http://schemas.microsoft.com/office/powerpoint/2010/main" val="4204479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1E1D04-4891-4F29-89BB-44C6D013EE91}"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87B81-0F7F-4D1F-8683-9DDE87634992}" type="slidenum">
              <a:rPr lang="en-US" smtClean="0"/>
              <a:t>‹#›</a:t>
            </a:fld>
            <a:endParaRPr lang="en-US"/>
          </a:p>
        </p:txBody>
      </p:sp>
    </p:spTree>
    <p:extLst>
      <p:ext uri="{BB962C8B-B14F-4D97-AF65-F5344CB8AC3E}">
        <p14:creationId xmlns:p14="http://schemas.microsoft.com/office/powerpoint/2010/main" val="50123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31E1D04-4891-4F29-89BB-44C6D013EE91}"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87B81-0F7F-4D1F-8683-9DDE87634992}" type="slidenum">
              <a:rPr lang="en-US" smtClean="0"/>
              <a:t>‹#›</a:t>
            </a:fld>
            <a:endParaRPr lang="en-US"/>
          </a:p>
        </p:txBody>
      </p:sp>
    </p:spTree>
    <p:extLst>
      <p:ext uri="{BB962C8B-B14F-4D97-AF65-F5344CB8AC3E}">
        <p14:creationId xmlns:p14="http://schemas.microsoft.com/office/powerpoint/2010/main" val="693717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1E1D04-4891-4F29-89BB-44C6D013EE91}"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87B81-0F7F-4D1F-8683-9DDE87634992}" type="slidenum">
              <a:rPr lang="en-US" smtClean="0"/>
              <a:t>‹#›</a:t>
            </a:fld>
            <a:endParaRPr lang="en-US"/>
          </a:p>
        </p:txBody>
      </p:sp>
    </p:spTree>
    <p:extLst>
      <p:ext uri="{BB962C8B-B14F-4D97-AF65-F5344CB8AC3E}">
        <p14:creationId xmlns:p14="http://schemas.microsoft.com/office/powerpoint/2010/main" val="288678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1E1D04-4891-4F29-89BB-44C6D013EE91}"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87B81-0F7F-4D1F-8683-9DDE87634992}" type="slidenum">
              <a:rPr lang="en-US" smtClean="0"/>
              <a:t>‹#›</a:t>
            </a:fld>
            <a:endParaRPr lang="en-US"/>
          </a:p>
        </p:txBody>
      </p:sp>
    </p:spTree>
    <p:extLst>
      <p:ext uri="{BB962C8B-B14F-4D97-AF65-F5344CB8AC3E}">
        <p14:creationId xmlns:p14="http://schemas.microsoft.com/office/powerpoint/2010/main" val="396747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1E1D04-4891-4F29-89BB-44C6D013EE91}" type="datetimeFigureOut">
              <a:rPr lang="en-US" smtClean="0"/>
              <a:t>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387B81-0F7F-4D1F-8683-9DDE87634992}" type="slidenum">
              <a:rPr lang="en-US" smtClean="0"/>
              <a:t>‹#›</a:t>
            </a:fld>
            <a:endParaRPr lang="en-US"/>
          </a:p>
        </p:txBody>
      </p:sp>
    </p:spTree>
    <p:extLst>
      <p:ext uri="{BB962C8B-B14F-4D97-AF65-F5344CB8AC3E}">
        <p14:creationId xmlns:p14="http://schemas.microsoft.com/office/powerpoint/2010/main" val="326441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31E1D04-4891-4F29-89BB-44C6D013EE91}" type="datetimeFigureOut">
              <a:rPr lang="en-US" smtClean="0"/>
              <a:t>2/21/2016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4387B81-0F7F-4D1F-8683-9DDE87634992}" type="slidenum">
              <a:rPr lang="en-US" smtClean="0"/>
              <a:t>‹#›</a:t>
            </a:fld>
            <a:endParaRPr lang="en-US"/>
          </a:p>
        </p:txBody>
      </p:sp>
    </p:spTree>
    <p:extLst>
      <p:ext uri="{BB962C8B-B14F-4D97-AF65-F5344CB8AC3E}">
        <p14:creationId xmlns:p14="http://schemas.microsoft.com/office/powerpoint/2010/main" val="63231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1E1D04-4891-4F29-89BB-44C6D013EE91}" type="datetimeFigureOut">
              <a:rPr lang="en-US" smtClean="0"/>
              <a:t>2/21/2016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4387B81-0F7F-4D1F-8683-9DDE87634992}" type="slidenum">
              <a:rPr lang="en-US" smtClean="0"/>
              <a:t>‹#›</a:t>
            </a:fld>
            <a:endParaRPr lang="en-US"/>
          </a:p>
        </p:txBody>
      </p:sp>
    </p:spTree>
    <p:extLst>
      <p:ext uri="{BB962C8B-B14F-4D97-AF65-F5344CB8AC3E}">
        <p14:creationId xmlns:p14="http://schemas.microsoft.com/office/powerpoint/2010/main" val="5305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31E1D04-4891-4F29-89BB-44C6D013EE91}" type="datetimeFigureOut">
              <a:rPr lang="en-US" smtClean="0"/>
              <a:t>2/21/2016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4387B81-0F7F-4D1F-8683-9DDE87634992}" type="slidenum">
              <a:rPr lang="en-US" smtClean="0"/>
              <a:t>‹#›</a:t>
            </a:fld>
            <a:endParaRPr lang="en-US"/>
          </a:p>
        </p:txBody>
      </p:sp>
    </p:spTree>
    <p:extLst>
      <p:ext uri="{BB962C8B-B14F-4D97-AF65-F5344CB8AC3E}">
        <p14:creationId xmlns:p14="http://schemas.microsoft.com/office/powerpoint/2010/main" val="1740308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1E1D04-4891-4F29-89BB-44C6D013EE91}"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87B81-0F7F-4D1F-8683-9DDE87634992}" type="slidenum">
              <a:rPr lang="en-US" smtClean="0"/>
              <a:t>‹#›</a:t>
            </a:fld>
            <a:endParaRPr lang="en-US"/>
          </a:p>
        </p:txBody>
      </p:sp>
    </p:spTree>
    <p:extLst>
      <p:ext uri="{BB962C8B-B14F-4D97-AF65-F5344CB8AC3E}">
        <p14:creationId xmlns:p14="http://schemas.microsoft.com/office/powerpoint/2010/main" val="114287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1E1D04-4891-4F29-89BB-44C6D013EE91}" type="datetimeFigureOut">
              <a:rPr lang="en-US" smtClean="0"/>
              <a:t>2/21/2016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4387B81-0F7F-4D1F-8683-9DDE87634992}" type="slidenum">
              <a:rPr lang="en-US" smtClean="0"/>
              <a:t>‹#›</a:t>
            </a:fld>
            <a:endParaRPr lang="en-US"/>
          </a:p>
        </p:txBody>
      </p:sp>
    </p:spTree>
    <p:extLst>
      <p:ext uri="{BB962C8B-B14F-4D97-AF65-F5344CB8AC3E}">
        <p14:creationId xmlns:p14="http://schemas.microsoft.com/office/powerpoint/2010/main" val="228396965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Application Threat Modeling</a:t>
            </a:r>
            <a:endParaRPr lang="en-US" sz="5400" dirty="0"/>
          </a:p>
        </p:txBody>
      </p:sp>
      <p:sp>
        <p:nvSpPr>
          <p:cNvPr id="3" name="Subtitle 2"/>
          <p:cNvSpPr>
            <a:spLocks noGrp="1"/>
          </p:cNvSpPr>
          <p:nvPr>
            <p:ph type="subTitle" idx="1"/>
          </p:nvPr>
        </p:nvSpPr>
        <p:spPr/>
        <p:txBody>
          <a:bodyPr>
            <a:noAutofit/>
          </a:bodyPr>
          <a:lstStyle/>
          <a:p>
            <a:pPr>
              <a:spcBef>
                <a:spcPct val="0"/>
              </a:spcBef>
            </a:pPr>
            <a:r>
              <a:rPr lang="en-US" dirty="0">
                <a:solidFill>
                  <a:schemeClr val="tx2"/>
                </a:solidFill>
              </a:rPr>
              <a:t>B</a:t>
            </a:r>
            <a:r>
              <a:rPr lang="en-US" dirty="0">
                <a:solidFill>
                  <a:schemeClr val="tx2"/>
                </a:solidFill>
              </a:rPr>
              <a:t>ased on Open Web Application Security Project (OWASP)</a:t>
            </a:r>
            <a:endParaRPr lang="en-US" dirty="0">
              <a:solidFill>
                <a:schemeClr val="tx2"/>
              </a:solidFill>
            </a:endParaRPr>
          </a:p>
        </p:txBody>
      </p:sp>
    </p:spTree>
    <p:extLst>
      <p:ext uri="{BB962C8B-B14F-4D97-AF65-F5344CB8AC3E}">
        <p14:creationId xmlns:p14="http://schemas.microsoft.com/office/powerpoint/2010/main" val="4246906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and Rank Threats</a:t>
            </a:r>
            <a:endParaRPr lang="en-US" dirty="0"/>
          </a:p>
        </p:txBody>
      </p:sp>
      <p:sp>
        <p:nvSpPr>
          <p:cNvPr id="3" name="Content Placeholder 2"/>
          <p:cNvSpPr>
            <a:spLocks noGrp="1"/>
          </p:cNvSpPr>
          <p:nvPr>
            <p:ph idx="1"/>
          </p:nvPr>
        </p:nvSpPr>
        <p:spPr/>
        <p:txBody>
          <a:bodyPr/>
          <a:lstStyle/>
          <a:p>
            <a:r>
              <a:rPr lang="en-US" dirty="0" smtClean="0"/>
              <a:t>Identify Threat Categorization Model</a:t>
            </a:r>
          </a:p>
          <a:p>
            <a:pPr lvl="1"/>
            <a:r>
              <a:rPr lang="en-US" dirty="0" smtClean="0"/>
              <a:t>Use categorization model such as ASF (Application Security Frame) or STRIDE</a:t>
            </a:r>
            <a:endParaRPr lang="en-US" dirty="0"/>
          </a:p>
          <a:p>
            <a:r>
              <a:rPr lang="en-US" dirty="0" smtClean="0"/>
              <a:t>Identify Security Controls for the threat categories</a:t>
            </a:r>
          </a:p>
          <a:p>
            <a:r>
              <a:rPr lang="en-US" dirty="0" smtClean="0"/>
              <a:t>Analyze Threats</a:t>
            </a:r>
          </a:p>
          <a:p>
            <a:r>
              <a:rPr lang="en-US" dirty="0" smtClean="0"/>
              <a:t>Rank Threats</a:t>
            </a:r>
          </a:p>
          <a:p>
            <a:pPr lvl="1"/>
            <a:r>
              <a:rPr lang="en-US" dirty="0" smtClean="0"/>
              <a:t>Use threat-risk model such as Microsoft DREAD or Generic Risk Model</a:t>
            </a:r>
            <a:endParaRPr lang="en-US" dirty="0"/>
          </a:p>
        </p:txBody>
      </p:sp>
    </p:spTree>
    <p:extLst>
      <p:ext uri="{BB962C8B-B14F-4D97-AF65-F5344CB8AC3E}">
        <p14:creationId xmlns:p14="http://schemas.microsoft.com/office/powerpoint/2010/main" val="348191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07944"/>
            <a:ext cx="9547200" cy="1400530"/>
          </a:xfrm>
        </p:spPr>
        <p:txBody>
          <a:bodyPr/>
          <a:lstStyle/>
          <a:p>
            <a:r>
              <a:rPr lang="en-US" dirty="0" smtClean="0"/>
              <a:t>Sample STRIDE Threat Categorization Model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5863813"/>
              </p:ext>
            </p:extLst>
          </p:nvPr>
        </p:nvGraphicFramePr>
        <p:xfrm>
          <a:off x="838200" y="1825626"/>
          <a:ext cx="10670177" cy="4623728"/>
        </p:xfrm>
        <a:graphic>
          <a:graphicData uri="http://schemas.openxmlformats.org/drawingml/2006/table">
            <a:tbl>
              <a:tblPr bandRow="1">
                <a:tableStyleId>{073A0DAA-6AF3-43AB-8588-CEC1D06C72B9}</a:tableStyleId>
              </a:tblPr>
              <a:tblGrid>
                <a:gridCol w="1676362">
                  <a:extLst>
                    <a:ext uri="{9D8B030D-6E8A-4147-A177-3AD203B41FA5}">
                      <a16:colId xmlns:a16="http://schemas.microsoft.com/office/drawing/2014/main" val="1683813933"/>
                    </a:ext>
                  </a:extLst>
                </a:gridCol>
                <a:gridCol w="5371306">
                  <a:extLst>
                    <a:ext uri="{9D8B030D-6E8A-4147-A177-3AD203B41FA5}">
                      <a16:colId xmlns:a16="http://schemas.microsoft.com/office/drawing/2014/main" val="2250352951"/>
                    </a:ext>
                  </a:extLst>
                </a:gridCol>
                <a:gridCol w="3622509">
                  <a:extLst>
                    <a:ext uri="{9D8B030D-6E8A-4147-A177-3AD203B41FA5}">
                      <a16:colId xmlns:a16="http://schemas.microsoft.com/office/drawing/2014/main" val="2625926679"/>
                    </a:ext>
                  </a:extLst>
                </a:gridCol>
              </a:tblGrid>
              <a:tr h="215671">
                <a:tc>
                  <a:txBody>
                    <a:bodyPr/>
                    <a:lstStyle/>
                    <a:p>
                      <a:pPr algn="l"/>
                      <a:r>
                        <a:rPr lang="en-US" sz="2000" dirty="0"/>
                        <a:t>Type</a:t>
                      </a:r>
                    </a:p>
                  </a:txBody>
                  <a:tcPr marL="34787" marR="34787" marT="34787" marB="34787" anchor="ctr"/>
                </a:tc>
                <a:tc>
                  <a:txBody>
                    <a:bodyPr/>
                    <a:lstStyle/>
                    <a:p>
                      <a:pPr algn="l"/>
                      <a:r>
                        <a:rPr lang="en-US" sz="2000" dirty="0"/>
                        <a:t>Examples</a:t>
                      </a:r>
                    </a:p>
                  </a:txBody>
                  <a:tcPr marL="34787" marR="34787" marT="34787" marB="34787" anchor="ctr"/>
                </a:tc>
                <a:tc>
                  <a:txBody>
                    <a:bodyPr/>
                    <a:lstStyle/>
                    <a:p>
                      <a:pPr algn="l"/>
                      <a:r>
                        <a:rPr lang="en-US" sz="2000" dirty="0"/>
                        <a:t>Security Control</a:t>
                      </a:r>
                    </a:p>
                  </a:txBody>
                  <a:tcPr marL="34787" marR="34787" marT="34787" marB="34787" anchor="ctr"/>
                </a:tc>
                <a:extLst>
                  <a:ext uri="{0D108BD9-81ED-4DB2-BD59-A6C34878D82A}">
                    <a16:rowId xmlns:a16="http://schemas.microsoft.com/office/drawing/2014/main" val="2626971791"/>
                  </a:ext>
                </a:extLst>
              </a:tr>
              <a:tr h="649985">
                <a:tc>
                  <a:txBody>
                    <a:bodyPr/>
                    <a:lstStyle/>
                    <a:p>
                      <a:pPr algn="l"/>
                      <a:r>
                        <a:rPr lang="en-US" sz="1400"/>
                        <a:t>Spoofing</a:t>
                      </a:r>
                    </a:p>
                  </a:txBody>
                  <a:tcPr marL="34787" marR="34787" marT="34787" marB="34787" anchor="ctr"/>
                </a:tc>
                <a:tc>
                  <a:txBody>
                    <a:bodyPr/>
                    <a:lstStyle/>
                    <a:p>
                      <a:pPr algn="l"/>
                      <a:r>
                        <a:rPr lang="en-US" sz="1400" dirty="0"/>
                        <a:t>Threat action aimed to illegally access and use another user's credentials, such as username and password.</a:t>
                      </a:r>
                    </a:p>
                  </a:txBody>
                  <a:tcPr marL="34787" marR="34787" marT="34787" marB="34787" anchor="ctr"/>
                </a:tc>
                <a:tc>
                  <a:txBody>
                    <a:bodyPr/>
                    <a:lstStyle/>
                    <a:p>
                      <a:pPr algn="l"/>
                      <a:r>
                        <a:rPr lang="en-US" sz="1400"/>
                        <a:t>Authentication</a:t>
                      </a:r>
                    </a:p>
                  </a:txBody>
                  <a:tcPr marL="34787" marR="34787" marT="34787" marB="34787" anchor="ctr"/>
                </a:tc>
                <a:extLst>
                  <a:ext uri="{0D108BD9-81ED-4DB2-BD59-A6C34878D82A}">
                    <a16:rowId xmlns:a16="http://schemas.microsoft.com/office/drawing/2014/main" val="1579450534"/>
                  </a:ext>
                </a:extLst>
              </a:tr>
              <a:tr h="1084649">
                <a:tc>
                  <a:txBody>
                    <a:bodyPr/>
                    <a:lstStyle/>
                    <a:p>
                      <a:pPr algn="l"/>
                      <a:r>
                        <a:rPr lang="en-US" sz="1400"/>
                        <a:t>Tampering</a:t>
                      </a:r>
                    </a:p>
                  </a:txBody>
                  <a:tcPr marL="34787" marR="34787" marT="34787" marB="34787" anchor="ctr"/>
                </a:tc>
                <a:tc>
                  <a:txBody>
                    <a:bodyPr/>
                    <a:lstStyle/>
                    <a:p>
                      <a:pPr algn="l"/>
                      <a:r>
                        <a:rPr lang="en-US" sz="1400" dirty="0"/>
                        <a:t>Threat action aimed to maliciously change/modify persistent data, such as persistent data in a database, and the alteration of data in transit between two computers over an open network, such as the Internet.</a:t>
                      </a:r>
                    </a:p>
                  </a:txBody>
                  <a:tcPr marL="34787" marR="34787" marT="34787" marB="34787" anchor="ctr"/>
                </a:tc>
                <a:tc>
                  <a:txBody>
                    <a:bodyPr/>
                    <a:lstStyle/>
                    <a:p>
                      <a:pPr algn="l"/>
                      <a:r>
                        <a:rPr lang="en-US" sz="1400"/>
                        <a:t>Integrity</a:t>
                      </a:r>
                    </a:p>
                  </a:txBody>
                  <a:tcPr marL="34787" marR="34787" marT="34787" marB="34787" anchor="ctr"/>
                </a:tc>
                <a:extLst>
                  <a:ext uri="{0D108BD9-81ED-4DB2-BD59-A6C34878D82A}">
                    <a16:rowId xmlns:a16="http://schemas.microsoft.com/office/drawing/2014/main" val="1324058467"/>
                  </a:ext>
                </a:extLst>
              </a:tr>
              <a:tr h="649985">
                <a:tc>
                  <a:txBody>
                    <a:bodyPr/>
                    <a:lstStyle/>
                    <a:p>
                      <a:pPr algn="l"/>
                      <a:r>
                        <a:rPr lang="en-US" sz="1400"/>
                        <a:t>Repudiation</a:t>
                      </a:r>
                    </a:p>
                  </a:txBody>
                  <a:tcPr marL="34787" marR="34787" marT="34787" marB="34787" anchor="ctr"/>
                </a:tc>
                <a:tc>
                  <a:txBody>
                    <a:bodyPr/>
                    <a:lstStyle/>
                    <a:p>
                      <a:pPr algn="l"/>
                      <a:r>
                        <a:rPr lang="en-US" sz="1400"/>
                        <a:t>Threat action aimed to perform illegal operations in a system that lacks the ability to trace the prohibited operations.</a:t>
                      </a:r>
                    </a:p>
                  </a:txBody>
                  <a:tcPr marL="34787" marR="34787" marT="34787" marB="34787" anchor="ctr"/>
                </a:tc>
                <a:tc>
                  <a:txBody>
                    <a:bodyPr/>
                    <a:lstStyle/>
                    <a:p>
                      <a:pPr algn="l"/>
                      <a:r>
                        <a:rPr lang="en-US" sz="1400"/>
                        <a:t>Non-Repudiation</a:t>
                      </a:r>
                    </a:p>
                  </a:txBody>
                  <a:tcPr marL="34787" marR="34787" marT="34787" marB="34787" anchor="ctr"/>
                </a:tc>
                <a:extLst>
                  <a:ext uri="{0D108BD9-81ED-4DB2-BD59-A6C34878D82A}">
                    <a16:rowId xmlns:a16="http://schemas.microsoft.com/office/drawing/2014/main" val="4070108286"/>
                  </a:ext>
                </a:extLst>
              </a:tr>
              <a:tr h="505096">
                <a:tc>
                  <a:txBody>
                    <a:bodyPr/>
                    <a:lstStyle/>
                    <a:p>
                      <a:pPr algn="l"/>
                      <a:r>
                        <a:rPr lang="en-US" sz="1400"/>
                        <a:t>Information disclosure</a:t>
                      </a:r>
                    </a:p>
                  </a:txBody>
                  <a:tcPr marL="34787" marR="34787" marT="34787" marB="34787" anchor="ctr"/>
                </a:tc>
                <a:tc>
                  <a:txBody>
                    <a:bodyPr/>
                    <a:lstStyle/>
                    <a:p>
                      <a:pPr algn="l"/>
                      <a:r>
                        <a:rPr lang="en-US" sz="1400"/>
                        <a:t>Threat action to read a file that one was not granted access to, or to read data in transit.</a:t>
                      </a:r>
                    </a:p>
                  </a:txBody>
                  <a:tcPr marL="34787" marR="34787" marT="34787" marB="34787" anchor="ctr"/>
                </a:tc>
                <a:tc>
                  <a:txBody>
                    <a:bodyPr/>
                    <a:lstStyle/>
                    <a:p>
                      <a:pPr algn="l"/>
                      <a:r>
                        <a:rPr lang="en-US" sz="1400"/>
                        <a:t>Confidentiality</a:t>
                      </a:r>
                    </a:p>
                  </a:txBody>
                  <a:tcPr marL="34787" marR="34787" marT="34787" marB="34787" anchor="ctr"/>
                </a:tc>
                <a:extLst>
                  <a:ext uri="{0D108BD9-81ED-4DB2-BD59-A6C34878D82A}">
                    <a16:rowId xmlns:a16="http://schemas.microsoft.com/office/drawing/2014/main" val="2127047891"/>
                  </a:ext>
                </a:extLst>
              </a:tr>
              <a:tr h="649985">
                <a:tc>
                  <a:txBody>
                    <a:bodyPr/>
                    <a:lstStyle/>
                    <a:p>
                      <a:pPr algn="l"/>
                      <a:r>
                        <a:rPr lang="en-US" sz="1400"/>
                        <a:t>Denial of service</a:t>
                      </a:r>
                    </a:p>
                  </a:txBody>
                  <a:tcPr marL="34787" marR="34787" marT="34787" marB="34787" anchor="ctr"/>
                </a:tc>
                <a:tc>
                  <a:txBody>
                    <a:bodyPr/>
                    <a:lstStyle/>
                    <a:p>
                      <a:pPr algn="l"/>
                      <a:r>
                        <a:rPr lang="en-US" sz="1400"/>
                        <a:t>Threat aimed to deny access to valid users, such as by making a web server temporarily unavailable or unusable.</a:t>
                      </a:r>
                    </a:p>
                  </a:txBody>
                  <a:tcPr marL="34787" marR="34787" marT="34787" marB="34787" anchor="ctr"/>
                </a:tc>
                <a:tc>
                  <a:txBody>
                    <a:bodyPr/>
                    <a:lstStyle/>
                    <a:p>
                      <a:pPr algn="l"/>
                      <a:r>
                        <a:rPr lang="en-US" sz="1400"/>
                        <a:t>Availability</a:t>
                      </a:r>
                    </a:p>
                  </a:txBody>
                  <a:tcPr marL="34787" marR="34787" marT="34787" marB="34787" anchor="ctr"/>
                </a:tc>
                <a:extLst>
                  <a:ext uri="{0D108BD9-81ED-4DB2-BD59-A6C34878D82A}">
                    <a16:rowId xmlns:a16="http://schemas.microsoft.com/office/drawing/2014/main" val="2554276565"/>
                  </a:ext>
                </a:extLst>
              </a:tr>
              <a:tr h="649985">
                <a:tc>
                  <a:txBody>
                    <a:bodyPr/>
                    <a:lstStyle/>
                    <a:p>
                      <a:pPr algn="l"/>
                      <a:r>
                        <a:rPr lang="en-US" sz="1400"/>
                        <a:t>Elevation of privilege</a:t>
                      </a:r>
                    </a:p>
                  </a:txBody>
                  <a:tcPr marL="34787" marR="34787" marT="34787" marB="34787" anchor="ctr"/>
                </a:tc>
                <a:tc>
                  <a:txBody>
                    <a:bodyPr/>
                    <a:lstStyle/>
                    <a:p>
                      <a:pPr algn="l"/>
                      <a:r>
                        <a:rPr lang="en-US" sz="1400"/>
                        <a:t>Threat aimed to gain privileged access to resources for gaining unauthorized access to information or to compromise a system.</a:t>
                      </a:r>
                    </a:p>
                  </a:txBody>
                  <a:tcPr marL="34787" marR="34787" marT="34787" marB="34787" anchor="ctr"/>
                </a:tc>
                <a:tc>
                  <a:txBody>
                    <a:bodyPr/>
                    <a:lstStyle/>
                    <a:p>
                      <a:pPr algn="l"/>
                      <a:r>
                        <a:rPr lang="en-US" sz="1400" dirty="0"/>
                        <a:t>Authorization</a:t>
                      </a:r>
                    </a:p>
                  </a:txBody>
                  <a:tcPr marL="34787" marR="34787" marT="34787" marB="34787" anchor="ctr"/>
                </a:tc>
                <a:extLst>
                  <a:ext uri="{0D108BD9-81ED-4DB2-BD59-A6C34878D82A}">
                    <a16:rowId xmlns:a16="http://schemas.microsoft.com/office/drawing/2014/main" val="2812506637"/>
                  </a:ext>
                </a:extLst>
              </a:tr>
            </a:tbl>
          </a:graphicData>
        </a:graphic>
      </p:graphicFrame>
    </p:spTree>
    <p:extLst>
      <p:ext uri="{BB962C8B-B14F-4D97-AF65-F5344CB8AC3E}">
        <p14:creationId xmlns:p14="http://schemas.microsoft.com/office/powerpoint/2010/main" val="2530753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620" y="0"/>
            <a:ext cx="10515600" cy="627652"/>
          </a:xfrm>
        </p:spPr>
        <p:txBody>
          <a:bodyPr>
            <a:normAutofit fontScale="90000"/>
          </a:bodyPr>
          <a:lstStyle/>
          <a:p>
            <a:r>
              <a:rPr lang="en-US" dirty="0" smtClean="0"/>
              <a:t>Security Control Check List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9133928"/>
              </p:ext>
            </p:extLst>
          </p:nvPr>
        </p:nvGraphicFramePr>
        <p:xfrm>
          <a:off x="302620" y="627652"/>
          <a:ext cx="11662956" cy="6148434"/>
        </p:xfrm>
        <a:graphic>
          <a:graphicData uri="http://schemas.openxmlformats.org/drawingml/2006/table">
            <a:tbl>
              <a:tblPr bandRow="1">
                <a:tableStyleId>{073A0DAA-6AF3-43AB-8588-CEC1D06C72B9}</a:tableStyleId>
              </a:tblPr>
              <a:tblGrid>
                <a:gridCol w="5831478">
                  <a:extLst>
                    <a:ext uri="{9D8B030D-6E8A-4147-A177-3AD203B41FA5}">
                      <a16:colId xmlns:a16="http://schemas.microsoft.com/office/drawing/2014/main" val="583012747"/>
                    </a:ext>
                  </a:extLst>
                </a:gridCol>
                <a:gridCol w="5831478">
                  <a:extLst>
                    <a:ext uri="{9D8B030D-6E8A-4147-A177-3AD203B41FA5}">
                      <a16:colId xmlns:a16="http://schemas.microsoft.com/office/drawing/2014/main" val="1364444096"/>
                    </a:ext>
                  </a:extLst>
                </a:gridCol>
              </a:tblGrid>
              <a:tr h="1436279">
                <a:tc>
                  <a:txBody>
                    <a:bodyPr/>
                    <a:lstStyle/>
                    <a:p>
                      <a:r>
                        <a:rPr lang="en-US" sz="800" kern="1200" dirty="0" smtClean="0">
                          <a:effectLst/>
                        </a:rPr>
                        <a:t>Authentication:</a:t>
                      </a:r>
                    </a:p>
                    <a:p>
                      <a:pPr marL="285750" indent="-285750">
                        <a:buFont typeface="Arial" panose="020B0604020202020204" pitchFamily="34" charset="0"/>
                        <a:buChar char="•"/>
                      </a:pPr>
                      <a:r>
                        <a:rPr lang="en-US" sz="800" kern="1200" dirty="0" smtClean="0">
                          <a:effectLst/>
                        </a:rPr>
                        <a:t>Ensure all internal and external connections (user and entity) go through an appropriate and adequate form of authentication. Be assured that this control cannot be bypassed.</a:t>
                      </a:r>
                    </a:p>
                    <a:p>
                      <a:pPr marL="285750" indent="-285750">
                        <a:buFont typeface="Arial" panose="020B0604020202020204" pitchFamily="34" charset="0"/>
                        <a:buChar char="•"/>
                      </a:pPr>
                      <a:r>
                        <a:rPr lang="en-US" sz="800" kern="1200" dirty="0" smtClean="0">
                          <a:effectLst/>
                        </a:rPr>
                        <a:t>Ensure all pages enforce the requirement for authentication.</a:t>
                      </a:r>
                    </a:p>
                    <a:p>
                      <a:pPr marL="285750" indent="-285750">
                        <a:buFont typeface="Arial" panose="020B0604020202020204" pitchFamily="34" charset="0"/>
                        <a:buChar char="•"/>
                      </a:pPr>
                      <a:r>
                        <a:rPr lang="en-US" sz="800" kern="1200" dirty="0" smtClean="0">
                          <a:effectLst/>
                        </a:rPr>
                        <a:t>Ensure that whenever authentication credentials or any other sensitive information is passed, only accept the information via the HTTP “POST” method and will not accept it via the HTTP “GET” method.</a:t>
                      </a:r>
                    </a:p>
                    <a:p>
                      <a:pPr marL="285750" indent="-285750">
                        <a:buFont typeface="Arial" panose="020B0604020202020204" pitchFamily="34" charset="0"/>
                        <a:buChar char="•"/>
                      </a:pPr>
                      <a:r>
                        <a:rPr lang="en-US" sz="800" kern="1200" dirty="0" smtClean="0">
                          <a:effectLst/>
                        </a:rPr>
                        <a:t>Any page deemed by the business or the development team as being outside the scope of authentication should be reviewed in order to assess any possibility of security breach.</a:t>
                      </a:r>
                    </a:p>
                    <a:p>
                      <a:pPr marL="285750" indent="-285750">
                        <a:buFont typeface="Arial" panose="020B0604020202020204" pitchFamily="34" charset="0"/>
                        <a:buChar char="•"/>
                      </a:pPr>
                      <a:r>
                        <a:rPr lang="en-US" sz="800" kern="1200" dirty="0" smtClean="0">
                          <a:effectLst/>
                        </a:rPr>
                        <a:t>Ensure that authentication credentials do not traverse the wire in clear text form.</a:t>
                      </a:r>
                    </a:p>
                    <a:p>
                      <a:pPr marL="285750" indent="-285750">
                        <a:buFont typeface="Arial" panose="020B0604020202020204" pitchFamily="34" charset="0"/>
                        <a:buChar char="•"/>
                      </a:pPr>
                      <a:r>
                        <a:rPr lang="en-US" sz="800" kern="1200" dirty="0" smtClean="0">
                          <a:effectLst/>
                        </a:rPr>
                        <a:t>Ensure development/debug backdoors are not present in production code.</a:t>
                      </a:r>
                      <a:endParaRPr lang="en-US" sz="800" b="0" i="0" kern="1200" dirty="0">
                        <a:solidFill>
                          <a:schemeClr val="dk1"/>
                        </a:solidFill>
                        <a:effectLst/>
                        <a:latin typeface="+mn-lt"/>
                        <a:ea typeface="+mn-ea"/>
                        <a:cs typeface="+mn-cs"/>
                      </a:endParaRPr>
                    </a:p>
                  </a:txBody>
                  <a:tcPr/>
                </a:tc>
                <a:tc>
                  <a:txBody>
                    <a:bodyPr/>
                    <a:lstStyle/>
                    <a:p>
                      <a:r>
                        <a:rPr lang="en-US" sz="800" kern="1200" dirty="0" smtClean="0">
                          <a:effectLst/>
                        </a:rPr>
                        <a:t>Authorization:</a:t>
                      </a:r>
                    </a:p>
                    <a:p>
                      <a:pPr marL="285750" indent="-285750">
                        <a:buFont typeface="Arial" panose="020B0604020202020204" pitchFamily="34" charset="0"/>
                        <a:buChar char="•"/>
                      </a:pPr>
                      <a:r>
                        <a:rPr lang="en-US" sz="800" kern="1200" dirty="0" smtClean="0">
                          <a:effectLst/>
                        </a:rPr>
                        <a:t>Ensure that there are authorization mechanisms in place.</a:t>
                      </a:r>
                    </a:p>
                    <a:p>
                      <a:pPr marL="285750" indent="-285750">
                        <a:buFont typeface="Arial" panose="020B0604020202020204" pitchFamily="34" charset="0"/>
                        <a:buChar char="•"/>
                      </a:pPr>
                      <a:r>
                        <a:rPr lang="en-US" sz="800" kern="1200" dirty="0" smtClean="0">
                          <a:effectLst/>
                        </a:rPr>
                        <a:t>Ensure that the application has clearly defined the user types and the rights of said users.</a:t>
                      </a:r>
                    </a:p>
                    <a:p>
                      <a:pPr marL="285750" indent="-285750">
                        <a:buFont typeface="Arial" panose="020B0604020202020204" pitchFamily="34" charset="0"/>
                        <a:buChar char="•"/>
                      </a:pPr>
                      <a:r>
                        <a:rPr lang="en-US" sz="800" kern="1200" dirty="0" smtClean="0">
                          <a:effectLst/>
                        </a:rPr>
                        <a:t>Ensure there is a least privilege stance in operation.</a:t>
                      </a:r>
                    </a:p>
                    <a:p>
                      <a:pPr marL="285750" indent="-285750">
                        <a:buFont typeface="Arial" panose="020B0604020202020204" pitchFamily="34" charset="0"/>
                        <a:buChar char="•"/>
                      </a:pPr>
                      <a:r>
                        <a:rPr lang="en-US" sz="800" kern="1200" dirty="0" smtClean="0">
                          <a:effectLst/>
                        </a:rPr>
                        <a:t>Ensure that the Authorization mechanisms work properly, fail securely, and cannot be circumvented.</a:t>
                      </a:r>
                    </a:p>
                    <a:p>
                      <a:pPr marL="285750" indent="-285750">
                        <a:buFont typeface="Arial" panose="020B0604020202020204" pitchFamily="34" charset="0"/>
                        <a:buChar char="•"/>
                      </a:pPr>
                      <a:r>
                        <a:rPr lang="en-US" sz="800" kern="1200" dirty="0" smtClean="0">
                          <a:effectLst/>
                        </a:rPr>
                        <a:t>Ensure that authorization is checked on every request.</a:t>
                      </a:r>
                    </a:p>
                    <a:p>
                      <a:pPr marL="285750" indent="-285750">
                        <a:buFont typeface="Arial" panose="020B0604020202020204" pitchFamily="34" charset="0"/>
                        <a:buChar char="•"/>
                      </a:pPr>
                      <a:r>
                        <a:rPr lang="en-US" sz="800" kern="1200" dirty="0" smtClean="0">
                          <a:effectLst/>
                        </a:rPr>
                        <a:t>Ensure development/debug backdoors are not present in production code.</a:t>
                      </a:r>
                      <a:endParaRPr lang="en-US" sz="800" b="0" i="0" kern="1200" dirty="0">
                        <a:solidFill>
                          <a:schemeClr val="dk1"/>
                        </a:solidFill>
                        <a:effectLst/>
                        <a:latin typeface="+mn-lt"/>
                        <a:ea typeface="+mn-ea"/>
                        <a:cs typeface="+mn-cs"/>
                      </a:endParaRPr>
                    </a:p>
                  </a:txBody>
                  <a:tcPr/>
                </a:tc>
                <a:extLst>
                  <a:ext uri="{0D108BD9-81ED-4DB2-BD59-A6C34878D82A}">
                    <a16:rowId xmlns:a16="http://schemas.microsoft.com/office/drawing/2014/main" val="3833932373"/>
                  </a:ext>
                </a:extLst>
              </a:tr>
              <a:tr h="1606732">
                <a:tc>
                  <a:txBody>
                    <a:bodyPr/>
                    <a:lstStyle/>
                    <a:p>
                      <a:r>
                        <a:rPr lang="en-US" sz="800" kern="1200" dirty="0" smtClean="0">
                          <a:effectLst/>
                        </a:rPr>
                        <a:t>Cookie Management:</a:t>
                      </a:r>
                    </a:p>
                    <a:p>
                      <a:pPr marL="285750" indent="-285750">
                        <a:buFont typeface="Arial" panose="020B0604020202020204" pitchFamily="34" charset="0"/>
                        <a:buChar char="•"/>
                      </a:pPr>
                      <a:r>
                        <a:rPr lang="en-US" sz="800" kern="1200" dirty="0" smtClean="0">
                          <a:effectLst/>
                        </a:rPr>
                        <a:t>Ensure that sensitive information is not comprised.</a:t>
                      </a:r>
                    </a:p>
                    <a:p>
                      <a:pPr marL="285750" indent="-285750">
                        <a:buFont typeface="Arial" panose="020B0604020202020204" pitchFamily="34" charset="0"/>
                        <a:buChar char="•"/>
                      </a:pPr>
                      <a:r>
                        <a:rPr lang="en-US" sz="800" kern="1200" dirty="0" smtClean="0">
                          <a:effectLst/>
                        </a:rPr>
                        <a:t>Ensure that unauthorized activities cannot take place via cookie manipulation.</a:t>
                      </a:r>
                    </a:p>
                    <a:p>
                      <a:pPr marL="285750" indent="-285750">
                        <a:buFont typeface="Arial" panose="020B0604020202020204" pitchFamily="34" charset="0"/>
                        <a:buChar char="•"/>
                      </a:pPr>
                      <a:r>
                        <a:rPr lang="en-US" sz="800" kern="1200" dirty="0" smtClean="0">
                          <a:effectLst/>
                        </a:rPr>
                        <a:t>Ensure that proper encryption is in use.</a:t>
                      </a:r>
                    </a:p>
                    <a:p>
                      <a:pPr marL="285750" indent="-285750">
                        <a:buFont typeface="Arial" panose="020B0604020202020204" pitchFamily="34" charset="0"/>
                        <a:buChar char="•"/>
                      </a:pPr>
                      <a:r>
                        <a:rPr lang="en-US" sz="800" kern="1200" dirty="0" smtClean="0">
                          <a:effectLst/>
                        </a:rPr>
                        <a:t>Ensure secure flag is set to prevent accidental transmission over “the wire” in a non-secure manner.</a:t>
                      </a:r>
                    </a:p>
                    <a:p>
                      <a:pPr marL="285750" indent="-285750">
                        <a:buFont typeface="Arial" panose="020B0604020202020204" pitchFamily="34" charset="0"/>
                        <a:buChar char="•"/>
                      </a:pPr>
                      <a:r>
                        <a:rPr lang="en-US" sz="800" kern="1200" dirty="0" smtClean="0">
                          <a:effectLst/>
                        </a:rPr>
                        <a:t>Determine if all state transitions in the application code properly check for the cookies and enforce their use.</a:t>
                      </a:r>
                    </a:p>
                    <a:p>
                      <a:pPr marL="285750" indent="-285750">
                        <a:buFont typeface="Arial" panose="020B0604020202020204" pitchFamily="34" charset="0"/>
                        <a:buChar char="•"/>
                      </a:pPr>
                      <a:r>
                        <a:rPr lang="en-US" sz="800" kern="1200" dirty="0" smtClean="0">
                          <a:effectLst/>
                        </a:rPr>
                        <a:t>Ensure the session data is being validated.</a:t>
                      </a:r>
                    </a:p>
                    <a:p>
                      <a:pPr marL="285750" indent="-285750">
                        <a:buFont typeface="Arial" panose="020B0604020202020204" pitchFamily="34" charset="0"/>
                        <a:buChar char="•"/>
                      </a:pPr>
                      <a:r>
                        <a:rPr lang="en-US" sz="800" kern="1200" dirty="0" smtClean="0">
                          <a:effectLst/>
                        </a:rPr>
                        <a:t>Ensure cookies contain as little private information as possible.</a:t>
                      </a:r>
                    </a:p>
                    <a:p>
                      <a:pPr marL="285750" indent="-285750">
                        <a:buFont typeface="Arial" panose="020B0604020202020204" pitchFamily="34" charset="0"/>
                        <a:buChar char="•"/>
                      </a:pPr>
                      <a:r>
                        <a:rPr lang="en-US" sz="800" kern="1200" dirty="0" smtClean="0">
                          <a:effectLst/>
                        </a:rPr>
                        <a:t>Ensure entire cookie is encrypted if sensitive data is persisted in the cookie.</a:t>
                      </a:r>
                    </a:p>
                    <a:p>
                      <a:pPr marL="285750" indent="-285750">
                        <a:buFont typeface="Arial" panose="020B0604020202020204" pitchFamily="34" charset="0"/>
                        <a:buChar char="•"/>
                      </a:pPr>
                      <a:r>
                        <a:rPr lang="en-US" sz="800" kern="1200" dirty="0" smtClean="0">
                          <a:effectLst/>
                        </a:rPr>
                        <a:t>Define all cookies being used by the application, their name, and why they are needed.</a:t>
                      </a:r>
                      <a:endParaRPr lang="en-US" sz="800" b="0" i="0" kern="1200" dirty="0">
                        <a:solidFill>
                          <a:schemeClr val="dk1"/>
                        </a:solidFill>
                        <a:effectLst/>
                        <a:latin typeface="+mn-lt"/>
                        <a:ea typeface="+mn-ea"/>
                        <a:cs typeface="+mn-cs"/>
                      </a:endParaRPr>
                    </a:p>
                  </a:txBody>
                  <a:tcPr/>
                </a:tc>
                <a:tc>
                  <a:txBody>
                    <a:bodyPr/>
                    <a:lstStyle/>
                    <a:p>
                      <a:r>
                        <a:rPr lang="en-US" sz="800" kern="1200" dirty="0" smtClean="0">
                          <a:effectLst/>
                        </a:rPr>
                        <a:t>Data/Input Validation:</a:t>
                      </a:r>
                    </a:p>
                    <a:p>
                      <a:pPr marL="285750" indent="-285750">
                        <a:buFont typeface="Arial" panose="020B0604020202020204" pitchFamily="34" charset="0"/>
                        <a:buChar char="•"/>
                      </a:pPr>
                      <a:r>
                        <a:rPr lang="en-US" sz="800" kern="1200" dirty="0" smtClean="0">
                          <a:effectLst/>
                        </a:rPr>
                        <a:t>Ensure that a DV mechanism is present.</a:t>
                      </a:r>
                    </a:p>
                    <a:p>
                      <a:pPr marL="285750" indent="-285750">
                        <a:buFont typeface="Arial" panose="020B0604020202020204" pitchFamily="34" charset="0"/>
                        <a:buChar char="•"/>
                      </a:pPr>
                      <a:r>
                        <a:rPr lang="en-US" sz="800" kern="1200" dirty="0" smtClean="0">
                          <a:effectLst/>
                        </a:rPr>
                        <a:t>Ensure all input that can (and will) be modified by a malicious user such as HTTP headers, input fields, hidden fields, drop down lists, and other web components are properly validated.</a:t>
                      </a:r>
                    </a:p>
                    <a:p>
                      <a:pPr marL="285750" indent="-285750">
                        <a:buFont typeface="Arial" panose="020B0604020202020204" pitchFamily="34" charset="0"/>
                        <a:buChar char="•"/>
                      </a:pPr>
                      <a:r>
                        <a:rPr lang="en-US" sz="800" kern="1200" dirty="0" smtClean="0">
                          <a:effectLst/>
                        </a:rPr>
                        <a:t>Ensure that the proper length checks on all input exist.</a:t>
                      </a:r>
                    </a:p>
                    <a:p>
                      <a:pPr marL="285750" indent="-285750">
                        <a:buFont typeface="Arial" panose="020B0604020202020204" pitchFamily="34" charset="0"/>
                        <a:buChar char="•"/>
                      </a:pPr>
                      <a:r>
                        <a:rPr lang="en-US" sz="800" kern="1200" dirty="0" smtClean="0">
                          <a:effectLst/>
                        </a:rPr>
                        <a:t>Ensure that all fields, cookies, http headers/bodies, and form fields are validated.</a:t>
                      </a:r>
                    </a:p>
                    <a:p>
                      <a:pPr marL="285750" indent="-285750">
                        <a:buFont typeface="Arial" panose="020B0604020202020204" pitchFamily="34" charset="0"/>
                        <a:buChar char="•"/>
                      </a:pPr>
                      <a:r>
                        <a:rPr lang="en-US" sz="800" kern="1200" dirty="0" smtClean="0">
                          <a:effectLst/>
                        </a:rPr>
                        <a:t>Ensure that the data is well formed and contains only known good chars if possible.</a:t>
                      </a:r>
                    </a:p>
                    <a:p>
                      <a:pPr marL="285750" indent="-285750">
                        <a:buFont typeface="Arial" panose="020B0604020202020204" pitchFamily="34" charset="0"/>
                        <a:buChar char="•"/>
                      </a:pPr>
                      <a:r>
                        <a:rPr lang="en-US" sz="800" kern="1200" dirty="0" smtClean="0">
                          <a:effectLst/>
                        </a:rPr>
                        <a:t>Ensure that the data validation occurs on the server side.</a:t>
                      </a:r>
                    </a:p>
                    <a:p>
                      <a:pPr marL="285750" indent="-285750">
                        <a:buFont typeface="Arial" panose="020B0604020202020204" pitchFamily="34" charset="0"/>
                        <a:buChar char="•"/>
                      </a:pPr>
                      <a:r>
                        <a:rPr lang="en-US" sz="800" kern="1200" dirty="0" smtClean="0">
                          <a:effectLst/>
                        </a:rPr>
                        <a:t>Examine where data validation occurs and if a centralized model or decentralized model is used.</a:t>
                      </a:r>
                    </a:p>
                    <a:p>
                      <a:pPr marL="285750" indent="-285750">
                        <a:buFont typeface="Arial" panose="020B0604020202020204" pitchFamily="34" charset="0"/>
                        <a:buChar char="•"/>
                      </a:pPr>
                      <a:r>
                        <a:rPr lang="en-US" sz="800" kern="1200" dirty="0" smtClean="0">
                          <a:effectLst/>
                        </a:rPr>
                        <a:t>Ensure there are no backdoors in the data validation model.</a:t>
                      </a:r>
                    </a:p>
                    <a:p>
                      <a:r>
                        <a:rPr lang="en-US" sz="800" kern="1200" dirty="0" smtClean="0">
                          <a:effectLst/>
                        </a:rPr>
                        <a:t>Golden Rule: All external input, no matter what it is, is examined and validated.</a:t>
                      </a:r>
                      <a:endParaRPr lang="en-US" sz="800" b="0" i="0" kern="1200" dirty="0">
                        <a:solidFill>
                          <a:schemeClr val="dk1"/>
                        </a:solidFill>
                        <a:effectLst/>
                        <a:latin typeface="+mn-lt"/>
                        <a:ea typeface="+mn-ea"/>
                        <a:cs typeface="+mn-cs"/>
                      </a:endParaRPr>
                    </a:p>
                  </a:txBody>
                  <a:tcPr/>
                </a:tc>
                <a:extLst>
                  <a:ext uri="{0D108BD9-81ED-4DB2-BD59-A6C34878D82A}">
                    <a16:rowId xmlns:a16="http://schemas.microsoft.com/office/drawing/2014/main" val="2077086070"/>
                  </a:ext>
                </a:extLst>
              </a:tr>
              <a:tr h="484143">
                <a:tc>
                  <a:txBody>
                    <a:bodyPr/>
                    <a:lstStyle/>
                    <a:p>
                      <a:r>
                        <a:rPr lang="en-US" sz="800" kern="1200" dirty="0" smtClean="0">
                          <a:effectLst/>
                        </a:rPr>
                        <a:t>Error Handling/Information leakage:</a:t>
                      </a:r>
                    </a:p>
                    <a:p>
                      <a:pPr marL="285750" indent="-285750">
                        <a:buFont typeface="Arial" panose="020B0604020202020204" pitchFamily="34" charset="0"/>
                        <a:buChar char="•"/>
                      </a:pPr>
                      <a:r>
                        <a:rPr lang="en-US" sz="800" kern="1200" dirty="0" smtClean="0">
                          <a:effectLst/>
                        </a:rPr>
                        <a:t>Ensure that all method/function calls that return a value have proper error handling and return value checking.</a:t>
                      </a:r>
                    </a:p>
                    <a:p>
                      <a:pPr marL="285750" indent="-285750">
                        <a:buFont typeface="Arial" panose="020B0604020202020204" pitchFamily="34" charset="0"/>
                        <a:buChar char="•"/>
                      </a:pPr>
                      <a:r>
                        <a:rPr lang="en-US" sz="800" kern="1200" dirty="0" smtClean="0">
                          <a:effectLst/>
                        </a:rPr>
                        <a:t>Ensure that exceptions and error conditions are properly handled.</a:t>
                      </a:r>
                    </a:p>
                    <a:p>
                      <a:pPr marL="285750" indent="-285750">
                        <a:buFont typeface="Arial" panose="020B0604020202020204" pitchFamily="34" charset="0"/>
                        <a:buChar char="•"/>
                      </a:pPr>
                      <a:r>
                        <a:rPr lang="en-US" sz="800" kern="1200" dirty="0" smtClean="0">
                          <a:effectLst/>
                        </a:rPr>
                        <a:t>Ensure that no system errors can be returned to the user.</a:t>
                      </a:r>
                    </a:p>
                    <a:p>
                      <a:pPr marL="285750" indent="-285750">
                        <a:buFont typeface="Arial" panose="020B0604020202020204" pitchFamily="34" charset="0"/>
                        <a:buChar char="•"/>
                      </a:pPr>
                      <a:r>
                        <a:rPr lang="en-US" sz="800" kern="1200" dirty="0" smtClean="0">
                          <a:effectLst/>
                        </a:rPr>
                        <a:t>Ensure that the application fails in a secure manner.</a:t>
                      </a:r>
                    </a:p>
                    <a:p>
                      <a:pPr marL="285750" indent="-285750">
                        <a:buFont typeface="Arial" panose="020B0604020202020204" pitchFamily="34" charset="0"/>
                        <a:buChar char="•"/>
                      </a:pPr>
                      <a:r>
                        <a:rPr lang="en-US" sz="800" kern="1200" dirty="0" smtClean="0">
                          <a:effectLst/>
                        </a:rPr>
                        <a:t>Ensure resources are released if an error occurs.</a:t>
                      </a:r>
                      <a:endParaRPr lang="en-US" sz="800" b="0" i="0" kern="1200" dirty="0">
                        <a:solidFill>
                          <a:schemeClr val="dk1"/>
                        </a:solidFill>
                        <a:effectLst/>
                        <a:latin typeface="+mn-lt"/>
                        <a:ea typeface="+mn-ea"/>
                        <a:cs typeface="+mn-cs"/>
                      </a:endParaRPr>
                    </a:p>
                  </a:txBody>
                  <a:tcPr/>
                </a:tc>
                <a:tc>
                  <a:txBody>
                    <a:bodyPr/>
                    <a:lstStyle/>
                    <a:p>
                      <a:r>
                        <a:rPr lang="en-US" sz="800" kern="1200" dirty="0" smtClean="0">
                          <a:effectLst/>
                        </a:rPr>
                        <a:t>Logging/Auditing:</a:t>
                      </a:r>
                    </a:p>
                    <a:p>
                      <a:pPr marL="285750" indent="-285750">
                        <a:buFont typeface="Arial" panose="020B0604020202020204" pitchFamily="34" charset="0"/>
                        <a:buChar char="•"/>
                      </a:pPr>
                      <a:r>
                        <a:rPr lang="en-US" sz="800" kern="1200" dirty="0" smtClean="0">
                          <a:effectLst/>
                        </a:rPr>
                        <a:t>Ensure that no sensitive information is logged in the event of an error.</a:t>
                      </a:r>
                    </a:p>
                    <a:p>
                      <a:pPr marL="285750" indent="-285750">
                        <a:buFont typeface="Arial" panose="020B0604020202020204" pitchFamily="34" charset="0"/>
                        <a:buChar char="•"/>
                      </a:pPr>
                      <a:r>
                        <a:rPr lang="en-US" sz="800" kern="1200" dirty="0" smtClean="0">
                          <a:effectLst/>
                        </a:rPr>
                        <a:t>Ensure the payload being logged is of a defined maximum length and that the logging mechanism enforces that length.</a:t>
                      </a:r>
                    </a:p>
                    <a:p>
                      <a:pPr marL="285750" indent="-285750">
                        <a:buFont typeface="Arial" panose="020B0604020202020204" pitchFamily="34" charset="0"/>
                        <a:buChar char="•"/>
                      </a:pPr>
                      <a:r>
                        <a:rPr lang="en-US" sz="800" kern="1200" dirty="0" smtClean="0">
                          <a:effectLst/>
                        </a:rPr>
                        <a:t>Ensure no sensitive data can be logged; e.g. cookies, HTTP “GET” method, authentication credentials.</a:t>
                      </a:r>
                    </a:p>
                    <a:p>
                      <a:pPr marL="285750" indent="-285750">
                        <a:buFont typeface="Arial" panose="020B0604020202020204" pitchFamily="34" charset="0"/>
                        <a:buChar char="•"/>
                      </a:pPr>
                      <a:r>
                        <a:rPr lang="en-US" sz="800" kern="1200" dirty="0" smtClean="0">
                          <a:effectLst/>
                        </a:rPr>
                        <a:t>Examine if the application will audit the actions being taken by the application on behalf of the client (particularly data manipulation/Create, Update, Delete (CUD) operations).</a:t>
                      </a:r>
                    </a:p>
                    <a:p>
                      <a:pPr marL="285750" indent="-285750">
                        <a:buFont typeface="Arial" panose="020B0604020202020204" pitchFamily="34" charset="0"/>
                        <a:buChar char="•"/>
                      </a:pPr>
                      <a:r>
                        <a:rPr lang="en-US" sz="800" kern="1200" dirty="0" smtClean="0">
                          <a:effectLst/>
                        </a:rPr>
                        <a:t>Ensure successful and unsuccessful authentication is logged.</a:t>
                      </a:r>
                    </a:p>
                    <a:p>
                      <a:pPr marL="285750" indent="-285750">
                        <a:buFont typeface="Arial" panose="020B0604020202020204" pitchFamily="34" charset="0"/>
                        <a:buChar char="•"/>
                      </a:pPr>
                      <a:r>
                        <a:rPr lang="en-US" sz="800" kern="1200" dirty="0" smtClean="0">
                          <a:effectLst/>
                        </a:rPr>
                        <a:t>Ensure application errors are logged.</a:t>
                      </a:r>
                    </a:p>
                    <a:p>
                      <a:pPr marL="285750" indent="-285750">
                        <a:buFont typeface="Arial" panose="020B0604020202020204" pitchFamily="34" charset="0"/>
                        <a:buChar char="•"/>
                      </a:pPr>
                      <a:r>
                        <a:rPr lang="en-US" sz="800" kern="1200" dirty="0" smtClean="0">
                          <a:effectLst/>
                        </a:rPr>
                        <a:t>Examine the application for debug logging with the view to logging of sensitive data.</a:t>
                      </a:r>
                      <a:endParaRPr lang="en-US" sz="800" b="0" i="0" kern="1200" dirty="0">
                        <a:solidFill>
                          <a:schemeClr val="dk1"/>
                        </a:solidFill>
                        <a:effectLst/>
                        <a:latin typeface="+mn-lt"/>
                        <a:ea typeface="+mn-ea"/>
                        <a:cs typeface="+mn-cs"/>
                      </a:endParaRPr>
                    </a:p>
                  </a:txBody>
                  <a:tcPr/>
                </a:tc>
                <a:extLst>
                  <a:ext uri="{0D108BD9-81ED-4DB2-BD59-A6C34878D82A}">
                    <a16:rowId xmlns:a16="http://schemas.microsoft.com/office/drawing/2014/main" val="153898571"/>
                  </a:ext>
                </a:extLst>
              </a:tr>
              <a:tr h="484143">
                <a:tc>
                  <a:txBody>
                    <a:bodyPr/>
                    <a:lstStyle/>
                    <a:p>
                      <a:r>
                        <a:rPr lang="en-US" sz="800" kern="1200" dirty="0" smtClean="0">
                          <a:effectLst/>
                        </a:rPr>
                        <a:t>Session Management:</a:t>
                      </a:r>
                    </a:p>
                    <a:p>
                      <a:pPr marL="285750" indent="-285750">
                        <a:buFont typeface="Arial" panose="020B0604020202020204" pitchFamily="34" charset="0"/>
                        <a:buChar char="•"/>
                      </a:pPr>
                      <a:r>
                        <a:rPr lang="en-US" sz="800" kern="1200" dirty="0" smtClean="0">
                          <a:effectLst/>
                        </a:rPr>
                        <a:t>Examine how and when a session is created for a user, unauthenticated and authenticated.</a:t>
                      </a:r>
                    </a:p>
                    <a:p>
                      <a:pPr marL="285750" indent="-285750">
                        <a:buFont typeface="Arial" panose="020B0604020202020204" pitchFamily="34" charset="0"/>
                        <a:buChar char="•"/>
                      </a:pPr>
                      <a:r>
                        <a:rPr lang="en-US" sz="800" kern="1200" dirty="0" smtClean="0">
                          <a:effectLst/>
                        </a:rPr>
                        <a:t>Examine the session ID and verify if it is complex enough to fulfill requirements regarding strength.</a:t>
                      </a:r>
                    </a:p>
                    <a:p>
                      <a:pPr marL="285750" indent="-285750">
                        <a:buFont typeface="Arial" panose="020B0604020202020204" pitchFamily="34" charset="0"/>
                        <a:buChar char="•"/>
                      </a:pPr>
                      <a:r>
                        <a:rPr lang="en-US" sz="800" kern="1200" dirty="0" smtClean="0">
                          <a:effectLst/>
                        </a:rPr>
                        <a:t>Examine how sessions are stored: e.g. in a database, in memory etc.</a:t>
                      </a:r>
                    </a:p>
                    <a:p>
                      <a:pPr marL="285750" indent="-285750">
                        <a:buFont typeface="Arial" panose="020B0604020202020204" pitchFamily="34" charset="0"/>
                        <a:buChar char="•"/>
                      </a:pPr>
                      <a:r>
                        <a:rPr lang="en-US" sz="800" kern="1200" dirty="0" smtClean="0">
                          <a:effectLst/>
                        </a:rPr>
                        <a:t>Examine how the application tracks sessions.</a:t>
                      </a:r>
                    </a:p>
                    <a:p>
                      <a:pPr marL="285750" indent="-285750">
                        <a:buFont typeface="Arial" panose="020B0604020202020204" pitchFamily="34" charset="0"/>
                        <a:buChar char="•"/>
                      </a:pPr>
                      <a:r>
                        <a:rPr lang="en-US" sz="800" kern="1200" dirty="0" smtClean="0">
                          <a:effectLst/>
                        </a:rPr>
                        <a:t>Determine the actions the application takes if an invalid session ID occurs.</a:t>
                      </a:r>
                    </a:p>
                    <a:p>
                      <a:pPr marL="285750" indent="-285750">
                        <a:buFont typeface="Arial" panose="020B0604020202020204" pitchFamily="34" charset="0"/>
                        <a:buChar char="•"/>
                      </a:pPr>
                      <a:r>
                        <a:rPr lang="en-US" sz="800" kern="1200" dirty="0" smtClean="0">
                          <a:effectLst/>
                        </a:rPr>
                        <a:t>Examine session invalidation.</a:t>
                      </a:r>
                    </a:p>
                    <a:p>
                      <a:pPr marL="285750" indent="-285750">
                        <a:buFont typeface="Arial" panose="020B0604020202020204" pitchFamily="34" charset="0"/>
                        <a:buChar char="•"/>
                      </a:pPr>
                      <a:r>
                        <a:rPr lang="en-US" sz="800" kern="1200" dirty="0" smtClean="0">
                          <a:effectLst/>
                        </a:rPr>
                        <a:t>Determine how multithreaded/multi-user session management is performed.</a:t>
                      </a:r>
                    </a:p>
                    <a:p>
                      <a:pPr marL="285750" indent="-285750">
                        <a:buFont typeface="Arial" panose="020B0604020202020204" pitchFamily="34" charset="0"/>
                        <a:buChar char="•"/>
                      </a:pPr>
                      <a:r>
                        <a:rPr lang="en-US" sz="800" kern="1200" dirty="0" smtClean="0">
                          <a:effectLst/>
                        </a:rPr>
                        <a:t>Determine the session HTTP inactivity timeout.</a:t>
                      </a:r>
                    </a:p>
                    <a:p>
                      <a:pPr marL="285750" indent="-285750">
                        <a:buFont typeface="Arial" panose="020B0604020202020204" pitchFamily="34" charset="0"/>
                        <a:buChar char="•"/>
                      </a:pPr>
                      <a:r>
                        <a:rPr lang="en-US" sz="800" kern="1200" dirty="0" smtClean="0">
                          <a:effectLst/>
                        </a:rPr>
                        <a:t>Determine how the log-out functionality functions.</a:t>
                      </a:r>
                      <a:endParaRPr lang="en-US" sz="800" b="0" i="0" kern="1200" dirty="0">
                        <a:solidFill>
                          <a:schemeClr val="dk1"/>
                        </a:solidFill>
                        <a:effectLst/>
                        <a:latin typeface="+mn-lt"/>
                        <a:ea typeface="+mn-ea"/>
                        <a:cs typeface="+mn-cs"/>
                      </a:endParaRPr>
                    </a:p>
                  </a:txBody>
                  <a:tcPr/>
                </a:tc>
                <a:tc>
                  <a:txBody>
                    <a:bodyPr/>
                    <a:lstStyle/>
                    <a:p>
                      <a:r>
                        <a:rPr lang="en-US" sz="800" kern="1200" dirty="0" smtClean="0">
                          <a:effectLst/>
                        </a:rPr>
                        <a:t>Secure Code Environment:</a:t>
                      </a:r>
                    </a:p>
                    <a:p>
                      <a:pPr marL="285750" indent="-285750">
                        <a:buFont typeface="Arial" panose="020B0604020202020204" pitchFamily="34" charset="0"/>
                        <a:buChar char="•"/>
                      </a:pPr>
                      <a:r>
                        <a:rPr lang="en-US" sz="800" kern="1200" dirty="0" smtClean="0">
                          <a:effectLst/>
                        </a:rPr>
                        <a:t>Examine the file structure. Are any components that should not be directly accessible available to the user?</a:t>
                      </a:r>
                    </a:p>
                    <a:p>
                      <a:pPr marL="285750" indent="-285750">
                        <a:buFont typeface="Arial" panose="020B0604020202020204" pitchFamily="34" charset="0"/>
                        <a:buChar char="•"/>
                      </a:pPr>
                      <a:r>
                        <a:rPr lang="en-US" sz="800" kern="1200" dirty="0" smtClean="0">
                          <a:effectLst/>
                        </a:rPr>
                        <a:t>Examine all memory allocations/de-allocations.</a:t>
                      </a:r>
                    </a:p>
                    <a:p>
                      <a:pPr marL="285750" indent="-285750">
                        <a:buFont typeface="Arial" panose="020B0604020202020204" pitchFamily="34" charset="0"/>
                        <a:buChar char="•"/>
                      </a:pPr>
                      <a:r>
                        <a:rPr lang="en-US" sz="800" kern="1200" dirty="0" smtClean="0">
                          <a:effectLst/>
                        </a:rPr>
                        <a:t>Examine the application for dynamic SQL and determine if it is vulnerable to injection.</a:t>
                      </a:r>
                    </a:p>
                    <a:p>
                      <a:pPr marL="285750" indent="-285750">
                        <a:buFont typeface="Arial" panose="020B0604020202020204" pitchFamily="34" charset="0"/>
                        <a:buChar char="•"/>
                      </a:pPr>
                      <a:r>
                        <a:rPr lang="en-US" sz="800" kern="1200" dirty="0" smtClean="0">
                          <a:effectLst/>
                        </a:rPr>
                        <a:t>Examine the application for “main()” executable functions and debug harnesses/backdoors.</a:t>
                      </a:r>
                    </a:p>
                    <a:p>
                      <a:pPr marL="285750" indent="-285750">
                        <a:buFont typeface="Arial" panose="020B0604020202020204" pitchFamily="34" charset="0"/>
                        <a:buChar char="•"/>
                      </a:pPr>
                      <a:r>
                        <a:rPr lang="en-US" sz="800" kern="1200" dirty="0" smtClean="0">
                          <a:effectLst/>
                        </a:rPr>
                        <a:t>Search for commented out code, commented out test code, which may contain sensitive information.</a:t>
                      </a:r>
                    </a:p>
                    <a:p>
                      <a:pPr marL="285750" indent="-285750">
                        <a:buFont typeface="Arial" panose="020B0604020202020204" pitchFamily="34" charset="0"/>
                        <a:buChar char="•"/>
                      </a:pPr>
                      <a:r>
                        <a:rPr lang="en-US" sz="800" kern="1200" dirty="0" smtClean="0">
                          <a:effectLst/>
                        </a:rPr>
                        <a:t>Ensure all logical decisions have a default clause.</a:t>
                      </a:r>
                    </a:p>
                    <a:p>
                      <a:pPr marL="285750" indent="-285750">
                        <a:buFont typeface="Arial" panose="020B0604020202020204" pitchFamily="34" charset="0"/>
                        <a:buChar char="•"/>
                      </a:pPr>
                      <a:r>
                        <a:rPr lang="en-US" sz="800" kern="1200" dirty="0" smtClean="0">
                          <a:effectLst/>
                        </a:rPr>
                        <a:t>Ensure no development environment kit is contained on the build directories.</a:t>
                      </a:r>
                    </a:p>
                    <a:p>
                      <a:pPr marL="285750" indent="-285750">
                        <a:buFont typeface="Arial" panose="020B0604020202020204" pitchFamily="34" charset="0"/>
                        <a:buChar char="•"/>
                      </a:pPr>
                      <a:r>
                        <a:rPr lang="en-US" sz="800" kern="1200" dirty="0" smtClean="0">
                          <a:effectLst/>
                        </a:rPr>
                        <a:t>Search for any calls to the underlying operating system or file open calls and examine the error possibilities.</a:t>
                      </a:r>
                      <a:endParaRPr lang="en-US" sz="800" b="0" i="0" kern="1200" dirty="0">
                        <a:solidFill>
                          <a:schemeClr val="dk1"/>
                        </a:solidFill>
                        <a:effectLst/>
                        <a:latin typeface="+mn-lt"/>
                        <a:ea typeface="+mn-ea"/>
                        <a:cs typeface="+mn-cs"/>
                      </a:endParaRPr>
                    </a:p>
                  </a:txBody>
                  <a:tcPr/>
                </a:tc>
                <a:extLst>
                  <a:ext uri="{0D108BD9-81ED-4DB2-BD59-A6C34878D82A}">
                    <a16:rowId xmlns:a16="http://schemas.microsoft.com/office/drawing/2014/main" val="3797282363"/>
                  </a:ext>
                </a:extLst>
              </a:tr>
              <a:tr h="484143">
                <a:tc>
                  <a:txBody>
                    <a:bodyPr/>
                    <a:lstStyle/>
                    <a:p>
                      <a:r>
                        <a:rPr lang="en-US" sz="800" kern="1200" dirty="0" smtClean="0">
                          <a:effectLst/>
                        </a:rPr>
                        <a:t>Cryptography:</a:t>
                      </a:r>
                    </a:p>
                    <a:p>
                      <a:pPr marL="171450" indent="-171450">
                        <a:buFont typeface="Arial" panose="020B0604020202020204" pitchFamily="34" charset="0"/>
                        <a:buChar char="•"/>
                      </a:pPr>
                      <a:r>
                        <a:rPr lang="en-US" sz="800" kern="1200" dirty="0" smtClean="0">
                          <a:effectLst/>
                        </a:rPr>
                        <a:t>Ensure no sensitive data is transmitted in the clear, internally or externally.</a:t>
                      </a:r>
                    </a:p>
                    <a:p>
                      <a:pPr marL="171450" indent="-171450">
                        <a:buFont typeface="Arial" panose="020B0604020202020204" pitchFamily="34" charset="0"/>
                        <a:buChar char="•"/>
                      </a:pPr>
                      <a:r>
                        <a:rPr lang="en-US" sz="800" kern="1200" dirty="0" smtClean="0">
                          <a:effectLst/>
                        </a:rPr>
                        <a:t>Ensure the application is implementing known good cryptographic methods.</a:t>
                      </a:r>
                      <a:endParaRPr lang="en-US" sz="800" b="0" i="0" kern="1200" dirty="0" smtClean="0">
                        <a:solidFill>
                          <a:schemeClr val="dk1"/>
                        </a:solidFill>
                        <a:effectLst/>
                        <a:latin typeface="+mn-lt"/>
                        <a:ea typeface="+mn-ea"/>
                        <a:cs typeface="+mn-cs"/>
                      </a:endParaRPr>
                    </a:p>
                  </a:txBody>
                  <a:tcPr/>
                </a:tc>
                <a:tc>
                  <a:txBody>
                    <a:bodyPr/>
                    <a:lstStyle/>
                    <a:p>
                      <a:pPr marL="285750" indent="-285750">
                        <a:buFont typeface="Arial" panose="020B0604020202020204" pitchFamily="34" charset="0"/>
                        <a:buChar char="•"/>
                      </a:pPr>
                      <a:endParaRPr lang="en-US" sz="800" b="0" i="0" kern="1200" dirty="0">
                        <a:solidFill>
                          <a:schemeClr val="dk1"/>
                        </a:solidFill>
                        <a:effectLst/>
                        <a:latin typeface="+mn-lt"/>
                        <a:ea typeface="+mn-ea"/>
                        <a:cs typeface="+mn-cs"/>
                      </a:endParaRPr>
                    </a:p>
                  </a:txBody>
                  <a:tcPr/>
                </a:tc>
                <a:extLst>
                  <a:ext uri="{0D108BD9-81ED-4DB2-BD59-A6C34878D82A}">
                    <a16:rowId xmlns:a16="http://schemas.microsoft.com/office/drawing/2014/main" val="3676729000"/>
                  </a:ext>
                </a:extLst>
              </a:tr>
            </a:tbl>
          </a:graphicData>
        </a:graphic>
      </p:graphicFrame>
    </p:spTree>
    <p:extLst>
      <p:ext uri="{BB962C8B-B14F-4D97-AF65-F5344CB8AC3E}">
        <p14:creationId xmlns:p14="http://schemas.microsoft.com/office/powerpoint/2010/main" val="4182755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Ranking </a:t>
            </a:r>
            <a:r>
              <a:rPr lang="en-US" dirty="0" smtClean="0"/>
              <a:t>using </a:t>
            </a:r>
            <a:r>
              <a:rPr lang="en-US" dirty="0" smtClean="0"/>
              <a:t>Microsoft DREAD Model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3200" b="1" dirty="0" smtClean="0"/>
              <a:t>Guidance:</a:t>
            </a:r>
            <a:endParaRPr lang="en-US" b="1" dirty="0" smtClean="0"/>
          </a:p>
          <a:p>
            <a:r>
              <a:rPr lang="en-US" dirty="0"/>
              <a:t>For Damage: How big would the damage be if the attack succeeded?</a:t>
            </a:r>
          </a:p>
          <a:p>
            <a:r>
              <a:rPr lang="en-US" dirty="0"/>
              <a:t>For Reproducibility: How easy is it to reproduce an attack to work?</a:t>
            </a:r>
          </a:p>
          <a:p>
            <a:r>
              <a:rPr lang="en-US" dirty="0"/>
              <a:t>For Exploitability: How much time, effort, and expertise is needed to exploit the threat?</a:t>
            </a:r>
          </a:p>
          <a:p>
            <a:r>
              <a:rPr lang="en-US" dirty="0"/>
              <a:t>For Affected Users: If a threat were exploited, what percentage of users would be affected?</a:t>
            </a:r>
          </a:p>
          <a:p>
            <a:r>
              <a:rPr lang="en-US" dirty="0"/>
              <a:t>For Discoverability: How easy is it for an attacker to discover this threat</a:t>
            </a:r>
            <a:r>
              <a:rPr lang="en-US" dirty="0" smtClean="0"/>
              <a:t>?</a:t>
            </a:r>
          </a:p>
          <a:p>
            <a:pPr marL="0" indent="0">
              <a:buNone/>
            </a:pPr>
            <a:r>
              <a:rPr lang="en-US" sz="3200" b="1" dirty="0" smtClean="0"/>
              <a:t>Example:</a:t>
            </a:r>
          </a:p>
          <a:p>
            <a:r>
              <a:rPr lang="en-US" b="1" dirty="0"/>
              <a:t>Damage potential:</a:t>
            </a:r>
            <a:r>
              <a:rPr lang="en-US" dirty="0"/>
              <a:t> Threat to reputation as well as financial and legal liability:8</a:t>
            </a:r>
          </a:p>
          <a:p>
            <a:r>
              <a:rPr lang="en-US" b="1" dirty="0"/>
              <a:t>Reproducibility:</a:t>
            </a:r>
            <a:r>
              <a:rPr lang="en-US" dirty="0"/>
              <a:t> Fully reproducible:10</a:t>
            </a:r>
          </a:p>
          <a:p>
            <a:r>
              <a:rPr lang="en-US" b="1" dirty="0"/>
              <a:t>Exploitability:</a:t>
            </a:r>
            <a:r>
              <a:rPr lang="en-US" dirty="0"/>
              <a:t> Require to be on the same subnet or have compromised a router:7</a:t>
            </a:r>
          </a:p>
          <a:p>
            <a:r>
              <a:rPr lang="en-US" b="1" dirty="0"/>
              <a:t>Affected users:</a:t>
            </a:r>
            <a:r>
              <a:rPr lang="en-US" dirty="0"/>
              <a:t> Affects all users:10</a:t>
            </a:r>
          </a:p>
          <a:p>
            <a:r>
              <a:rPr lang="en-US" b="1" dirty="0"/>
              <a:t>Discoverability:</a:t>
            </a:r>
            <a:r>
              <a:rPr lang="en-US" dirty="0"/>
              <a:t> Can be found out easily:10</a:t>
            </a:r>
          </a:p>
          <a:p>
            <a:r>
              <a:rPr lang="en-US" dirty="0"/>
              <a:t>Overall DREAD score: (8+10+7+10+10) / 5 = 9</a:t>
            </a: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149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Ranking using Generic Risk Model</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more generic risk model takes into consideration the Likelihood (e.g. probability of an attack) and the Impact (e.g. damage potential):</a:t>
            </a:r>
          </a:p>
          <a:p>
            <a:pPr lvl="1"/>
            <a:r>
              <a:rPr lang="en-US" b="1" dirty="0"/>
              <a:t>Risk = Likelihood x </a:t>
            </a:r>
            <a:r>
              <a:rPr lang="en-US" b="1" dirty="0" smtClean="0"/>
              <a:t>Impact</a:t>
            </a:r>
          </a:p>
          <a:p>
            <a:r>
              <a:rPr lang="en-US" dirty="0"/>
              <a:t>The following is a set of considerations for determining ease of exploitation:</a:t>
            </a:r>
          </a:p>
          <a:p>
            <a:pPr lvl="1"/>
            <a:r>
              <a:rPr lang="en-US" dirty="0"/>
              <a:t>Can an attacker exploit this remotely?</a:t>
            </a:r>
          </a:p>
          <a:p>
            <a:pPr lvl="1"/>
            <a:r>
              <a:rPr lang="en-US" dirty="0"/>
              <a:t>Does the attacker need to be authenticated?</a:t>
            </a:r>
          </a:p>
          <a:p>
            <a:pPr lvl="1"/>
            <a:r>
              <a:rPr lang="en-US" dirty="0"/>
              <a:t>Can the exploit be automated</a:t>
            </a:r>
            <a:r>
              <a:rPr lang="en-US" dirty="0" smtClean="0"/>
              <a:t>?</a:t>
            </a:r>
          </a:p>
          <a:p>
            <a:r>
              <a:rPr lang="en-US" dirty="0"/>
              <a:t>Examples to determine the damage potential are:</a:t>
            </a:r>
          </a:p>
          <a:p>
            <a:pPr lvl="1"/>
            <a:r>
              <a:rPr lang="en-US" dirty="0"/>
              <a:t>Can an attacker completely take over and manipulate the system?</a:t>
            </a:r>
          </a:p>
          <a:p>
            <a:pPr lvl="1"/>
            <a:r>
              <a:rPr lang="en-US" dirty="0"/>
              <a:t>Can an attacker gain administration access to the system?</a:t>
            </a:r>
          </a:p>
          <a:p>
            <a:pPr lvl="1"/>
            <a:r>
              <a:rPr lang="en-US" dirty="0"/>
              <a:t>Can an attacker crash the system?</a:t>
            </a:r>
          </a:p>
          <a:p>
            <a:pPr lvl="1"/>
            <a:r>
              <a:rPr lang="en-US" dirty="0"/>
              <a:t>Can the attacker obtain access to sensitive information such as secrets, </a:t>
            </a:r>
            <a:r>
              <a:rPr lang="en-US" dirty="0" smtClean="0"/>
              <a:t>PII</a:t>
            </a:r>
          </a:p>
          <a:p>
            <a:r>
              <a:rPr lang="en-US" dirty="0"/>
              <a:t>Examples to determine the number of components that are affected by a threat:</a:t>
            </a:r>
          </a:p>
          <a:p>
            <a:pPr lvl="1"/>
            <a:r>
              <a:rPr lang="en-US" dirty="0"/>
              <a:t>How many data sources and systems can be impacted?</a:t>
            </a:r>
          </a:p>
          <a:p>
            <a:pPr lvl="1"/>
            <a:r>
              <a:rPr lang="en-US" dirty="0"/>
              <a:t>How “deep” into the infrastructure can the threat agent go?</a:t>
            </a:r>
          </a:p>
          <a:p>
            <a:endParaRPr lang="en-US" dirty="0"/>
          </a:p>
          <a:p>
            <a:endParaRPr lang="en-US" dirty="0"/>
          </a:p>
          <a:p>
            <a:endParaRPr lang="en-US" dirty="0"/>
          </a:p>
        </p:txBody>
      </p:sp>
    </p:spTree>
    <p:extLst>
      <p:ext uri="{BB962C8B-B14F-4D97-AF65-F5344CB8AC3E}">
        <p14:creationId xmlns:p14="http://schemas.microsoft.com/office/powerpoint/2010/main" val="2651106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Countermeasure and Mitigation</a:t>
            </a:r>
            <a:endParaRPr lang="en-US" dirty="0"/>
          </a:p>
        </p:txBody>
      </p:sp>
      <p:sp>
        <p:nvSpPr>
          <p:cNvPr id="3" name="Content Placeholder 2"/>
          <p:cNvSpPr>
            <a:spLocks noGrp="1"/>
          </p:cNvSpPr>
          <p:nvPr>
            <p:ph idx="1"/>
          </p:nvPr>
        </p:nvSpPr>
        <p:spPr/>
        <p:txBody>
          <a:bodyPr/>
          <a:lstStyle/>
          <a:p>
            <a:r>
              <a:rPr lang="en-US" dirty="0" smtClean="0"/>
              <a:t>Identify Countermeasure for STRIDE/ASF threat models</a:t>
            </a:r>
          </a:p>
          <a:p>
            <a:r>
              <a:rPr lang="en-US" dirty="0" smtClean="0"/>
              <a:t>Identify Mitigation strategies</a:t>
            </a:r>
          </a:p>
        </p:txBody>
      </p:sp>
    </p:spTree>
    <p:extLst>
      <p:ext uri="{BB962C8B-B14F-4D97-AF65-F5344CB8AC3E}">
        <p14:creationId xmlns:p14="http://schemas.microsoft.com/office/powerpoint/2010/main" val="525520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59" y="30736"/>
            <a:ext cx="10515600" cy="1048556"/>
          </a:xfrm>
        </p:spPr>
        <p:txBody>
          <a:bodyPr/>
          <a:lstStyle/>
          <a:p>
            <a:r>
              <a:rPr lang="en-US" dirty="0" smtClean="0"/>
              <a:t>Example Countermeasure for </a:t>
            </a:r>
            <a:r>
              <a:rPr lang="en-US" dirty="0" smtClean="0"/>
              <a:t>ASF Model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3020230"/>
              </p:ext>
            </p:extLst>
          </p:nvPr>
        </p:nvGraphicFramePr>
        <p:xfrm>
          <a:off x="1034412" y="1356299"/>
          <a:ext cx="8846823" cy="5381591"/>
        </p:xfrm>
        <a:graphic>
          <a:graphicData uri="http://schemas.openxmlformats.org/drawingml/2006/table">
            <a:tbl>
              <a:tblPr bandRow="1">
                <a:tableStyleId>{073A0DAA-6AF3-43AB-8588-CEC1D06C72B9}</a:tableStyleId>
              </a:tblPr>
              <a:tblGrid>
                <a:gridCol w="2453371">
                  <a:extLst>
                    <a:ext uri="{9D8B030D-6E8A-4147-A177-3AD203B41FA5}">
                      <a16:colId xmlns:a16="http://schemas.microsoft.com/office/drawing/2014/main" val="805549184"/>
                    </a:ext>
                  </a:extLst>
                </a:gridCol>
                <a:gridCol w="6393452">
                  <a:extLst>
                    <a:ext uri="{9D8B030D-6E8A-4147-A177-3AD203B41FA5}">
                      <a16:colId xmlns:a16="http://schemas.microsoft.com/office/drawing/2014/main" val="674341494"/>
                    </a:ext>
                  </a:extLst>
                </a:gridCol>
              </a:tblGrid>
              <a:tr h="0">
                <a:tc gridSpan="2">
                  <a:txBody>
                    <a:bodyPr/>
                    <a:lstStyle/>
                    <a:p>
                      <a:pPr algn="ctr"/>
                      <a:r>
                        <a:rPr lang="en-US" sz="100"/>
                        <a:t>ASF Threat &amp; Countermeasures List</a:t>
                      </a:r>
                    </a:p>
                  </a:txBody>
                  <a:tcPr marL="2455" marR="2455" marT="2455" marB="2455" anchor="ctr"/>
                </a:tc>
                <a:tc hMerge="1">
                  <a:txBody>
                    <a:bodyPr/>
                    <a:lstStyle/>
                    <a:p>
                      <a:endParaRPr lang="en-US"/>
                    </a:p>
                  </a:txBody>
                  <a:tcPr/>
                </a:tc>
                <a:extLst>
                  <a:ext uri="{0D108BD9-81ED-4DB2-BD59-A6C34878D82A}">
                    <a16:rowId xmlns:a16="http://schemas.microsoft.com/office/drawing/2014/main" val="217684902"/>
                  </a:ext>
                </a:extLst>
              </a:tr>
              <a:tr h="461241">
                <a:tc>
                  <a:txBody>
                    <a:bodyPr/>
                    <a:lstStyle/>
                    <a:p>
                      <a:pPr algn="ctr"/>
                      <a:r>
                        <a:rPr lang="en-US" sz="1800" kern="1200" dirty="0" smtClean="0">
                          <a:effectLst/>
                        </a:rPr>
                        <a:t>Threat Type</a:t>
                      </a:r>
                      <a:endParaRPr lang="en-US" sz="100" dirty="0"/>
                    </a:p>
                  </a:txBody>
                  <a:tcPr marL="2455" marR="2455" marT="2455" marB="2455" anchor="ctr"/>
                </a:tc>
                <a:tc>
                  <a:txBody>
                    <a:bodyPr/>
                    <a:lstStyle/>
                    <a:p>
                      <a:pPr algn="ctr"/>
                      <a:r>
                        <a:rPr lang="en-US" sz="1800" kern="1200" dirty="0" smtClean="0">
                          <a:effectLst/>
                        </a:rPr>
                        <a:t>Countermeasure</a:t>
                      </a:r>
                      <a:endParaRPr lang="en-US" sz="100" dirty="0"/>
                    </a:p>
                  </a:txBody>
                  <a:tcPr marL="2455" marR="2455" marT="2455" marB="2455" anchor="ctr"/>
                </a:tc>
                <a:extLst>
                  <a:ext uri="{0D108BD9-81ED-4DB2-BD59-A6C34878D82A}">
                    <a16:rowId xmlns:a16="http://schemas.microsoft.com/office/drawing/2014/main" val="2120560195"/>
                  </a:ext>
                </a:extLst>
              </a:tr>
              <a:tr h="691653">
                <a:tc>
                  <a:txBody>
                    <a:bodyPr/>
                    <a:lstStyle/>
                    <a:p>
                      <a:pPr algn="l"/>
                      <a:r>
                        <a:rPr lang="en-US" sz="800" dirty="0"/>
                        <a:t>Authentication</a:t>
                      </a:r>
                      <a:endParaRPr lang="en-US" sz="800" b="1" dirty="0"/>
                    </a:p>
                  </a:txBody>
                  <a:tcPr marL="2455" marR="2455" marT="2455" marB="2455" anchor="ctr"/>
                </a:tc>
                <a:tc>
                  <a:txBody>
                    <a:bodyPr/>
                    <a:lstStyle/>
                    <a:p>
                      <a:pPr algn="l">
                        <a:buFont typeface="+mj-lt"/>
                        <a:buAutoNum type="arabicPeriod"/>
                      </a:pPr>
                      <a:r>
                        <a:rPr lang="en-US" sz="800" dirty="0">
                          <a:effectLst/>
                        </a:rPr>
                        <a:t>Credentials and authentication tokens are protected with encryption in storage and transit</a:t>
                      </a:r>
                    </a:p>
                    <a:p>
                      <a:pPr algn="l">
                        <a:buFont typeface="+mj-lt"/>
                        <a:buAutoNum type="arabicPeriod"/>
                      </a:pPr>
                      <a:r>
                        <a:rPr lang="en-US" sz="800" dirty="0">
                          <a:effectLst/>
                        </a:rPr>
                        <a:t>Protocols are resistant to brute force, dictionary, and replay attacks</a:t>
                      </a:r>
                    </a:p>
                    <a:p>
                      <a:pPr algn="l">
                        <a:buFont typeface="+mj-lt"/>
                        <a:buAutoNum type="arabicPeriod"/>
                      </a:pPr>
                      <a:r>
                        <a:rPr lang="en-US" sz="800" dirty="0">
                          <a:effectLst/>
                        </a:rPr>
                        <a:t>Strong password policies are enforced</a:t>
                      </a:r>
                    </a:p>
                    <a:p>
                      <a:pPr algn="l">
                        <a:buFont typeface="+mj-lt"/>
                        <a:buAutoNum type="arabicPeriod"/>
                      </a:pPr>
                      <a:r>
                        <a:rPr lang="en-US" sz="800" dirty="0">
                          <a:effectLst/>
                        </a:rPr>
                        <a:t>Trusted server authentication is used instead of SQL authentication</a:t>
                      </a:r>
                    </a:p>
                    <a:p>
                      <a:pPr algn="l">
                        <a:buFont typeface="+mj-lt"/>
                        <a:buAutoNum type="arabicPeriod"/>
                      </a:pPr>
                      <a:r>
                        <a:rPr lang="en-US" sz="800" dirty="0">
                          <a:effectLst/>
                        </a:rPr>
                        <a:t>Passwords are stored with salted hashes</a:t>
                      </a:r>
                    </a:p>
                    <a:p>
                      <a:pPr algn="l">
                        <a:buFont typeface="+mj-lt"/>
                        <a:buAutoNum type="arabicPeriod"/>
                      </a:pPr>
                      <a:r>
                        <a:rPr lang="en-US" sz="800" dirty="0">
                          <a:effectLst/>
                        </a:rPr>
                        <a:t>Password resets do not reveal password hints and valid usernames</a:t>
                      </a:r>
                    </a:p>
                    <a:p>
                      <a:pPr algn="l">
                        <a:buFont typeface="+mj-lt"/>
                        <a:buAutoNum type="arabicPeriod"/>
                      </a:pPr>
                      <a:r>
                        <a:rPr lang="en-US" sz="800" dirty="0">
                          <a:effectLst/>
                        </a:rPr>
                        <a:t>Account lockouts do not result in a denial of service attack</a:t>
                      </a:r>
                      <a:endParaRPr lang="en-US" sz="800" b="1" dirty="0">
                        <a:effectLst/>
                      </a:endParaRPr>
                    </a:p>
                  </a:txBody>
                  <a:tcPr marL="2455" marR="2455" marT="2455" marB="2455" anchor="ctr"/>
                </a:tc>
                <a:extLst>
                  <a:ext uri="{0D108BD9-81ED-4DB2-BD59-A6C34878D82A}">
                    <a16:rowId xmlns:a16="http://schemas.microsoft.com/office/drawing/2014/main" val="4170984006"/>
                  </a:ext>
                </a:extLst>
              </a:tr>
              <a:tr h="550264">
                <a:tc>
                  <a:txBody>
                    <a:bodyPr/>
                    <a:lstStyle/>
                    <a:p>
                      <a:pPr algn="l"/>
                      <a:r>
                        <a:rPr lang="en-US" sz="800" dirty="0"/>
                        <a:t>Authorization</a:t>
                      </a:r>
                      <a:endParaRPr lang="en-US" sz="800" b="1" dirty="0"/>
                    </a:p>
                  </a:txBody>
                  <a:tcPr marL="2455" marR="2455" marT="2455" marB="2455" anchor="ctr"/>
                </a:tc>
                <a:tc>
                  <a:txBody>
                    <a:bodyPr/>
                    <a:lstStyle/>
                    <a:p>
                      <a:pPr algn="l">
                        <a:buFont typeface="+mj-lt"/>
                        <a:buAutoNum type="arabicPeriod"/>
                      </a:pPr>
                      <a:r>
                        <a:rPr lang="en-US" sz="800" dirty="0">
                          <a:effectLst/>
                        </a:rPr>
                        <a:t>Strong ACLs are used for enforcing authorized access to resources</a:t>
                      </a:r>
                    </a:p>
                    <a:p>
                      <a:pPr algn="l">
                        <a:buFont typeface="+mj-lt"/>
                        <a:buAutoNum type="arabicPeriod"/>
                      </a:pPr>
                      <a:r>
                        <a:rPr lang="en-US" sz="800" dirty="0">
                          <a:effectLst/>
                        </a:rPr>
                        <a:t>Role-based access controls are used to restrict access to specific operations</a:t>
                      </a:r>
                    </a:p>
                    <a:p>
                      <a:pPr algn="l">
                        <a:buFont typeface="+mj-lt"/>
                        <a:buAutoNum type="arabicPeriod"/>
                      </a:pPr>
                      <a:r>
                        <a:rPr lang="en-US" sz="800" dirty="0">
                          <a:effectLst/>
                        </a:rPr>
                        <a:t>The system follows the principle of least privilege for user and service accounts</a:t>
                      </a:r>
                    </a:p>
                    <a:p>
                      <a:pPr algn="l">
                        <a:buFont typeface="+mj-lt"/>
                        <a:buAutoNum type="arabicPeriod"/>
                      </a:pPr>
                      <a:r>
                        <a:rPr lang="en-US" sz="800" dirty="0">
                          <a:effectLst/>
                        </a:rPr>
                        <a:t>Privilege separation is correctly configured within the presentation, business and data access layers</a:t>
                      </a:r>
                      <a:endParaRPr lang="en-US" sz="800" b="1" dirty="0">
                        <a:effectLst/>
                      </a:endParaRPr>
                    </a:p>
                  </a:txBody>
                  <a:tcPr marL="2455" marR="2455" marT="2455" marB="2455" anchor="ctr"/>
                </a:tc>
                <a:extLst>
                  <a:ext uri="{0D108BD9-81ED-4DB2-BD59-A6C34878D82A}">
                    <a16:rowId xmlns:a16="http://schemas.microsoft.com/office/drawing/2014/main" val="646717225"/>
                  </a:ext>
                </a:extLst>
              </a:tr>
              <a:tr h="408876">
                <a:tc>
                  <a:txBody>
                    <a:bodyPr/>
                    <a:lstStyle/>
                    <a:p>
                      <a:pPr algn="l"/>
                      <a:r>
                        <a:rPr lang="en-US" sz="800" dirty="0"/>
                        <a:t>Configuration Management</a:t>
                      </a:r>
                      <a:endParaRPr lang="en-US" sz="800" b="1" dirty="0"/>
                    </a:p>
                  </a:txBody>
                  <a:tcPr marL="2455" marR="2455" marT="2455" marB="2455" anchor="ctr"/>
                </a:tc>
                <a:tc>
                  <a:txBody>
                    <a:bodyPr/>
                    <a:lstStyle/>
                    <a:p>
                      <a:pPr algn="l">
                        <a:buFont typeface="+mj-lt"/>
                        <a:buAutoNum type="arabicPeriod"/>
                      </a:pPr>
                      <a:r>
                        <a:rPr lang="en-US" sz="800" dirty="0">
                          <a:effectLst/>
                        </a:rPr>
                        <a:t>Least privileged processes are used and service accounts with no administration capability</a:t>
                      </a:r>
                    </a:p>
                    <a:p>
                      <a:pPr algn="l">
                        <a:buFont typeface="+mj-lt"/>
                        <a:buAutoNum type="arabicPeriod"/>
                      </a:pPr>
                      <a:r>
                        <a:rPr lang="en-US" sz="800" dirty="0">
                          <a:effectLst/>
                        </a:rPr>
                        <a:t>Auditing and logging of all administration activities is enabled</a:t>
                      </a:r>
                    </a:p>
                    <a:p>
                      <a:pPr algn="l">
                        <a:buFont typeface="+mj-lt"/>
                        <a:buAutoNum type="arabicPeriod"/>
                      </a:pPr>
                      <a:r>
                        <a:rPr lang="en-US" sz="800" dirty="0">
                          <a:effectLst/>
                        </a:rPr>
                        <a:t>Access to configuration files and administrator interfaces is restricted to administrators</a:t>
                      </a:r>
                      <a:endParaRPr lang="en-US" sz="800" b="1" dirty="0">
                        <a:effectLst/>
                      </a:endParaRPr>
                    </a:p>
                  </a:txBody>
                  <a:tcPr marL="2455" marR="2455" marT="2455" marB="2455" anchor="ctr"/>
                </a:tc>
                <a:extLst>
                  <a:ext uri="{0D108BD9-81ED-4DB2-BD59-A6C34878D82A}">
                    <a16:rowId xmlns:a16="http://schemas.microsoft.com/office/drawing/2014/main" val="307514624"/>
                  </a:ext>
                </a:extLst>
              </a:tr>
              <a:tr h="610859">
                <a:tc>
                  <a:txBody>
                    <a:bodyPr/>
                    <a:lstStyle/>
                    <a:p>
                      <a:pPr algn="l"/>
                      <a:r>
                        <a:rPr lang="en-US" sz="800" dirty="0"/>
                        <a:t>Data Protection in Storage and Transit</a:t>
                      </a:r>
                      <a:endParaRPr lang="en-US" sz="800" b="1" dirty="0"/>
                    </a:p>
                  </a:txBody>
                  <a:tcPr marL="2455" marR="2455" marT="2455" marB="2455" anchor="ctr"/>
                </a:tc>
                <a:tc>
                  <a:txBody>
                    <a:bodyPr/>
                    <a:lstStyle/>
                    <a:p>
                      <a:pPr algn="l">
                        <a:buFont typeface="+mj-lt"/>
                        <a:buAutoNum type="arabicPeriod"/>
                      </a:pPr>
                      <a:r>
                        <a:rPr lang="en-US" sz="800" dirty="0">
                          <a:effectLst/>
                        </a:rPr>
                        <a:t>Standard encryption algorithms and correct key sizes are being used</a:t>
                      </a:r>
                    </a:p>
                    <a:p>
                      <a:pPr algn="l">
                        <a:buFont typeface="+mj-lt"/>
                        <a:buAutoNum type="arabicPeriod"/>
                      </a:pPr>
                      <a:r>
                        <a:rPr lang="en-US" sz="800" dirty="0">
                          <a:effectLst/>
                        </a:rPr>
                        <a:t>Hashed message authentication codes (HMACs) are used to protect data integrity</a:t>
                      </a:r>
                    </a:p>
                    <a:p>
                      <a:pPr algn="l">
                        <a:buFont typeface="+mj-lt"/>
                        <a:buAutoNum type="arabicPeriod"/>
                      </a:pPr>
                      <a:r>
                        <a:rPr lang="en-US" sz="800" dirty="0">
                          <a:effectLst/>
                        </a:rPr>
                        <a:t>Secrets (e.g. keys, confidential data ) are cryptographically protected both in transport and in storage</a:t>
                      </a:r>
                    </a:p>
                    <a:p>
                      <a:pPr algn="l">
                        <a:buFont typeface="+mj-lt"/>
                        <a:buAutoNum type="arabicPeriod"/>
                      </a:pPr>
                      <a:r>
                        <a:rPr lang="en-US" sz="800" dirty="0">
                          <a:effectLst/>
                        </a:rPr>
                        <a:t>Built-in secure storage is used for protecting keys</a:t>
                      </a:r>
                    </a:p>
                    <a:p>
                      <a:pPr algn="l">
                        <a:buFont typeface="+mj-lt"/>
                        <a:buAutoNum type="arabicPeriod"/>
                      </a:pPr>
                      <a:r>
                        <a:rPr lang="en-US" sz="800" dirty="0">
                          <a:effectLst/>
                        </a:rPr>
                        <a:t>No credentials and sensitive data are sent in clear text over the wire</a:t>
                      </a:r>
                      <a:endParaRPr lang="en-US" sz="800" b="1" dirty="0">
                        <a:effectLst/>
                      </a:endParaRPr>
                    </a:p>
                  </a:txBody>
                  <a:tcPr marL="2455" marR="2455" marT="2455" marB="2455" anchor="ctr"/>
                </a:tc>
                <a:extLst>
                  <a:ext uri="{0D108BD9-81ED-4DB2-BD59-A6C34878D82A}">
                    <a16:rowId xmlns:a16="http://schemas.microsoft.com/office/drawing/2014/main" val="3569636194"/>
                  </a:ext>
                </a:extLst>
              </a:tr>
              <a:tr h="449273">
                <a:tc>
                  <a:txBody>
                    <a:bodyPr/>
                    <a:lstStyle/>
                    <a:p>
                      <a:pPr algn="l"/>
                      <a:r>
                        <a:rPr lang="en-US" sz="800" dirty="0"/>
                        <a:t>Data Validation / Parameter Validation</a:t>
                      </a:r>
                      <a:endParaRPr lang="en-US" sz="800" b="1" dirty="0"/>
                    </a:p>
                  </a:txBody>
                  <a:tcPr marL="2455" marR="2455" marT="2455" marB="2455" anchor="ctr"/>
                </a:tc>
                <a:tc>
                  <a:txBody>
                    <a:bodyPr/>
                    <a:lstStyle/>
                    <a:p>
                      <a:pPr algn="l">
                        <a:buFont typeface="+mj-lt"/>
                        <a:buAutoNum type="arabicPeriod"/>
                      </a:pPr>
                      <a:r>
                        <a:rPr lang="en-US" sz="800" dirty="0">
                          <a:effectLst/>
                        </a:rPr>
                        <a:t>Data type, format, length, and range checks are enforced</a:t>
                      </a:r>
                    </a:p>
                    <a:p>
                      <a:pPr algn="l">
                        <a:buFont typeface="+mj-lt"/>
                        <a:buAutoNum type="arabicPeriod"/>
                      </a:pPr>
                      <a:r>
                        <a:rPr lang="en-US" sz="800" dirty="0">
                          <a:effectLst/>
                        </a:rPr>
                        <a:t>All data sent from the client is validated</a:t>
                      </a:r>
                    </a:p>
                    <a:p>
                      <a:pPr algn="l">
                        <a:buFont typeface="+mj-lt"/>
                        <a:buAutoNum type="arabicPeriod"/>
                      </a:pPr>
                      <a:r>
                        <a:rPr lang="en-US" sz="800" dirty="0">
                          <a:effectLst/>
                        </a:rPr>
                        <a:t>No security decision is based upon parameters (e.g. URL parameters) that can be manipulated</a:t>
                      </a:r>
                    </a:p>
                    <a:p>
                      <a:pPr algn="l">
                        <a:buFont typeface="+mj-lt"/>
                        <a:buAutoNum type="arabicPeriod"/>
                      </a:pPr>
                      <a:r>
                        <a:rPr lang="en-US" sz="800" dirty="0">
                          <a:effectLst/>
                        </a:rPr>
                        <a:t>Input filtering via white list validation is used</a:t>
                      </a:r>
                    </a:p>
                    <a:p>
                      <a:pPr algn="l">
                        <a:buFont typeface="+mj-lt"/>
                        <a:buAutoNum type="arabicPeriod"/>
                      </a:pPr>
                      <a:r>
                        <a:rPr lang="en-US" sz="800" dirty="0">
                          <a:effectLst/>
                        </a:rPr>
                        <a:t>Output encoding is used</a:t>
                      </a:r>
                      <a:endParaRPr lang="en-US" sz="800" b="1" dirty="0">
                        <a:effectLst/>
                      </a:endParaRPr>
                    </a:p>
                  </a:txBody>
                  <a:tcPr marL="2455" marR="2455" marT="2455" marB="2455" anchor="ctr"/>
                </a:tc>
                <a:extLst>
                  <a:ext uri="{0D108BD9-81ED-4DB2-BD59-A6C34878D82A}">
                    <a16:rowId xmlns:a16="http://schemas.microsoft.com/office/drawing/2014/main" val="3722753312"/>
                  </a:ext>
                </a:extLst>
              </a:tr>
              <a:tr h="348281">
                <a:tc>
                  <a:txBody>
                    <a:bodyPr/>
                    <a:lstStyle/>
                    <a:p>
                      <a:pPr algn="l"/>
                      <a:r>
                        <a:rPr lang="en-US" sz="800" dirty="0"/>
                        <a:t>Error Handling and Exception Management</a:t>
                      </a:r>
                      <a:endParaRPr lang="en-US" sz="800" b="1" dirty="0"/>
                    </a:p>
                  </a:txBody>
                  <a:tcPr marL="2455" marR="2455" marT="2455" marB="2455" anchor="ctr"/>
                </a:tc>
                <a:tc>
                  <a:txBody>
                    <a:bodyPr/>
                    <a:lstStyle/>
                    <a:p>
                      <a:pPr algn="l">
                        <a:buFont typeface="+mj-lt"/>
                        <a:buAutoNum type="arabicPeriod"/>
                      </a:pPr>
                      <a:r>
                        <a:rPr lang="en-US" sz="800" dirty="0">
                          <a:effectLst/>
                        </a:rPr>
                        <a:t>All exceptions are handled in a structured manner</a:t>
                      </a:r>
                    </a:p>
                    <a:p>
                      <a:pPr algn="l">
                        <a:buFont typeface="+mj-lt"/>
                        <a:buAutoNum type="arabicPeriod"/>
                      </a:pPr>
                      <a:r>
                        <a:rPr lang="en-US" sz="800" dirty="0">
                          <a:effectLst/>
                        </a:rPr>
                        <a:t>Privileges are restored to the appropriate level in case of errors and exceptions</a:t>
                      </a:r>
                    </a:p>
                    <a:p>
                      <a:pPr algn="l">
                        <a:buFont typeface="+mj-lt"/>
                        <a:buAutoNum type="arabicPeriod"/>
                      </a:pPr>
                      <a:r>
                        <a:rPr lang="en-US" sz="800" dirty="0">
                          <a:effectLst/>
                        </a:rPr>
                        <a:t>Error messages are scrubbed so that no sensitive information is revealed to the attacker</a:t>
                      </a:r>
                      <a:endParaRPr lang="en-US" sz="800" b="1" dirty="0">
                        <a:effectLst/>
                      </a:endParaRPr>
                    </a:p>
                  </a:txBody>
                  <a:tcPr marL="2455" marR="2455" marT="2455" marB="2455" anchor="ctr"/>
                </a:tc>
                <a:extLst>
                  <a:ext uri="{0D108BD9-81ED-4DB2-BD59-A6C34878D82A}">
                    <a16:rowId xmlns:a16="http://schemas.microsoft.com/office/drawing/2014/main" val="1640495123"/>
                  </a:ext>
                </a:extLst>
              </a:tr>
              <a:tr h="631058">
                <a:tc>
                  <a:txBody>
                    <a:bodyPr/>
                    <a:lstStyle/>
                    <a:p>
                      <a:pPr algn="l"/>
                      <a:r>
                        <a:rPr lang="en-US" sz="800" dirty="0"/>
                        <a:t>User and Session Management</a:t>
                      </a:r>
                      <a:endParaRPr lang="en-US" sz="800" b="1" dirty="0"/>
                    </a:p>
                  </a:txBody>
                  <a:tcPr marL="2455" marR="2455" marT="2455" marB="2455" anchor="ctr"/>
                </a:tc>
                <a:tc>
                  <a:txBody>
                    <a:bodyPr/>
                    <a:lstStyle/>
                    <a:p>
                      <a:pPr algn="l">
                        <a:buFont typeface="+mj-lt"/>
                        <a:buAutoNum type="arabicPeriod"/>
                      </a:pPr>
                      <a:r>
                        <a:rPr lang="en-US" sz="800" dirty="0">
                          <a:effectLst/>
                        </a:rPr>
                        <a:t>No sensitive information is stored in clear text in the cookie</a:t>
                      </a:r>
                    </a:p>
                    <a:p>
                      <a:pPr algn="l">
                        <a:buFont typeface="+mj-lt"/>
                        <a:buAutoNum type="arabicPeriod"/>
                      </a:pPr>
                      <a:r>
                        <a:rPr lang="en-US" sz="800" dirty="0">
                          <a:effectLst/>
                        </a:rPr>
                        <a:t>The contents of the authentication cookies is encrypted</a:t>
                      </a:r>
                    </a:p>
                    <a:p>
                      <a:pPr algn="l">
                        <a:buFont typeface="+mj-lt"/>
                        <a:buAutoNum type="arabicPeriod"/>
                      </a:pPr>
                      <a:r>
                        <a:rPr lang="en-US" sz="800" dirty="0">
                          <a:effectLst/>
                        </a:rPr>
                        <a:t>Cookies are configured to expire</a:t>
                      </a:r>
                    </a:p>
                    <a:p>
                      <a:pPr algn="l">
                        <a:buFont typeface="+mj-lt"/>
                        <a:buAutoNum type="arabicPeriod"/>
                      </a:pPr>
                      <a:r>
                        <a:rPr lang="en-US" sz="800" dirty="0">
                          <a:effectLst/>
                        </a:rPr>
                        <a:t>Sessions are resistant to replay attacks</a:t>
                      </a:r>
                    </a:p>
                    <a:p>
                      <a:pPr algn="l">
                        <a:buFont typeface="+mj-lt"/>
                        <a:buAutoNum type="arabicPeriod"/>
                      </a:pPr>
                      <a:r>
                        <a:rPr lang="en-US" sz="800" dirty="0">
                          <a:effectLst/>
                        </a:rPr>
                        <a:t>Secure communication channels are used to protect authentication cookies</a:t>
                      </a:r>
                    </a:p>
                    <a:p>
                      <a:pPr algn="l">
                        <a:buFont typeface="+mj-lt"/>
                        <a:buAutoNum type="arabicPeriod"/>
                      </a:pPr>
                      <a:r>
                        <a:rPr lang="en-US" sz="800" dirty="0">
                          <a:effectLst/>
                        </a:rPr>
                        <a:t>User is forced to re-authenticate when performing critical functions</a:t>
                      </a:r>
                    </a:p>
                    <a:p>
                      <a:pPr algn="l">
                        <a:buFont typeface="+mj-lt"/>
                        <a:buAutoNum type="arabicPeriod"/>
                      </a:pPr>
                      <a:r>
                        <a:rPr lang="en-US" sz="800" dirty="0">
                          <a:effectLst/>
                        </a:rPr>
                        <a:t>Sessions are expired at logout</a:t>
                      </a:r>
                      <a:endParaRPr lang="en-US" sz="800" b="1" dirty="0">
                        <a:effectLst/>
                      </a:endParaRPr>
                    </a:p>
                  </a:txBody>
                  <a:tcPr marL="2455" marR="2455" marT="2455" marB="2455" anchor="ctr"/>
                </a:tc>
                <a:extLst>
                  <a:ext uri="{0D108BD9-81ED-4DB2-BD59-A6C34878D82A}">
                    <a16:rowId xmlns:a16="http://schemas.microsoft.com/office/drawing/2014/main" val="1793855171"/>
                  </a:ext>
                </a:extLst>
              </a:tr>
              <a:tr h="590661">
                <a:tc>
                  <a:txBody>
                    <a:bodyPr/>
                    <a:lstStyle/>
                    <a:p>
                      <a:pPr algn="l"/>
                      <a:r>
                        <a:rPr lang="en-US" sz="800" dirty="0"/>
                        <a:t>Auditing and Logging</a:t>
                      </a:r>
                      <a:endParaRPr lang="en-US" sz="800" b="1" dirty="0"/>
                    </a:p>
                  </a:txBody>
                  <a:tcPr marL="2455" marR="2455" marT="2455" marB="2455" anchor="ctr"/>
                </a:tc>
                <a:tc>
                  <a:txBody>
                    <a:bodyPr/>
                    <a:lstStyle/>
                    <a:p>
                      <a:pPr algn="l">
                        <a:buFont typeface="+mj-lt"/>
                        <a:buAutoNum type="arabicPeriod"/>
                      </a:pPr>
                      <a:r>
                        <a:rPr lang="en-US" sz="800" dirty="0">
                          <a:effectLst/>
                        </a:rPr>
                        <a:t>Sensitive information (e.g. passwords, PII) is not logged</a:t>
                      </a:r>
                    </a:p>
                    <a:p>
                      <a:pPr algn="l">
                        <a:buFont typeface="+mj-lt"/>
                        <a:buAutoNum type="arabicPeriod"/>
                      </a:pPr>
                      <a:r>
                        <a:rPr lang="en-US" sz="800" dirty="0">
                          <a:effectLst/>
                        </a:rPr>
                        <a:t>Access controls (e.g. ACLs) are enforced on log files to prevent un-authorized access</a:t>
                      </a:r>
                    </a:p>
                    <a:p>
                      <a:pPr algn="l">
                        <a:buFont typeface="+mj-lt"/>
                        <a:buAutoNum type="arabicPeriod"/>
                      </a:pPr>
                      <a:r>
                        <a:rPr lang="en-US" sz="800" dirty="0">
                          <a:effectLst/>
                        </a:rPr>
                        <a:t>Integrity controls (e.g. signatures) are enforced on log files to provide non-repudiation</a:t>
                      </a:r>
                    </a:p>
                    <a:p>
                      <a:pPr algn="l">
                        <a:buFont typeface="+mj-lt"/>
                        <a:buAutoNum type="arabicPeriod"/>
                      </a:pPr>
                      <a:r>
                        <a:rPr lang="en-US" sz="800" dirty="0">
                          <a:effectLst/>
                        </a:rPr>
                        <a:t>Log files provide for audit trail for sensitive operations and logging of key events</a:t>
                      </a:r>
                    </a:p>
                    <a:p>
                      <a:pPr algn="l">
                        <a:buFont typeface="+mj-lt"/>
                        <a:buAutoNum type="arabicPeriod"/>
                      </a:pPr>
                      <a:r>
                        <a:rPr lang="en-US" sz="800" dirty="0">
                          <a:effectLst/>
                        </a:rPr>
                        <a:t>Auditing and logging is enabled across the tiers on multiple servers</a:t>
                      </a:r>
                      <a:endParaRPr lang="en-US" sz="800" b="1" dirty="0">
                        <a:effectLst/>
                      </a:endParaRPr>
                    </a:p>
                  </a:txBody>
                  <a:tcPr marL="2455" marR="2455" marT="2455" marB="2455" anchor="ctr"/>
                </a:tc>
                <a:extLst>
                  <a:ext uri="{0D108BD9-81ED-4DB2-BD59-A6C34878D82A}">
                    <a16:rowId xmlns:a16="http://schemas.microsoft.com/office/drawing/2014/main" val="1689741889"/>
                  </a:ext>
                </a:extLst>
              </a:tr>
            </a:tbl>
          </a:graphicData>
        </a:graphic>
      </p:graphicFrame>
    </p:spTree>
    <p:extLst>
      <p:ext uri="{BB962C8B-B14F-4D97-AF65-F5344CB8AC3E}">
        <p14:creationId xmlns:p14="http://schemas.microsoft.com/office/powerpoint/2010/main" val="458696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Countermeasure for </a:t>
            </a:r>
            <a:r>
              <a:rPr lang="en-US" dirty="0" smtClean="0"/>
              <a:t>STRIDE Model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8194970"/>
              </p:ext>
            </p:extLst>
          </p:nvPr>
        </p:nvGraphicFramePr>
        <p:xfrm>
          <a:off x="2719649" y="1748318"/>
          <a:ext cx="6752702" cy="4597392"/>
        </p:xfrm>
        <a:graphic>
          <a:graphicData uri="http://schemas.openxmlformats.org/drawingml/2006/table">
            <a:tbl>
              <a:tblPr bandRow="1">
                <a:tableStyleId>{073A0DAA-6AF3-43AB-8588-CEC1D06C72B9}</a:tableStyleId>
              </a:tblPr>
              <a:tblGrid>
                <a:gridCol w="3376351">
                  <a:extLst>
                    <a:ext uri="{9D8B030D-6E8A-4147-A177-3AD203B41FA5}">
                      <a16:colId xmlns:a16="http://schemas.microsoft.com/office/drawing/2014/main" val="123921764"/>
                    </a:ext>
                  </a:extLst>
                </a:gridCol>
                <a:gridCol w="3376351">
                  <a:extLst>
                    <a:ext uri="{9D8B030D-6E8A-4147-A177-3AD203B41FA5}">
                      <a16:colId xmlns:a16="http://schemas.microsoft.com/office/drawing/2014/main" val="1578968198"/>
                    </a:ext>
                  </a:extLst>
                </a:gridCol>
              </a:tblGrid>
              <a:tr h="218974">
                <a:tc>
                  <a:txBody>
                    <a:bodyPr/>
                    <a:lstStyle/>
                    <a:p>
                      <a:pPr algn="ctr"/>
                      <a:r>
                        <a:rPr lang="en-US" sz="1800" dirty="0"/>
                        <a:t>Threat Type</a:t>
                      </a:r>
                    </a:p>
                  </a:txBody>
                  <a:tcPr marL="21408" marR="21408" marT="21408" marB="21408" anchor="ctr"/>
                </a:tc>
                <a:tc>
                  <a:txBody>
                    <a:bodyPr/>
                    <a:lstStyle/>
                    <a:p>
                      <a:pPr algn="ctr"/>
                      <a:r>
                        <a:rPr lang="en-US" sz="1800" dirty="0"/>
                        <a:t>Mitigation Techniques</a:t>
                      </a:r>
                    </a:p>
                  </a:txBody>
                  <a:tcPr marL="21408" marR="21408" marT="21408" marB="21408" anchor="ctr"/>
                </a:tc>
                <a:extLst>
                  <a:ext uri="{0D108BD9-81ED-4DB2-BD59-A6C34878D82A}">
                    <a16:rowId xmlns:a16="http://schemas.microsoft.com/office/drawing/2014/main" val="3808689947"/>
                  </a:ext>
                </a:extLst>
              </a:tr>
              <a:tr h="571289">
                <a:tc>
                  <a:txBody>
                    <a:bodyPr/>
                    <a:lstStyle/>
                    <a:p>
                      <a:pPr algn="l"/>
                      <a:r>
                        <a:rPr lang="en-US" sz="1200"/>
                        <a:t>Spoofing Identity</a:t>
                      </a:r>
                    </a:p>
                  </a:txBody>
                  <a:tcPr marL="21408" marR="21408" marT="21408" marB="21408" anchor="ctr"/>
                </a:tc>
                <a:tc>
                  <a:txBody>
                    <a:bodyPr/>
                    <a:lstStyle/>
                    <a:p>
                      <a:pPr algn="l">
                        <a:buFont typeface="+mj-lt"/>
                        <a:buAutoNum type="arabicPeriod"/>
                      </a:pPr>
                      <a:r>
                        <a:rPr lang="en-US" sz="1200" dirty="0">
                          <a:effectLst/>
                        </a:rPr>
                        <a:t>Appropriate authentication</a:t>
                      </a:r>
                    </a:p>
                    <a:p>
                      <a:pPr algn="l">
                        <a:buFont typeface="+mj-lt"/>
                        <a:buAutoNum type="arabicPeriod"/>
                      </a:pPr>
                      <a:r>
                        <a:rPr lang="en-US" sz="1200" dirty="0">
                          <a:effectLst/>
                        </a:rPr>
                        <a:t>Protect secret data</a:t>
                      </a:r>
                    </a:p>
                    <a:p>
                      <a:pPr algn="l">
                        <a:buFont typeface="+mj-lt"/>
                        <a:buAutoNum type="arabicPeriod"/>
                      </a:pPr>
                      <a:r>
                        <a:rPr lang="en-US" sz="1200" dirty="0">
                          <a:effectLst/>
                        </a:rPr>
                        <a:t>Don't store secrets</a:t>
                      </a:r>
                    </a:p>
                  </a:txBody>
                  <a:tcPr marL="21408" marR="21408" marT="21408" marB="21408" anchor="ctr"/>
                </a:tc>
                <a:extLst>
                  <a:ext uri="{0D108BD9-81ED-4DB2-BD59-A6C34878D82A}">
                    <a16:rowId xmlns:a16="http://schemas.microsoft.com/office/drawing/2014/main" val="3722271193"/>
                  </a:ext>
                </a:extLst>
              </a:tr>
              <a:tr h="923604">
                <a:tc>
                  <a:txBody>
                    <a:bodyPr/>
                    <a:lstStyle/>
                    <a:p>
                      <a:pPr algn="l"/>
                      <a:r>
                        <a:rPr lang="en-US" sz="1200"/>
                        <a:t>Tampering with data</a:t>
                      </a:r>
                    </a:p>
                  </a:txBody>
                  <a:tcPr marL="21408" marR="21408" marT="21408" marB="21408" anchor="ctr"/>
                </a:tc>
                <a:tc>
                  <a:txBody>
                    <a:bodyPr/>
                    <a:lstStyle/>
                    <a:p>
                      <a:pPr algn="l">
                        <a:buFont typeface="+mj-lt"/>
                        <a:buAutoNum type="arabicPeriod"/>
                      </a:pPr>
                      <a:r>
                        <a:rPr lang="en-US" sz="1200" dirty="0">
                          <a:effectLst/>
                        </a:rPr>
                        <a:t>Appropriate authorization</a:t>
                      </a:r>
                    </a:p>
                    <a:p>
                      <a:pPr algn="l">
                        <a:buFont typeface="+mj-lt"/>
                        <a:buAutoNum type="arabicPeriod"/>
                      </a:pPr>
                      <a:r>
                        <a:rPr lang="en-US" sz="1200" dirty="0">
                          <a:effectLst/>
                        </a:rPr>
                        <a:t>Hashes</a:t>
                      </a:r>
                    </a:p>
                    <a:p>
                      <a:pPr algn="l">
                        <a:buFont typeface="+mj-lt"/>
                        <a:buAutoNum type="arabicPeriod"/>
                      </a:pPr>
                      <a:r>
                        <a:rPr lang="en-US" sz="1200" dirty="0">
                          <a:effectLst/>
                        </a:rPr>
                        <a:t>MACs</a:t>
                      </a:r>
                    </a:p>
                    <a:p>
                      <a:pPr algn="l">
                        <a:buFont typeface="+mj-lt"/>
                        <a:buAutoNum type="arabicPeriod"/>
                      </a:pPr>
                      <a:r>
                        <a:rPr lang="en-US" sz="1200" dirty="0">
                          <a:effectLst/>
                        </a:rPr>
                        <a:t>Digital signatures</a:t>
                      </a:r>
                    </a:p>
                    <a:p>
                      <a:pPr algn="l">
                        <a:buFont typeface="+mj-lt"/>
                        <a:buAutoNum type="arabicPeriod"/>
                      </a:pPr>
                      <a:r>
                        <a:rPr lang="en-US" sz="1200" dirty="0">
                          <a:effectLst/>
                        </a:rPr>
                        <a:t>Tamper resistant protocols</a:t>
                      </a:r>
                    </a:p>
                  </a:txBody>
                  <a:tcPr marL="21408" marR="21408" marT="21408" marB="21408" anchor="ctr"/>
                </a:tc>
                <a:extLst>
                  <a:ext uri="{0D108BD9-81ED-4DB2-BD59-A6C34878D82A}">
                    <a16:rowId xmlns:a16="http://schemas.microsoft.com/office/drawing/2014/main" val="3609831797"/>
                  </a:ext>
                </a:extLst>
              </a:tr>
              <a:tr h="571289">
                <a:tc>
                  <a:txBody>
                    <a:bodyPr/>
                    <a:lstStyle/>
                    <a:p>
                      <a:pPr algn="l"/>
                      <a:r>
                        <a:rPr lang="en-US" sz="1200"/>
                        <a:t>Repudiation</a:t>
                      </a:r>
                    </a:p>
                  </a:txBody>
                  <a:tcPr marL="21408" marR="21408" marT="21408" marB="21408" anchor="ctr"/>
                </a:tc>
                <a:tc>
                  <a:txBody>
                    <a:bodyPr/>
                    <a:lstStyle/>
                    <a:p>
                      <a:pPr algn="l">
                        <a:buFont typeface="+mj-lt"/>
                        <a:buAutoNum type="arabicPeriod"/>
                      </a:pPr>
                      <a:r>
                        <a:rPr lang="en-US" sz="1200" dirty="0">
                          <a:effectLst/>
                        </a:rPr>
                        <a:t>Digital signatures</a:t>
                      </a:r>
                    </a:p>
                    <a:p>
                      <a:pPr algn="l">
                        <a:buFont typeface="+mj-lt"/>
                        <a:buAutoNum type="arabicPeriod"/>
                      </a:pPr>
                      <a:r>
                        <a:rPr lang="en-US" sz="1200" dirty="0">
                          <a:effectLst/>
                        </a:rPr>
                        <a:t>Timestamps</a:t>
                      </a:r>
                    </a:p>
                    <a:p>
                      <a:pPr algn="l">
                        <a:buFont typeface="+mj-lt"/>
                        <a:buAutoNum type="arabicPeriod"/>
                      </a:pPr>
                      <a:r>
                        <a:rPr lang="en-US" sz="1200" dirty="0">
                          <a:effectLst/>
                        </a:rPr>
                        <a:t>Audit trails</a:t>
                      </a:r>
                    </a:p>
                  </a:txBody>
                  <a:tcPr marL="21408" marR="21408" marT="21408" marB="21408" anchor="ctr"/>
                </a:tc>
                <a:extLst>
                  <a:ext uri="{0D108BD9-81ED-4DB2-BD59-A6C34878D82A}">
                    <a16:rowId xmlns:a16="http://schemas.microsoft.com/office/drawing/2014/main" val="60909548"/>
                  </a:ext>
                </a:extLst>
              </a:tr>
              <a:tr h="923604">
                <a:tc>
                  <a:txBody>
                    <a:bodyPr/>
                    <a:lstStyle/>
                    <a:p>
                      <a:pPr algn="l"/>
                      <a:r>
                        <a:rPr lang="en-US" sz="1200"/>
                        <a:t>Information Disclosure</a:t>
                      </a:r>
                    </a:p>
                  </a:txBody>
                  <a:tcPr marL="21408" marR="21408" marT="21408" marB="21408" anchor="ctr"/>
                </a:tc>
                <a:tc>
                  <a:txBody>
                    <a:bodyPr/>
                    <a:lstStyle/>
                    <a:p>
                      <a:pPr algn="l">
                        <a:buFont typeface="+mj-lt"/>
                        <a:buAutoNum type="arabicPeriod"/>
                      </a:pPr>
                      <a:r>
                        <a:rPr lang="en-US" sz="1200" dirty="0">
                          <a:effectLst/>
                        </a:rPr>
                        <a:t>Authorization</a:t>
                      </a:r>
                    </a:p>
                    <a:p>
                      <a:pPr algn="l">
                        <a:buFont typeface="+mj-lt"/>
                        <a:buAutoNum type="arabicPeriod"/>
                      </a:pPr>
                      <a:r>
                        <a:rPr lang="en-US" sz="1200" dirty="0">
                          <a:effectLst/>
                        </a:rPr>
                        <a:t>Privacy-enhanced protocols</a:t>
                      </a:r>
                    </a:p>
                    <a:p>
                      <a:pPr algn="l">
                        <a:buFont typeface="+mj-lt"/>
                        <a:buAutoNum type="arabicPeriod"/>
                      </a:pPr>
                      <a:r>
                        <a:rPr lang="en-US" sz="1200" dirty="0">
                          <a:effectLst/>
                        </a:rPr>
                        <a:t>Encryption</a:t>
                      </a:r>
                    </a:p>
                    <a:p>
                      <a:pPr algn="l">
                        <a:buFont typeface="+mj-lt"/>
                        <a:buAutoNum type="arabicPeriod"/>
                      </a:pPr>
                      <a:r>
                        <a:rPr lang="en-US" sz="1200" dirty="0">
                          <a:effectLst/>
                        </a:rPr>
                        <a:t>Protect secrets</a:t>
                      </a:r>
                    </a:p>
                    <a:p>
                      <a:pPr algn="l">
                        <a:buFont typeface="+mj-lt"/>
                        <a:buAutoNum type="arabicPeriod"/>
                      </a:pPr>
                      <a:r>
                        <a:rPr lang="en-US" sz="1200" dirty="0">
                          <a:effectLst/>
                        </a:rPr>
                        <a:t>Don't store secrets</a:t>
                      </a:r>
                    </a:p>
                  </a:txBody>
                  <a:tcPr marL="21408" marR="21408" marT="21408" marB="21408" anchor="ctr"/>
                </a:tc>
                <a:extLst>
                  <a:ext uri="{0D108BD9-81ED-4DB2-BD59-A6C34878D82A}">
                    <a16:rowId xmlns:a16="http://schemas.microsoft.com/office/drawing/2014/main" val="3097542435"/>
                  </a:ext>
                </a:extLst>
              </a:tr>
              <a:tr h="923604">
                <a:tc>
                  <a:txBody>
                    <a:bodyPr/>
                    <a:lstStyle/>
                    <a:p>
                      <a:pPr algn="l"/>
                      <a:r>
                        <a:rPr lang="en-US" sz="1200"/>
                        <a:t>Denial of Service</a:t>
                      </a:r>
                    </a:p>
                  </a:txBody>
                  <a:tcPr marL="21408" marR="21408" marT="21408" marB="21408" anchor="ctr"/>
                </a:tc>
                <a:tc>
                  <a:txBody>
                    <a:bodyPr/>
                    <a:lstStyle/>
                    <a:p>
                      <a:pPr algn="l">
                        <a:buFont typeface="+mj-lt"/>
                        <a:buAutoNum type="arabicPeriod"/>
                      </a:pPr>
                      <a:r>
                        <a:rPr lang="en-US" sz="1200" dirty="0">
                          <a:effectLst/>
                        </a:rPr>
                        <a:t>Appropriate authentication</a:t>
                      </a:r>
                    </a:p>
                    <a:p>
                      <a:pPr algn="l">
                        <a:buFont typeface="+mj-lt"/>
                        <a:buAutoNum type="arabicPeriod"/>
                      </a:pPr>
                      <a:r>
                        <a:rPr lang="en-US" sz="1200" dirty="0">
                          <a:effectLst/>
                        </a:rPr>
                        <a:t>Appropriate authorization</a:t>
                      </a:r>
                    </a:p>
                    <a:p>
                      <a:pPr algn="l">
                        <a:buFont typeface="+mj-lt"/>
                        <a:buAutoNum type="arabicPeriod"/>
                      </a:pPr>
                      <a:r>
                        <a:rPr lang="en-US" sz="1200" dirty="0">
                          <a:effectLst/>
                        </a:rPr>
                        <a:t>Filtering</a:t>
                      </a:r>
                    </a:p>
                    <a:p>
                      <a:pPr algn="l">
                        <a:buFont typeface="+mj-lt"/>
                        <a:buAutoNum type="arabicPeriod"/>
                      </a:pPr>
                      <a:r>
                        <a:rPr lang="en-US" sz="1200" dirty="0">
                          <a:effectLst/>
                        </a:rPr>
                        <a:t>Throttling</a:t>
                      </a:r>
                    </a:p>
                    <a:p>
                      <a:pPr algn="l">
                        <a:buFont typeface="+mj-lt"/>
                        <a:buAutoNum type="arabicPeriod"/>
                      </a:pPr>
                      <a:r>
                        <a:rPr lang="en-US" sz="1200" dirty="0">
                          <a:effectLst/>
                        </a:rPr>
                        <a:t>Quality of service</a:t>
                      </a:r>
                    </a:p>
                  </a:txBody>
                  <a:tcPr marL="21408" marR="21408" marT="21408" marB="21408" anchor="ctr"/>
                </a:tc>
                <a:extLst>
                  <a:ext uri="{0D108BD9-81ED-4DB2-BD59-A6C34878D82A}">
                    <a16:rowId xmlns:a16="http://schemas.microsoft.com/office/drawing/2014/main" val="3700678662"/>
                  </a:ext>
                </a:extLst>
              </a:tr>
              <a:tr h="218974">
                <a:tc>
                  <a:txBody>
                    <a:bodyPr/>
                    <a:lstStyle/>
                    <a:p>
                      <a:pPr algn="l"/>
                      <a:r>
                        <a:rPr lang="en-US" sz="1200"/>
                        <a:t>Elevation of privilege</a:t>
                      </a:r>
                    </a:p>
                  </a:txBody>
                  <a:tcPr marL="21408" marR="21408" marT="21408" marB="21408" anchor="ctr"/>
                </a:tc>
                <a:tc>
                  <a:txBody>
                    <a:bodyPr/>
                    <a:lstStyle/>
                    <a:p>
                      <a:pPr algn="l">
                        <a:buFont typeface="+mj-lt"/>
                        <a:buAutoNum type="arabicPeriod"/>
                      </a:pPr>
                      <a:r>
                        <a:rPr lang="en-US" sz="1200" dirty="0">
                          <a:effectLst/>
                        </a:rPr>
                        <a:t>Run with least privilege</a:t>
                      </a:r>
                    </a:p>
                  </a:txBody>
                  <a:tcPr marL="21408" marR="21408" marT="21408" marB="21408" anchor="ctr"/>
                </a:tc>
                <a:extLst>
                  <a:ext uri="{0D108BD9-81ED-4DB2-BD59-A6C34878D82A}">
                    <a16:rowId xmlns:a16="http://schemas.microsoft.com/office/drawing/2014/main" val="3972032369"/>
                  </a:ext>
                </a:extLst>
              </a:tr>
            </a:tbl>
          </a:graphicData>
        </a:graphic>
      </p:graphicFrame>
    </p:spTree>
    <p:extLst>
      <p:ext uri="{BB962C8B-B14F-4D97-AF65-F5344CB8AC3E}">
        <p14:creationId xmlns:p14="http://schemas.microsoft.com/office/powerpoint/2010/main" val="2664290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Mitigation Strategies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Standard Mitigation Strategies</a:t>
            </a:r>
          </a:p>
          <a:p>
            <a:r>
              <a:rPr lang="en-US" sz="2000" b="1" dirty="0"/>
              <a:t>Do nothing:</a:t>
            </a:r>
            <a:r>
              <a:rPr lang="en-US" sz="2000" dirty="0"/>
              <a:t> for example, hoping for the best</a:t>
            </a:r>
          </a:p>
          <a:p>
            <a:r>
              <a:rPr lang="en-US" sz="2000" b="1" dirty="0"/>
              <a:t>Inform about the risk:</a:t>
            </a:r>
            <a:r>
              <a:rPr lang="en-US" sz="2000" dirty="0"/>
              <a:t> for example, warning user population about the risk</a:t>
            </a:r>
          </a:p>
          <a:p>
            <a:r>
              <a:rPr lang="en-US" sz="2000" b="1" dirty="0"/>
              <a:t>Mitigate the risk:</a:t>
            </a:r>
            <a:r>
              <a:rPr lang="en-US" sz="2000" dirty="0"/>
              <a:t> for example, by putting countermeasures in place</a:t>
            </a:r>
          </a:p>
          <a:p>
            <a:r>
              <a:rPr lang="en-US" sz="2000" b="1" dirty="0"/>
              <a:t>Accept the risk:</a:t>
            </a:r>
            <a:r>
              <a:rPr lang="en-US" sz="2000" dirty="0"/>
              <a:t> for example, after evaluating the impact of the exploitation (business impact)</a:t>
            </a:r>
          </a:p>
          <a:p>
            <a:r>
              <a:rPr lang="en-US" sz="2000" b="1" dirty="0"/>
              <a:t>Transfer the risk:</a:t>
            </a:r>
            <a:r>
              <a:rPr lang="en-US" sz="2000" dirty="0"/>
              <a:t> for example, through contractual agreements and insurance</a:t>
            </a:r>
          </a:p>
          <a:p>
            <a:r>
              <a:rPr lang="en-US" sz="2000" b="1" dirty="0"/>
              <a:t>Terminate the risk:</a:t>
            </a:r>
            <a:r>
              <a:rPr lang="en-US" sz="2000" dirty="0"/>
              <a:t> for example, shutdown, turn-off, unplug or decommission the asset</a:t>
            </a:r>
          </a:p>
          <a:p>
            <a:pPr marL="0" indent="0">
              <a:buNone/>
            </a:pPr>
            <a:endParaRPr lang="en-US" dirty="0"/>
          </a:p>
        </p:txBody>
      </p:sp>
    </p:spTree>
    <p:extLst>
      <p:ext uri="{BB962C8B-B14F-4D97-AF65-F5344CB8AC3E}">
        <p14:creationId xmlns:p14="http://schemas.microsoft.com/office/powerpoint/2010/main" val="693822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Approach Overview</a:t>
            </a:r>
            <a:endParaRPr lang="en-US" dirty="0"/>
          </a:p>
        </p:txBody>
      </p:sp>
      <p:sp>
        <p:nvSpPr>
          <p:cNvPr id="3" name="Content Placeholder 2"/>
          <p:cNvSpPr>
            <a:spLocks noGrp="1"/>
          </p:cNvSpPr>
          <p:nvPr>
            <p:ph idx="1"/>
          </p:nvPr>
        </p:nvSpPr>
        <p:spPr/>
        <p:txBody>
          <a:bodyPr/>
          <a:lstStyle/>
          <a:p>
            <a:pPr marL="0" indent="0">
              <a:buNone/>
            </a:pPr>
            <a:endParaRPr lang="en-US" dirty="0">
              <a:solidFill>
                <a:schemeClr val="dk1"/>
              </a:solidFill>
            </a:endParaRPr>
          </a:p>
          <a:p>
            <a:pPr>
              <a:spcBef>
                <a:spcPct val="0"/>
              </a:spcBef>
            </a:pPr>
            <a:r>
              <a:rPr lang="en-US" sz="3200" dirty="0">
                <a:solidFill>
                  <a:schemeClr val="tx2"/>
                </a:solidFill>
              </a:rPr>
              <a:t>Decompose </a:t>
            </a:r>
            <a:r>
              <a:rPr lang="en-US" sz="3200" dirty="0">
                <a:solidFill>
                  <a:schemeClr val="tx2"/>
                </a:solidFill>
              </a:rPr>
              <a:t>the Application</a:t>
            </a:r>
          </a:p>
          <a:p>
            <a:pPr>
              <a:spcBef>
                <a:spcPct val="0"/>
              </a:spcBef>
            </a:pPr>
            <a:r>
              <a:rPr lang="en-US" sz="3200" dirty="0">
                <a:solidFill>
                  <a:schemeClr val="tx2"/>
                </a:solidFill>
              </a:rPr>
              <a:t>Determine </a:t>
            </a:r>
            <a:r>
              <a:rPr lang="en-US" sz="3200" dirty="0">
                <a:solidFill>
                  <a:schemeClr val="tx2"/>
                </a:solidFill>
              </a:rPr>
              <a:t>and Rank Threats</a:t>
            </a:r>
          </a:p>
          <a:p>
            <a:pPr>
              <a:spcBef>
                <a:spcPct val="0"/>
              </a:spcBef>
            </a:pPr>
            <a:r>
              <a:rPr lang="en-US" sz="3200" dirty="0">
                <a:solidFill>
                  <a:schemeClr val="tx2"/>
                </a:solidFill>
              </a:rPr>
              <a:t>Determine Countermeasures </a:t>
            </a:r>
            <a:r>
              <a:rPr lang="en-US" sz="3200" dirty="0">
                <a:solidFill>
                  <a:schemeClr val="tx2"/>
                </a:solidFill>
              </a:rPr>
              <a:t>and </a:t>
            </a:r>
            <a:r>
              <a:rPr lang="en-US" sz="3200" dirty="0">
                <a:solidFill>
                  <a:schemeClr val="tx2"/>
                </a:solidFill>
              </a:rPr>
              <a:t>Mitigation</a:t>
            </a:r>
            <a:endParaRPr lang="en-US" sz="3200" dirty="0">
              <a:solidFill>
                <a:schemeClr val="tx2"/>
              </a:solidFill>
            </a:endParaRPr>
          </a:p>
        </p:txBody>
      </p:sp>
    </p:spTree>
    <p:extLst>
      <p:ext uri="{BB962C8B-B14F-4D97-AF65-F5344CB8AC3E}">
        <p14:creationId xmlns:p14="http://schemas.microsoft.com/office/powerpoint/2010/main" val="268554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Decompose the Application</a:t>
            </a:r>
            <a:endParaRPr lang="en-US" dirty="0"/>
          </a:p>
        </p:txBody>
      </p:sp>
      <p:sp>
        <p:nvSpPr>
          <p:cNvPr id="3" name="Content Placeholder 2"/>
          <p:cNvSpPr>
            <a:spLocks noGrp="1"/>
          </p:cNvSpPr>
          <p:nvPr>
            <p:ph idx="1"/>
          </p:nvPr>
        </p:nvSpPr>
        <p:spPr/>
        <p:txBody>
          <a:bodyPr/>
          <a:lstStyle/>
          <a:p>
            <a:r>
              <a:rPr lang="en-US" dirty="0" smtClean="0"/>
              <a:t>Capture Threat Model Information</a:t>
            </a:r>
            <a:endParaRPr lang="en-US" dirty="0"/>
          </a:p>
          <a:p>
            <a:r>
              <a:rPr lang="en-US" dirty="0" smtClean="0"/>
              <a:t>Capture External Dependencies</a:t>
            </a:r>
          </a:p>
          <a:p>
            <a:r>
              <a:rPr lang="en-US" dirty="0" smtClean="0"/>
              <a:t>Capture Entry Points</a:t>
            </a:r>
          </a:p>
          <a:p>
            <a:r>
              <a:rPr lang="en-US" dirty="0" smtClean="0"/>
              <a:t>Capture Assets</a:t>
            </a:r>
          </a:p>
          <a:p>
            <a:r>
              <a:rPr lang="en-US" dirty="0" smtClean="0"/>
              <a:t>Identify Trust Levels</a:t>
            </a:r>
          </a:p>
          <a:p>
            <a:r>
              <a:rPr lang="en-US" dirty="0" smtClean="0"/>
              <a:t>Model the application using Data Flow Diagram</a:t>
            </a:r>
            <a:endParaRPr lang="en-US" dirty="0"/>
          </a:p>
        </p:txBody>
      </p:sp>
    </p:spTree>
    <p:extLst>
      <p:ext uri="{BB962C8B-B14F-4D97-AF65-F5344CB8AC3E}">
        <p14:creationId xmlns:p14="http://schemas.microsoft.com/office/powerpoint/2010/main" val="848352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42" y="195113"/>
            <a:ext cx="10515600" cy="1083986"/>
          </a:xfrm>
        </p:spPr>
        <p:txBody>
          <a:bodyPr/>
          <a:lstStyle/>
          <a:p>
            <a:r>
              <a:rPr lang="en-US" dirty="0" smtClean="0"/>
              <a:t>Threat Model Information</a:t>
            </a:r>
            <a:endParaRPr lang="en-US" dirty="0"/>
          </a:p>
        </p:txBody>
      </p:sp>
      <p:sp>
        <p:nvSpPr>
          <p:cNvPr id="3" name="Content Placeholder 2"/>
          <p:cNvSpPr>
            <a:spLocks noGrp="1"/>
          </p:cNvSpPr>
          <p:nvPr>
            <p:ph idx="1"/>
          </p:nvPr>
        </p:nvSpPr>
        <p:spPr>
          <a:xfrm>
            <a:off x="275641" y="1350849"/>
            <a:ext cx="4517571" cy="4351338"/>
          </a:xfrm>
        </p:spPr>
        <p:txBody>
          <a:bodyPr/>
          <a:lstStyle/>
          <a:p>
            <a:pPr marL="0" indent="0">
              <a:buNone/>
            </a:pPr>
            <a:r>
              <a:rPr lang="en-US" sz="2800" dirty="0" smtClean="0"/>
              <a:t>Key Attributes:</a:t>
            </a:r>
          </a:p>
          <a:p>
            <a:r>
              <a:rPr lang="en-US" sz="1200" b="1" dirty="0"/>
              <a:t>Application Name</a:t>
            </a:r>
            <a:r>
              <a:rPr lang="en-US" sz="1200" dirty="0"/>
              <a:t> - The name of the application.</a:t>
            </a:r>
          </a:p>
          <a:p>
            <a:r>
              <a:rPr lang="en-US" sz="1200" b="1" dirty="0"/>
              <a:t>Application Version</a:t>
            </a:r>
            <a:r>
              <a:rPr lang="en-US" sz="1200" dirty="0"/>
              <a:t> - The version of the application.</a:t>
            </a:r>
          </a:p>
          <a:p>
            <a:r>
              <a:rPr lang="en-US" sz="1200" b="1" dirty="0"/>
              <a:t>Description</a:t>
            </a:r>
            <a:r>
              <a:rPr lang="en-US" sz="1200" dirty="0"/>
              <a:t> - A high level description of the application.</a:t>
            </a:r>
          </a:p>
          <a:p>
            <a:r>
              <a:rPr lang="en-US" sz="1200" b="1" dirty="0"/>
              <a:t>Document Owner</a:t>
            </a:r>
            <a:r>
              <a:rPr lang="en-US" sz="1200" dirty="0"/>
              <a:t> - The owner of the threat modeling document.</a:t>
            </a:r>
          </a:p>
          <a:p>
            <a:r>
              <a:rPr lang="en-US" sz="1200" b="1" dirty="0"/>
              <a:t>Participants</a:t>
            </a:r>
            <a:r>
              <a:rPr lang="en-US" sz="1200" dirty="0"/>
              <a:t> - The participants involved in the threat modeling process for this application.</a:t>
            </a:r>
          </a:p>
          <a:p>
            <a:r>
              <a:rPr lang="en-US" sz="1200" b="1" dirty="0"/>
              <a:t>Reviewer</a:t>
            </a:r>
            <a:r>
              <a:rPr lang="en-US" sz="1200" dirty="0"/>
              <a:t> - The reviewer(s) of the threat model</a:t>
            </a:r>
            <a:r>
              <a:rPr lang="en-US" sz="1200" dirty="0" smtClean="0"/>
              <a:t>.</a:t>
            </a:r>
          </a:p>
          <a:p>
            <a:pPr marL="0" indent="0">
              <a:buNone/>
            </a:pPr>
            <a:endParaRPr lang="en-US" sz="1200"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54961804"/>
              </p:ext>
            </p:extLst>
          </p:nvPr>
        </p:nvGraphicFramePr>
        <p:xfrm>
          <a:off x="5003075" y="1847289"/>
          <a:ext cx="6546680" cy="4571500"/>
        </p:xfrm>
        <a:graphic>
          <a:graphicData uri="http://schemas.openxmlformats.org/drawingml/2006/table">
            <a:tbl>
              <a:tblPr bandRow="1">
                <a:tableStyleId>{073A0DAA-6AF3-43AB-8588-CEC1D06C72B9}</a:tableStyleId>
              </a:tblPr>
              <a:tblGrid>
                <a:gridCol w="2168434">
                  <a:extLst>
                    <a:ext uri="{9D8B030D-6E8A-4147-A177-3AD203B41FA5}">
                      <a16:colId xmlns:a16="http://schemas.microsoft.com/office/drawing/2014/main" val="3653903839"/>
                    </a:ext>
                  </a:extLst>
                </a:gridCol>
                <a:gridCol w="4378246">
                  <a:extLst>
                    <a:ext uri="{9D8B030D-6E8A-4147-A177-3AD203B41FA5}">
                      <a16:colId xmlns:a16="http://schemas.microsoft.com/office/drawing/2014/main" val="909570193"/>
                    </a:ext>
                  </a:extLst>
                </a:gridCol>
              </a:tblGrid>
              <a:tr h="316515">
                <a:tc>
                  <a:txBody>
                    <a:bodyPr/>
                    <a:lstStyle/>
                    <a:p>
                      <a:pPr algn="l"/>
                      <a:r>
                        <a:rPr lang="en-US" sz="1400"/>
                        <a:t>Application Version:</a:t>
                      </a:r>
                    </a:p>
                  </a:txBody>
                  <a:tcPr marL="51766" marR="51766" marT="51766" marB="51766" anchor="ctr"/>
                </a:tc>
                <a:tc>
                  <a:txBody>
                    <a:bodyPr/>
                    <a:lstStyle/>
                    <a:p>
                      <a:pPr algn="l"/>
                      <a:r>
                        <a:rPr lang="en-US" sz="1400" dirty="0"/>
                        <a:t>1.0</a:t>
                      </a:r>
                    </a:p>
                  </a:txBody>
                  <a:tcPr marL="51766" marR="51766" marT="51766" marB="51766" anchor="ctr"/>
                </a:tc>
                <a:extLst>
                  <a:ext uri="{0D108BD9-81ED-4DB2-BD59-A6C34878D82A}">
                    <a16:rowId xmlns:a16="http://schemas.microsoft.com/office/drawing/2014/main" val="3798264261"/>
                  </a:ext>
                </a:extLst>
              </a:tr>
              <a:tr h="3085279">
                <a:tc>
                  <a:txBody>
                    <a:bodyPr/>
                    <a:lstStyle/>
                    <a:p>
                      <a:pPr algn="l"/>
                      <a:r>
                        <a:rPr lang="en-US" sz="1400" dirty="0"/>
                        <a:t>Description:</a:t>
                      </a:r>
                    </a:p>
                  </a:txBody>
                  <a:tcPr marL="51766" marR="51766" marT="51766" marB="51766" anchor="ctr"/>
                </a:tc>
                <a:tc>
                  <a:txBody>
                    <a:bodyPr/>
                    <a:lstStyle/>
                    <a:p>
                      <a:pPr algn="l"/>
                      <a:r>
                        <a:rPr lang="en-US" sz="1400" dirty="0"/>
                        <a:t>The college library website is the first implementation of a website to provide librarians and library patrons (students and college staff) with online </a:t>
                      </a:r>
                      <a:r>
                        <a:rPr lang="en-US" sz="1400" dirty="0" err="1"/>
                        <a:t>services.</a:t>
                      </a:r>
                      <a:r>
                        <a:rPr lang="en-US" sz="1400" dirty="0" err="1">
                          <a:effectLst/>
                        </a:rPr>
                        <a:t>As</a:t>
                      </a:r>
                      <a:r>
                        <a:rPr lang="en-US" sz="1400" dirty="0">
                          <a:effectLst/>
                        </a:rPr>
                        <a:t> this is the first implementation of the website, the functionality will be limited. There will be three users of the application: </a:t>
                      </a:r>
                      <a:br>
                        <a:rPr lang="en-US" sz="1400" dirty="0">
                          <a:effectLst/>
                        </a:rPr>
                      </a:br>
                      <a:r>
                        <a:rPr lang="en-US" sz="1400" dirty="0">
                          <a:effectLst/>
                        </a:rPr>
                        <a:t>1. Students</a:t>
                      </a:r>
                      <a:br>
                        <a:rPr lang="en-US" sz="1400" dirty="0">
                          <a:effectLst/>
                        </a:rPr>
                      </a:br>
                      <a:r>
                        <a:rPr lang="en-US" sz="1400" dirty="0">
                          <a:effectLst/>
                        </a:rPr>
                        <a:t>2. Staff</a:t>
                      </a:r>
                      <a:br>
                        <a:rPr lang="en-US" sz="1400" dirty="0">
                          <a:effectLst/>
                        </a:rPr>
                      </a:br>
                      <a:r>
                        <a:rPr lang="en-US" sz="1400" dirty="0">
                          <a:effectLst/>
                        </a:rPr>
                        <a:t>3. Librarians</a:t>
                      </a:r>
                      <a:br>
                        <a:rPr lang="en-US" sz="1400" dirty="0">
                          <a:effectLst/>
                        </a:rPr>
                      </a:br>
                      <a:endParaRPr lang="en-US" sz="1400" dirty="0">
                        <a:effectLst/>
                      </a:endParaRPr>
                    </a:p>
                    <a:p>
                      <a:pPr algn="l"/>
                      <a:r>
                        <a:rPr lang="en-US" sz="1400" dirty="0"/>
                        <a:t>Staff and students will be able to log in and search for books, and staff members can request books. Librarians will be able to log in, add books, add users, and search for books.</a:t>
                      </a:r>
                    </a:p>
                  </a:txBody>
                  <a:tcPr marL="51766" marR="51766" marT="51766" marB="51766" anchor="ctr"/>
                </a:tc>
                <a:extLst>
                  <a:ext uri="{0D108BD9-81ED-4DB2-BD59-A6C34878D82A}">
                    <a16:rowId xmlns:a16="http://schemas.microsoft.com/office/drawing/2014/main" val="3424651117"/>
                  </a:ext>
                </a:extLst>
              </a:tr>
              <a:tr h="316515">
                <a:tc>
                  <a:txBody>
                    <a:bodyPr/>
                    <a:lstStyle/>
                    <a:p>
                      <a:pPr algn="l"/>
                      <a:r>
                        <a:rPr lang="en-US" sz="1400"/>
                        <a:t>Document Owner:</a:t>
                      </a:r>
                    </a:p>
                  </a:txBody>
                  <a:tcPr marL="51766" marR="51766" marT="51766" marB="51766" anchor="ctr"/>
                </a:tc>
                <a:tc>
                  <a:txBody>
                    <a:bodyPr/>
                    <a:lstStyle/>
                    <a:p>
                      <a:pPr algn="l"/>
                      <a:r>
                        <a:rPr lang="en-US" sz="1400"/>
                        <a:t>David Lowry</a:t>
                      </a:r>
                    </a:p>
                  </a:txBody>
                  <a:tcPr marL="51766" marR="51766" marT="51766" marB="51766" anchor="ctr"/>
                </a:tc>
                <a:extLst>
                  <a:ext uri="{0D108BD9-81ED-4DB2-BD59-A6C34878D82A}">
                    <a16:rowId xmlns:a16="http://schemas.microsoft.com/office/drawing/2014/main" val="4112823847"/>
                  </a:ext>
                </a:extLst>
              </a:tr>
              <a:tr h="316515">
                <a:tc>
                  <a:txBody>
                    <a:bodyPr/>
                    <a:lstStyle/>
                    <a:p>
                      <a:pPr algn="l"/>
                      <a:r>
                        <a:rPr lang="en-US" sz="1400"/>
                        <a:t>Participants:</a:t>
                      </a:r>
                    </a:p>
                  </a:txBody>
                  <a:tcPr marL="51766" marR="51766" marT="51766" marB="51766" anchor="ctr"/>
                </a:tc>
                <a:tc>
                  <a:txBody>
                    <a:bodyPr/>
                    <a:lstStyle/>
                    <a:p>
                      <a:pPr algn="l"/>
                      <a:r>
                        <a:rPr lang="en-US" sz="1400"/>
                        <a:t>David Rook</a:t>
                      </a:r>
                    </a:p>
                  </a:txBody>
                  <a:tcPr marL="51766" marR="51766" marT="51766" marB="51766" anchor="ctr"/>
                </a:tc>
                <a:extLst>
                  <a:ext uri="{0D108BD9-81ED-4DB2-BD59-A6C34878D82A}">
                    <a16:rowId xmlns:a16="http://schemas.microsoft.com/office/drawing/2014/main" val="1836988236"/>
                  </a:ext>
                </a:extLst>
              </a:tr>
              <a:tr h="316515">
                <a:tc>
                  <a:txBody>
                    <a:bodyPr/>
                    <a:lstStyle/>
                    <a:p>
                      <a:pPr algn="l"/>
                      <a:r>
                        <a:rPr lang="en-US" sz="1400"/>
                        <a:t>Reviewer:</a:t>
                      </a:r>
                    </a:p>
                  </a:txBody>
                  <a:tcPr marL="51766" marR="51766" marT="51766" marB="51766" anchor="ctr"/>
                </a:tc>
                <a:tc>
                  <a:txBody>
                    <a:bodyPr/>
                    <a:lstStyle/>
                    <a:p>
                      <a:pPr algn="l"/>
                      <a:r>
                        <a:rPr lang="en-US" sz="1400" dirty="0" err="1"/>
                        <a:t>Eoin</a:t>
                      </a:r>
                      <a:r>
                        <a:rPr lang="en-US" sz="1400" dirty="0"/>
                        <a:t> </a:t>
                      </a:r>
                      <a:r>
                        <a:rPr lang="en-US" sz="1400" dirty="0" err="1"/>
                        <a:t>Keary</a:t>
                      </a:r>
                      <a:endParaRPr lang="en-US" sz="1400" dirty="0"/>
                    </a:p>
                  </a:txBody>
                  <a:tcPr marL="51766" marR="51766" marT="51766" marB="51766" anchor="ctr"/>
                </a:tc>
                <a:extLst>
                  <a:ext uri="{0D108BD9-81ED-4DB2-BD59-A6C34878D82A}">
                    <a16:rowId xmlns:a16="http://schemas.microsoft.com/office/drawing/2014/main" val="3922664244"/>
                  </a:ext>
                </a:extLst>
              </a:tr>
            </a:tbl>
          </a:graphicData>
        </a:graphic>
      </p:graphicFrame>
      <p:sp>
        <p:nvSpPr>
          <p:cNvPr id="5" name="Rectangle 4"/>
          <p:cNvSpPr/>
          <p:nvPr/>
        </p:nvSpPr>
        <p:spPr>
          <a:xfrm>
            <a:off x="5003075" y="1324069"/>
            <a:ext cx="2776081" cy="523220"/>
          </a:xfrm>
          <a:prstGeom prst="rect">
            <a:avLst/>
          </a:prstGeom>
        </p:spPr>
        <p:txBody>
          <a:bodyPr wrap="none">
            <a:spAutoFit/>
          </a:bodyPr>
          <a:lstStyle/>
          <a:p>
            <a:r>
              <a:rPr lang="en-US" sz="2800" dirty="0"/>
              <a:t>Sample Template:</a:t>
            </a:r>
          </a:p>
        </p:txBody>
      </p:sp>
    </p:spTree>
    <p:extLst>
      <p:ext uri="{BB962C8B-B14F-4D97-AF65-F5344CB8AC3E}">
        <p14:creationId xmlns:p14="http://schemas.microsoft.com/office/powerpoint/2010/main" val="208700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77" y="212875"/>
            <a:ext cx="9404723" cy="851426"/>
          </a:xfrm>
        </p:spPr>
        <p:txBody>
          <a:bodyPr/>
          <a:lstStyle/>
          <a:p>
            <a:r>
              <a:rPr lang="en-US" dirty="0" smtClean="0"/>
              <a:t>External Dependencies</a:t>
            </a:r>
            <a:endParaRPr lang="en-US" dirty="0"/>
          </a:p>
        </p:txBody>
      </p:sp>
      <p:sp>
        <p:nvSpPr>
          <p:cNvPr id="3" name="Content Placeholder 2"/>
          <p:cNvSpPr>
            <a:spLocks noGrp="1"/>
          </p:cNvSpPr>
          <p:nvPr>
            <p:ph idx="1"/>
          </p:nvPr>
        </p:nvSpPr>
        <p:spPr>
          <a:xfrm>
            <a:off x="388495" y="1211029"/>
            <a:ext cx="4713514" cy="4351338"/>
          </a:xfrm>
        </p:spPr>
        <p:txBody>
          <a:bodyPr/>
          <a:lstStyle/>
          <a:p>
            <a:pPr marL="0" indent="0">
              <a:buNone/>
            </a:pPr>
            <a:r>
              <a:rPr lang="en-US" sz="2800" dirty="0" smtClean="0"/>
              <a:t>Key Attributes:</a:t>
            </a:r>
          </a:p>
          <a:p>
            <a:r>
              <a:rPr lang="en-US" b="1" dirty="0"/>
              <a:t>ID</a:t>
            </a:r>
            <a:r>
              <a:rPr lang="en-US" dirty="0"/>
              <a:t> - A unique ID assigned to the external dependency.</a:t>
            </a:r>
          </a:p>
          <a:p>
            <a:r>
              <a:rPr lang="en-US" b="1" dirty="0"/>
              <a:t>Description</a:t>
            </a:r>
            <a:r>
              <a:rPr lang="en-US" dirty="0"/>
              <a:t> - A textual description of the external dependency.</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69359461"/>
              </p:ext>
            </p:extLst>
          </p:nvPr>
        </p:nvGraphicFramePr>
        <p:xfrm>
          <a:off x="5998494" y="1587521"/>
          <a:ext cx="5617029" cy="5013276"/>
        </p:xfrm>
        <a:graphic>
          <a:graphicData uri="http://schemas.openxmlformats.org/drawingml/2006/table">
            <a:tbl>
              <a:tblPr bandRow="1">
                <a:tableStyleId>{073A0DAA-6AF3-43AB-8588-CEC1D06C72B9}</a:tableStyleId>
              </a:tblPr>
              <a:tblGrid>
                <a:gridCol w="1017269">
                  <a:extLst>
                    <a:ext uri="{9D8B030D-6E8A-4147-A177-3AD203B41FA5}">
                      <a16:colId xmlns:a16="http://schemas.microsoft.com/office/drawing/2014/main" val="1330512950"/>
                    </a:ext>
                  </a:extLst>
                </a:gridCol>
                <a:gridCol w="4599760">
                  <a:extLst>
                    <a:ext uri="{9D8B030D-6E8A-4147-A177-3AD203B41FA5}">
                      <a16:colId xmlns:a16="http://schemas.microsoft.com/office/drawing/2014/main" val="2264484463"/>
                    </a:ext>
                  </a:extLst>
                </a:gridCol>
              </a:tblGrid>
              <a:tr h="370991">
                <a:tc>
                  <a:txBody>
                    <a:bodyPr/>
                    <a:lstStyle/>
                    <a:p>
                      <a:pPr algn="l"/>
                      <a:r>
                        <a:rPr lang="en-US" sz="1600"/>
                        <a:t>ID</a:t>
                      </a:r>
                    </a:p>
                  </a:txBody>
                  <a:tcPr marL="60676" marR="60676" marT="60676" marB="60676" anchor="ctr"/>
                </a:tc>
                <a:tc>
                  <a:txBody>
                    <a:bodyPr/>
                    <a:lstStyle/>
                    <a:p>
                      <a:pPr algn="l"/>
                      <a:r>
                        <a:rPr lang="en-US" sz="1600" dirty="0"/>
                        <a:t>Description</a:t>
                      </a:r>
                    </a:p>
                  </a:txBody>
                  <a:tcPr marL="60676" marR="60676" marT="60676" marB="60676" anchor="ctr"/>
                </a:tc>
                <a:extLst>
                  <a:ext uri="{0D108BD9-81ED-4DB2-BD59-A6C34878D82A}">
                    <a16:rowId xmlns:a16="http://schemas.microsoft.com/office/drawing/2014/main" val="1073413899"/>
                  </a:ext>
                </a:extLst>
              </a:tr>
              <a:tr h="1369545">
                <a:tc>
                  <a:txBody>
                    <a:bodyPr/>
                    <a:lstStyle/>
                    <a:p>
                      <a:pPr algn="l"/>
                      <a:r>
                        <a:rPr lang="en-US" sz="1400" kern="1200" dirty="0"/>
                        <a:t>1</a:t>
                      </a:r>
                      <a:endParaRPr lang="en-US" sz="1400" kern="1200" dirty="0">
                        <a:solidFill>
                          <a:schemeClr val="dk1"/>
                        </a:solidFill>
                        <a:latin typeface="+mn-lt"/>
                        <a:ea typeface="+mn-ea"/>
                        <a:cs typeface="+mn-cs"/>
                      </a:endParaRPr>
                    </a:p>
                  </a:txBody>
                  <a:tcPr marL="60676" marR="60676" marT="60676" marB="60676" anchor="ctr"/>
                </a:tc>
                <a:tc>
                  <a:txBody>
                    <a:bodyPr/>
                    <a:lstStyle/>
                    <a:p>
                      <a:pPr algn="l"/>
                      <a:r>
                        <a:rPr lang="en-US" sz="1600" dirty="0"/>
                        <a:t>The college library website will run on a Linux server running Apache. This server will be hardened as per the college's server hardening standard. This includes the application of the latest operating system and application security patches.</a:t>
                      </a:r>
                    </a:p>
                  </a:txBody>
                  <a:tcPr marL="60676" marR="60676" marT="60676" marB="60676" anchor="ctr"/>
                </a:tc>
                <a:extLst>
                  <a:ext uri="{0D108BD9-81ED-4DB2-BD59-A6C34878D82A}">
                    <a16:rowId xmlns:a16="http://schemas.microsoft.com/office/drawing/2014/main" val="2870526391"/>
                  </a:ext>
                </a:extLst>
              </a:tr>
              <a:tr h="1369545">
                <a:tc>
                  <a:txBody>
                    <a:bodyPr/>
                    <a:lstStyle/>
                    <a:p>
                      <a:pPr algn="l"/>
                      <a:r>
                        <a:rPr lang="en-US" sz="1600"/>
                        <a:t>2</a:t>
                      </a:r>
                    </a:p>
                  </a:txBody>
                  <a:tcPr marL="60676" marR="60676" marT="60676" marB="60676" anchor="ctr"/>
                </a:tc>
                <a:tc>
                  <a:txBody>
                    <a:bodyPr/>
                    <a:lstStyle/>
                    <a:p>
                      <a:pPr algn="l"/>
                      <a:r>
                        <a:rPr lang="en-US" sz="1600" dirty="0"/>
                        <a:t>The database server will be MySQL and it will run on a Linux server. This server will be hardened as per the college's server hardening standard. This will include the application of the </a:t>
                      </a:r>
                      <a:r>
                        <a:rPr lang="en-US" sz="1600" dirty="0" err="1"/>
                        <a:t>lastest</a:t>
                      </a:r>
                      <a:r>
                        <a:rPr lang="en-US" sz="1600" dirty="0"/>
                        <a:t> operating system and application security patches.</a:t>
                      </a:r>
                    </a:p>
                  </a:txBody>
                  <a:tcPr marL="60676" marR="60676" marT="60676" marB="60676" anchor="ctr"/>
                </a:tc>
                <a:extLst>
                  <a:ext uri="{0D108BD9-81ED-4DB2-BD59-A6C34878D82A}">
                    <a16:rowId xmlns:a16="http://schemas.microsoft.com/office/drawing/2014/main" val="738156182"/>
                  </a:ext>
                </a:extLst>
              </a:tr>
              <a:tr h="620629">
                <a:tc>
                  <a:txBody>
                    <a:bodyPr/>
                    <a:lstStyle/>
                    <a:p>
                      <a:pPr algn="l"/>
                      <a:r>
                        <a:rPr lang="en-US" sz="1600" dirty="0"/>
                        <a:t>3</a:t>
                      </a:r>
                    </a:p>
                  </a:txBody>
                  <a:tcPr marL="60676" marR="60676" marT="60676" marB="60676" anchor="ctr"/>
                </a:tc>
                <a:tc>
                  <a:txBody>
                    <a:bodyPr/>
                    <a:lstStyle/>
                    <a:p>
                      <a:pPr algn="l"/>
                      <a:r>
                        <a:rPr lang="en-US" sz="1600"/>
                        <a:t>The connection between the Web Server and the database server will be over a private network.</a:t>
                      </a:r>
                    </a:p>
                  </a:txBody>
                  <a:tcPr marL="60676" marR="60676" marT="60676" marB="60676" anchor="ctr"/>
                </a:tc>
                <a:extLst>
                  <a:ext uri="{0D108BD9-81ED-4DB2-BD59-A6C34878D82A}">
                    <a16:rowId xmlns:a16="http://schemas.microsoft.com/office/drawing/2014/main" val="1617909256"/>
                  </a:ext>
                </a:extLst>
              </a:tr>
              <a:tr h="620629">
                <a:tc>
                  <a:txBody>
                    <a:bodyPr/>
                    <a:lstStyle/>
                    <a:p>
                      <a:pPr algn="l"/>
                      <a:r>
                        <a:rPr lang="en-US" sz="1600"/>
                        <a:t>4</a:t>
                      </a:r>
                    </a:p>
                  </a:txBody>
                  <a:tcPr marL="60676" marR="60676" marT="60676" marB="60676" anchor="ctr"/>
                </a:tc>
                <a:tc>
                  <a:txBody>
                    <a:bodyPr/>
                    <a:lstStyle/>
                    <a:p>
                      <a:pPr algn="l"/>
                      <a:r>
                        <a:rPr lang="en-US" sz="1600" dirty="0"/>
                        <a:t>The Web Server is behind a firewall and the only communication available is TLS.</a:t>
                      </a:r>
                    </a:p>
                  </a:txBody>
                  <a:tcPr marL="60676" marR="60676" marT="60676" marB="60676" anchor="ctr"/>
                </a:tc>
                <a:extLst>
                  <a:ext uri="{0D108BD9-81ED-4DB2-BD59-A6C34878D82A}">
                    <a16:rowId xmlns:a16="http://schemas.microsoft.com/office/drawing/2014/main" val="2675544834"/>
                  </a:ext>
                </a:extLst>
              </a:tr>
            </a:tbl>
          </a:graphicData>
        </a:graphic>
      </p:graphicFrame>
      <p:sp>
        <p:nvSpPr>
          <p:cNvPr id="5" name="Rectangle 4"/>
          <p:cNvSpPr/>
          <p:nvPr/>
        </p:nvSpPr>
        <p:spPr>
          <a:xfrm>
            <a:off x="5856158" y="1064301"/>
            <a:ext cx="2776081" cy="523220"/>
          </a:xfrm>
          <a:prstGeom prst="rect">
            <a:avLst/>
          </a:prstGeom>
        </p:spPr>
        <p:txBody>
          <a:bodyPr wrap="none">
            <a:spAutoFit/>
          </a:bodyPr>
          <a:lstStyle/>
          <a:p>
            <a:r>
              <a:rPr lang="en-US" sz="2800" dirty="0"/>
              <a:t>Sample Template:</a:t>
            </a:r>
            <a:endParaRPr lang="en-US" sz="2800" dirty="0"/>
          </a:p>
        </p:txBody>
      </p:sp>
    </p:spTree>
    <p:extLst>
      <p:ext uri="{BB962C8B-B14F-4D97-AF65-F5344CB8AC3E}">
        <p14:creationId xmlns:p14="http://schemas.microsoft.com/office/powerpoint/2010/main" val="1411606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318" y="50826"/>
            <a:ext cx="9404723" cy="782219"/>
          </a:xfrm>
        </p:spPr>
        <p:txBody>
          <a:bodyPr/>
          <a:lstStyle/>
          <a:p>
            <a:r>
              <a:rPr lang="en-US" dirty="0"/>
              <a:t>Entry Points</a:t>
            </a:r>
          </a:p>
        </p:txBody>
      </p:sp>
      <p:sp>
        <p:nvSpPr>
          <p:cNvPr id="3" name="Content Placeholder 2"/>
          <p:cNvSpPr>
            <a:spLocks noGrp="1"/>
          </p:cNvSpPr>
          <p:nvPr>
            <p:ph idx="1"/>
          </p:nvPr>
        </p:nvSpPr>
        <p:spPr>
          <a:xfrm>
            <a:off x="331318" y="1017316"/>
            <a:ext cx="4713514" cy="4351338"/>
          </a:xfrm>
        </p:spPr>
        <p:txBody>
          <a:bodyPr>
            <a:normAutofit fontScale="77500" lnSpcReduction="20000"/>
          </a:bodyPr>
          <a:lstStyle/>
          <a:p>
            <a:pPr marL="0" indent="0">
              <a:buNone/>
            </a:pPr>
            <a:r>
              <a:rPr lang="en-US" sz="3600" dirty="0" smtClean="0"/>
              <a:t>Key Attributes:</a:t>
            </a:r>
          </a:p>
          <a:p>
            <a:r>
              <a:rPr lang="en-US" b="1" dirty="0" smtClean="0"/>
              <a:t>ID</a:t>
            </a:r>
            <a:r>
              <a:rPr lang="en-US" dirty="0"/>
              <a:t> - A unique ID assigned to the entry point. This will be used to cross reference the entry point with any threats or vulnerabilities that are identified. In the case of layer entry points, a </a:t>
            </a:r>
            <a:r>
              <a:rPr lang="en-US" dirty="0" err="1"/>
              <a:t>major.minor</a:t>
            </a:r>
            <a:r>
              <a:rPr lang="en-US" dirty="0"/>
              <a:t> notation should be used.</a:t>
            </a:r>
          </a:p>
          <a:p>
            <a:r>
              <a:rPr lang="en-US" b="1" dirty="0"/>
              <a:t>Name</a:t>
            </a:r>
            <a:r>
              <a:rPr lang="en-US" dirty="0"/>
              <a:t> - A descriptive name identifying the entry point and its purpose.</a:t>
            </a:r>
          </a:p>
          <a:p>
            <a:r>
              <a:rPr lang="en-US" b="1" dirty="0"/>
              <a:t>Description</a:t>
            </a:r>
            <a:r>
              <a:rPr lang="en-US" dirty="0"/>
              <a:t> - A textual description detailing the interaction or processing that occurs at the entry point.</a:t>
            </a:r>
          </a:p>
          <a:p>
            <a:r>
              <a:rPr lang="en-US" b="1" dirty="0"/>
              <a:t>Trust Levels</a:t>
            </a:r>
            <a:r>
              <a:rPr lang="en-US" dirty="0"/>
              <a:t> - The level of access required at the entry point is documented here. These will be cross referenced with the trusts levels defined later in the document.</a:t>
            </a:r>
          </a:p>
          <a:p>
            <a:pPr marL="0" indent="0">
              <a:buNone/>
            </a:pPr>
            <a:endParaRPr lang="en-US" dirty="0"/>
          </a:p>
        </p:txBody>
      </p:sp>
      <p:sp>
        <p:nvSpPr>
          <p:cNvPr id="5" name="Rectangle 4"/>
          <p:cNvSpPr/>
          <p:nvPr/>
        </p:nvSpPr>
        <p:spPr>
          <a:xfrm>
            <a:off x="5521734" y="880927"/>
            <a:ext cx="2776081" cy="523220"/>
          </a:xfrm>
          <a:prstGeom prst="rect">
            <a:avLst/>
          </a:prstGeom>
        </p:spPr>
        <p:txBody>
          <a:bodyPr wrap="none">
            <a:spAutoFit/>
          </a:bodyPr>
          <a:lstStyle/>
          <a:p>
            <a:r>
              <a:rPr lang="en-US" sz="2800" dirty="0"/>
              <a:t>Sample Template:</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2655288168"/>
              </p:ext>
            </p:extLst>
          </p:nvPr>
        </p:nvGraphicFramePr>
        <p:xfrm>
          <a:off x="5521734" y="1452029"/>
          <a:ext cx="6255800" cy="5240280"/>
        </p:xfrm>
        <a:graphic>
          <a:graphicData uri="http://schemas.openxmlformats.org/drawingml/2006/table">
            <a:tbl>
              <a:tblPr bandRow="1">
                <a:tableStyleId>{073A0DAA-6AF3-43AB-8588-CEC1D06C72B9}</a:tableStyleId>
              </a:tblPr>
              <a:tblGrid>
                <a:gridCol w="347544">
                  <a:extLst>
                    <a:ext uri="{9D8B030D-6E8A-4147-A177-3AD203B41FA5}">
                      <a16:colId xmlns:a16="http://schemas.microsoft.com/office/drawing/2014/main" val="498023697"/>
                    </a:ext>
                  </a:extLst>
                </a:gridCol>
                <a:gridCol w="1042634">
                  <a:extLst>
                    <a:ext uri="{9D8B030D-6E8A-4147-A177-3AD203B41FA5}">
                      <a16:colId xmlns:a16="http://schemas.microsoft.com/office/drawing/2014/main" val="1115848403"/>
                    </a:ext>
                  </a:extLst>
                </a:gridCol>
                <a:gridCol w="3127900">
                  <a:extLst>
                    <a:ext uri="{9D8B030D-6E8A-4147-A177-3AD203B41FA5}">
                      <a16:colId xmlns:a16="http://schemas.microsoft.com/office/drawing/2014/main" val="523403786"/>
                    </a:ext>
                  </a:extLst>
                </a:gridCol>
                <a:gridCol w="1737722">
                  <a:extLst>
                    <a:ext uri="{9D8B030D-6E8A-4147-A177-3AD203B41FA5}">
                      <a16:colId xmlns:a16="http://schemas.microsoft.com/office/drawing/2014/main" val="4265027047"/>
                    </a:ext>
                  </a:extLst>
                </a:gridCol>
              </a:tblGrid>
              <a:tr h="189546">
                <a:tc>
                  <a:txBody>
                    <a:bodyPr/>
                    <a:lstStyle/>
                    <a:p>
                      <a:pPr algn="l"/>
                      <a:r>
                        <a:rPr lang="en-US" sz="1000" dirty="0" smtClean="0"/>
                        <a:t>ID</a:t>
                      </a:r>
                      <a:endParaRPr lang="en-US" sz="1000" dirty="0"/>
                    </a:p>
                  </a:txBody>
                  <a:tcPr marL="30290" marR="30290" marT="30290" marB="30290" anchor="ctr"/>
                </a:tc>
                <a:tc>
                  <a:txBody>
                    <a:bodyPr/>
                    <a:lstStyle/>
                    <a:p>
                      <a:pPr algn="l"/>
                      <a:r>
                        <a:rPr lang="en-US" sz="1000"/>
                        <a:t>Name</a:t>
                      </a:r>
                    </a:p>
                  </a:txBody>
                  <a:tcPr marL="30290" marR="30290" marT="30290" marB="30290" anchor="ctr"/>
                </a:tc>
                <a:tc>
                  <a:txBody>
                    <a:bodyPr/>
                    <a:lstStyle/>
                    <a:p>
                      <a:pPr algn="l"/>
                      <a:r>
                        <a:rPr lang="en-US" sz="1000" dirty="0"/>
                        <a:t>Description</a:t>
                      </a:r>
                    </a:p>
                  </a:txBody>
                  <a:tcPr marL="30290" marR="30290" marT="30290" marB="30290" anchor="ctr"/>
                </a:tc>
                <a:tc>
                  <a:txBody>
                    <a:bodyPr/>
                    <a:lstStyle/>
                    <a:p>
                      <a:pPr algn="l"/>
                      <a:r>
                        <a:rPr lang="en-US" sz="1000"/>
                        <a:t>Trust Levels</a:t>
                      </a:r>
                    </a:p>
                  </a:txBody>
                  <a:tcPr marL="30290" marR="30290" marT="30290" marB="30290" anchor="ctr"/>
                </a:tc>
                <a:extLst>
                  <a:ext uri="{0D108BD9-81ED-4DB2-BD59-A6C34878D82A}">
                    <a16:rowId xmlns:a16="http://schemas.microsoft.com/office/drawing/2014/main" val="2650616028"/>
                  </a:ext>
                </a:extLst>
              </a:tr>
              <a:tr h="1003338">
                <a:tc>
                  <a:txBody>
                    <a:bodyPr/>
                    <a:lstStyle/>
                    <a:p>
                      <a:pPr algn="l"/>
                      <a:r>
                        <a:rPr lang="en-US" sz="1000"/>
                        <a:t>1</a:t>
                      </a:r>
                    </a:p>
                  </a:txBody>
                  <a:tcPr marL="30290" marR="30290" marT="30290" marB="30290" anchor="ctr"/>
                </a:tc>
                <a:tc>
                  <a:txBody>
                    <a:bodyPr/>
                    <a:lstStyle/>
                    <a:p>
                      <a:pPr algn="l"/>
                      <a:r>
                        <a:rPr lang="en-US" sz="1000" dirty="0"/>
                        <a:t>HTTPS Port</a:t>
                      </a:r>
                    </a:p>
                  </a:txBody>
                  <a:tcPr marL="30290" marR="30290" marT="30290" marB="30290" anchor="ctr"/>
                </a:tc>
                <a:tc>
                  <a:txBody>
                    <a:bodyPr/>
                    <a:lstStyle/>
                    <a:p>
                      <a:pPr algn="l"/>
                      <a:r>
                        <a:rPr lang="en-US" sz="1000"/>
                        <a:t>The college library website will be only be accessible via TLS. All pages within the college library website are layered on this entry point.</a:t>
                      </a:r>
                    </a:p>
                  </a:txBody>
                  <a:tcPr marL="30290" marR="30290" marT="30290" marB="30290" anchor="ctr"/>
                </a:tc>
                <a:tc>
                  <a:txBody>
                    <a:bodyPr/>
                    <a:lstStyle/>
                    <a:p>
                      <a:pPr algn="l"/>
                      <a:r>
                        <a:rPr lang="en-US" sz="1000"/>
                        <a:t>(1) Anonymous Web User</a:t>
                      </a:r>
                      <a:br>
                        <a:rPr lang="en-US" sz="1000"/>
                      </a:br>
                      <a:r>
                        <a:rPr lang="en-US" sz="1000">
                          <a:effectLst/>
                        </a:rPr>
                        <a:t>(2) User with Valid Login Credentials</a:t>
                      </a:r>
                      <a:br>
                        <a:rPr lang="en-US" sz="1000">
                          <a:effectLst/>
                        </a:rPr>
                      </a:br>
                      <a:r>
                        <a:rPr lang="en-US" sz="1000">
                          <a:effectLst/>
                        </a:rPr>
                        <a:t>(3) User with Invalid Login Credentials</a:t>
                      </a:r>
                      <a:br>
                        <a:rPr lang="en-US" sz="1000">
                          <a:effectLst/>
                        </a:rPr>
                      </a:br>
                      <a:r>
                        <a:rPr lang="en-US" sz="1000">
                          <a:effectLst/>
                        </a:rPr>
                        <a:t>(4) Librarian</a:t>
                      </a:r>
                      <a:br>
                        <a:rPr lang="en-US" sz="1000">
                          <a:effectLst/>
                        </a:rPr>
                      </a:br>
                      <a:endParaRPr lang="en-US" sz="1000">
                        <a:effectLst/>
                      </a:endParaRPr>
                    </a:p>
                  </a:txBody>
                  <a:tcPr marL="30290" marR="30290" marT="30290" marB="30290" anchor="ctr"/>
                </a:tc>
                <a:extLst>
                  <a:ext uri="{0D108BD9-81ED-4DB2-BD59-A6C34878D82A}">
                    <a16:rowId xmlns:a16="http://schemas.microsoft.com/office/drawing/2014/main" val="315053098"/>
                  </a:ext>
                </a:extLst>
              </a:tr>
              <a:tr h="1003338">
                <a:tc>
                  <a:txBody>
                    <a:bodyPr/>
                    <a:lstStyle/>
                    <a:p>
                      <a:pPr algn="l"/>
                      <a:r>
                        <a:rPr lang="en-US" sz="1000"/>
                        <a:t>1.1</a:t>
                      </a:r>
                    </a:p>
                  </a:txBody>
                  <a:tcPr marL="30290" marR="30290" marT="30290" marB="30290" anchor="ctr"/>
                </a:tc>
                <a:tc>
                  <a:txBody>
                    <a:bodyPr/>
                    <a:lstStyle/>
                    <a:p>
                      <a:pPr algn="l"/>
                      <a:r>
                        <a:rPr lang="en-US" sz="1000"/>
                        <a:t>Library Main Page</a:t>
                      </a:r>
                    </a:p>
                  </a:txBody>
                  <a:tcPr marL="30290" marR="30290" marT="30290" marB="30290" anchor="ctr"/>
                </a:tc>
                <a:tc>
                  <a:txBody>
                    <a:bodyPr/>
                    <a:lstStyle/>
                    <a:p>
                      <a:pPr algn="l"/>
                      <a:r>
                        <a:rPr lang="en-US" sz="1000"/>
                        <a:t>The splash page for the college library website is the entry point for all users.</a:t>
                      </a:r>
                    </a:p>
                  </a:txBody>
                  <a:tcPr marL="30290" marR="30290" marT="30290" marB="30290" anchor="ctr"/>
                </a:tc>
                <a:tc>
                  <a:txBody>
                    <a:bodyPr/>
                    <a:lstStyle/>
                    <a:p>
                      <a:pPr algn="l"/>
                      <a:r>
                        <a:rPr lang="en-US" sz="1000" dirty="0"/>
                        <a:t>(1) Anonymous Web User</a:t>
                      </a:r>
                      <a:br>
                        <a:rPr lang="en-US" sz="1000" dirty="0"/>
                      </a:br>
                      <a:r>
                        <a:rPr lang="en-US" sz="1000" dirty="0">
                          <a:effectLst/>
                        </a:rPr>
                        <a:t>(2) User with Valid Login Credentials</a:t>
                      </a:r>
                      <a:br>
                        <a:rPr lang="en-US" sz="1000" dirty="0">
                          <a:effectLst/>
                        </a:rPr>
                      </a:br>
                      <a:r>
                        <a:rPr lang="en-US" sz="1000" dirty="0">
                          <a:effectLst/>
                        </a:rPr>
                        <a:t>(3) User with Invalid Login Credentials</a:t>
                      </a:r>
                      <a:br>
                        <a:rPr lang="en-US" sz="1000" dirty="0">
                          <a:effectLst/>
                        </a:rPr>
                      </a:br>
                      <a:r>
                        <a:rPr lang="en-US" sz="1000" dirty="0">
                          <a:effectLst/>
                        </a:rPr>
                        <a:t>(4) Librarian</a:t>
                      </a:r>
                      <a:br>
                        <a:rPr lang="en-US" sz="1000" dirty="0">
                          <a:effectLst/>
                        </a:rPr>
                      </a:br>
                      <a:endParaRPr lang="en-US" sz="1000" dirty="0">
                        <a:effectLst/>
                      </a:endParaRPr>
                    </a:p>
                  </a:txBody>
                  <a:tcPr marL="30290" marR="30290" marT="30290" marB="30290" anchor="ctr"/>
                </a:tc>
                <a:extLst>
                  <a:ext uri="{0D108BD9-81ED-4DB2-BD59-A6C34878D82A}">
                    <a16:rowId xmlns:a16="http://schemas.microsoft.com/office/drawing/2014/main" val="2894028281"/>
                  </a:ext>
                </a:extLst>
              </a:tr>
              <a:tr h="867706">
                <a:tc>
                  <a:txBody>
                    <a:bodyPr/>
                    <a:lstStyle/>
                    <a:p>
                      <a:pPr algn="l"/>
                      <a:r>
                        <a:rPr lang="en-US" sz="1000"/>
                        <a:t>1.2</a:t>
                      </a:r>
                    </a:p>
                  </a:txBody>
                  <a:tcPr marL="30290" marR="30290" marT="30290" marB="30290" anchor="ctr"/>
                </a:tc>
                <a:tc>
                  <a:txBody>
                    <a:bodyPr/>
                    <a:lstStyle/>
                    <a:p>
                      <a:pPr algn="l"/>
                      <a:r>
                        <a:rPr lang="en-US" sz="1000"/>
                        <a:t>Login Page</a:t>
                      </a:r>
                    </a:p>
                  </a:txBody>
                  <a:tcPr marL="30290" marR="30290" marT="30290" marB="30290" anchor="ctr"/>
                </a:tc>
                <a:tc>
                  <a:txBody>
                    <a:bodyPr/>
                    <a:lstStyle/>
                    <a:p>
                      <a:pPr algn="l"/>
                      <a:r>
                        <a:rPr lang="en-US" sz="1000" dirty="0"/>
                        <a:t>Students, faculty members and librarians must log in to the college library website before they can carry out any of the use cases.</a:t>
                      </a:r>
                    </a:p>
                  </a:txBody>
                  <a:tcPr marL="30290" marR="30290" marT="30290" marB="30290" anchor="ctr"/>
                </a:tc>
                <a:tc>
                  <a:txBody>
                    <a:bodyPr/>
                    <a:lstStyle/>
                    <a:p>
                      <a:pPr algn="l"/>
                      <a:r>
                        <a:rPr lang="en-US" sz="1000"/>
                        <a:t>(1) Anonymous Web User</a:t>
                      </a:r>
                      <a:br>
                        <a:rPr lang="en-US" sz="1000"/>
                      </a:br>
                      <a:r>
                        <a:rPr lang="en-US" sz="1000">
                          <a:effectLst/>
                        </a:rPr>
                        <a:t>(2) User with Login Credentials</a:t>
                      </a:r>
                      <a:br>
                        <a:rPr lang="en-US" sz="1000">
                          <a:effectLst/>
                        </a:rPr>
                      </a:br>
                      <a:r>
                        <a:rPr lang="en-US" sz="1000">
                          <a:effectLst/>
                        </a:rPr>
                        <a:t>(3) User with Invalid Login Credentials</a:t>
                      </a:r>
                      <a:br>
                        <a:rPr lang="en-US" sz="1000">
                          <a:effectLst/>
                        </a:rPr>
                      </a:br>
                      <a:r>
                        <a:rPr lang="en-US" sz="1000">
                          <a:effectLst/>
                        </a:rPr>
                        <a:t>(4) Librarian</a:t>
                      </a:r>
                      <a:br>
                        <a:rPr lang="en-US" sz="1000">
                          <a:effectLst/>
                        </a:rPr>
                      </a:br>
                      <a:endParaRPr lang="en-US" sz="1000">
                        <a:effectLst/>
                      </a:endParaRPr>
                    </a:p>
                  </a:txBody>
                  <a:tcPr marL="30290" marR="30290" marT="30290" marB="30290" anchor="ctr"/>
                </a:tc>
                <a:extLst>
                  <a:ext uri="{0D108BD9-81ED-4DB2-BD59-A6C34878D82A}">
                    <a16:rowId xmlns:a16="http://schemas.microsoft.com/office/drawing/2014/main" val="1363405737"/>
                  </a:ext>
                </a:extLst>
              </a:tr>
              <a:tr h="867706">
                <a:tc>
                  <a:txBody>
                    <a:bodyPr/>
                    <a:lstStyle/>
                    <a:p>
                      <a:pPr algn="l"/>
                      <a:r>
                        <a:rPr lang="en-US" sz="1000"/>
                        <a:t>1.2.1</a:t>
                      </a:r>
                    </a:p>
                  </a:txBody>
                  <a:tcPr marL="30290" marR="30290" marT="30290" marB="30290" anchor="ctr"/>
                </a:tc>
                <a:tc>
                  <a:txBody>
                    <a:bodyPr/>
                    <a:lstStyle/>
                    <a:p>
                      <a:pPr algn="l"/>
                      <a:r>
                        <a:rPr lang="en-US" sz="1000"/>
                        <a:t>Login Function</a:t>
                      </a:r>
                    </a:p>
                  </a:txBody>
                  <a:tcPr marL="30290" marR="30290" marT="30290" marB="30290" anchor="ctr"/>
                </a:tc>
                <a:tc>
                  <a:txBody>
                    <a:bodyPr/>
                    <a:lstStyle/>
                    <a:p>
                      <a:pPr algn="l"/>
                      <a:r>
                        <a:rPr lang="en-US" sz="1000"/>
                        <a:t>The login function accepts user supplied credentials and compares them with those in the database.</a:t>
                      </a:r>
                    </a:p>
                  </a:txBody>
                  <a:tcPr marL="30290" marR="30290" marT="30290" marB="30290" anchor="ctr"/>
                </a:tc>
                <a:tc>
                  <a:txBody>
                    <a:bodyPr/>
                    <a:lstStyle/>
                    <a:p>
                      <a:pPr algn="l"/>
                      <a:r>
                        <a:rPr lang="en-US" sz="1000">
                          <a:effectLst/>
                        </a:rPr>
                        <a:t>(2) User with Valid Login Credentials</a:t>
                      </a:r>
                      <a:br>
                        <a:rPr lang="en-US" sz="1000">
                          <a:effectLst/>
                        </a:rPr>
                      </a:br>
                      <a:r>
                        <a:rPr lang="en-US" sz="1000">
                          <a:effectLst/>
                        </a:rPr>
                        <a:t>(3) User with Invalid Login Credentials</a:t>
                      </a:r>
                      <a:br>
                        <a:rPr lang="en-US" sz="1000">
                          <a:effectLst/>
                        </a:rPr>
                      </a:br>
                      <a:endParaRPr lang="en-US" sz="1000">
                        <a:effectLst/>
                      </a:endParaRPr>
                    </a:p>
                    <a:p>
                      <a:pPr algn="l"/>
                      <a:r>
                        <a:rPr lang="en-US" sz="1000"/>
                        <a:t>(4) Librarian</a:t>
                      </a:r>
                    </a:p>
                  </a:txBody>
                  <a:tcPr marL="30290" marR="30290" marT="30290" marB="30290" anchor="ctr"/>
                </a:tc>
                <a:extLst>
                  <a:ext uri="{0D108BD9-81ED-4DB2-BD59-A6C34878D82A}">
                    <a16:rowId xmlns:a16="http://schemas.microsoft.com/office/drawing/2014/main" val="1078970428"/>
                  </a:ext>
                </a:extLst>
              </a:tr>
              <a:tr h="596442">
                <a:tc>
                  <a:txBody>
                    <a:bodyPr/>
                    <a:lstStyle/>
                    <a:p>
                      <a:pPr algn="l"/>
                      <a:r>
                        <a:rPr lang="en-US" sz="1000"/>
                        <a:t>1.3</a:t>
                      </a:r>
                    </a:p>
                  </a:txBody>
                  <a:tcPr marL="30290" marR="30290" marT="30290" marB="30290" anchor="ctr"/>
                </a:tc>
                <a:tc>
                  <a:txBody>
                    <a:bodyPr/>
                    <a:lstStyle/>
                    <a:p>
                      <a:pPr algn="l"/>
                      <a:r>
                        <a:rPr lang="en-US" sz="1000" dirty="0"/>
                        <a:t>Search Entry Page</a:t>
                      </a:r>
                    </a:p>
                  </a:txBody>
                  <a:tcPr marL="30290" marR="30290" marT="30290" marB="30290" anchor="ctr"/>
                </a:tc>
                <a:tc>
                  <a:txBody>
                    <a:bodyPr/>
                    <a:lstStyle/>
                    <a:p>
                      <a:pPr algn="l"/>
                      <a:r>
                        <a:rPr lang="en-US" sz="1000"/>
                        <a:t>The page used to enter a search query.</a:t>
                      </a:r>
                    </a:p>
                  </a:txBody>
                  <a:tcPr marL="30290" marR="30290" marT="30290" marB="30290" anchor="ctr"/>
                </a:tc>
                <a:tc>
                  <a:txBody>
                    <a:bodyPr/>
                    <a:lstStyle/>
                    <a:p>
                      <a:pPr algn="l"/>
                      <a:r>
                        <a:rPr lang="en-US" sz="1000" dirty="0">
                          <a:effectLst/>
                        </a:rPr>
                        <a:t>(2) User with Valid Login Credentials</a:t>
                      </a:r>
                      <a:br>
                        <a:rPr lang="en-US" sz="1000" dirty="0">
                          <a:effectLst/>
                        </a:rPr>
                      </a:br>
                      <a:endParaRPr lang="en-US" sz="1000" dirty="0">
                        <a:effectLst/>
                      </a:endParaRPr>
                    </a:p>
                    <a:p>
                      <a:pPr algn="l"/>
                      <a:r>
                        <a:rPr lang="en-US" sz="1000" dirty="0"/>
                        <a:t>(4) Librarian</a:t>
                      </a:r>
                    </a:p>
                  </a:txBody>
                  <a:tcPr marL="30290" marR="30290" marT="30290" marB="30290" anchor="ctr"/>
                </a:tc>
                <a:extLst>
                  <a:ext uri="{0D108BD9-81ED-4DB2-BD59-A6C34878D82A}">
                    <a16:rowId xmlns:a16="http://schemas.microsoft.com/office/drawing/2014/main" val="1941488750"/>
                  </a:ext>
                </a:extLst>
              </a:tr>
            </a:tbl>
          </a:graphicData>
        </a:graphic>
      </p:graphicFrame>
    </p:spTree>
    <p:extLst>
      <p:ext uri="{BB962C8B-B14F-4D97-AF65-F5344CB8AC3E}">
        <p14:creationId xmlns:p14="http://schemas.microsoft.com/office/powerpoint/2010/main" val="80635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507" y="158095"/>
            <a:ext cx="10515600" cy="869812"/>
          </a:xfrm>
        </p:spPr>
        <p:txBody>
          <a:bodyPr/>
          <a:lstStyle/>
          <a:p>
            <a:r>
              <a:rPr lang="en-US" dirty="0" smtClean="0"/>
              <a:t>Assets</a:t>
            </a:r>
            <a:endParaRPr lang="en-US" dirty="0"/>
          </a:p>
        </p:txBody>
      </p:sp>
      <p:sp>
        <p:nvSpPr>
          <p:cNvPr id="3" name="Content Placeholder 2"/>
          <p:cNvSpPr>
            <a:spLocks noGrp="1"/>
          </p:cNvSpPr>
          <p:nvPr>
            <p:ph idx="1"/>
          </p:nvPr>
        </p:nvSpPr>
        <p:spPr>
          <a:xfrm>
            <a:off x="370507" y="991512"/>
            <a:ext cx="4713514" cy="4351338"/>
          </a:xfrm>
        </p:spPr>
        <p:txBody>
          <a:bodyPr>
            <a:normAutofit fontScale="85000" lnSpcReduction="10000"/>
          </a:bodyPr>
          <a:lstStyle/>
          <a:p>
            <a:pPr marL="0" indent="0">
              <a:buNone/>
            </a:pPr>
            <a:r>
              <a:rPr lang="en-US" sz="3300" dirty="0" smtClean="0"/>
              <a:t>Key Attributes:</a:t>
            </a:r>
          </a:p>
          <a:p>
            <a:r>
              <a:rPr lang="en-US" b="1" dirty="0"/>
              <a:t>ID</a:t>
            </a:r>
            <a:r>
              <a:rPr lang="en-US" dirty="0"/>
              <a:t> - A unique ID is assigned to identify each asset. This will be used to cross reference the asset with any threats or vulnerabilities that are identified.</a:t>
            </a:r>
          </a:p>
          <a:p>
            <a:r>
              <a:rPr lang="en-US" b="1" dirty="0"/>
              <a:t>Name</a:t>
            </a:r>
            <a:r>
              <a:rPr lang="en-US" dirty="0"/>
              <a:t> - A descriptive name that clearly identifies the asset.</a:t>
            </a:r>
          </a:p>
          <a:p>
            <a:r>
              <a:rPr lang="en-US" b="1" dirty="0"/>
              <a:t>Description</a:t>
            </a:r>
            <a:r>
              <a:rPr lang="en-US" dirty="0"/>
              <a:t> - A textual description of what the asset is and why it needs to be protected.</a:t>
            </a:r>
          </a:p>
          <a:p>
            <a:r>
              <a:rPr lang="en-US" b="1" dirty="0"/>
              <a:t>Trust Levels</a:t>
            </a:r>
            <a:r>
              <a:rPr lang="en-US" dirty="0"/>
              <a:t> - The level of access required to access the entry point is documented here. These will be cross referenced with the trust levels defined in the next step.</a:t>
            </a:r>
          </a:p>
          <a:p>
            <a:endParaRPr lang="en-US" dirty="0"/>
          </a:p>
        </p:txBody>
      </p:sp>
      <p:sp>
        <p:nvSpPr>
          <p:cNvPr id="5" name="Rectangle 4"/>
          <p:cNvSpPr/>
          <p:nvPr/>
        </p:nvSpPr>
        <p:spPr>
          <a:xfrm>
            <a:off x="5368834" y="766297"/>
            <a:ext cx="2776081" cy="523220"/>
          </a:xfrm>
          <a:prstGeom prst="rect">
            <a:avLst/>
          </a:prstGeom>
        </p:spPr>
        <p:txBody>
          <a:bodyPr wrap="none">
            <a:spAutoFit/>
          </a:bodyPr>
          <a:lstStyle/>
          <a:p>
            <a:r>
              <a:rPr lang="en-US" sz="2800" dirty="0"/>
              <a:t>Sample Template:</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970893807"/>
              </p:ext>
            </p:extLst>
          </p:nvPr>
        </p:nvGraphicFramePr>
        <p:xfrm>
          <a:off x="5492802" y="1323279"/>
          <a:ext cx="6139543" cy="5377211"/>
        </p:xfrm>
        <a:graphic>
          <a:graphicData uri="http://schemas.openxmlformats.org/drawingml/2006/table">
            <a:tbl>
              <a:tblPr bandRow="1">
                <a:tableStyleId>{073A0DAA-6AF3-43AB-8588-CEC1D06C72B9}</a:tableStyleId>
              </a:tblPr>
              <a:tblGrid>
                <a:gridCol w="306977">
                  <a:extLst>
                    <a:ext uri="{9D8B030D-6E8A-4147-A177-3AD203B41FA5}">
                      <a16:colId xmlns:a16="http://schemas.microsoft.com/office/drawing/2014/main" val="1713850876"/>
                    </a:ext>
                  </a:extLst>
                </a:gridCol>
                <a:gridCol w="920931">
                  <a:extLst>
                    <a:ext uri="{9D8B030D-6E8A-4147-A177-3AD203B41FA5}">
                      <a16:colId xmlns:a16="http://schemas.microsoft.com/office/drawing/2014/main" val="143623874"/>
                    </a:ext>
                  </a:extLst>
                </a:gridCol>
                <a:gridCol w="3376749">
                  <a:extLst>
                    <a:ext uri="{9D8B030D-6E8A-4147-A177-3AD203B41FA5}">
                      <a16:colId xmlns:a16="http://schemas.microsoft.com/office/drawing/2014/main" val="2044750163"/>
                    </a:ext>
                  </a:extLst>
                </a:gridCol>
                <a:gridCol w="1534886">
                  <a:extLst>
                    <a:ext uri="{9D8B030D-6E8A-4147-A177-3AD203B41FA5}">
                      <a16:colId xmlns:a16="http://schemas.microsoft.com/office/drawing/2014/main" val="971700819"/>
                    </a:ext>
                  </a:extLst>
                </a:gridCol>
              </a:tblGrid>
              <a:tr h="205795">
                <a:tc>
                  <a:txBody>
                    <a:bodyPr/>
                    <a:lstStyle/>
                    <a:p>
                      <a:pPr algn="l"/>
                      <a:r>
                        <a:rPr lang="en-US" sz="1000"/>
                        <a:t>ID</a:t>
                      </a:r>
                    </a:p>
                  </a:txBody>
                  <a:tcPr marL="14835" marR="14835" marT="14835" marB="14835" anchor="ctr"/>
                </a:tc>
                <a:tc>
                  <a:txBody>
                    <a:bodyPr/>
                    <a:lstStyle/>
                    <a:p>
                      <a:pPr algn="l"/>
                      <a:r>
                        <a:rPr lang="en-US" sz="1000"/>
                        <a:t>Name</a:t>
                      </a:r>
                    </a:p>
                  </a:txBody>
                  <a:tcPr marL="14835" marR="14835" marT="14835" marB="14835" anchor="ctr"/>
                </a:tc>
                <a:tc>
                  <a:txBody>
                    <a:bodyPr/>
                    <a:lstStyle/>
                    <a:p>
                      <a:pPr algn="l"/>
                      <a:r>
                        <a:rPr lang="en-US" sz="1000" dirty="0"/>
                        <a:t>Description</a:t>
                      </a:r>
                    </a:p>
                  </a:txBody>
                  <a:tcPr marL="14835" marR="14835" marT="14835" marB="14835" anchor="ctr"/>
                </a:tc>
                <a:tc>
                  <a:txBody>
                    <a:bodyPr/>
                    <a:lstStyle/>
                    <a:p>
                      <a:pPr algn="l"/>
                      <a:r>
                        <a:rPr lang="en-US" sz="1000"/>
                        <a:t>Trust Levels</a:t>
                      </a:r>
                    </a:p>
                  </a:txBody>
                  <a:tcPr marL="14835" marR="14835" marT="14835" marB="14835" anchor="ctr"/>
                </a:tc>
                <a:extLst>
                  <a:ext uri="{0D108BD9-81ED-4DB2-BD59-A6C34878D82A}">
                    <a16:rowId xmlns:a16="http://schemas.microsoft.com/office/drawing/2014/main" val="914281263"/>
                  </a:ext>
                </a:extLst>
              </a:tr>
              <a:tr h="344276">
                <a:tc>
                  <a:txBody>
                    <a:bodyPr/>
                    <a:lstStyle/>
                    <a:p>
                      <a:pPr algn="l"/>
                      <a:r>
                        <a:rPr lang="en-US" sz="1000"/>
                        <a:t>1</a:t>
                      </a:r>
                    </a:p>
                  </a:txBody>
                  <a:tcPr marL="14835" marR="14835" marT="14835" marB="14835" anchor="ctr"/>
                </a:tc>
                <a:tc>
                  <a:txBody>
                    <a:bodyPr/>
                    <a:lstStyle/>
                    <a:p>
                      <a:pPr algn="l"/>
                      <a:r>
                        <a:rPr lang="en-US" sz="1000"/>
                        <a:t>Library Users and Librarian</a:t>
                      </a:r>
                    </a:p>
                  </a:txBody>
                  <a:tcPr marL="14835" marR="14835" marT="14835" marB="14835" anchor="ctr"/>
                </a:tc>
                <a:tc>
                  <a:txBody>
                    <a:bodyPr/>
                    <a:lstStyle/>
                    <a:p>
                      <a:pPr algn="l"/>
                      <a:r>
                        <a:rPr lang="en-US" sz="1000"/>
                        <a:t>Assets relating to students, faculty members, and librarians.</a:t>
                      </a:r>
                    </a:p>
                  </a:txBody>
                  <a:tcPr marL="14835" marR="14835" marT="14835" marB="14835" anchor="ctr"/>
                </a:tc>
                <a:tc>
                  <a:txBody>
                    <a:bodyPr/>
                    <a:lstStyle/>
                    <a:p>
                      <a:pPr algn="l"/>
                      <a:endParaRPr lang="en-US" sz="1000"/>
                    </a:p>
                  </a:txBody>
                  <a:tcPr marL="14835" marR="14835" marT="14835" marB="14835" anchor="ctr"/>
                </a:tc>
                <a:extLst>
                  <a:ext uri="{0D108BD9-81ED-4DB2-BD59-A6C34878D82A}">
                    <a16:rowId xmlns:a16="http://schemas.microsoft.com/office/drawing/2014/main" val="3785982380"/>
                  </a:ext>
                </a:extLst>
              </a:tr>
              <a:tr h="1452104">
                <a:tc>
                  <a:txBody>
                    <a:bodyPr/>
                    <a:lstStyle/>
                    <a:p>
                      <a:pPr algn="l"/>
                      <a:r>
                        <a:rPr lang="en-US" sz="1000"/>
                        <a:t>1.1</a:t>
                      </a:r>
                    </a:p>
                  </a:txBody>
                  <a:tcPr marL="14835" marR="14835" marT="14835" marB="14835" anchor="ctr"/>
                </a:tc>
                <a:tc>
                  <a:txBody>
                    <a:bodyPr/>
                    <a:lstStyle/>
                    <a:p>
                      <a:pPr algn="l"/>
                      <a:r>
                        <a:rPr lang="en-US" sz="1000" dirty="0"/>
                        <a:t>User Login Details</a:t>
                      </a:r>
                    </a:p>
                  </a:txBody>
                  <a:tcPr marL="14835" marR="14835" marT="14835" marB="14835" anchor="ctr"/>
                </a:tc>
                <a:tc>
                  <a:txBody>
                    <a:bodyPr/>
                    <a:lstStyle/>
                    <a:p>
                      <a:pPr algn="l"/>
                      <a:r>
                        <a:rPr lang="en-US" sz="1000" dirty="0"/>
                        <a:t>The login credentials that a student or a faculty member will use to log into the College Library website.</a:t>
                      </a:r>
                    </a:p>
                  </a:txBody>
                  <a:tcPr marL="14835" marR="14835" marT="14835" marB="14835" anchor="ctr"/>
                </a:tc>
                <a:tc>
                  <a:txBody>
                    <a:bodyPr/>
                    <a:lstStyle/>
                    <a:p>
                      <a:pPr algn="l"/>
                      <a:r>
                        <a:rPr lang="en-US" sz="1000">
                          <a:effectLst/>
                        </a:rPr>
                        <a:t>(2) User with Valid Login Credentials</a:t>
                      </a:r>
                      <a:br>
                        <a:rPr lang="en-US" sz="1000">
                          <a:effectLst/>
                        </a:rPr>
                      </a:br>
                      <a:r>
                        <a:rPr lang="en-US" sz="1000">
                          <a:effectLst/>
                        </a:rPr>
                        <a:t>(4) Librarian </a:t>
                      </a:r>
                      <a:br>
                        <a:rPr lang="en-US" sz="1000">
                          <a:effectLst/>
                        </a:rPr>
                      </a:br>
                      <a:r>
                        <a:rPr lang="en-US" sz="1000">
                          <a:effectLst/>
                        </a:rPr>
                        <a:t>(5) Database Server Administrator </a:t>
                      </a:r>
                      <a:br>
                        <a:rPr lang="en-US" sz="1000">
                          <a:effectLst/>
                        </a:rPr>
                      </a:br>
                      <a:r>
                        <a:rPr lang="en-US" sz="1000">
                          <a:effectLst/>
                        </a:rPr>
                        <a:t>(7) Web Server User Process</a:t>
                      </a:r>
                      <a:br>
                        <a:rPr lang="en-US" sz="1000">
                          <a:effectLst/>
                        </a:rPr>
                      </a:br>
                      <a:r>
                        <a:rPr lang="en-US" sz="1000">
                          <a:effectLst/>
                        </a:rPr>
                        <a:t>(8) Database Read User</a:t>
                      </a:r>
                      <a:br>
                        <a:rPr lang="en-US" sz="1000">
                          <a:effectLst/>
                        </a:rPr>
                      </a:br>
                      <a:r>
                        <a:rPr lang="en-US" sz="1000">
                          <a:effectLst/>
                        </a:rPr>
                        <a:t>(9) Database Read/Write User</a:t>
                      </a:r>
                    </a:p>
                  </a:txBody>
                  <a:tcPr marL="14835" marR="14835" marT="14835" marB="14835" anchor="ctr"/>
                </a:tc>
                <a:extLst>
                  <a:ext uri="{0D108BD9-81ED-4DB2-BD59-A6C34878D82A}">
                    <a16:rowId xmlns:a16="http://schemas.microsoft.com/office/drawing/2014/main" val="3049985426"/>
                  </a:ext>
                </a:extLst>
              </a:tr>
              <a:tr h="205795">
                <a:tc>
                  <a:txBody>
                    <a:bodyPr/>
                    <a:lstStyle/>
                    <a:p>
                      <a:pPr algn="l"/>
                      <a:r>
                        <a:rPr lang="en-US" sz="1000" dirty="0"/>
                        <a:t>2</a:t>
                      </a:r>
                    </a:p>
                  </a:txBody>
                  <a:tcPr marL="14835" marR="14835" marT="14835" marB="14835" anchor="ctr"/>
                </a:tc>
                <a:tc>
                  <a:txBody>
                    <a:bodyPr/>
                    <a:lstStyle/>
                    <a:p>
                      <a:pPr algn="l"/>
                      <a:r>
                        <a:rPr lang="en-US" sz="1000"/>
                        <a:t>System</a:t>
                      </a:r>
                    </a:p>
                  </a:txBody>
                  <a:tcPr marL="14835" marR="14835" marT="14835" marB="14835" anchor="ctr"/>
                </a:tc>
                <a:tc>
                  <a:txBody>
                    <a:bodyPr/>
                    <a:lstStyle/>
                    <a:p>
                      <a:pPr algn="l"/>
                      <a:r>
                        <a:rPr lang="en-US" sz="1000"/>
                        <a:t>Assets relating to the underlying system.</a:t>
                      </a:r>
                    </a:p>
                  </a:txBody>
                  <a:tcPr marL="14835" marR="14835" marT="14835" marB="14835" anchor="ctr"/>
                </a:tc>
                <a:tc>
                  <a:txBody>
                    <a:bodyPr/>
                    <a:lstStyle/>
                    <a:p>
                      <a:pPr algn="l"/>
                      <a:endParaRPr lang="en-US" sz="1000"/>
                    </a:p>
                  </a:txBody>
                  <a:tcPr marL="14835" marR="14835" marT="14835" marB="14835" anchor="ctr"/>
                </a:tc>
                <a:extLst>
                  <a:ext uri="{0D108BD9-81ED-4DB2-BD59-A6C34878D82A}">
                    <a16:rowId xmlns:a16="http://schemas.microsoft.com/office/drawing/2014/main" val="3809652347"/>
                  </a:ext>
                </a:extLst>
              </a:tr>
              <a:tr h="621231">
                <a:tc>
                  <a:txBody>
                    <a:bodyPr/>
                    <a:lstStyle/>
                    <a:p>
                      <a:pPr algn="l"/>
                      <a:r>
                        <a:rPr lang="en-US" sz="1000"/>
                        <a:t>2.1</a:t>
                      </a:r>
                    </a:p>
                  </a:txBody>
                  <a:tcPr marL="14835" marR="14835" marT="14835" marB="14835" anchor="ctr"/>
                </a:tc>
                <a:tc>
                  <a:txBody>
                    <a:bodyPr/>
                    <a:lstStyle/>
                    <a:p>
                      <a:pPr algn="l"/>
                      <a:r>
                        <a:rPr lang="en-US" sz="1000"/>
                        <a:t>Availability of College Library Website</a:t>
                      </a:r>
                    </a:p>
                  </a:txBody>
                  <a:tcPr marL="14835" marR="14835" marT="14835" marB="14835" anchor="ctr"/>
                </a:tc>
                <a:tc>
                  <a:txBody>
                    <a:bodyPr/>
                    <a:lstStyle/>
                    <a:p>
                      <a:pPr algn="l"/>
                      <a:r>
                        <a:rPr lang="en-US" sz="1000"/>
                        <a:t>The College Library website should be available 24 hours a day and can be accessed by all students, college faculty members, and librarians.</a:t>
                      </a:r>
                    </a:p>
                  </a:txBody>
                  <a:tcPr marL="14835" marR="14835" marT="14835" marB="14835" anchor="ctr"/>
                </a:tc>
                <a:tc>
                  <a:txBody>
                    <a:bodyPr/>
                    <a:lstStyle/>
                    <a:p>
                      <a:pPr algn="l"/>
                      <a:r>
                        <a:rPr lang="en-US" sz="1000">
                          <a:effectLst/>
                        </a:rPr>
                        <a:t>(5) Database Server Administrator </a:t>
                      </a:r>
                      <a:br>
                        <a:rPr lang="en-US" sz="1000">
                          <a:effectLst/>
                        </a:rPr>
                      </a:br>
                      <a:r>
                        <a:rPr lang="en-US" sz="1000">
                          <a:effectLst/>
                        </a:rPr>
                        <a:t>(6) Website Administrator </a:t>
                      </a:r>
                      <a:br>
                        <a:rPr lang="en-US" sz="1000">
                          <a:effectLst/>
                        </a:rPr>
                      </a:br>
                      <a:endParaRPr lang="en-US" sz="1000">
                        <a:effectLst/>
                      </a:endParaRPr>
                    </a:p>
                  </a:txBody>
                  <a:tcPr marL="14835" marR="14835" marT="14835" marB="14835" anchor="ctr"/>
                </a:tc>
                <a:extLst>
                  <a:ext uri="{0D108BD9-81ED-4DB2-BD59-A6C34878D82A}">
                    <a16:rowId xmlns:a16="http://schemas.microsoft.com/office/drawing/2014/main" val="2670870458"/>
                  </a:ext>
                </a:extLst>
              </a:tr>
              <a:tr h="621231">
                <a:tc>
                  <a:txBody>
                    <a:bodyPr/>
                    <a:lstStyle/>
                    <a:p>
                      <a:pPr algn="l"/>
                      <a:r>
                        <a:rPr lang="en-US" sz="1000"/>
                        <a:t>2.2</a:t>
                      </a:r>
                    </a:p>
                  </a:txBody>
                  <a:tcPr marL="14835" marR="14835" marT="14835" marB="14835" anchor="ctr"/>
                </a:tc>
                <a:tc>
                  <a:txBody>
                    <a:bodyPr/>
                    <a:lstStyle/>
                    <a:p>
                      <a:pPr algn="l"/>
                      <a:r>
                        <a:rPr lang="en-US" sz="1000" dirty="0"/>
                        <a:t>Ability to Execute Code as a Web Server User</a:t>
                      </a:r>
                    </a:p>
                  </a:txBody>
                  <a:tcPr marL="14835" marR="14835" marT="14835" marB="14835" anchor="ctr"/>
                </a:tc>
                <a:tc>
                  <a:txBody>
                    <a:bodyPr/>
                    <a:lstStyle/>
                    <a:p>
                      <a:pPr algn="l"/>
                      <a:r>
                        <a:rPr lang="en-US" sz="1000"/>
                        <a:t>This is the ability to execute source code on the web server as a web server user.</a:t>
                      </a:r>
                    </a:p>
                  </a:txBody>
                  <a:tcPr marL="14835" marR="14835" marT="14835" marB="14835" anchor="ctr"/>
                </a:tc>
                <a:tc>
                  <a:txBody>
                    <a:bodyPr/>
                    <a:lstStyle/>
                    <a:p>
                      <a:pPr algn="l"/>
                      <a:r>
                        <a:rPr lang="en-US" sz="1000">
                          <a:effectLst/>
                        </a:rPr>
                        <a:t>(6) Website Administrator </a:t>
                      </a:r>
                      <a:br>
                        <a:rPr lang="en-US" sz="1000">
                          <a:effectLst/>
                        </a:rPr>
                      </a:br>
                      <a:r>
                        <a:rPr lang="en-US" sz="1000">
                          <a:effectLst/>
                        </a:rPr>
                        <a:t>(7) Web Server User Process </a:t>
                      </a:r>
                      <a:br>
                        <a:rPr lang="en-US" sz="1000">
                          <a:effectLst/>
                        </a:rPr>
                      </a:br>
                      <a:endParaRPr lang="en-US" sz="1000">
                        <a:effectLst/>
                      </a:endParaRPr>
                    </a:p>
                  </a:txBody>
                  <a:tcPr marL="14835" marR="14835" marT="14835" marB="14835" anchor="ctr"/>
                </a:tc>
                <a:extLst>
                  <a:ext uri="{0D108BD9-81ED-4DB2-BD59-A6C34878D82A}">
                    <a16:rowId xmlns:a16="http://schemas.microsoft.com/office/drawing/2014/main" val="587132144"/>
                  </a:ext>
                </a:extLst>
              </a:tr>
              <a:tr h="205795">
                <a:tc>
                  <a:txBody>
                    <a:bodyPr/>
                    <a:lstStyle/>
                    <a:p>
                      <a:pPr algn="l"/>
                      <a:r>
                        <a:rPr lang="en-US" sz="1000" dirty="0"/>
                        <a:t>3</a:t>
                      </a:r>
                    </a:p>
                  </a:txBody>
                  <a:tcPr marL="14835" marR="14835" marT="14835" marB="14835" anchor="ctr"/>
                </a:tc>
                <a:tc>
                  <a:txBody>
                    <a:bodyPr/>
                    <a:lstStyle/>
                    <a:p>
                      <a:pPr algn="l"/>
                      <a:r>
                        <a:rPr lang="en-US" sz="1000"/>
                        <a:t>Website</a:t>
                      </a:r>
                    </a:p>
                  </a:txBody>
                  <a:tcPr marL="14835" marR="14835" marT="14835" marB="14835" anchor="ctr"/>
                </a:tc>
                <a:tc>
                  <a:txBody>
                    <a:bodyPr/>
                    <a:lstStyle/>
                    <a:p>
                      <a:pPr algn="l"/>
                      <a:r>
                        <a:rPr lang="en-US" sz="1000"/>
                        <a:t>Assets relating to the College Library website.</a:t>
                      </a:r>
                    </a:p>
                  </a:txBody>
                  <a:tcPr marL="14835" marR="14835" marT="14835" marB="14835" anchor="ctr"/>
                </a:tc>
                <a:tc>
                  <a:txBody>
                    <a:bodyPr/>
                    <a:lstStyle/>
                    <a:p>
                      <a:pPr algn="l"/>
                      <a:endParaRPr lang="en-US" sz="1000"/>
                    </a:p>
                  </a:txBody>
                  <a:tcPr marL="14835" marR="14835" marT="14835" marB="14835" anchor="ctr"/>
                </a:tc>
                <a:extLst>
                  <a:ext uri="{0D108BD9-81ED-4DB2-BD59-A6C34878D82A}">
                    <a16:rowId xmlns:a16="http://schemas.microsoft.com/office/drawing/2014/main" val="3942891973"/>
                  </a:ext>
                </a:extLst>
              </a:tr>
              <a:tr h="621231">
                <a:tc>
                  <a:txBody>
                    <a:bodyPr/>
                    <a:lstStyle/>
                    <a:p>
                      <a:pPr algn="l"/>
                      <a:r>
                        <a:rPr lang="en-US" sz="1000"/>
                        <a:t>3.1</a:t>
                      </a:r>
                    </a:p>
                  </a:txBody>
                  <a:tcPr marL="14835" marR="14835" marT="14835" marB="14835" anchor="ctr"/>
                </a:tc>
                <a:tc>
                  <a:txBody>
                    <a:bodyPr/>
                    <a:lstStyle/>
                    <a:p>
                      <a:pPr algn="l"/>
                      <a:r>
                        <a:rPr lang="en-US" sz="1000"/>
                        <a:t>Login Session</a:t>
                      </a:r>
                    </a:p>
                  </a:txBody>
                  <a:tcPr marL="14835" marR="14835" marT="14835" marB="14835" anchor="ctr"/>
                </a:tc>
                <a:tc>
                  <a:txBody>
                    <a:bodyPr/>
                    <a:lstStyle/>
                    <a:p>
                      <a:pPr algn="l"/>
                      <a:r>
                        <a:rPr lang="en-US" sz="1000"/>
                        <a:t>This is the login session of a user to the College Library website. This user could be a student, a member of the college faculty, or a Librarian.</a:t>
                      </a:r>
                    </a:p>
                  </a:txBody>
                  <a:tcPr marL="14835" marR="14835" marT="14835" marB="14835" anchor="ctr"/>
                </a:tc>
                <a:tc>
                  <a:txBody>
                    <a:bodyPr/>
                    <a:lstStyle/>
                    <a:p>
                      <a:pPr algn="l"/>
                      <a:r>
                        <a:rPr lang="en-US" sz="1000">
                          <a:effectLst/>
                        </a:rPr>
                        <a:t>(2) User with Valid Login Credentials</a:t>
                      </a:r>
                      <a:br>
                        <a:rPr lang="en-US" sz="1000">
                          <a:effectLst/>
                        </a:rPr>
                      </a:br>
                      <a:r>
                        <a:rPr lang="en-US" sz="1000">
                          <a:effectLst/>
                        </a:rPr>
                        <a:t>(4) Librarian</a:t>
                      </a:r>
                      <a:br>
                        <a:rPr lang="en-US" sz="1000">
                          <a:effectLst/>
                        </a:rPr>
                      </a:br>
                      <a:endParaRPr lang="en-US" sz="1000">
                        <a:effectLst/>
                      </a:endParaRPr>
                    </a:p>
                  </a:txBody>
                  <a:tcPr marL="14835" marR="14835" marT="14835" marB="14835" anchor="ctr"/>
                </a:tc>
                <a:extLst>
                  <a:ext uri="{0D108BD9-81ED-4DB2-BD59-A6C34878D82A}">
                    <a16:rowId xmlns:a16="http://schemas.microsoft.com/office/drawing/2014/main" val="3848025843"/>
                  </a:ext>
                </a:extLst>
              </a:tr>
              <a:tr h="482752">
                <a:tc>
                  <a:txBody>
                    <a:bodyPr/>
                    <a:lstStyle/>
                    <a:p>
                      <a:pPr algn="l"/>
                      <a:r>
                        <a:rPr lang="en-US" sz="1000"/>
                        <a:t>3.2</a:t>
                      </a:r>
                    </a:p>
                  </a:txBody>
                  <a:tcPr marL="14835" marR="14835" marT="14835" marB="14835" anchor="ctr"/>
                </a:tc>
                <a:tc>
                  <a:txBody>
                    <a:bodyPr/>
                    <a:lstStyle/>
                    <a:p>
                      <a:pPr algn="l"/>
                      <a:r>
                        <a:rPr lang="en-US" sz="1000"/>
                        <a:t>Access to the Database Server</a:t>
                      </a:r>
                    </a:p>
                  </a:txBody>
                  <a:tcPr marL="14835" marR="14835" marT="14835" marB="14835" anchor="ctr"/>
                </a:tc>
                <a:tc>
                  <a:txBody>
                    <a:bodyPr/>
                    <a:lstStyle/>
                    <a:p>
                      <a:pPr algn="l"/>
                      <a:r>
                        <a:rPr lang="en-US" sz="1000"/>
                        <a:t>Access to the database server allows you to administer the database, giving you full access to the database users and all data contained within the database.</a:t>
                      </a:r>
                    </a:p>
                  </a:txBody>
                  <a:tcPr marL="14835" marR="14835" marT="14835" marB="14835" anchor="ctr"/>
                </a:tc>
                <a:tc>
                  <a:txBody>
                    <a:bodyPr/>
                    <a:lstStyle/>
                    <a:p>
                      <a:pPr algn="l"/>
                      <a:r>
                        <a:rPr lang="en-US" sz="1000" dirty="0">
                          <a:effectLst/>
                        </a:rPr>
                        <a:t>(5) Database Server Administrator</a:t>
                      </a:r>
                      <a:br>
                        <a:rPr lang="en-US" sz="1000" dirty="0">
                          <a:effectLst/>
                        </a:rPr>
                      </a:br>
                      <a:endParaRPr lang="en-US" sz="1000" dirty="0">
                        <a:effectLst/>
                      </a:endParaRPr>
                    </a:p>
                  </a:txBody>
                  <a:tcPr marL="14835" marR="14835" marT="14835" marB="14835" anchor="ctr"/>
                </a:tc>
                <a:extLst>
                  <a:ext uri="{0D108BD9-81ED-4DB2-BD59-A6C34878D82A}">
                    <a16:rowId xmlns:a16="http://schemas.microsoft.com/office/drawing/2014/main" val="1187024581"/>
                  </a:ext>
                </a:extLst>
              </a:tr>
            </a:tbl>
          </a:graphicData>
        </a:graphic>
      </p:graphicFrame>
    </p:spTree>
    <p:extLst>
      <p:ext uri="{BB962C8B-B14F-4D97-AF65-F5344CB8AC3E}">
        <p14:creationId xmlns:p14="http://schemas.microsoft.com/office/powerpoint/2010/main" val="2111765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38" y="0"/>
            <a:ext cx="10515600" cy="869812"/>
          </a:xfrm>
        </p:spPr>
        <p:txBody>
          <a:bodyPr/>
          <a:lstStyle/>
          <a:p>
            <a:r>
              <a:rPr lang="en-US" dirty="0" smtClean="0"/>
              <a:t>Trust Levels</a:t>
            </a:r>
            <a:endParaRPr lang="en-US" dirty="0"/>
          </a:p>
        </p:txBody>
      </p:sp>
      <p:sp>
        <p:nvSpPr>
          <p:cNvPr id="3" name="Content Placeholder 2"/>
          <p:cNvSpPr>
            <a:spLocks noGrp="1"/>
          </p:cNvSpPr>
          <p:nvPr>
            <p:ph idx="1"/>
          </p:nvPr>
        </p:nvSpPr>
        <p:spPr>
          <a:xfrm>
            <a:off x="475438" y="869812"/>
            <a:ext cx="4713514" cy="4351338"/>
          </a:xfrm>
        </p:spPr>
        <p:txBody>
          <a:bodyPr>
            <a:normAutofit lnSpcReduction="10000"/>
          </a:bodyPr>
          <a:lstStyle/>
          <a:p>
            <a:pPr marL="0" indent="0">
              <a:buNone/>
            </a:pPr>
            <a:r>
              <a:rPr lang="en-US" sz="2800" dirty="0" smtClean="0"/>
              <a:t>Key Attributes:</a:t>
            </a:r>
          </a:p>
          <a:p>
            <a:r>
              <a:rPr lang="en-US" b="1" dirty="0"/>
              <a:t>ID</a:t>
            </a:r>
            <a:r>
              <a:rPr lang="en-US" dirty="0"/>
              <a:t> - A unique number is assigned to each trust level. This is used to cross reference the trust level with the entry points and assets.</a:t>
            </a:r>
          </a:p>
          <a:p>
            <a:r>
              <a:rPr lang="en-US" b="1" dirty="0"/>
              <a:t>Name</a:t>
            </a:r>
            <a:r>
              <a:rPr lang="en-US" dirty="0"/>
              <a:t> - A descriptive name that allows you to identify the external entities that have been granted this trust level.</a:t>
            </a:r>
          </a:p>
          <a:p>
            <a:r>
              <a:rPr lang="en-US" b="1" dirty="0"/>
              <a:t>Description</a:t>
            </a:r>
            <a:r>
              <a:rPr lang="en-US" dirty="0"/>
              <a:t> - A textual description of the trust level detailing the external entity who has been granted the trust level.</a:t>
            </a:r>
          </a:p>
          <a:p>
            <a:endParaRPr lang="en-US" dirty="0"/>
          </a:p>
        </p:txBody>
      </p:sp>
      <p:sp>
        <p:nvSpPr>
          <p:cNvPr id="5" name="Rectangle 4"/>
          <p:cNvSpPr/>
          <p:nvPr/>
        </p:nvSpPr>
        <p:spPr>
          <a:xfrm>
            <a:off x="5403854" y="608202"/>
            <a:ext cx="2776081" cy="523220"/>
          </a:xfrm>
          <a:prstGeom prst="rect">
            <a:avLst/>
          </a:prstGeom>
        </p:spPr>
        <p:txBody>
          <a:bodyPr wrap="none">
            <a:spAutoFit/>
          </a:bodyPr>
          <a:lstStyle/>
          <a:p>
            <a:r>
              <a:rPr lang="en-US" sz="2800" dirty="0"/>
              <a:t>Sample Template:</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3721788131"/>
              </p:ext>
            </p:extLst>
          </p:nvPr>
        </p:nvGraphicFramePr>
        <p:xfrm>
          <a:off x="5531081" y="1131422"/>
          <a:ext cx="6241979" cy="5524340"/>
        </p:xfrm>
        <a:graphic>
          <a:graphicData uri="http://schemas.openxmlformats.org/drawingml/2006/table">
            <a:tbl>
              <a:tblPr bandRow="1">
                <a:tableStyleId>{073A0DAA-6AF3-43AB-8588-CEC1D06C72B9}</a:tableStyleId>
              </a:tblPr>
              <a:tblGrid>
                <a:gridCol w="312099">
                  <a:extLst>
                    <a:ext uri="{9D8B030D-6E8A-4147-A177-3AD203B41FA5}">
                      <a16:colId xmlns:a16="http://schemas.microsoft.com/office/drawing/2014/main" val="1136720695"/>
                    </a:ext>
                  </a:extLst>
                </a:gridCol>
                <a:gridCol w="1560495">
                  <a:extLst>
                    <a:ext uri="{9D8B030D-6E8A-4147-A177-3AD203B41FA5}">
                      <a16:colId xmlns:a16="http://schemas.microsoft.com/office/drawing/2014/main" val="1182205573"/>
                    </a:ext>
                  </a:extLst>
                </a:gridCol>
                <a:gridCol w="4369385">
                  <a:extLst>
                    <a:ext uri="{9D8B030D-6E8A-4147-A177-3AD203B41FA5}">
                      <a16:colId xmlns:a16="http://schemas.microsoft.com/office/drawing/2014/main" val="4158598422"/>
                    </a:ext>
                  </a:extLst>
                </a:gridCol>
              </a:tblGrid>
              <a:tr h="286316">
                <a:tc>
                  <a:txBody>
                    <a:bodyPr/>
                    <a:lstStyle/>
                    <a:p>
                      <a:pPr algn="l"/>
                      <a:r>
                        <a:rPr lang="en-US" sz="1300"/>
                        <a:t>ID</a:t>
                      </a:r>
                    </a:p>
                  </a:txBody>
                  <a:tcPr marL="48379" marR="48379" marT="48379" marB="48379" anchor="ctr"/>
                </a:tc>
                <a:tc>
                  <a:txBody>
                    <a:bodyPr/>
                    <a:lstStyle/>
                    <a:p>
                      <a:pPr algn="l"/>
                      <a:r>
                        <a:rPr lang="en-US" sz="1300"/>
                        <a:t>Name</a:t>
                      </a:r>
                    </a:p>
                  </a:txBody>
                  <a:tcPr marL="48379" marR="48379" marT="48379" marB="48379" anchor="ctr"/>
                </a:tc>
                <a:tc>
                  <a:txBody>
                    <a:bodyPr/>
                    <a:lstStyle/>
                    <a:p>
                      <a:pPr algn="l"/>
                      <a:r>
                        <a:rPr lang="en-US" sz="1300"/>
                        <a:t>Description</a:t>
                      </a:r>
                    </a:p>
                  </a:txBody>
                  <a:tcPr marL="48379" marR="48379" marT="48379" marB="48379" anchor="ctr"/>
                </a:tc>
                <a:extLst>
                  <a:ext uri="{0D108BD9-81ED-4DB2-BD59-A6C34878D82A}">
                    <a16:rowId xmlns:a16="http://schemas.microsoft.com/office/drawing/2014/main" val="3051829106"/>
                  </a:ext>
                </a:extLst>
              </a:tr>
              <a:tr h="478976">
                <a:tc>
                  <a:txBody>
                    <a:bodyPr/>
                    <a:lstStyle/>
                    <a:p>
                      <a:pPr algn="l"/>
                      <a:r>
                        <a:rPr lang="en-US" sz="1300"/>
                        <a:t>1</a:t>
                      </a:r>
                    </a:p>
                  </a:txBody>
                  <a:tcPr marL="48379" marR="48379" marT="48379" marB="48379" anchor="ctr"/>
                </a:tc>
                <a:tc>
                  <a:txBody>
                    <a:bodyPr/>
                    <a:lstStyle/>
                    <a:p>
                      <a:pPr algn="l"/>
                      <a:r>
                        <a:rPr lang="en-US" sz="1300"/>
                        <a:t>Anonymous Web User</a:t>
                      </a:r>
                    </a:p>
                  </a:txBody>
                  <a:tcPr marL="48379" marR="48379" marT="48379" marB="48379" anchor="ctr"/>
                </a:tc>
                <a:tc>
                  <a:txBody>
                    <a:bodyPr/>
                    <a:lstStyle/>
                    <a:p>
                      <a:pPr algn="l"/>
                      <a:r>
                        <a:rPr lang="en-US" sz="1300"/>
                        <a:t>A user who has connected to the college library website but has not provided valid credentials.</a:t>
                      </a:r>
                    </a:p>
                  </a:txBody>
                  <a:tcPr marL="48379" marR="48379" marT="48379" marB="48379" anchor="ctr"/>
                </a:tc>
                <a:extLst>
                  <a:ext uri="{0D108BD9-81ED-4DB2-BD59-A6C34878D82A}">
                    <a16:rowId xmlns:a16="http://schemas.microsoft.com/office/drawing/2014/main" val="3733276365"/>
                  </a:ext>
                </a:extLst>
              </a:tr>
              <a:tr h="478976">
                <a:tc>
                  <a:txBody>
                    <a:bodyPr/>
                    <a:lstStyle/>
                    <a:p>
                      <a:pPr algn="l"/>
                      <a:r>
                        <a:rPr lang="en-US" sz="1300"/>
                        <a:t>2</a:t>
                      </a:r>
                    </a:p>
                  </a:txBody>
                  <a:tcPr marL="48379" marR="48379" marT="48379" marB="48379" anchor="ctr"/>
                </a:tc>
                <a:tc>
                  <a:txBody>
                    <a:bodyPr/>
                    <a:lstStyle/>
                    <a:p>
                      <a:pPr algn="l"/>
                      <a:r>
                        <a:rPr lang="en-US" sz="1300" dirty="0"/>
                        <a:t>User with Valid Login Credentials</a:t>
                      </a:r>
                    </a:p>
                  </a:txBody>
                  <a:tcPr marL="48379" marR="48379" marT="48379" marB="48379" anchor="ctr"/>
                </a:tc>
                <a:tc>
                  <a:txBody>
                    <a:bodyPr/>
                    <a:lstStyle/>
                    <a:p>
                      <a:pPr algn="l"/>
                      <a:r>
                        <a:rPr lang="en-US" sz="1300" dirty="0"/>
                        <a:t>A user who has connected to the college library website and has logged in using valid login credentials.</a:t>
                      </a:r>
                    </a:p>
                  </a:txBody>
                  <a:tcPr marL="48379" marR="48379" marT="48379" marB="48379" anchor="ctr"/>
                </a:tc>
                <a:extLst>
                  <a:ext uri="{0D108BD9-81ED-4DB2-BD59-A6C34878D82A}">
                    <a16:rowId xmlns:a16="http://schemas.microsoft.com/office/drawing/2014/main" val="127596365"/>
                  </a:ext>
                </a:extLst>
              </a:tr>
              <a:tr h="478976">
                <a:tc>
                  <a:txBody>
                    <a:bodyPr/>
                    <a:lstStyle/>
                    <a:p>
                      <a:pPr algn="l"/>
                      <a:r>
                        <a:rPr lang="en-US" sz="1300"/>
                        <a:t>3</a:t>
                      </a:r>
                    </a:p>
                  </a:txBody>
                  <a:tcPr marL="48379" marR="48379" marT="48379" marB="48379" anchor="ctr"/>
                </a:tc>
                <a:tc>
                  <a:txBody>
                    <a:bodyPr/>
                    <a:lstStyle/>
                    <a:p>
                      <a:pPr algn="l"/>
                      <a:r>
                        <a:rPr lang="en-US" sz="1300"/>
                        <a:t>User with Invalid Login Credentials</a:t>
                      </a:r>
                    </a:p>
                  </a:txBody>
                  <a:tcPr marL="48379" marR="48379" marT="48379" marB="48379" anchor="ctr"/>
                </a:tc>
                <a:tc>
                  <a:txBody>
                    <a:bodyPr/>
                    <a:lstStyle/>
                    <a:p>
                      <a:pPr algn="l"/>
                      <a:r>
                        <a:rPr lang="en-US" sz="1300"/>
                        <a:t>A user who has connected to the college library website and is attempting to log in using invalid login credentials.</a:t>
                      </a:r>
                    </a:p>
                  </a:txBody>
                  <a:tcPr marL="48379" marR="48379" marT="48379" marB="48379" anchor="ctr"/>
                </a:tc>
                <a:extLst>
                  <a:ext uri="{0D108BD9-81ED-4DB2-BD59-A6C34878D82A}">
                    <a16:rowId xmlns:a16="http://schemas.microsoft.com/office/drawing/2014/main" val="3086804620"/>
                  </a:ext>
                </a:extLst>
              </a:tr>
              <a:tr h="478976">
                <a:tc>
                  <a:txBody>
                    <a:bodyPr/>
                    <a:lstStyle/>
                    <a:p>
                      <a:pPr algn="l"/>
                      <a:r>
                        <a:rPr lang="en-US" sz="1300"/>
                        <a:t>4</a:t>
                      </a:r>
                    </a:p>
                  </a:txBody>
                  <a:tcPr marL="48379" marR="48379" marT="48379" marB="48379" anchor="ctr"/>
                </a:tc>
                <a:tc>
                  <a:txBody>
                    <a:bodyPr/>
                    <a:lstStyle/>
                    <a:p>
                      <a:pPr algn="l"/>
                      <a:r>
                        <a:rPr lang="en-US" sz="1300"/>
                        <a:t>Librarian</a:t>
                      </a:r>
                    </a:p>
                  </a:txBody>
                  <a:tcPr marL="48379" marR="48379" marT="48379" marB="48379" anchor="ctr"/>
                </a:tc>
                <a:tc>
                  <a:txBody>
                    <a:bodyPr/>
                    <a:lstStyle/>
                    <a:p>
                      <a:pPr algn="l"/>
                      <a:r>
                        <a:rPr lang="en-US" sz="1300" dirty="0"/>
                        <a:t>The librarian can create users on the library website and view their personal information.</a:t>
                      </a:r>
                    </a:p>
                  </a:txBody>
                  <a:tcPr marL="48379" marR="48379" marT="48379" marB="48379" anchor="ctr"/>
                </a:tc>
                <a:extLst>
                  <a:ext uri="{0D108BD9-81ED-4DB2-BD59-A6C34878D82A}">
                    <a16:rowId xmlns:a16="http://schemas.microsoft.com/office/drawing/2014/main" val="1617593301"/>
                  </a:ext>
                </a:extLst>
              </a:tr>
              <a:tr h="478976">
                <a:tc>
                  <a:txBody>
                    <a:bodyPr/>
                    <a:lstStyle/>
                    <a:p>
                      <a:pPr algn="l"/>
                      <a:r>
                        <a:rPr lang="en-US" sz="1300"/>
                        <a:t>5</a:t>
                      </a:r>
                    </a:p>
                  </a:txBody>
                  <a:tcPr marL="48379" marR="48379" marT="48379" marB="48379" anchor="ctr"/>
                </a:tc>
                <a:tc>
                  <a:txBody>
                    <a:bodyPr/>
                    <a:lstStyle/>
                    <a:p>
                      <a:pPr algn="l"/>
                      <a:r>
                        <a:rPr lang="en-US" sz="1300"/>
                        <a:t>Database Server Administrator</a:t>
                      </a:r>
                    </a:p>
                  </a:txBody>
                  <a:tcPr marL="48379" marR="48379" marT="48379" marB="48379" anchor="ctr"/>
                </a:tc>
                <a:tc>
                  <a:txBody>
                    <a:bodyPr/>
                    <a:lstStyle/>
                    <a:p>
                      <a:pPr algn="l"/>
                      <a:r>
                        <a:rPr lang="en-US" sz="1300"/>
                        <a:t>The database server administrator has read and write access to the database that is used by the college library website.</a:t>
                      </a:r>
                    </a:p>
                  </a:txBody>
                  <a:tcPr marL="48379" marR="48379" marT="48379" marB="48379" anchor="ctr"/>
                </a:tc>
                <a:extLst>
                  <a:ext uri="{0D108BD9-81ED-4DB2-BD59-A6C34878D82A}">
                    <a16:rowId xmlns:a16="http://schemas.microsoft.com/office/drawing/2014/main" val="420427883"/>
                  </a:ext>
                </a:extLst>
              </a:tr>
              <a:tr h="286316">
                <a:tc>
                  <a:txBody>
                    <a:bodyPr/>
                    <a:lstStyle/>
                    <a:p>
                      <a:pPr algn="l"/>
                      <a:r>
                        <a:rPr lang="en-US" sz="1300"/>
                        <a:t>6</a:t>
                      </a:r>
                    </a:p>
                  </a:txBody>
                  <a:tcPr marL="48379" marR="48379" marT="48379" marB="48379" anchor="ctr"/>
                </a:tc>
                <a:tc>
                  <a:txBody>
                    <a:bodyPr/>
                    <a:lstStyle/>
                    <a:p>
                      <a:pPr algn="l"/>
                      <a:r>
                        <a:rPr lang="en-US" sz="1300"/>
                        <a:t>Website Administrator</a:t>
                      </a:r>
                    </a:p>
                  </a:txBody>
                  <a:tcPr marL="48379" marR="48379" marT="48379" marB="48379" anchor="ctr"/>
                </a:tc>
                <a:tc>
                  <a:txBody>
                    <a:bodyPr/>
                    <a:lstStyle/>
                    <a:p>
                      <a:pPr algn="l"/>
                      <a:r>
                        <a:rPr lang="en-US" sz="1300"/>
                        <a:t>The Website administrator can configure the college library website.</a:t>
                      </a:r>
                    </a:p>
                  </a:txBody>
                  <a:tcPr marL="48379" marR="48379" marT="48379" marB="48379" anchor="ctr"/>
                </a:tc>
                <a:extLst>
                  <a:ext uri="{0D108BD9-81ED-4DB2-BD59-A6C34878D82A}">
                    <a16:rowId xmlns:a16="http://schemas.microsoft.com/office/drawing/2014/main" val="3926601438"/>
                  </a:ext>
                </a:extLst>
              </a:tr>
              <a:tr h="478976">
                <a:tc>
                  <a:txBody>
                    <a:bodyPr/>
                    <a:lstStyle/>
                    <a:p>
                      <a:pPr algn="l"/>
                      <a:r>
                        <a:rPr lang="en-US" sz="1300"/>
                        <a:t>7</a:t>
                      </a:r>
                    </a:p>
                  </a:txBody>
                  <a:tcPr marL="48379" marR="48379" marT="48379" marB="48379" anchor="ctr"/>
                </a:tc>
                <a:tc>
                  <a:txBody>
                    <a:bodyPr/>
                    <a:lstStyle/>
                    <a:p>
                      <a:pPr algn="l"/>
                      <a:r>
                        <a:rPr lang="en-US" sz="1300"/>
                        <a:t>Web Server User Process</a:t>
                      </a:r>
                    </a:p>
                  </a:txBody>
                  <a:tcPr marL="48379" marR="48379" marT="48379" marB="48379" anchor="ctr"/>
                </a:tc>
                <a:tc>
                  <a:txBody>
                    <a:bodyPr/>
                    <a:lstStyle/>
                    <a:p>
                      <a:pPr algn="l"/>
                      <a:r>
                        <a:rPr lang="en-US" sz="1300"/>
                        <a:t>This is the process/user that the web server executes code as and authenticates itself against the database server as.</a:t>
                      </a:r>
                    </a:p>
                  </a:txBody>
                  <a:tcPr marL="48379" marR="48379" marT="48379" marB="48379" anchor="ctr"/>
                </a:tc>
                <a:extLst>
                  <a:ext uri="{0D108BD9-81ED-4DB2-BD59-A6C34878D82A}">
                    <a16:rowId xmlns:a16="http://schemas.microsoft.com/office/drawing/2014/main" val="2516761632"/>
                  </a:ext>
                </a:extLst>
              </a:tr>
              <a:tr h="286316">
                <a:tc>
                  <a:txBody>
                    <a:bodyPr/>
                    <a:lstStyle/>
                    <a:p>
                      <a:pPr algn="l"/>
                      <a:r>
                        <a:rPr lang="en-US" sz="1300"/>
                        <a:t>8</a:t>
                      </a:r>
                    </a:p>
                  </a:txBody>
                  <a:tcPr marL="48379" marR="48379" marT="48379" marB="48379" anchor="ctr"/>
                </a:tc>
                <a:tc>
                  <a:txBody>
                    <a:bodyPr/>
                    <a:lstStyle/>
                    <a:p>
                      <a:pPr algn="l"/>
                      <a:r>
                        <a:rPr lang="en-US" sz="1300"/>
                        <a:t>Database Read User</a:t>
                      </a:r>
                    </a:p>
                  </a:txBody>
                  <a:tcPr marL="48379" marR="48379" marT="48379" marB="48379" anchor="ctr"/>
                </a:tc>
                <a:tc>
                  <a:txBody>
                    <a:bodyPr/>
                    <a:lstStyle/>
                    <a:p>
                      <a:pPr algn="l"/>
                      <a:r>
                        <a:rPr lang="en-US" sz="1300"/>
                        <a:t>The database user account used to access the database for read access.</a:t>
                      </a:r>
                    </a:p>
                  </a:txBody>
                  <a:tcPr marL="48379" marR="48379" marT="48379" marB="48379" anchor="ctr"/>
                </a:tc>
                <a:extLst>
                  <a:ext uri="{0D108BD9-81ED-4DB2-BD59-A6C34878D82A}">
                    <a16:rowId xmlns:a16="http://schemas.microsoft.com/office/drawing/2014/main" val="3344173347"/>
                  </a:ext>
                </a:extLst>
              </a:tr>
              <a:tr h="478976">
                <a:tc>
                  <a:txBody>
                    <a:bodyPr/>
                    <a:lstStyle/>
                    <a:p>
                      <a:pPr algn="l"/>
                      <a:r>
                        <a:rPr lang="en-US" sz="1300"/>
                        <a:t>9</a:t>
                      </a:r>
                    </a:p>
                  </a:txBody>
                  <a:tcPr marL="48379" marR="48379" marT="48379" marB="48379" anchor="ctr"/>
                </a:tc>
                <a:tc>
                  <a:txBody>
                    <a:bodyPr/>
                    <a:lstStyle/>
                    <a:p>
                      <a:pPr algn="l"/>
                      <a:r>
                        <a:rPr lang="en-US" sz="1300"/>
                        <a:t>Database Read/Write User</a:t>
                      </a:r>
                    </a:p>
                  </a:txBody>
                  <a:tcPr marL="48379" marR="48379" marT="48379" marB="48379" anchor="ctr"/>
                </a:tc>
                <a:tc>
                  <a:txBody>
                    <a:bodyPr/>
                    <a:lstStyle/>
                    <a:p>
                      <a:pPr algn="l"/>
                      <a:r>
                        <a:rPr lang="en-US" sz="1300" dirty="0"/>
                        <a:t>The database user account used to access the database for read and write access.</a:t>
                      </a:r>
                    </a:p>
                  </a:txBody>
                  <a:tcPr marL="48379" marR="48379" marT="48379" marB="48379" anchor="ctr"/>
                </a:tc>
                <a:extLst>
                  <a:ext uri="{0D108BD9-81ED-4DB2-BD59-A6C34878D82A}">
                    <a16:rowId xmlns:a16="http://schemas.microsoft.com/office/drawing/2014/main" val="2338106029"/>
                  </a:ext>
                </a:extLst>
              </a:tr>
            </a:tbl>
          </a:graphicData>
        </a:graphic>
      </p:graphicFrame>
    </p:spTree>
    <p:extLst>
      <p:ext uri="{BB962C8B-B14F-4D97-AF65-F5344CB8AC3E}">
        <p14:creationId xmlns:p14="http://schemas.microsoft.com/office/powerpoint/2010/main" val="105415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 Sample</a:t>
            </a:r>
            <a:endParaRPr lang="en-US" dirty="0"/>
          </a:p>
        </p:txBody>
      </p:sp>
      <p:pic>
        <p:nvPicPr>
          <p:cNvPr id="6146" name="Picture 2" descr="Data flow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1442" y="1443238"/>
            <a:ext cx="9054059" cy="4980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507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133</TotalTime>
  <Words>2746</Words>
  <Application>Microsoft Office PowerPoint</Application>
  <PresentationFormat>Widescreen</PresentationFormat>
  <Paragraphs>383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Application Threat Modeling</vt:lpstr>
      <vt:lpstr>Approach Overview</vt:lpstr>
      <vt:lpstr>Decompose the Application</vt:lpstr>
      <vt:lpstr>Threat Model Information</vt:lpstr>
      <vt:lpstr>External Dependencies</vt:lpstr>
      <vt:lpstr>Entry Points</vt:lpstr>
      <vt:lpstr>Assets</vt:lpstr>
      <vt:lpstr>Trust Levels</vt:lpstr>
      <vt:lpstr>Data Flow Diagram Sample</vt:lpstr>
      <vt:lpstr>Determine and Rank Threats</vt:lpstr>
      <vt:lpstr>Sample STRIDE Threat Categorization Model </vt:lpstr>
      <vt:lpstr>Security Control Check List</vt:lpstr>
      <vt:lpstr>Threat Ranking using Microsoft DREAD Model </vt:lpstr>
      <vt:lpstr>Threat Ranking using Generic Risk Model</vt:lpstr>
      <vt:lpstr>Determine Countermeasure and Mitigation</vt:lpstr>
      <vt:lpstr>Example Countermeasure for ASF Model</vt:lpstr>
      <vt:lpstr>Example Countermeasure for STRIDE Model</vt:lpstr>
      <vt:lpstr>Identify Mitigation Strategies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Threat Modeling</dc:title>
  <dc:creator>Vijay Reddiar</dc:creator>
  <cp:lastModifiedBy>Vijay Reddiar</cp:lastModifiedBy>
  <cp:revision>16</cp:revision>
  <dcterms:created xsi:type="dcterms:W3CDTF">2016-02-22T00:38:35Z</dcterms:created>
  <dcterms:modified xsi:type="dcterms:W3CDTF">2016-02-22T04:15:24Z</dcterms:modified>
</cp:coreProperties>
</file>