
<file path=[Content_Types].xml><?xml version="1.0" encoding="utf-8"?>
<Types xmlns="http://schemas.openxmlformats.org/package/2006/content-types">
  <Default Extension="png" ContentType="image/png"/>
  <Default Extension="jpg&amp;ehk=23kv1Aqmut8clD1T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redd\Evernote\Databases\Attachments\Availability%20Co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'Cost Comparision'!$B$1</c:f>
              <c:strCache>
                <c:ptCount val="1"/>
                <c:pt idx="0">
                  <c:v>Hour/Year Down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'Cost Comparision'!$A$2:$A$5</c:f>
              <c:strCache>
                <c:ptCount val="4"/>
                <c:pt idx="0">
                  <c:v>Simple</c:v>
                </c:pt>
                <c:pt idx="1">
                  <c:v>Auto Scaling</c:v>
                </c:pt>
                <c:pt idx="2">
                  <c:v>Active-Passive</c:v>
                </c:pt>
                <c:pt idx="3">
                  <c:v>Active-Active</c:v>
                </c:pt>
              </c:strCache>
            </c:strRef>
          </c:cat>
          <c:val>
            <c:numRef>
              <c:f>'Cost Comparision'!$B$2:$B$5</c:f>
              <c:numCache>
                <c:formatCode>0.00</c:formatCode>
                <c:ptCount val="4"/>
                <c:pt idx="0">
                  <c:v>105.64988630205301</c:v>
                </c:pt>
                <c:pt idx="1">
                  <c:v>45.429032359984291</c:v>
                </c:pt>
                <c:pt idx="2">
                  <c:v>24.25356838356155</c:v>
                </c:pt>
                <c:pt idx="3">
                  <c:v>1.1042545974307361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3E-44A9-AB04-1B7CBFCD9FF2}"/>
            </c:ext>
          </c:extLst>
        </c:ser>
        <c:ser>
          <c:idx val="2"/>
          <c:order val="1"/>
          <c:tx>
            <c:strRef>
              <c:f>'Cost Comparision'!$D$1</c:f>
              <c:strCache>
                <c:ptCount val="1"/>
                <c:pt idx="0">
                  <c:v>$$$/Year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3000"/>
                    <a:lumMod val="102000"/>
                  </a:schemeClr>
                </a:gs>
                <a:gs pos="50000">
                  <a:schemeClr val="accent6">
                    <a:shade val="100000"/>
                    <a:satMod val="110000"/>
                    <a:lumMod val="100000"/>
                  </a:schemeClr>
                </a:gs>
                <a:gs pos="100000">
                  <a:schemeClr val="accent6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numFmt formatCode="&quot;$&quot;#,##0" sourceLinked="0"/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'Cost Comparision'!$A$2:$A$5</c:f>
              <c:strCache>
                <c:ptCount val="4"/>
                <c:pt idx="0">
                  <c:v>Simple</c:v>
                </c:pt>
                <c:pt idx="1">
                  <c:v>Auto Scaling</c:v>
                </c:pt>
                <c:pt idx="2">
                  <c:v>Active-Passive</c:v>
                </c:pt>
                <c:pt idx="3">
                  <c:v>Active-Active</c:v>
                </c:pt>
              </c:strCache>
            </c:strRef>
          </c:cat>
          <c:val>
            <c:numRef>
              <c:f>'Cost Comparision'!$D$2:$D$5</c:f>
              <c:numCache>
                <c:formatCode>0.00</c:formatCode>
                <c:ptCount val="4"/>
                <c:pt idx="0">
                  <c:v>603024.46519436827</c:v>
                </c:pt>
                <c:pt idx="1">
                  <c:v>259298.12990858612</c:v>
                </c:pt>
                <c:pt idx="2">
                  <c:v>138433.60949521433</c:v>
                </c:pt>
                <c:pt idx="3">
                  <c:v>6302.8230446959815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3E-44A9-AB04-1B7CBFCD9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3672024"/>
        <c:axId val="413672680"/>
        <c:axId val="419070032"/>
      </c:bar3DChart>
      <c:catAx>
        <c:axId val="413672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672680"/>
        <c:crosses val="autoZero"/>
        <c:auto val="1"/>
        <c:lblAlgn val="ctr"/>
        <c:lblOffset val="100"/>
        <c:noMultiLvlLbl val="0"/>
      </c:catAx>
      <c:valAx>
        <c:axId val="413672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672024"/>
        <c:crosses val="autoZero"/>
        <c:crossBetween val="between"/>
      </c:valAx>
      <c:serAx>
        <c:axId val="419070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67268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31098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4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8706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6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85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28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A6C50FF-98FE-4C2E-83EF-7341C30B979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20A781-3547-4BF7-86E0-7997110F0B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37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&amp;ehk=23kv1Aqmut8clD1T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Availability-Cost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Vijay Reddiar (Based on Reducing Risk in AWS by Andrew Templeton)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67" y="269710"/>
            <a:ext cx="10515600" cy="511953"/>
          </a:xfrm>
        </p:spPr>
        <p:txBody>
          <a:bodyPr>
            <a:noAutofit/>
          </a:bodyPr>
          <a:lstStyle/>
          <a:p>
            <a:r>
              <a:rPr lang="en-US" sz="3600" dirty="0"/>
              <a:t>Regional Active-Passive Replication Architecture Cost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72" y="942891"/>
            <a:ext cx="11146715" cy="53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53808"/>
            <a:ext cx="10515600" cy="485665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Active-Active Replication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C64B4-EF6F-46ED-85BA-420AC9C8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586" y="937039"/>
            <a:ext cx="7915237" cy="58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2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225" y="214051"/>
            <a:ext cx="10515600" cy="511953"/>
          </a:xfrm>
        </p:spPr>
        <p:txBody>
          <a:bodyPr>
            <a:noAutofit/>
          </a:bodyPr>
          <a:lstStyle/>
          <a:p>
            <a:r>
              <a:rPr lang="en-US" sz="3600" dirty="0"/>
              <a:t>Regional Active-Active Replication Architecture Cost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7" y="985961"/>
            <a:ext cx="11365528" cy="54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7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Summary of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B1AE405-E55E-4EFC-B7D7-A96AAAEDE9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482633"/>
              </p:ext>
            </p:extLst>
          </p:nvPr>
        </p:nvGraphicFramePr>
        <p:xfrm>
          <a:off x="2315155" y="1144989"/>
          <a:ext cx="7561690" cy="5589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503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604"/>
          <a:stretch/>
        </p:blipFill>
        <p:spPr>
          <a:xfrm>
            <a:off x="1926447" y="1001864"/>
            <a:ext cx="8256194" cy="5659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918" y="200770"/>
            <a:ext cx="9601200" cy="6897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2671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we need AWS Availability-Cost Analysis?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AWS Availability-Cost Analysis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Analysis in Detail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 of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4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AWS Availability-Cost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Myth </a:t>
            </a:r>
          </a:p>
          <a:p>
            <a:pPr lvl="1"/>
            <a:r>
              <a:rPr lang="en-US" dirty="0"/>
              <a:t>Going to AWS Cloud makes IT available all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Fact </a:t>
            </a:r>
          </a:p>
          <a:p>
            <a:pPr lvl="1"/>
            <a:r>
              <a:rPr lang="en-US" dirty="0"/>
              <a:t>AWS provides capabilities to make system highly available</a:t>
            </a:r>
          </a:p>
          <a:p>
            <a:pPr lvl="1"/>
            <a:r>
              <a:rPr lang="en-US" dirty="0"/>
              <a:t>Provided, we architect the system to use the capabilities</a:t>
            </a:r>
          </a:p>
          <a:p>
            <a:pPr lvl="1"/>
            <a:r>
              <a:rPr lang="en-US" dirty="0"/>
              <a:t>Cost sky rockets if business does not understand the under pinning's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Cost Analysis </a:t>
            </a:r>
          </a:p>
          <a:p>
            <a:pPr lvl="1"/>
            <a:r>
              <a:rPr lang="en-US" dirty="0"/>
              <a:t>Provides Financial View Point using Technology Architecture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6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Availability-Cost Analysis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Parameters Used</a:t>
            </a:r>
          </a:p>
          <a:p>
            <a:pPr lvl="1"/>
            <a:r>
              <a:rPr lang="en-US" dirty="0"/>
              <a:t>AWS standard SLA’s</a:t>
            </a:r>
          </a:p>
          <a:p>
            <a:pPr lvl="1"/>
            <a:r>
              <a:rPr lang="en-US" dirty="0"/>
              <a:t>Availability Risk in terms of Outage Duration</a:t>
            </a:r>
          </a:p>
          <a:p>
            <a:pPr lvl="1"/>
            <a:r>
              <a:rPr lang="en-US" dirty="0"/>
              <a:t>Loss of Revenue/Year due to system unavailability</a:t>
            </a:r>
          </a:p>
          <a:p>
            <a:pPr lvl="1"/>
            <a:r>
              <a:rPr lang="en-US" dirty="0"/>
              <a:t>Goodwill Factor</a:t>
            </a:r>
          </a:p>
          <a:p>
            <a:r>
              <a:rPr lang="en-US" dirty="0"/>
              <a:t>REST API - System Availability Improvement Architecture</a:t>
            </a:r>
          </a:p>
          <a:p>
            <a:pPr lvl="1"/>
            <a:r>
              <a:rPr lang="en-US" dirty="0"/>
              <a:t>Simple System Architecture</a:t>
            </a:r>
          </a:p>
          <a:p>
            <a:pPr lvl="1"/>
            <a:r>
              <a:rPr lang="en-US" dirty="0"/>
              <a:t>Availability Zone Aware-Auto Scaling Architecture</a:t>
            </a:r>
          </a:p>
          <a:p>
            <a:pPr lvl="1"/>
            <a:r>
              <a:rPr lang="en-US" dirty="0"/>
              <a:t>Regional Active-Passive Replication Architecture</a:t>
            </a:r>
          </a:p>
          <a:p>
            <a:pPr lvl="1"/>
            <a:r>
              <a:rPr lang="en-US" dirty="0"/>
              <a:t>Regional Active-Active Replication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85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49223"/>
            <a:ext cx="10515600" cy="4856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Simple System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2F9C4F-0DB3-420C-B92A-135EE0E6F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049" y="978011"/>
            <a:ext cx="3436794" cy="54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32" y="277661"/>
            <a:ext cx="10515600" cy="5119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Simple System Architecture-Cost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320" y="1093060"/>
            <a:ext cx="11148404" cy="5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204" y="341272"/>
            <a:ext cx="10515600" cy="485665"/>
          </a:xfrm>
        </p:spPr>
        <p:txBody>
          <a:bodyPr>
            <a:normAutofit fontScale="90000"/>
          </a:bodyPr>
          <a:lstStyle/>
          <a:p>
            <a:r>
              <a:rPr lang="en-US" dirty="0"/>
              <a:t>Availability Zone Aware-Auto Scaling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FF23C-E95B-4978-B071-86105947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17" y="962109"/>
            <a:ext cx="5333445" cy="58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8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2" y="198147"/>
            <a:ext cx="10515600" cy="511953"/>
          </a:xfrm>
        </p:spPr>
        <p:txBody>
          <a:bodyPr>
            <a:noAutofit/>
          </a:bodyPr>
          <a:lstStyle/>
          <a:p>
            <a:r>
              <a:rPr lang="en-US" sz="3600" dirty="0"/>
              <a:t>Availability Zone Aware-Auto Scaling Architecture Cost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42" y="865922"/>
            <a:ext cx="11305000" cy="54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766" y="206099"/>
            <a:ext cx="10515600" cy="485665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Active-Passive Replication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44026-508A-492D-9495-9F93A8D5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09" y="933387"/>
            <a:ext cx="7858027" cy="56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920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185</TotalTime>
  <Words>185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Franklin Gothic Book</vt:lpstr>
      <vt:lpstr>Wingdings</vt:lpstr>
      <vt:lpstr>Crop</vt:lpstr>
      <vt:lpstr>AWS Availability-Cost Analysis</vt:lpstr>
      <vt:lpstr>Agenda</vt:lpstr>
      <vt:lpstr>Why we need AWS Availability-Cost Analysis?</vt:lpstr>
      <vt:lpstr>AWS Availability-Cost Analysis Methodology</vt:lpstr>
      <vt:lpstr>Simple System Architecture</vt:lpstr>
      <vt:lpstr>Simple System Architecture-Cost</vt:lpstr>
      <vt:lpstr>Availability Zone Aware-Auto Scaling Architecture</vt:lpstr>
      <vt:lpstr>Availability Zone Aware-Auto Scaling Architecture Cost</vt:lpstr>
      <vt:lpstr>Regional Active-Passive Replication Architecture</vt:lpstr>
      <vt:lpstr>Regional Active-Passive Replication Architecture Cost</vt:lpstr>
      <vt:lpstr>Regional Active-Active Replication Architecture</vt:lpstr>
      <vt:lpstr>Regional Active-Active Replication Architecture Cost</vt:lpstr>
      <vt:lpstr>Summary of Analysis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Availability Cost Analysis</dc:title>
  <dc:creator>Vijay Reddiar</dc:creator>
  <cp:lastModifiedBy>Vijay Reddiar</cp:lastModifiedBy>
  <cp:revision>8</cp:revision>
  <dcterms:created xsi:type="dcterms:W3CDTF">2017-05-17T17:51:07Z</dcterms:created>
  <dcterms:modified xsi:type="dcterms:W3CDTF">2017-05-18T14:35:46Z</dcterms:modified>
</cp:coreProperties>
</file>