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21"/>
  </p:notesMasterIdLst>
  <p:sldIdLst>
    <p:sldId id="256" r:id="rId5"/>
    <p:sldId id="267" r:id="rId6"/>
    <p:sldId id="264" r:id="rId7"/>
    <p:sldId id="258" r:id="rId8"/>
    <p:sldId id="257" r:id="rId9"/>
    <p:sldId id="270" r:id="rId10"/>
    <p:sldId id="268" r:id="rId11"/>
    <p:sldId id="272" r:id="rId12"/>
    <p:sldId id="260" r:id="rId13"/>
    <p:sldId id="276" r:id="rId14"/>
    <p:sldId id="277" r:id="rId15"/>
    <p:sldId id="261" r:id="rId16"/>
    <p:sldId id="271" r:id="rId17"/>
    <p:sldId id="275" r:id="rId18"/>
    <p:sldId id="263" r:id="rId19"/>
    <p:sldId id="266"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Georgia" panose="02040502050405020303"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4A"/>
    <a:srgbClr val="204A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023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784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66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43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28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56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95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180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654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328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386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689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01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4992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44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1707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4318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2934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81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234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656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088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21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4588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80755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chemeClr val="lt2"/>
          </a:solidFill>
          <a:ln>
            <a:noFill/>
          </a:ln>
        </p:spPr>
        <p:txBody>
          <a:bodyPr spcFirstLastPara="1" wrap="square" lIns="91425" tIns="45700" rIns="91425" bIns="45700" anchor="ctr" anchorCtr="0">
            <a:noAutofit/>
          </a:bodyPr>
          <a:lstStyle/>
          <a:p>
            <a:pPr algn="ctr"/>
            <a:endParaRPr lang="en-US"/>
          </a:p>
        </p:txBody>
      </p:sp>
      <p:grpSp>
        <p:nvGrpSpPr>
          <p:cNvPr id="85" name="Google Shape;85;p13"/>
          <p:cNvGrpSpPr/>
          <p:nvPr/>
        </p:nvGrpSpPr>
        <p:grpSpPr>
          <a:xfrm>
            <a:off x="382270" y="887083"/>
            <a:ext cx="11251917" cy="4052562"/>
            <a:chOff x="192468" y="676510"/>
            <a:chExt cx="11251917" cy="4052562"/>
          </a:xfrm>
        </p:grpSpPr>
        <p:sp>
          <p:nvSpPr>
            <p:cNvPr id="87" name="Google Shape;87;p13"/>
            <p:cNvSpPr txBox="1"/>
            <p:nvPr/>
          </p:nvSpPr>
          <p:spPr>
            <a:xfrm>
              <a:off x="4789572" y="1998063"/>
              <a:ext cx="6654813" cy="2400657"/>
            </a:xfrm>
            <a:prstGeom prst="rect">
              <a:avLst/>
            </a:prstGeom>
            <a:noFill/>
            <a:ln>
              <a:noFill/>
            </a:ln>
          </p:spPr>
          <p:txBody>
            <a:bodyPr spcFirstLastPara="1" wrap="square" lIns="0" tIns="0" rIns="0" bIns="0" anchor="t" anchorCtr="0">
              <a:spAutoFit/>
            </a:bodyPr>
            <a:lstStyle/>
            <a:p>
              <a:pPr algn="ctr">
                <a:buClr>
                  <a:schemeClr val="dk1"/>
                </a:buClr>
                <a:buSzPts val="1600"/>
              </a:pPr>
              <a:r>
                <a:rPr lang="en-US" sz="4800" b="1" dirty="0">
                  <a:latin typeface="Calibri Light"/>
                </a:rPr>
                <a:t>MARKETING ANALYSIS OF STARBUCKS</a:t>
              </a:r>
              <a:r>
                <a:rPr lang="en-US" sz="4800" dirty="0">
                  <a:latin typeface="Calibri Light"/>
                </a:rPr>
                <a:t> </a:t>
              </a:r>
            </a:p>
            <a:p>
              <a:pPr marR="0" lvl="0" algn="ctr" rtl="0">
                <a:spcBef>
                  <a:spcPts val="0"/>
                </a:spcBef>
                <a:spcAft>
                  <a:spcPts val="0"/>
                </a:spcAft>
                <a:buClr>
                  <a:schemeClr val="dk1"/>
                </a:buClr>
                <a:buSzPts val="1600"/>
              </a:pPr>
              <a:endParaRPr lang="en-US" sz="4000" dirty="0">
                <a:latin typeface="Calibri"/>
                <a:ea typeface="Calibri"/>
                <a:cs typeface="Calibri"/>
                <a:sym typeface="Calibri"/>
              </a:endParaRPr>
            </a:p>
            <a:p>
              <a:pPr algn="r">
                <a:buClr>
                  <a:schemeClr val="dk1"/>
                </a:buClr>
                <a:buSzPts val="1600"/>
              </a:pPr>
              <a:r>
                <a:rPr lang="en-US" sz="2000" dirty="0">
                  <a:latin typeface="Calibri"/>
                  <a:ea typeface="Calibri"/>
                  <a:cs typeface="Calibri"/>
                  <a:sym typeface="Calibri"/>
                </a:rPr>
                <a:t>                                                                  </a:t>
              </a:r>
              <a:endParaRPr lang="en-US" sz="1800" dirty="0">
                <a:latin typeface="Calibri"/>
                <a:ea typeface="Calibri"/>
                <a:cs typeface="Calibri"/>
              </a:endParaRPr>
            </a:p>
          </p:txBody>
        </p:sp>
        <p:pic>
          <p:nvPicPr>
            <p:cNvPr id="90" name="Google Shape;90;p13" descr="Starbucks logo and symbol, meaning, history, PNG"/>
            <p:cNvPicPr preferRelativeResize="0"/>
            <p:nvPr/>
          </p:nvPicPr>
          <p:blipFill rotWithShape="1">
            <a:blip r:embed="rId3">
              <a:alphaModFix/>
            </a:blip>
            <a:srcRect/>
            <a:stretch/>
          </p:blipFill>
          <p:spPr>
            <a:xfrm>
              <a:off x="192468" y="676510"/>
              <a:ext cx="4840179" cy="4052562"/>
            </a:xfrm>
            <a:prstGeom prst="rect">
              <a:avLst/>
            </a:prstGeom>
            <a:noFill/>
            <a:ln>
              <a:noFill/>
            </a:ln>
          </p:spPr>
        </p:pic>
      </p:grpSp>
      <p:sp>
        <p:nvSpPr>
          <p:cNvPr id="4" name="Google Shape;84;p13">
            <a:extLst>
              <a:ext uri="{FF2B5EF4-FFF2-40B4-BE49-F238E27FC236}">
                <a16:creationId xmlns:a16="http://schemas.microsoft.com/office/drawing/2014/main" id="{2404C1B2-A278-D233-720C-BF9DBCC84D38}"/>
              </a:ext>
            </a:extLst>
          </p:cNvPr>
          <p:cNvSpPr/>
          <p:nvPr/>
        </p:nvSpPr>
        <p:spPr>
          <a:xfrm>
            <a:off x="-2381" y="6207350"/>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txBox="1"/>
          <p:nvPr/>
        </p:nvSpPr>
        <p:spPr>
          <a:xfrm>
            <a:off x="859971" y="1194814"/>
            <a:ext cx="7426190" cy="1477328"/>
          </a:xfrm>
          <a:prstGeom prst="rect">
            <a:avLst/>
          </a:prstGeom>
          <a:noFill/>
          <a:ln>
            <a:noFill/>
          </a:ln>
        </p:spPr>
        <p:txBody>
          <a:bodyPr spcFirstLastPara="1" wrap="square" lIns="0" tIns="0" rIns="0" bIns="0" anchor="t" anchorCtr="0">
            <a:spAutoFit/>
          </a:bodyPr>
          <a:lstStyle/>
          <a:p>
            <a:r>
              <a:rPr lang="en-US" sz="1600" dirty="0">
                <a:latin typeface="+mn-lt"/>
                <a:cs typeface="Arial" panose="020B0604020202020204" pitchFamily="34" charset="0"/>
              </a:rPr>
              <a:t>• </a:t>
            </a:r>
            <a:r>
              <a:rPr lang="en-US" sz="1600" dirty="0">
                <a:latin typeface="Calibri body"/>
                <a:cs typeface="Arial" panose="020B0604020202020204" pitchFamily="34" charset="0"/>
              </a:rPr>
              <a:t>Performed discriminant analysis on demographic data collected from the survey - Age (dummy Coded), Gender (dummy Coded), Average Income (dummy Coded), using SPSS software.</a:t>
            </a:r>
          </a:p>
          <a:p>
            <a:endParaRPr lang="en-US" sz="1600" dirty="0">
              <a:latin typeface="+mn-lt"/>
              <a:cs typeface="Arial" panose="020B0604020202020204" pitchFamily="34" charset="0"/>
            </a:endParaRPr>
          </a:p>
          <a:p>
            <a:r>
              <a:rPr lang="en-US" sz="1600" dirty="0">
                <a:latin typeface="+mn-lt"/>
                <a:cs typeface="Arial" panose="020B0604020202020204" pitchFamily="34" charset="0"/>
              </a:rPr>
              <a:t>• Excluded the Ethnicity factor from the discriminant analysis, as the ethnicity data is unbalanced in our survey responses. </a:t>
            </a:r>
          </a:p>
        </p:txBody>
      </p:sp>
      <p:sp>
        <p:nvSpPr>
          <p:cNvPr id="95" name="Google Shape;95;p13"/>
          <p:cNvSpPr txBox="1"/>
          <p:nvPr/>
        </p:nvSpPr>
        <p:spPr>
          <a:xfrm>
            <a:off x="1" y="154383"/>
            <a:ext cx="11142482" cy="769401"/>
          </a:xfrm>
          <a:prstGeom prst="rect">
            <a:avLst/>
          </a:prstGeom>
          <a:noFill/>
          <a:ln>
            <a:noFill/>
          </a:ln>
        </p:spPr>
        <p:txBody>
          <a:bodyPr spcFirstLastPara="1" wrap="square" lIns="91425" tIns="45700" rIns="91425" bIns="45700" anchor="t" anchorCtr="0">
            <a:spAutoFit/>
          </a:bodyPr>
          <a:lstStyle/>
          <a:p>
            <a:pPr algn="ctr"/>
            <a:r>
              <a:rPr lang="en-US" sz="4400" b="1" dirty="0">
                <a:solidFill>
                  <a:schemeClr val="dk1"/>
                </a:solidFill>
                <a:latin typeface="Calibri Light"/>
                <a:sym typeface="Georgia"/>
              </a:rPr>
              <a:t>DISCRIMINANT ANALYSIS</a:t>
            </a:r>
            <a:endParaRPr lang="en-US" sz="4400" b="1" dirty="0">
              <a:solidFill>
                <a:schemeClr val="dk1"/>
              </a:solidFill>
              <a:latin typeface="Calibri Light"/>
            </a:endParaRPr>
          </a:p>
        </p:txBody>
      </p:sp>
      <p:pic>
        <p:nvPicPr>
          <p:cNvPr id="3" name="Picture 3" descr="Table&#10;&#10;Description automatically generated">
            <a:extLst>
              <a:ext uri="{FF2B5EF4-FFF2-40B4-BE49-F238E27FC236}">
                <a16:creationId xmlns:a16="http://schemas.microsoft.com/office/drawing/2014/main" id="{99516953-52E5-7D20-920E-B0904EDE082C}"/>
              </a:ext>
            </a:extLst>
          </p:cNvPr>
          <p:cNvPicPr>
            <a:picLocks noChangeAspect="1"/>
          </p:cNvPicPr>
          <p:nvPr/>
        </p:nvPicPr>
        <p:blipFill>
          <a:blip r:embed="rId3"/>
          <a:stretch>
            <a:fillRect/>
          </a:stretch>
        </p:blipFill>
        <p:spPr>
          <a:xfrm>
            <a:off x="859971" y="3002143"/>
            <a:ext cx="5127171" cy="2918460"/>
          </a:xfrm>
          <a:prstGeom prst="rect">
            <a:avLst/>
          </a:prstGeom>
          <a:ln>
            <a:solidFill>
              <a:schemeClr val="tx1"/>
            </a:solidFill>
          </a:ln>
        </p:spPr>
      </p:pic>
      <p:pic>
        <p:nvPicPr>
          <p:cNvPr id="4" name="Picture 4" descr="Table&#10;&#10;Description automatically generated">
            <a:extLst>
              <a:ext uri="{FF2B5EF4-FFF2-40B4-BE49-F238E27FC236}">
                <a16:creationId xmlns:a16="http://schemas.microsoft.com/office/drawing/2014/main" id="{2D82A3FD-5246-FD2B-B408-31B2801EA5A2}"/>
              </a:ext>
            </a:extLst>
          </p:cNvPr>
          <p:cNvPicPr>
            <a:picLocks noChangeAspect="1"/>
          </p:cNvPicPr>
          <p:nvPr/>
        </p:nvPicPr>
        <p:blipFill>
          <a:blip r:embed="rId4"/>
          <a:stretch>
            <a:fillRect/>
          </a:stretch>
        </p:blipFill>
        <p:spPr>
          <a:xfrm>
            <a:off x="8531820" y="1121353"/>
            <a:ext cx="3233057" cy="3028088"/>
          </a:xfrm>
          <a:prstGeom prst="rect">
            <a:avLst/>
          </a:prstGeom>
          <a:ln>
            <a:solidFill>
              <a:schemeClr val="tx1"/>
            </a:solidFill>
          </a:ln>
        </p:spPr>
      </p:pic>
      <p:pic>
        <p:nvPicPr>
          <p:cNvPr id="2" name="Google Shape;90;p13" descr="Starbucks logo and symbol, meaning, history, PNG">
            <a:extLst>
              <a:ext uri="{FF2B5EF4-FFF2-40B4-BE49-F238E27FC236}">
                <a16:creationId xmlns:a16="http://schemas.microsoft.com/office/drawing/2014/main" id="{CC0A0DDE-B669-7B5F-DA47-EEF7FAB56841}"/>
              </a:ext>
            </a:extLst>
          </p:cNvPr>
          <p:cNvPicPr preferRelativeResize="0"/>
          <p:nvPr/>
        </p:nvPicPr>
        <p:blipFill rotWithShape="1">
          <a:blip r:embed="rId5">
            <a:alphaModFix/>
          </a:blip>
          <a:srcRect/>
          <a:stretch/>
        </p:blipFill>
        <p:spPr>
          <a:xfrm>
            <a:off x="10348137" y="4860824"/>
            <a:ext cx="1665103" cy="1151338"/>
          </a:xfrm>
          <a:prstGeom prst="rect">
            <a:avLst/>
          </a:prstGeom>
          <a:noFill/>
          <a:ln>
            <a:noFill/>
          </a:ln>
        </p:spPr>
      </p:pic>
      <p:sp>
        <p:nvSpPr>
          <p:cNvPr id="5" name="Oval 4">
            <a:extLst>
              <a:ext uri="{FF2B5EF4-FFF2-40B4-BE49-F238E27FC236}">
                <a16:creationId xmlns:a16="http://schemas.microsoft.com/office/drawing/2014/main" id="{95822B62-9C29-9ABD-DE68-B50B0CEA0E45}"/>
              </a:ext>
            </a:extLst>
          </p:cNvPr>
          <p:cNvSpPr/>
          <p:nvPr/>
        </p:nvSpPr>
        <p:spPr>
          <a:xfrm>
            <a:off x="5128181" y="5307291"/>
            <a:ext cx="725864" cy="2450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18DAE3F-EB64-820D-B9C0-87A8F6637C26}"/>
              </a:ext>
            </a:extLst>
          </p:cNvPr>
          <p:cNvSpPr/>
          <p:nvPr/>
        </p:nvSpPr>
        <p:spPr>
          <a:xfrm rot="5400000">
            <a:off x="9488173" y="2495133"/>
            <a:ext cx="2514272" cy="794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Table&#10;&#10;Description automatically generated">
            <a:extLst>
              <a:ext uri="{FF2B5EF4-FFF2-40B4-BE49-F238E27FC236}">
                <a16:creationId xmlns:a16="http://schemas.microsoft.com/office/drawing/2014/main" id="{A78FEED3-BF63-858B-E64F-EFF2DE098561}"/>
              </a:ext>
            </a:extLst>
          </p:cNvPr>
          <p:cNvPicPr>
            <a:picLocks noChangeAspect="1"/>
          </p:cNvPicPr>
          <p:nvPr/>
        </p:nvPicPr>
        <p:blipFill>
          <a:blip r:embed="rId3"/>
          <a:stretch>
            <a:fillRect/>
          </a:stretch>
        </p:blipFill>
        <p:spPr>
          <a:xfrm>
            <a:off x="859971" y="2984074"/>
            <a:ext cx="5127171" cy="2918460"/>
          </a:xfrm>
          <a:prstGeom prst="rect">
            <a:avLst/>
          </a:prstGeom>
          <a:ln>
            <a:solidFill>
              <a:schemeClr val="tx1"/>
            </a:solidFill>
          </a:ln>
        </p:spPr>
      </p:pic>
      <p:sp>
        <p:nvSpPr>
          <p:cNvPr id="8" name="Oval 7">
            <a:extLst>
              <a:ext uri="{FF2B5EF4-FFF2-40B4-BE49-F238E27FC236}">
                <a16:creationId xmlns:a16="http://schemas.microsoft.com/office/drawing/2014/main" id="{3DC0B1DC-F998-F865-F933-F26B647A1F34}"/>
              </a:ext>
            </a:extLst>
          </p:cNvPr>
          <p:cNvSpPr/>
          <p:nvPr/>
        </p:nvSpPr>
        <p:spPr>
          <a:xfrm>
            <a:off x="5128181" y="5289222"/>
            <a:ext cx="725864" cy="2450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50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txBox="1"/>
          <p:nvPr/>
        </p:nvSpPr>
        <p:spPr>
          <a:xfrm>
            <a:off x="859971" y="1121353"/>
            <a:ext cx="7426190" cy="4678204"/>
          </a:xfrm>
          <a:prstGeom prst="rect">
            <a:avLst/>
          </a:prstGeom>
          <a:noFill/>
          <a:ln>
            <a:noFill/>
          </a:ln>
        </p:spPr>
        <p:txBody>
          <a:bodyPr spcFirstLastPara="1" wrap="square" lIns="0" tIns="0" rIns="0" bIns="0" anchor="t" anchorCtr="0">
            <a:spAutoFit/>
          </a:bodyPr>
          <a:lstStyle/>
          <a:p>
            <a:r>
              <a:rPr lang="en-US" sz="1800" b="1" u="sng" dirty="0">
                <a:latin typeface="+mn-lt"/>
                <a:cs typeface="Arial" panose="020B0604020202020204" pitchFamily="34" charset="0"/>
              </a:rPr>
              <a:t>Discriminant Function:</a:t>
            </a:r>
          </a:p>
          <a:p>
            <a:endParaRPr lang="en-US" sz="1800" dirty="0">
              <a:latin typeface="+mn-lt"/>
              <a:cs typeface="Arial" panose="020B0604020202020204" pitchFamily="34" charset="0"/>
            </a:endParaRPr>
          </a:p>
          <a:p>
            <a:r>
              <a:rPr lang="en-US" sz="1800" dirty="0">
                <a:latin typeface="+mn-lt"/>
                <a:cs typeface="Arial" panose="020B0604020202020204" pitchFamily="34" charset="0"/>
              </a:rPr>
              <a:t>D = -0.243 + 4.842*Age(&lt;20y)+ 2.671*Age(20-35y)+ 2.810*Age(36-60y) – 1.749*(Gender_Male) – 1.958*(Gender_Female) – 1.478*Average Income (&lt;20K) – 1.089*Average Income (20K-50K) – 0.794*Average Income (50K-100K)</a:t>
            </a:r>
          </a:p>
          <a:p>
            <a:endParaRPr lang="en-US" sz="1800" dirty="0">
              <a:latin typeface="+mn-lt"/>
              <a:cs typeface="Arial" panose="020B0604020202020204" pitchFamily="34" charset="0"/>
            </a:endParaRPr>
          </a:p>
          <a:p>
            <a:r>
              <a:rPr lang="en-US" sz="1800" b="1" u="sng" dirty="0">
                <a:latin typeface="+mn-lt"/>
                <a:cs typeface="Arial" panose="020B0604020202020204" pitchFamily="34" charset="0"/>
              </a:rPr>
              <a:t>Cutoff Point calculation:</a:t>
            </a:r>
          </a:p>
          <a:p>
            <a:r>
              <a:rPr lang="en-US" sz="1800" dirty="0">
                <a:latin typeface="+mn-lt"/>
                <a:cs typeface="Arial" panose="020B0604020202020204" pitchFamily="34" charset="0"/>
              </a:rPr>
              <a:t>(0.645+0.755)/3 = 0.4666</a:t>
            </a:r>
          </a:p>
          <a:p>
            <a:endParaRPr lang="en-US" sz="1800" dirty="0">
              <a:latin typeface="+mn-lt"/>
              <a:cs typeface="Arial" panose="020B0604020202020204" pitchFamily="34" charset="0"/>
            </a:endParaRPr>
          </a:p>
          <a:p>
            <a:r>
              <a:rPr lang="en-US" sz="1800" dirty="0">
                <a:latin typeface="+mn-lt"/>
                <a:cs typeface="Arial" panose="020B0604020202020204" pitchFamily="34" charset="0"/>
              </a:rPr>
              <a:t>First Cutoff Point: (0.645 – 0.4666) = 0.178</a:t>
            </a:r>
          </a:p>
          <a:p>
            <a:r>
              <a:rPr lang="en-US" sz="1800" dirty="0">
                <a:latin typeface="+mn-lt"/>
                <a:cs typeface="Arial" panose="020B0604020202020204" pitchFamily="34" charset="0"/>
              </a:rPr>
              <a:t>Second Cutoff Point: (0.178 – 0.466)= - 0.288</a:t>
            </a:r>
          </a:p>
          <a:p>
            <a:endParaRPr lang="en-US" sz="1800" dirty="0">
              <a:latin typeface="+mn-lt"/>
              <a:cs typeface="Arial" panose="020B0604020202020204" pitchFamily="34" charset="0"/>
            </a:endParaRPr>
          </a:p>
          <a:p>
            <a:endParaRPr lang="en-US" sz="1800" dirty="0">
              <a:latin typeface="+mn-lt"/>
              <a:cs typeface="Arial" panose="020B0604020202020204" pitchFamily="34" charset="0"/>
            </a:endParaRPr>
          </a:p>
          <a:p>
            <a:r>
              <a:rPr lang="en-US" sz="1800" dirty="0">
                <a:latin typeface="+mn-lt"/>
                <a:cs typeface="Arial" panose="020B0604020202020204" pitchFamily="34" charset="0"/>
              </a:rPr>
              <a:t>Therefore, if D &gt; 0.178 then potential respondent falls in segment 2, and when -0.288&lt;D&lt; 0.178 then potential respondent falls in segment 3, and when D &lt; -0.288 then potential respondent falls in segment 1</a:t>
            </a:r>
          </a:p>
          <a:p>
            <a:endParaRPr lang="en-US" sz="1600" dirty="0">
              <a:latin typeface="+mn-lt"/>
              <a:cs typeface="Arial" panose="020B0604020202020204" pitchFamily="34" charset="0"/>
            </a:endParaRPr>
          </a:p>
        </p:txBody>
      </p:sp>
      <p:sp>
        <p:nvSpPr>
          <p:cNvPr id="95" name="Google Shape;95;p13"/>
          <p:cNvSpPr txBox="1"/>
          <p:nvPr/>
        </p:nvSpPr>
        <p:spPr>
          <a:xfrm>
            <a:off x="0" y="154383"/>
            <a:ext cx="12190773" cy="769401"/>
          </a:xfrm>
          <a:prstGeom prst="rect">
            <a:avLst/>
          </a:prstGeom>
          <a:noFill/>
          <a:ln>
            <a:noFill/>
          </a:ln>
        </p:spPr>
        <p:txBody>
          <a:bodyPr spcFirstLastPara="1" wrap="square" lIns="91425" tIns="45700" rIns="91425" bIns="45700" anchor="t" anchorCtr="0">
            <a:spAutoFit/>
          </a:bodyPr>
          <a:lstStyle/>
          <a:p>
            <a:pPr algn="ctr"/>
            <a:r>
              <a:rPr lang="en-US" sz="4400" b="1">
                <a:solidFill>
                  <a:schemeClr val="dk1"/>
                </a:solidFill>
                <a:latin typeface="Calibri Light"/>
                <a:sym typeface="Georgia"/>
              </a:rPr>
              <a:t>DISCRIMINANT ANALYSIS</a:t>
            </a:r>
            <a:endParaRPr lang="en-US" sz="4400" b="1">
              <a:solidFill>
                <a:schemeClr val="dk1"/>
              </a:solidFill>
              <a:latin typeface="Calibri Light"/>
            </a:endParaRPr>
          </a:p>
        </p:txBody>
      </p:sp>
      <p:pic>
        <p:nvPicPr>
          <p:cNvPr id="4" name="Picture 4" descr="Table&#10;&#10;Description automatically generated">
            <a:extLst>
              <a:ext uri="{FF2B5EF4-FFF2-40B4-BE49-F238E27FC236}">
                <a16:creationId xmlns:a16="http://schemas.microsoft.com/office/drawing/2014/main" id="{2D82A3FD-5246-FD2B-B408-31B2801EA5A2}"/>
              </a:ext>
            </a:extLst>
          </p:cNvPr>
          <p:cNvPicPr>
            <a:picLocks noChangeAspect="1"/>
          </p:cNvPicPr>
          <p:nvPr/>
        </p:nvPicPr>
        <p:blipFill>
          <a:blip r:embed="rId3"/>
          <a:stretch>
            <a:fillRect/>
          </a:stretch>
        </p:blipFill>
        <p:spPr>
          <a:xfrm>
            <a:off x="8531820" y="1428633"/>
            <a:ext cx="3233057" cy="3028088"/>
          </a:xfrm>
          <a:prstGeom prst="rect">
            <a:avLst/>
          </a:prstGeom>
          <a:ln>
            <a:solidFill>
              <a:schemeClr val="tx1"/>
            </a:solidFill>
          </a:ln>
        </p:spPr>
      </p:pic>
      <p:pic>
        <p:nvPicPr>
          <p:cNvPr id="2" name="Google Shape;90;p13" descr="Starbucks logo and symbol, meaning, history, PNG">
            <a:extLst>
              <a:ext uri="{FF2B5EF4-FFF2-40B4-BE49-F238E27FC236}">
                <a16:creationId xmlns:a16="http://schemas.microsoft.com/office/drawing/2014/main" id="{CC0A0DDE-B669-7B5F-DA47-EEF7FAB56841}"/>
              </a:ext>
            </a:extLst>
          </p:cNvPr>
          <p:cNvPicPr preferRelativeResize="0"/>
          <p:nvPr/>
        </p:nvPicPr>
        <p:blipFill rotWithShape="1">
          <a:blip r:embed="rId4">
            <a:alphaModFix/>
          </a:blip>
          <a:srcRect/>
          <a:stretch/>
        </p:blipFill>
        <p:spPr>
          <a:xfrm>
            <a:off x="10348137" y="4860824"/>
            <a:ext cx="1665103" cy="1151338"/>
          </a:xfrm>
          <a:prstGeom prst="rect">
            <a:avLst/>
          </a:prstGeom>
          <a:noFill/>
          <a:ln>
            <a:noFill/>
          </a:ln>
        </p:spPr>
      </p:pic>
      <p:sp>
        <p:nvSpPr>
          <p:cNvPr id="6" name="Oval 5">
            <a:extLst>
              <a:ext uri="{FF2B5EF4-FFF2-40B4-BE49-F238E27FC236}">
                <a16:creationId xmlns:a16="http://schemas.microsoft.com/office/drawing/2014/main" id="{D18DAE3F-EB64-820D-B9C0-87A8F6637C26}"/>
              </a:ext>
            </a:extLst>
          </p:cNvPr>
          <p:cNvSpPr/>
          <p:nvPr/>
        </p:nvSpPr>
        <p:spPr>
          <a:xfrm rot="5400000">
            <a:off x="9488173" y="2711950"/>
            <a:ext cx="2514272" cy="794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5B491905-751D-7C2C-8EFF-6A5691A3466E}"/>
              </a:ext>
            </a:extLst>
          </p:cNvPr>
          <p:cNvPicPr>
            <a:picLocks noChangeAspect="1"/>
          </p:cNvPicPr>
          <p:nvPr/>
        </p:nvPicPr>
        <p:blipFill>
          <a:blip r:embed="rId5"/>
          <a:stretch>
            <a:fillRect/>
          </a:stretch>
        </p:blipFill>
        <p:spPr>
          <a:xfrm>
            <a:off x="5820690" y="3008211"/>
            <a:ext cx="2088735" cy="1448510"/>
          </a:xfrm>
          <a:prstGeom prst="rect">
            <a:avLst/>
          </a:prstGeom>
          <a:ln>
            <a:solidFill>
              <a:schemeClr val="tx1"/>
            </a:solidFill>
          </a:ln>
        </p:spPr>
      </p:pic>
    </p:spTree>
    <p:extLst>
      <p:ext uri="{BB962C8B-B14F-4D97-AF65-F5344CB8AC3E}">
        <p14:creationId xmlns:p14="http://schemas.microsoft.com/office/powerpoint/2010/main" val="25409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0" name="Google Shape;90;p13" descr="Starbucks logo and symbol, meaning, history, PNG"/>
          <p:cNvPicPr preferRelativeResize="0"/>
          <p:nvPr/>
        </p:nvPicPr>
        <p:blipFill rotWithShape="1">
          <a:blip r:embed="rId3">
            <a:alphaModFix/>
          </a:blip>
          <a:srcRect/>
          <a:stretch/>
        </p:blipFill>
        <p:spPr>
          <a:xfrm>
            <a:off x="10348137" y="4860824"/>
            <a:ext cx="1665103" cy="1151338"/>
          </a:xfrm>
          <a:prstGeom prst="rect">
            <a:avLst/>
          </a:prstGeom>
          <a:noFill/>
          <a:ln>
            <a:noFill/>
          </a:ln>
        </p:spPr>
      </p:pic>
      <p:sp>
        <p:nvSpPr>
          <p:cNvPr id="95" name="Google Shape;95;p13"/>
          <p:cNvSpPr txBox="1"/>
          <p:nvPr/>
        </p:nvSpPr>
        <p:spPr>
          <a:xfrm>
            <a:off x="43132" y="96874"/>
            <a:ext cx="12190773" cy="769401"/>
          </a:xfrm>
          <a:prstGeom prst="rect">
            <a:avLst/>
          </a:prstGeom>
          <a:noFill/>
          <a:ln>
            <a:noFill/>
          </a:ln>
        </p:spPr>
        <p:txBody>
          <a:bodyPr spcFirstLastPara="1" wrap="square" lIns="91425" tIns="45700" rIns="91425" bIns="45700" anchor="t" anchorCtr="0">
            <a:spAutoFit/>
          </a:bodyPr>
          <a:lstStyle/>
          <a:p>
            <a:pPr algn="ctr"/>
            <a:r>
              <a:rPr lang="en-US" sz="4400" b="1">
                <a:solidFill>
                  <a:schemeClr val="dk1"/>
                </a:solidFill>
                <a:latin typeface="Calibri Light"/>
                <a:sym typeface="Georgia"/>
              </a:rPr>
              <a:t>POSITIONING ANALYSIS</a:t>
            </a:r>
            <a:endParaRPr lang="en-US" sz="4400">
              <a:solidFill>
                <a:schemeClr val="dk1"/>
              </a:solidFill>
              <a:latin typeface="Calibri Light"/>
            </a:endParaRPr>
          </a:p>
        </p:txBody>
      </p:sp>
      <p:pic>
        <p:nvPicPr>
          <p:cNvPr id="2" name="Picture 2" descr="Table&#10;&#10;Description automatically generated">
            <a:extLst>
              <a:ext uri="{FF2B5EF4-FFF2-40B4-BE49-F238E27FC236}">
                <a16:creationId xmlns:a16="http://schemas.microsoft.com/office/drawing/2014/main" id="{CFF95CDB-47B8-6077-10CA-9495C7154831}"/>
              </a:ext>
            </a:extLst>
          </p:cNvPr>
          <p:cNvPicPr>
            <a:picLocks noChangeAspect="1"/>
          </p:cNvPicPr>
          <p:nvPr/>
        </p:nvPicPr>
        <p:blipFill rotWithShape="1">
          <a:blip r:embed="rId4"/>
          <a:srcRect l="7262" t="3876" r="7821" b="15504"/>
          <a:stretch/>
        </p:blipFill>
        <p:spPr>
          <a:xfrm>
            <a:off x="6096001" y="1063844"/>
            <a:ext cx="5190170" cy="1775184"/>
          </a:xfrm>
          <a:prstGeom prst="rect">
            <a:avLst/>
          </a:prstGeom>
          <a:ln>
            <a:solidFill>
              <a:schemeClr val="tx1"/>
            </a:solidFill>
          </a:ln>
        </p:spPr>
      </p:pic>
      <p:pic>
        <p:nvPicPr>
          <p:cNvPr id="5" name="Picture 5" descr="Chart, radar chart&#10;&#10;Description automatically generated">
            <a:extLst>
              <a:ext uri="{FF2B5EF4-FFF2-40B4-BE49-F238E27FC236}">
                <a16:creationId xmlns:a16="http://schemas.microsoft.com/office/drawing/2014/main" id="{E2B654C5-57DB-A695-A42D-28EA3C31FCB9}"/>
              </a:ext>
            </a:extLst>
          </p:cNvPr>
          <p:cNvPicPr>
            <a:picLocks noChangeAspect="1"/>
          </p:cNvPicPr>
          <p:nvPr/>
        </p:nvPicPr>
        <p:blipFill>
          <a:blip r:embed="rId5"/>
          <a:stretch>
            <a:fillRect/>
          </a:stretch>
        </p:blipFill>
        <p:spPr>
          <a:xfrm>
            <a:off x="548065" y="960768"/>
            <a:ext cx="5190170" cy="4936464"/>
          </a:xfrm>
          <a:prstGeom prst="rect">
            <a:avLst/>
          </a:prstGeom>
          <a:ln>
            <a:solidFill>
              <a:schemeClr val="tx1"/>
            </a:solidFill>
          </a:ln>
        </p:spPr>
      </p:pic>
      <p:sp>
        <p:nvSpPr>
          <p:cNvPr id="7" name="Google Shape;87;p13">
            <a:extLst>
              <a:ext uri="{FF2B5EF4-FFF2-40B4-BE49-F238E27FC236}">
                <a16:creationId xmlns:a16="http://schemas.microsoft.com/office/drawing/2014/main" id="{28FD7BEC-E70E-9CBB-3362-2A82966B3CF6}"/>
              </a:ext>
            </a:extLst>
          </p:cNvPr>
          <p:cNvSpPr txBox="1"/>
          <p:nvPr/>
        </p:nvSpPr>
        <p:spPr>
          <a:xfrm>
            <a:off x="5964025" y="3168024"/>
            <a:ext cx="5884100" cy="2215991"/>
          </a:xfrm>
          <a:prstGeom prst="rect">
            <a:avLst/>
          </a:prstGeom>
          <a:noFill/>
          <a:ln>
            <a:noFill/>
          </a:ln>
        </p:spPr>
        <p:txBody>
          <a:bodyPr spcFirstLastPara="1" wrap="square" lIns="0" tIns="0" rIns="0" bIns="0" anchor="t" anchorCtr="0">
            <a:spAutoFit/>
          </a:bodyPr>
          <a:lstStyle/>
          <a:p>
            <a:pPr marL="285750" indent="-285750">
              <a:buClr>
                <a:schemeClr val="dk1"/>
              </a:buClr>
              <a:buSzPts val="1600"/>
              <a:buFont typeface="Calibri"/>
              <a:buChar char="•"/>
            </a:pPr>
            <a:r>
              <a:rPr lang="en-US" sz="1600" dirty="0">
                <a:solidFill>
                  <a:schemeClr val="dk1"/>
                </a:solidFill>
                <a:latin typeface="+mn-lt"/>
                <a:ea typeface="Calibri"/>
                <a:cs typeface="Calibri"/>
              </a:rPr>
              <a:t>Dimensions I-II incorporate 98.5% of the total variability in the data. So, </a:t>
            </a:r>
            <a:r>
              <a:rPr lang="en-US" sz="1600" dirty="0">
                <a:latin typeface="+mn-lt"/>
                <a:cs typeface="Calibri" panose="020F0502020204030204" pitchFamily="34" charset="0"/>
              </a:rPr>
              <a:t>we limit our analysis to 2 dimension.</a:t>
            </a:r>
          </a:p>
          <a:p>
            <a:pPr>
              <a:buClr>
                <a:schemeClr val="dk1"/>
              </a:buClr>
              <a:buSzPts val="1600"/>
            </a:pPr>
            <a:endParaRPr lang="en-US" sz="1600" dirty="0">
              <a:solidFill>
                <a:schemeClr val="dk1"/>
              </a:solidFill>
              <a:latin typeface="+mn-lt"/>
              <a:ea typeface="Calibri"/>
              <a:cs typeface="Calibri"/>
            </a:endParaRPr>
          </a:p>
          <a:p>
            <a:pPr>
              <a:buClr>
                <a:schemeClr val="dk1"/>
              </a:buClr>
              <a:buSzPts val="1600"/>
            </a:pPr>
            <a:r>
              <a:rPr lang="en-US" sz="1600" b="1" u="sng" dirty="0">
                <a:solidFill>
                  <a:schemeClr val="dk1"/>
                </a:solidFill>
                <a:latin typeface="Calibri"/>
                <a:ea typeface="Calibri"/>
                <a:cs typeface="Calibri"/>
              </a:rPr>
              <a:t>People’s Perception of Starbucks</a:t>
            </a:r>
          </a:p>
          <a:p>
            <a:pPr marL="285750" indent="-285750">
              <a:buSzPts val="1600"/>
              <a:buFont typeface="Calibri"/>
              <a:buChar char="•"/>
            </a:pPr>
            <a:r>
              <a:rPr lang="en-US" sz="1600" dirty="0">
                <a:solidFill>
                  <a:schemeClr val="dk1"/>
                </a:solidFill>
                <a:latin typeface="Calibri"/>
                <a:ea typeface="Calibri"/>
                <a:cs typeface="Calibri"/>
              </a:rPr>
              <a:t>Perceived as a </a:t>
            </a:r>
            <a:r>
              <a:rPr lang="en-US" sz="1600" b="1" dirty="0">
                <a:solidFill>
                  <a:schemeClr val="dk1"/>
                </a:solidFill>
                <a:latin typeface="Calibri"/>
                <a:ea typeface="Calibri"/>
                <a:cs typeface="Calibri"/>
              </a:rPr>
              <a:t>prestigious brand </a:t>
            </a:r>
            <a:r>
              <a:rPr lang="en-US" sz="1600" dirty="0">
                <a:solidFill>
                  <a:schemeClr val="dk1"/>
                </a:solidFill>
                <a:latin typeface="Calibri"/>
                <a:ea typeface="Calibri"/>
                <a:cs typeface="Calibri"/>
              </a:rPr>
              <a:t>with a good </a:t>
            </a:r>
            <a:r>
              <a:rPr lang="en-US" sz="1600" b="1" dirty="0">
                <a:solidFill>
                  <a:schemeClr val="dk1"/>
                </a:solidFill>
                <a:latin typeface="Calibri"/>
                <a:ea typeface="Calibri"/>
                <a:cs typeface="Calibri"/>
              </a:rPr>
              <a:t>customer service </a:t>
            </a:r>
            <a:r>
              <a:rPr lang="en-US" sz="1600" dirty="0">
                <a:solidFill>
                  <a:schemeClr val="dk1"/>
                </a:solidFill>
                <a:latin typeface="Calibri"/>
                <a:ea typeface="Calibri"/>
                <a:cs typeface="Calibri"/>
              </a:rPr>
              <a:t>and</a:t>
            </a:r>
            <a:r>
              <a:rPr lang="en-US" sz="1600" b="1" dirty="0">
                <a:solidFill>
                  <a:schemeClr val="dk1"/>
                </a:solidFill>
                <a:latin typeface="Calibri"/>
                <a:ea typeface="Calibri"/>
                <a:cs typeface="Calibri"/>
              </a:rPr>
              <a:t> </a:t>
            </a:r>
            <a:r>
              <a:rPr lang="en-US" sz="1600" dirty="0">
                <a:solidFill>
                  <a:schemeClr val="dk1"/>
                </a:solidFill>
                <a:latin typeface="Calibri"/>
                <a:ea typeface="Calibri"/>
                <a:cs typeface="Calibri"/>
              </a:rPr>
              <a:t>a great place to</a:t>
            </a:r>
            <a:r>
              <a:rPr lang="en-US" sz="1600" b="1" dirty="0">
                <a:solidFill>
                  <a:schemeClr val="dk1"/>
                </a:solidFill>
                <a:latin typeface="Calibri"/>
                <a:ea typeface="Calibri"/>
                <a:cs typeface="Calibri"/>
              </a:rPr>
              <a:t> socialize.</a:t>
            </a:r>
            <a:endParaRPr lang="en-US" dirty="0">
              <a:solidFill>
                <a:schemeClr val="dk1"/>
              </a:solidFill>
            </a:endParaRPr>
          </a:p>
          <a:p>
            <a:pPr marL="285750" indent="-285750">
              <a:buSzPts val="1600"/>
              <a:buFont typeface="Calibri"/>
              <a:buChar char="•"/>
            </a:pPr>
            <a:r>
              <a:rPr lang="en-US" sz="1600" dirty="0">
                <a:solidFill>
                  <a:schemeClr val="dk1"/>
                </a:solidFill>
                <a:latin typeface="Calibri"/>
                <a:ea typeface="Calibri"/>
                <a:cs typeface="Calibri"/>
              </a:rPr>
              <a:t>It more </a:t>
            </a:r>
            <a:r>
              <a:rPr lang="en-US" sz="1600" b="1" dirty="0">
                <a:solidFill>
                  <a:schemeClr val="dk1"/>
                </a:solidFill>
                <a:latin typeface="Calibri"/>
                <a:ea typeface="Calibri"/>
                <a:cs typeface="Calibri"/>
              </a:rPr>
              <a:t>accessible </a:t>
            </a:r>
            <a:r>
              <a:rPr lang="en-US" sz="1600" dirty="0">
                <a:solidFill>
                  <a:schemeClr val="dk1"/>
                </a:solidFill>
                <a:latin typeface="Calibri"/>
                <a:ea typeface="Calibri"/>
                <a:cs typeface="Calibri"/>
              </a:rPr>
              <a:t>and has a good </a:t>
            </a:r>
            <a:r>
              <a:rPr lang="en-US" sz="1600" b="1" dirty="0">
                <a:solidFill>
                  <a:schemeClr val="dk1"/>
                </a:solidFill>
                <a:latin typeface="Calibri"/>
                <a:ea typeface="Calibri"/>
                <a:cs typeface="Calibri"/>
              </a:rPr>
              <a:t>variety of food, </a:t>
            </a:r>
            <a:r>
              <a:rPr lang="en-US" sz="1600" dirty="0">
                <a:solidFill>
                  <a:schemeClr val="dk1"/>
                </a:solidFill>
                <a:latin typeface="Calibri"/>
                <a:ea typeface="Calibri"/>
                <a:cs typeface="Calibri"/>
              </a:rPr>
              <a:t>with great </a:t>
            </a:r>
            <a:r>
              <a:rPr lang="en-US" sz="1600" b="1" dirty="0">
                <a:solidFill>
                  <a:schemeClr val="dk1"/>
                </a:solidFill>
                <a:latin typeface="Calibri"/>
                <a:ea typeface="Calibri"/>
                <a:cs typeface="Calibri"/>
              </a:rPr>
              <a:t>taste and quality. </a:t>
            </a:r>
          </a:p>
          <a:p>
            <a:pPr marL="285750" indent="-285750">
              <a:buSzPts val="1600"/>
              <a:buFont typeface="Calibri"/>
              <a:buChar char="•"/>
            </a:pPr>
            <a:r>
              <a:rPr lang="en-US" sz="1600" b="1" dirty="0">
                <a:solidFill>
                  <a:schemeClr val="dk1"/>
                </a:solidFill>
                <a:latin typeface="Calibri"/>
                <a:ea typeface="Calibri"/>
                <a:cs typeface="Calibri"/>
              </a:rPr>
              <a:t>Not worth for money, </a:t>
            </a:r>
            <a:r>
              <a:rPr lang="en-US" sz="1600" dirty="0">
                <a:solidFill>
                  <a:schemeClr val="dk1"/>
                </a:solidFill>
                <a:latin typeface="Calibri"/>
                <a:ea typeface="Calibri"/>
                <a:cs typeface="Calibri"/>
              </a:rPr>
              <a:t>compared to</a:t>
            </a:r>
            <a:r>
              <a:rPr lang="en-US" sz="1600" b="1" dirty="0">
                <a:solidFill>
                  <a:schemeClr val="dk1"/>
                </a:solidFill>
                <a:latin typeface="Calibri"/>
                <a:ea typeface="Calibri"/>
                <a:cs typeface="Calibri"/>
              </a:rPr>
              <a:t> McCafé</a:t>
            </a:r>
            <a:endParaRPr lang="en-US" sz="1600" dirty="0">
              <a:solidFill>
                <a:schemeClr val="dk1"/>
              </a:solidFill>
              <a:latin typeface="Calibri"/>
              <a:ea typeface="Calibri"/>
              <a:cs typeface="Calibri"/>
            </a:endParaRPr>
          </a:p>
        </p:txBody>
      </p:sp>
    </p:spTree>
    <p:extLst>
      <p:ext uri="{BB962C8B-B14F-4D97-AF65-F5344CB8AC3E}">
        <p14:creationId xmlns:p14="http://schemas.microsoft.com/office/powerpoint/2010/main" val="14531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3"/>
          <p:cNvSpPr txBox="1"/>
          <p:nvPr/>
        </p:nvSpPr>
        <p:spPr>
          <a:xfrm>
            <a:off x="5043228" y="621659"/>
            <a:ext cx="6755626" cy="1629066"/>
          </a:xfrm>
          <a:prstGeom prst="rect">
            <a:avLst/>
          </a:prstGeom>
        </p:spPr>
        <p:txBody>
          <a:bodyPr spcFirstLastPara="1" vert="horz" lIns="91440" tIns="45720" rIns="91440" bIns="45720" rtlCol="0" anchor="b" anchorCtr="0">
            <a:normAutofit/>
          </a:bodyPr>
          <a:lstStyle/>
          <a:p>
            <a:pPr algn="ctr">
              <a:lnSpc>
                <a:spcPct val="90000"/>
              </a:lnSpc>
              <a:spcBef>
                <a:spcPct val="0"/>
              </a:spcBef>
              <a:spcAft>
                <a:spcPts val="600"/>
              </a:spcAft>
            </a:pPr>
            <a:r>
              <a:rPr lang="en-US" sz="4200" b="1" kern="1200" dirty="0">
                <a:solidFill>
                  <a:schemeClr val="tx1"/>
                </a:solidFill>
                <a:latin typeface="+mj-lt"/>
                <a:ea typeface="+mj-ea"/>
                <a:cs typeface="+mj-cs"/>
              </a:rPr>
              <a:t>INFLUENTIAL ATTRIBUTES IN EACH SEGEMENT</a:t>
            </a:r>
            <a:endParaRPr lang="en-US" sz="4200" kern="1200" dirty="0">
              <a:solidFill>
                <a:schemeClr val="tx1"/>
              </a:solidFill>
              <a:latin typeface="+mj-lt"/>
              <a:ea typeface="+mj-ea"/>
              <a:cs typeface="+mj-cs"/>
            </a:endParaRPr>
          </a:p>
        </p:txBody>
      </p:sp>
      <p:pic>
        <p:nvPicPr>
          <p:cNvPr id="3" name="Picture 3">
            <a:extLst>
              <a:ext uri="{FF2B5EF4-FFF2-40B4-BE49-F238E27FC236}">
                <a16:creationId xmlns:a16="http://schemas.microsoft.com/office/drawing/2014/main" id="{7F266175-69A4-1A28-E207-F0F267A3DD62}"/>
              </a:ext>
            </a:extLst>
          </p:cNvPr>
          <p:cNvPicPr>
            <a:picLocks noChangeAspect="1"/>
          </p:cNvPicPr>
          <p:nvPr/>
        </p:nvPicPr>
        <p:blipFill>
          <a:blip r:embed="rId3"/>
          <a:srcRect/>
          <a:stretch/>
        </p:blipFill>
        <p:spPr>
          <a:xfrm>
            <a:off x="32522" y="701438"/>
            <a:ext cx="4761924" cy="4912468"/>
          </a:xfrm>
          <a:prstGeom prst="rect">
            <a:avLst/>
          </a:prstGeom>
          <a:ln>
            <a:solidFill>
              <a:schemeClr val="tx1"/>
            </a:solidFill>
          </a:ln>
        </p:spPr>
      </p:pic>
      <p:sp>
        <p:nvSpPr>
          <p:cNvPr id="1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Table&#10;&#10;Description automatically generated">
            <a:extLst>
              <a:ext uri="{FF2B5EF4-FFF2-40B4-BE49-F238E27FC236}">
                <a16:creationId xmlns:a16="http://schemas.microsoft.com/office/drawing/2014/main" id="{6F677DF0-2C44-1B53-96DC-D7DFF1415BB0}"/>
              </a:ext>
            </a:extLst>
          </p:cNvPr>
          <p:cNvPicPr>
            <a:picLocks noChangeAspect="1"/>
          </p:cNvPicPr>
          <p:nvPr/>
        </p:nvPicPr>
        <p:blipFill>
          <a:blip r:embed="rId4"/>
          <a:stretch>
            <a:fillRect/>
          </a:stretch>
        </p:blipFill>
        <p:spPr>
          <a:xfrm>
            <a:off x="5187337" y="4194611"/>
            <a:ext cx="3995928" cy="1790383"/>
          </a:xfrm>
          <a:prstGeom prst="rect">
            <a:avLst/>
          </a:prstGeom>
          <a:ln>
            <a:solidFill>
              <a:schemeClr val="tx1"/>
            </a:solidFill>
          </a:ln>
        </p:spPr>
      </p:pic>
      <p:sp>
        <p:nvSpPr>
          <p:cNvPr id="7" name="Google Shape;87;p13">
            <a:extLst>
              <a:ext uri="{FF2B5EF4-FFF2-40B4-BE49-F238E27FC236}">
                <a16:creationId xmlns:a16="http://schemas.microsoft.com/office/drawing/2014/main" id="{28FD7BEC-E70E-9CBB-3362-2A82966B3CF6}"/>
              </a:ext>
            </a:extLst>
          </p:cNvPr>
          <p:cNvSpPr txBox="1"/>
          <p:nvPr/>
        </p:nvSpPr>
        <p:spPr>
          <a:xfrm>
            <a:off x="5184733" y="2675787"/>
            <a:ext cx="6755626" cy="1078186"/>
          </a:xfrm>
          <a:prstGeom prst="rect">
            <a:avLst/>
          </a:prstGeom>
        </p:spPr>
        <p:txBody>
          <a:bodyPr spcFirstLastPara="1" vert="horz" lIns="91440" tIns="45720" rIns="91440" bIns="45720" rtlCol="0" anchorCtr="0">
            <a:normAutofit/>
          </a:bodyPr>
          <a:lstStyle/>
          <a:p>
            <a:pPr marL="57150">
              <a:lnSpc>
                <a:spcPct val="90000"/>
              </a:lnSpc>
              <a:spcAft>
                <a:spcPts val="600"/>
              </a:spcAft>
            </a:pPr>
            <a:r>
              <a:rPr lang="en-US" sz="1800" b="1" kern="1200" dirty="0">
                <a:solidFill>
                  <a:schemeClr val="tx1"/>
                </a:solidFill>
                <a:latin typeface="+mn-lt"/>
                <a:ea typeface="+mn-ea"/>
                <a:cs typeface="+mn-cs"/>
              </a:rPr>
              <a:t>Segment I: </a:t>
            </a:r>
            <a:r>
              <a:rPr lang="en-US" sz="1800" kern="1200" dirty="0">
                <a:solidFill>
                  <a:schemeClr val="tx1"/>
                </a:solidFill>
                <a:latin typeface="+mn-lt"/>
                <a:ea typeface="+mn-ea"/>
                <a:cs typeface="+mn-cs"/>
              </a:rPr>
              <a:t>Accessibility, Taste and Quality, Customer service.</a:t>
            </a:r>
          </a:p>
          <a:p>
            <a:pPr marL="57150">
              <a:lnSpc>
                <a:spcPct val="90000"/>
              </a:lnSpc>
              <a:spcAft>
                <a:spcPts val="600"/>
              </a:spcAft>
            </a:pPr>
            <a:r>
              <a:rPr lang="en-US" sz="1800" b="1" kern="1200" dirty="0">
                <a:solidFill>
                  <a:schemeClr val="tx1"/>
                </a:solidFill>
                <a:latin typeface="+mn-lt"/>
                <a:ea typeface="+mn-ea"/>
                <a:cs typeface="+mn-cs"/>
              </a:rPr>
              <a:t>Segment II: </a:t>
            </a:r>
            <a:r>
              <a:rPr lang="en-US" sz="1800" kern="1200" dirty="0">
                <a:solidFill>
                  <a:schemeClr val="tx1"/>
                </a:solidFill>
                <a:latin typeface="+mn-lt"/>
                <a:ea typeface="+mn-ea"/>
                <a:cs typeface="+mn-cs"/>
              </a:rPr>
              <a:t>Place to Socialize, Prestigious.</a:t>
            </a:r>
          </a:p>
          <a:p>
            <a:pPr marL="57150">
              <a:lnSpc>
                <a:spcPct val="90000"/>
              </a:lnSpc>
              <a:spcAft>
                <a:spcPts val="600"/>
              </a:spcAft>
            </a:pPr>
            <a:r>
              <a:rPr lang="en-US" sz="1800" b="1" kern="1200" dirty="0">
                <a:solidFill>
                  <a:schemeClr val="tx1"/>
                </a:solidFill>
                <a:latin typeface="+mn-lt"/>
                <a:ea typeface="+mn-ea"/>
                <a:cs typeface="+mn-cs"/>
              </a:rPr>
              <a:t>Segment III: </a:t>
            </a:r>
            <a:r>
              <a:rPr lang="en-US" sz="1800" kern="1200" dirty="0">
                <a:solidFill>
                  <a:schemeClr val="tx1"/>
                </a:solidFill>
                <a:latin typeface="+mn-lt"/>
                <a:ea typeface="+mn-ea"/>
                <a:cs typeface="+mn-cs"/>
              </a:rPr>
              <a:t>Worth for money (but not very influential)</a:t>
            </a:r>
          </a:p>
        </p:txBody>
      </p:sp>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 name="Google Shape;90;p13" descr="Starbucks logo and symbol, meaning, history, PNG">
            <a:extLst>
              <a:ext uri="{FF2B5EF4-FFF2-40B4-BE49-F238E27FC236}">
                <a16:creationId xmlns:a16="http://schemas.microsoft.com/office/drawing/2014/main" id="{409426F2-57B2-F62D-39AF-C84C0E4F243F}"/>
              </a:ext>
            </a:extLst>
          </p:cNvPr>
          <p:cNvPicPr preferRelativeResize="0"/>
          <p:nvPr/>
        </p:nvPicPr>
        <p:blipFill rotWithShape="1">
          <a:blip r:embed="rId5">
            <a:alphaModFix/>
          </a:blip>
          <a:srcRect/>
          <a:stretch/>
        </p:blipFill>
        <p:spPr>
          <a:xfrm>
            <a:off x="10348137" y="4860824"/>
            <a:ext cx="1665103" cy="1151338"/>
          </a:xfrm>
          <a:prstGeom prst="rect">
            <a:avLst/>
          </a:prstGeom>
          <a:noFill/>
          <a:ln>
            <a:noFill/>
          </a:ln>
        </p:spPr>
      </p:pic>
    </p:spTree>
    <p:extLst>
      <p:ext uri="{BB962C8B-B14F-4D97-AF65-F5344CB8AC3E}">
        <p14:creationId xmlns:p14="http://schemas.microsoft.com/office/powerpoint/2010/main" val="355917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D8C7B66D-8C78-480F-A98B-3F195E65A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3"/>
          <p:cNvSpPr txBox="1"/>
          <p:nvPr/>
        </p:nvSpPr>
        <p:spPr>
          <a:xfrm>
            <a:off x="5359524" y="547816"/>
            <a:ext cx="5991227" cy="1037794"/>
          </a:xfrm>
          <a:prstGeom prst="rect">
            <a:avLst/>
          </a:prstGeom>
        </p:spPr>
        <p:txBody>
          <a:bodyPr spcFirstLastPara="1" vert="horz" lIns="91440" tIns="45720" rIns="91440" bIns="45720" rtlCol="0" anchor="ctr" anchorCtr="0">
            <a:normAutofit/>
          </a:bodyPr>
          <a:lstStyle/>
          <a:p>
            <a:pPr>
              <a:lnSpc>
                <a:spcPct val="90000"/>
              </a:lnSpc>
              <a:spcBef>
                <a:spcPct val="0"/>
              </a:spcBef>
              <a:spcAft>
                <a:spcPts val="600"/>
              </a:spcAft>
            </a:pPr>
            <a:r>
              <a:rPr lang="en-US" sz="4000" b="1" kern="1200" dirty="0">
                <a:solidFill>
                  <a:schemeClr val="tx1"/>
                </a:solidFill>
                <a:latin typeface="+mj-lt"/>
                <a:ea typeface="+mj-ea"/>
                <a:cs typeface="+mj-cs"/>
                <a:sym typeface="Georgia"/>
              </a:rPr>
              <a:t>REPOSITIONING STARBUCKS</a:t>
            </a:r>
            <a:endParaRPr lang="en-US" sz="4000" b="1" kern="1200" dirty="0">
              <a:solidFill>
                <a:schemeClr val="tx1"/>
              </a:solidFill>
              <a:latin typeface="+mj-lt"/>
              <a:ea typeface="+mj-ea"/>
              <a:cs typeface="+mj-cs"/>
            </a:endParaRPr>
          </a:p>
        </p:txBody>
      </p:sp>
      <p:pic>
        <p:nvPicPr>
          <p:cNvPr id="2" name="Google Shape;90;p13">
            <a:extLst>
              <a:ext uri="{FF2B5EF4-FFF2-40B4-BE49-F238E27FC236}">
                <a16:creationId xmlns:a16="http://schemas.microsoft.com/office/drawing/2014/main" id="{190DE704-5C1D-38C7-AF06-B0144F73DB57}"/>
              </a:ext>
            </a:extLst>
          </p:cNvPr>
          <p:cNvPicPr preferRelativeResize="0"/>
          <p:nvPr/>
        </p:nvPicPr>
        <p:blipFill rotWithShape="1">
          <a:blip r:embed="rId3"/>
          <a:srcRect r="651" b="-4"/>
          <a:stretch/>
        </p:blipFill>
        <p:spPr>
          <a:xfrm>
            <a:off x="342049" y="749583"/>
            <a:ext cx="4582963" cy="4710565"/>
          </a:xfrm>
          <a:prstGeom prst="rect">
            <a:avLst/>
          </a:prstGeom>
          <a:noFill/>
        </p:spPr>
      </p:pic>
      <p:sp>
        <p:nvSpPr>
          <p:cNvPr id="8" name="TextBox 7">
            <a:extLst>
              <a:ext uri="{FF2B5EF4-FFF2-40B4-BE49-F238E27FC236}">
                <a16:creationId xmlns:a16="http://schemas.microsoft.com/office/drawing/2014/main" id="{B8778147-47D9-E44D-F578-3DD77571391A}"/>
              </a:ext>
            </a:extLst>
          </p:cNvPr>
          <p:cNvSpPr txBox="1"/>
          <p:nvPr/>
        </p:nvSpPr>
        <p:spPr>
          <a:xfrm>
            <a:off x="5359524" y="1585611"/>
            <a:ext cx="5556715" cy="229823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400050" indent="-3429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Starbucks should be marketed to segment 1 and segment 2, and avoid segment 3</a:t>
            </a:r>
          </a:p>
          <a:p>
            <a:pPr marL="400050" indent="-3429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Starbucks outperforms on all the attributes (expect  worth for money) compared to its competitors.</a:t>
            </a:r>
          </a:p>
          <a:p>
            <a:pPr marL="400050" indent="-3429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So, it a repositioning strategy. However, it should introduce more variety of foods to avoid any competition from McCafé in terms of variety of foods . </a:t>
            </a:r>
          </a:p>
        </p:txBody>
      </p:sp>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143BA9FF-C30D-D2C7-5085-3F8598E7B5AA}"/>
              </a:ext>
            </a:extLst>
          </p:cNvPr>
          <p:cNvPicPr>
            <a:picLocks noChangeAspect="1"/>
          </p:cNvPicPr>
          <p:nvPr/>
        </p:nvPicPr>
        <p:blipFill>
          <a:blip r:embed="rId4"/>
          <a:srcRect/>
          <a:stretch/>
        </p:blipFill>
        <p:spPr>
          <a:xfrm>
            <a:off x="6115363" y="3846209"/>
            <a:ext cx="4473296" cy="2007861"/>
          </a:xfrm>
          <a:prstGeom prst="rect">
            <a:avLst/>
          </a:prstGeom>
        </p:spPr>
      </p:pic>
      <p:sp>
        <p:nvSpPr>
          <p:cNvPr id="11" name="TextBox 10">
            <a:extLst>
              <a:ext uri="{FF2B5EF4-FFF2-40B4-BE49-F238E27FC236}">
                <a16:creationId xmlns:a16="http://schemas.microsoft.com/office/drawing/2014/main" id="{FB3FB0D8-7713-31A4-C5F6-AB9593274E6A}"/>
              </a:ext>
            </a:extLst>
          </p:cNvPr>
          <p:cNvSpPr txBox="1"/>
          <p:nvPr/>
        </p:nvSpPr>
        <p:spPr>
          <a:xfrm>
            <a:off x="3047215" y="3871357"/>
            <a:ext cx="6094428" cy="307777"/>
          </a:xfrm>
          <a:prstGeom prst="rect">
            <a:avLst/>
          </a:prstGeom>
          <a:noFill/>
        </p:spPr>
        <p:txBody>
          <a:bodyPr wrap="square">
            <a:spAutoFit/>
          </a:bodyPr>
          <a:lstStyle/>
          <a:p>
            <a:r>
              <a:rPr lang="en-US" sz="1400" b="1" kern="1200" dirty="0">
                <a:solidFill>
                  <a:schemeClr val="tx1"/>
                </a:solidFill>
                <a:latin typeface="+mn-lt"/>
                <a:ea typeface="+mn-ea"/>
                <a:cs typeface="+mn-cs"/>
              </a:rPr>
              <a:t>doesn’t need </a:t>
            </a:r>
            <a:endParaRPr lang="en-US" dirty="0"/>
          </a:p>
        </p:txBody>
      </p:sp>
    </p:spTree>
    <p:extLst>
      <p:ext uri="{BB962C8B-B14F-4D97-AF65-F5344CB8AC3E}">
        <p14:creationId xmlns:p14="http://schemas.microsoft.com/office/powerpoint/2010/main" val="278505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95" name="Google Shape;95;p13"/>
          <p:cNvSpPr txBox="1"/>
          <p:nvPr/>
        </p:nvSpPr>
        <p:spPr>
          <a:xfrm>
            <a:off x="4965430" y="629268"/>
            <a:ext cx="6586491" cy="1286160"/>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pPr>
            <a:r>
              <a:rPr lang="en-US" sz="4400" b="1" kern="1200">
                <a:solidFill>
                  <a:schemeClr val="tx1"/>
                </a:solidFill>
                <a:latin typeface="+mj-lt"/>
                <a:ea typeface="+mj-ea"/>
                <a:cs typeface="+mj-cs"/>
                <a:sym typeface="Georgia"/>
              </a:rPr>
              <a:t>RECOMMENDATIONS</a:t>
            </a:r>
            <a:endParaRPr lang="en-US" sz="4400" b="1" kern="1200">
              <a:solidFill>
                <a:schemeClr val="tx1"/>
              </a:solidFill>
              <a:latin typeface="+mj-lt"/>
              <a:ea typeface="+mj-ea"/>
              <a:cs typeface="+mj-cs"/>
            </a:endParaRPr>
          </a:p>
        </p:txBody>
      </p:sp>
      <p:sp>
        <p:nvSpPr>
          <p:cNvPr id="87" name="Google Shape;87;p13"/>
          <p:cNvSpPr txBox="1"/>
          <p:nvPr/>
        </p:nvSpPr>
        <p:spPr>
          <a:xfrm>
            <a:off x="4965430" y="1974574"/>
            <a:ext cx="6586489" cy="3586637"/>
          </a:xfrm>
          <a:prstGeom prst="rect">
            <a:avLst/>
          </a:prstGeom>
        </p:spPr>
        <p:txBody>
          <a:bodyPr spcFirstLastPara="1" vert="horz" lIns="91440" tIns="45720" rIns="91440" bIns="45720" rtlCol="0" anchor="t" anchorCtr="0">
            <a:normAutofit/>
          </a:bodyPr>
          <a:lstStyle/>
          <a:p>
            <a:pPr marL="285750" indent="-228600">
              <a:lnSpc>
                <a:spcPct val="90000"/>
              </a:lnSpc>
              <a:spcAft>
                <a:spcPts val="600"/>
              </a:spcAft>
              <a:buClr>
                <a:schemeClr val="dk1"/>
              </a:buClr>
              <a:buSzPts val="1600"/>
              <a:buFont typeface="Arial" panose="020B0604020202020204" pitchFamily="34" charset="0"/>
              <a:buChar char="•"/>
            </a:pPr>
            <a:endParaRPr lang="en-US" sz="2000" kern="1200" dirty="0">
              <a:solidFill>
                <a:schemeClr val="tx1"/>
              </a:solidFill>
              <a:latin typeface="+mn-lt"/>
              <a:ea typeface="+mn-ea"/>
              <a:cs typeface="+mn-cs"/>
            </a:endParaRPr>
          </a:p>
          <a:p>
            <a:pPr marL="285750" marR="0" lvl="0" indent="-228600">
              <a:lnSpc>
                <a:spcPct val="90000"/>
              </a:lnSpc>
              <a:spcBef>
                <a:spcPts val="0"/>
              </a:spcBef>
              <a:spcAft>
                <a:spcPts val="600"/>
              </a:spcAft>
              <a:buClr>
                <a:schemeClr val="dk1"/>
              </a:buClr>
              <a:buSzPts val="1600"/>
              <a:buFont typeface="Arial" panose="020B0604020202020204" pitchFamily="34" charset="0"/>
              <a:buChar char="•"/>
            </a:pPr>
            <a:endParaRPr lang="en-US" sz="2000" i="0" u="none" strike="noStrike" kern="1200" cap="none" dirty="0">
              <a:solidFill>
                <a:schemeClr val="tx1"/>
              </a:solidFill>
              <a:latin typeface="+mn-lt"/>
              <a:ea typeface="+mn-ea"/>
              <a:cs typeface="+mn-cs"/>
            </a:endParaRPr>
          </a:p>
          <a:p>
            <a:pPr marL="285750" indent="-228600">
              <a:lnSpc>
                <a:spcPct val="90000"/>
              </a:lnSpc>
              <a:spcAft>
                <a:spcPts val="600"/>
              </a:spcAft>
              <a:buSzPts val="1600"/>
              <a:buFont typeface="Arial" panose="020B0604020202020204" pitchFamily="34" charset="0"/>
              <a:buChar char="•"/>
            </a:pPr>
            <a:r>
              <a:rPr lang="en-US" sz="1800" kern="1200" dirty="0">
                <a:solidFill>
                  <a:schemeClr val="tx1"/>
                </a:solidFill>
                <a:latin typeface="+mn-lt"/>
                <a:ea typeface="+mn-ea"/>
                <a:cs typeface="+mn-cs"/>
              </a:rPr>
              <a:t>Starbucks should start a marketing campaign to introduce a variety food to attract more customers.</a:t>
            </a:r>
            <a:endParaRPr lang="en-US" sz="1800" kern="1200" dirty="0">
              <a:solidFill>
                <a:schemeClr val="tx1"/>
              </a:solidFill>
              <a:latin typeface="+mn-lt"/>
              <a:ea typeface="+mn-ea"/>
              <a:cs typeface="Calibri"/>
            </a:endParaRPr>
          </a:p>
          <a:p>
            <a:pPr marL="285750" indent="-228600">
              <a:lnSpc>
                <a:spcPct val="90000"/>
              </a:lnSpc>
              <a:spcAft>
                <a:spcPts val="600"/>
              </a:spcAft>
              <a:buSzPts val="1600"/>
              <a:buFont typeface="Arial" panose="020B0604020202020204" pitchFamily="34" charset="0"/>
              <a:buChar char="•"/>
            </a:pPr>
            <a:r>
              <a:rPr lang="en-US" sz="1800" kern="1200" dirty="0">
                <a:solidFill>
                  <a:schemeClr val="tx1"/>
                </a:solidFill>
                <a:latin typeface="+mn-lt"/>
                <a:ea typeface="+mn-ea"/>
                <a:cs typeface="Calibri"/>
              </a:rPr>
              <a:t>Starbucks has high potential to emerge in untapped markets by tailoring menu according to the local taste.</a:t>
            </a:r>
          </a:p>
          <a:p>
            <a:pPr marL="285750" indent="-228600">
              <a:lnSpc>
                <a:spcPct val="90000"/>
              </a:lnSpc>
              <a:spcAft>
                <a:spcPts val="600"/>
              </a:spcAft>
              <a:buSzPts val="1600"/>
              <a:buFont typeface="Arial" panose="020B0604020202020204" pitchFamily="34" charset="0"/>
              <a:buChar char="•"/>
            </a:pPr>
            <a:r>
              <a:rPr lang="en-US" sz="1800" kern="1200" dirty="0">
                <a:solidFill>
                  <a:schemeClr val="tx1"/>
                </a:solidFill>
                <a:latin typeface="+mn-lt"/>
                <a:ea typeface="+mn-ea"/>
                <a:cs typeface="Calibri"/>
              </a:rPr>
              <a:t>Expanding in the market of packaged coffee and iced beverage.</a:t>
            </a:r>
          </a:p>
          <a:p>
            <a:pPr marL="285750" indent="-228600">
              <a:lnSpc>
                <a:spcPct val="90000"/>
              </a:lnSpc>
              <a:spcAft>
                <a:spcPts val="600"/>
              </a:spcAft>
              <a:buSzPts val="1600"/>
              <a:buFont typeface="Arial" panose="020B0604020202020204" pitchFamily="34" charset="0"/>
              <a:buChar char="•"/>
            </a:pPr>
            <a:r>
              <a:rPr lang="en-US" sz="1800" kern="1200" dirty="0">
                <a:solidFill>
                  <a:schemeClr val="tx1"/>
                </a:solidFill>
                <a:latin typeface="+mn-lt"/>
                <a:ea typeface="+mn-ea"/>
                <a:cs typeface="Calibri"/>
              </a:rPr>
              <a:t>Obtain premium shelf space and boost the effectiveness of this distribution channel, Starbucks needs to develop stronger partnerships with big box retailers.</a:t>
            </a:r>
          </a:p>
          <a:p>
            <a:pPr marL="285750" indent="-228600">
              <a:lnSpc>
                <a:spcPct val="90000"/>
              </a:lnSpc>
              <a:spcAft>
                <a:spcPts val="600"/>
              </a:spcAft>
              <a:buSzPts val="1600"/>
              <a:buFont typeface="Arial" panose="020B0604020202020204" pitchFamily="34" charset="0"/>
              <a:buChar char="•"/>
            </a:pPr>
            <a:endParaRPr lang="en-US" sz="2000" kern="1200" dirty="0">
              <a:solidFill>
                <a:schemeClr val="tx1"/>
              </a:solidFill>
              <a:latin typeface="+mn-lt"/>
              <a:ea typeface="+mn-ea"/>
              <a:cs typeface="Calibri"/>
            </a:endParaRPr>
          </a:p>
        </p:txBody>
      </p:sp>
      <p:pic>
        <p:nvPicPr>
          <p:cNvPr id="3" name="Picture 3">
            <a:extLst>
              <a:ext uri="{FF2B5EF4-FFF2-40B4-BE49-F238E27FC236}">
                <a16:creationId xmlns:a16="http://schemas.microsoft.com/office/drawing/2014/main" id="{B157979D-925F-5C9B-7C8D-A1D2D96B8342}"/>
              </a:ext>
            </a:extLst>
          </p:cNvPr>
          <p:cNvPicPr>
            <a:picLocks noChangeAspect="1"/>
          </p:cNvPicPr>
          <p:nvPr/>
        </p:nvPicPr>
        <p:blipFill rotWithShape="1">
          <a:blip r:embed="rId3"/>
          <a:srcRect l="7987" r="7521"/>
          <a:stretch/>
        </p:blipFill>
        <p:spPr>
          <a:xfrm>
            <a:off x="20" y="10"/>
            <a:ext cx="4635571" cy="6857990"/>
          </a:xfrm>
          <a:prstGeom prst="rect">
            <a:avLst/>
          </a:prstGeom>
          <a:effectLst/>
        </p:spPr>
      </p:pic>
      <p:cxnSp>
        <p:nvCxnSpPr>
          <p:cNvPr id="100" name="Straight Connector 9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77E68"/>
            </a:solidFill>
          </a:ln>
        </p:spPr>
        <p:style>
          <a:lnRef idx="1">
            <a:schemeClr val="accent1"/>
          </a:lnRef>
          <a:fillRef idx="0">
            <a:schemeClr val="accent1"/>
          </a:fillRef>
          <a:effectRef idx="0">
            <a:schemeClr val="accent1"/>
          </a:effectRef>
          <a:fontRef idx="minor">
            <a:schemeClr val="tx1"/>
          </a:fontRef>
        </p:style>
      </p:cxnSp>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9070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6" name="Rectangle 88">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 person&#10;&#10;Description automatically generated">
            <a:extLst>
              <a:ext uri="{FF2B5EF4-FFF2-40B4-BE49-F238E27FC236}">
                <a16:creationId xmlns:a16="http://schemas.microsoft.com/office/drawing/2014/main" id="{EA8A441F-2193-1AFB-A80E-1BB1C7C22A64}"/>
              </a:ext>
            </a:extLst>
          </p:cNvPr>
          <p:cNvPicPr>
            <a:picLocks noChangeAspect="1"/>
          </p:cNvPicPr>
          <p:nvPr/>
        </p:nvPicPr>
        <p:blipFill rotWithShape="1">
          <a:blip r:embed="rId3"/>
          <a:srcRect r="-1" b="1389"/>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97"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8"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 name="Google Shape;90;p13" descr="Starbucks logo and symbol, meaning, history, PNG">
            <a:extLst>
              <a:ext uri="{FF2B5EF4-FFF2-40B4-BE49-F238E27FC236}">
                <a16:creationId xmlns:a16="http://schemas.microsoft.com/office/drawing/2014/main" id="{B87F0A52-C9B9-1FE5-99F5-2A8169E9D018}"/>
              </a:ext>
            </a:extLst>
          </p:cNvPr>
          <p:cNvPicPr preferRelativeResize="0"/>
          <p:nvPr/>
        </p:nvPicPr>
        <p:blipFill rotWithShape="1">
          <a:blip r:embed="rId4">
            <a:alphaModFix/>
          </a:blip>
          <a:srcRect/>
          <a:stretch/>
        </p:blipFill>
        <p:spPr>
          <a:xfrm>
            <a:off x="9272523" y="3240926"/>
            <a:ext cx="2688152" cy="2366125"/>
          </a:xfrm>
          <a:prstGeom prst="rect">
            <a:avLst/>
          </a:prstGeom>
          <a:noFill/>
          <a:ln>
            <a:noFill/>
          </a:ln>
        </p:spPr>
      </p:pic>
    </p:spTree>
    <p:extLst>
      <p:ext uri="{BB962C8B-B14F-4D97-AF65-F5344CB8AC3E}">
        <p14:creationId xmlns:p14="http://schemas.microsoft.com/office/powerpoint/2010/main" val="42802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3"/>
          <p:cNvSpPr txBox="1"/>
          <p:nvPr/>
        </p:nvSpPr>
        <p:spPr>
          <a:xfrm>
            <a:off x="0" y="154383"/>
            <a:ext cx="12190773" cy="769401"/>
          </a:xfrm>
          <a:prstGeom prst="rect">
            <a:avLst/>
          </a:prstGeom>
          <a:noFill/>
          <a:ln>
            <a:noFill/>
          </a:ln>
        </p:spPr>
        <p:txBody>
          <a:bodyPr spcFirstLastPara="1" wrap="square" lIns="91425" tIns="45700" rIns="91425" bIns="45700" anchor="t" anchorCtr="0">
            <a:spAutoFit/>
          </a:bodyPr>
          <a:lstStyle/>
          <a:p>
            <a:pPr algn="ctr"/>
            <a:r>
              <a:rPr lang="en-US" sz="4400" b="1">
                <a:solidFill>
                  <a:schemeClr val="dk1"/>
                </a:solidFill>
                <a:latin typeface="Calibri Light"/>
                <a:sym typeface="Georgia"/>
              </a:rPr>
              <a:t>TABLE OF CONTENTS</a:t>
            </a:r>
            <a:endParaRPr lang="en-US" sz="4400" b="1">
              <a:solidFill>
                <a:schemeClr val="dk1"/>
              </a:solidFill>
              <a:latin typeface="Calibri Light"/>
            </a:endParaRPr>
          </a:p>
        </p:txBody>
      </p:sp>
      <p:sp>
        <p:nvSpPr>
          <p:cNvPr id="5" name="Rectangle: Rounded Corners 4">
            <a:extLst>
              <a:ext uri="{FF2B5EF4-FFF2-40B4-BE49-F238E27FC236}">
                <a16:creationId xmlns:a16="http://schemas.microsoft.com/office/drawing/2014/main" id="{8F59AE6E-DBF1-50C1-0EE7-F2C0E94F9798}"/>
              </a:ext>
            </a:extLst>
          </p:cNvPr>
          <p:cNvSpPr/>
          <p:nvPr/>
        </p:nvSpPr>
        <p:spPr>
          <a:xfrm>
            <a:off x="2500558" y="1310684"/>
            <a:ext cx="2840183" cy="573073"/>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eorgia"/>
            </a:endParaRPr>
          </a:p>
          <a:p>
            <a:pPr algn="ctr"/>
            <a:r>
              <a:rPr lang="en-US" dirty="0">
                <a:solidFill>
                  <a:schemeClr val="bg1"/>
                </a:solidFill>
                <a:latin typeface="Georgia"/>
              </a:rPr>
              <a:t>History and Background</a:t>
            </a:r>
            <a:endParaRPr lang="en-US" dirty="0">
              <a:solidFill>
                <a:schemeClr val="bg1"/>
              </a:solidFill>
              <a:ea typeface="+mn-lt"/>
              <a:cs typeface="+mn-lt"/>
            </a:endParaRPr>
          </a:p>
          <a:p>
            <a:pPr algn="ctr"/>
            <a:endParaRPr lang="en-US" dirty="0">
              <a:cs typeface="Arial"/>
            </a:endParaRPr>
          </a:p>
        </p:txBody>
      </p:sp>
      <p:sp>
        <p:nvSpPr>
          <p:cNvPr id="6" name="Rectangle: Rounded Corners 5">
            <a:extLst>
              <a:ext uri="{FF2B5EF4-FFF2-40B4-BE49-F238E27FC236}">
                <a16:creationId xmlns:a16="http://schemas.microsoft.com/office/drawing/2014/main" id="{A62FC9C9-DF55-783B-8CB4-ABC64A7EA0D3}"/>
              </a:ext>
            </a:extLst>
          </p:cNvPr>
          <p:cNvSpPr/>
          <p:nvPr/>
        </p:nvSpPr>
        <p:spPr>
          <a:xfrm>
            <a:off x="2500558" y="3360621"/>
            <a:ext cx="2840183" cy="579783"/>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a:rPr>
              <a:t>Executive Summary</a:t>
            </a:r>
            <a:endParaRPr lang="en-US" dirty="0">
              <a:solidFill>
                <a:schemeClr val="bg1"/>
              </a:solidFill>
            </a:endParaRPr>
          </a:p>
        </p:txBody>
      </p:sp>
      <p:sp>
        <p:nvSpPr>
          <p:cNvPr id="7" name="Rectangle: Rounded Corners 6">
            <a:extLst>
              <a:ext uri="{FF2B5EF4-FFF2-40B4-BE49-F238E27FC236}">
                <a16:creationId xmlns:a16="http://schemas.microsoft.com/office/drawing/2014/main" id="{12A3D1B0-E574-27C1-DC62-40CEE224D9DF}"/>
              </a:ext>
            </a:extLst>
          </p:cNvPr>
          <p:cNvSpPr/>
          <p:nvPr/>
        </p:nvSpPr>
        <p:spPr>
          <a:xfrm>
            <a:off x="2500558" y="2283429"/>
            <a:ext cx="2840183" cy="573073"/>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a:rPr>
              <a:t>Business Model</a:t>
            </a:r>
            <a:endParaRPr lang="en-US" dirty="0">
              <a:solidFill>
                <a:schemeClr val="bg1"/>
              </a:solidFill>
            </a:endParaRPr>
          </a:p>
        </p:txBody>
      </p:sp>
      <p:sp>
        <p:nvSpPr>
          <p:cNvPr id="8" name="Rectangle: Rounded Corners 7">
            <a:extLst>
              <a:ext uri="{FF2B5EF4-FFF2-40B4-BE49-F238E27FC236}">
                <a16:creationId xmlns:a16="http://schemas.microsoft.com/office/drawing/2014/main" id="{78E42110-0C30-8D13-C431-0B9E8484B557}"/>
              </a:ext>
            </a:extLst>
          </p:cNvPr>
          <p:cNvSpPr/>
          <p:nvPr/>
        </p:nvSpPr>
        <p:spPr>
          <a:xfrm>
            <a:off x="2500558" y="4454021"/>
            <a:ext cx="2840183" cy="530832"/>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bg1"/>
              </a:solidFill>
              <a:latin typeface="Georgia"/>
            </a:endParaRPr>
          </a:p>
          <a:p>
            <a:pPr algn="ctr"/>
            <a:r>
              <a:rPr lang="en-US" dirty="0">
                <a:solidFill>
                  <a:schemeClr val="bg1"/>
                </a:solidFill>
                <a:latin typeface="Georgia"/>
              </a:rPr>
              <a:t>Data</a:t>
            </a:r>
            <a:r>
              <a:rPr lang="en-US" dirty="0">
                <a:solidFill>
                  <a:schemeClr val="dk1"/>
                </a:solidFill>
                <a:latin typeface="Georgia"/>
              </a:rPr>
              <a:t> </a:t>
            </a:r>
            <a:r>
              <a:rPr lang="en-US" dirty="0">
                <a:solidFill>
                  <a:schemeClr val="bg1"/>
                </a:solidFill>
                <a:latin typeface="Georgia"/>
              </a:rPr>
              <a:t>Summary</a:t>
            </a:r>
            <a:endParaRPr lang="en-US" dirty="0">
              <a:solidFill>
                <a:schemeClr val="bg1"/>
              </a:solidFill>
              <a:ea typeface="+mn-lt"/>
              <a:cs typeface="+mn-lt"/>
            </a:endParaRPr>
          </a:p>
          <a:p>
            <a:pPr algn="ctr"/>
            <a:endParaRPr lang="en-US" dirty="0">
              <a:cs typeface="Arial"/>
            </a:endParaRPr>
          </a:p>
        </p:txBody>
      </p:sp>
      <p:sp>
        <p:nvSpPr>
          <p:cNvPr id="9" name="Rectangle: Rounded Corners 8">
            <a:extLst>
              <a:ext uri="{FF2B5EF4-FFF2-40B4-BE49-F238E27FC236}">
                <a16:creationId xmlns:a16="http://schemas.microsoft.com/office/drawing/2014/main" id="{5D1C052C-1F6B-7AC5-0C39-1A26CF8A6B61}"/>
              </a:ext>
            </a:extLst>
          </p:cNvPr>
          <p:cNvSpPr/>
          <p:nvPr/>
        </p:nvSpPr>
        <p:spPr>
          <a:xfrm flipH="1">
            <a:off x="7178733" y="1282951"/>
            <a:ext cx="2512709" cy="573073"/>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bg1"/>
              </a:solidFill>
              <a:latin typeface="Georgia"/>
            </a:endParaRPr>
          </a:p>
          <a:p>
            <a:pPr algn="ctr"/>
            <a:r>
              <a:rPr lang="en-US" dirty="0">
                <a:solidFill>
                  <a:schemeClr val="bg1"/>
                </a:solidFill>
                <a:latin typeface="Georgia"/>
                <a:ea typeface="+mn-lt"/>
                <a:cs typeface="+mn-lt"/>
              </a:rPr>
              <a:t>Segmentation</a:t>
            </a:r>
            <a:endParaRPr lang="en-US" dirty="0">
              <a:solidFill>
                <a:schemeClr val="bg1"/>
              </a:solidFill>
              <a:ea typeface="+mn-lt"/>
              <a:cs typeface="+mn-lt"/>
            </a:endParaRPr>
          </a:p>
          <a:p>
            <a:pPr algn="ctr"/>
            <a:endParaRPr lang="en-US" dirty="0">
              <a:solidFill>
                <a:schemeClr val="bg1"/>
              </a:solidFill>
              <a:latin typeface="Calibri" panose="020F0502020204030204"/>
              <a:ea typeface="+mn-lt"/>
              <a:cs typeface="Arial"/>
            </a:endParaRPr>
          </a:p>
        </p:txBody>
      </p:sp>
      <p:sp>
        <p:nvSpPr>
          <p:cNvPr id="10" name="Rectangle: Rounded Corners 9">
            <a:extLst>
              <a:ext uri="{FF2B5EF4-FFF2-40B4-BE49-F238E27FC236}">
                <a16:creationId xmlns:a16="http://schemas.microsoft.com/office/drawing/2014/main" id="{16156744-E338-3435-E25E-5C51732112E8}"/>
              </a:ext>
            </a:extLst>
          </p:cNvPr>
          <p:cNvSpPr/>
          <p:nvPr/>
        </p:nvSpPr>
        <p:spPr>
          <a:xfrm flipH="1">
            <a:off x="7178733" y="2253147"/>
            <a:ext cx="2556794" cy="560479"/>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latin typeface="Georgia"/>
              </a:rPr>
              <a:t>Discriminant Analysis</a:t>
            </a:r>
            <a:endParaRPr lang="en-US" dirty="0">
              <a:solidFill>
                <a:schemeClr val="bg1"/>
              </a:solidFill>
            </a:endParaRPr>
          </a:p>
        </p:txBody>
      </p:sp>
      <p:sp>
        <p:nvSpPr>
          <p:cNvPr id="11" name="Rectangle: Rounded Corners 10">
            <a:extLst>
              <a:ext uri="{FF2B5EF4-FFF2-40B4-BE49-F238E27FC236}">
                <a16:creationId xmlns:a16="http://schemas.microsoft.com/office/drawing/2014/main" id="{CC453FEC-BCBA-AF8C-148A-5D7A3E317B4D}"/>
              </a:ext>
            </a:extLst>
          </p:cNvPr>
          <p:cNvSpPr/>
          <p:nvPr/>
        </p:nvSpPr>
        <p:spPr>
          <a:xfrm>
            <a:off x="7178733" y="3360621"/>
            <a:ext cx="2556794" cy="559886"/>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latin typeface="Georgia"/>
              </a:rPr>
              <a:t>Positioning</a:t>
            </a:r>
            <a:endParaRPr lang="en-US" dirty="0"/>
          </a:p>
        </p:txBody>
      </p:sp>
      <p:sp>
        <p:nvSpPr>
          <p:cNvPr id="2" name="Rectangle: Rounded Corners 1">
            <a:extLst>
              <a:ext uri="{FF2B5EF4-FFF2-40B4-BE49-F238E27FC236}">
                <a16:creationId xmlns:a16="http://schemas.microsoft.com/office/drawing/2014/main" id="{B5A9ED77-DB62-88E7-B19D-8A8304BA5707}"/>
              </a:ext>
            </a:extLst>
          </p:cNvPr>
          <p:cNvSpPr/>
          <p:nvPr/>
        </p:nvSpPr>
        <p:spPr>
          <a:xfrm>
            <a:off x="7178733" y="4439733"/>
            <a:ext cx="2633255" cy="530834"/>
          </a:xfrm>
          <a:prstGeom prst="roundRect">
            <a:avLst/>
          </a:prstGeom>
          <a:solidFill>
            <a:srgbClr val="00704A"/>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latin typeface="Georgia"/>
              </a:rPr>
              <a:t>Recommendations</a:t>
            </a:r>
            <a:endParaRPr lang="en-US" dirty="0">
              <a:solidFill>
                <a:schemeClr val="bg1"/>
              </a:solidFill>
            </a:endParaRPr>
          </a:p>
        </p:txBody>
      </p:sp>
    </p:spTree>
    <p:extLst>
      <p:ext uri="{BB962C8B-B14F-4D97-AF65-F5344CB8AC3E}">
        <p14:creationId xmlns:p14="http://schemas.microsoft.com/office/powerpoint/2010/main" val="33785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110" name="Rectangle 9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10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Google Shape;95;p13"/>
          <p:cNvSpPr txBox="1"/>
          <p:nvPr/>
        </p:nvSpPr>
        <p:spPr>
          <a:xfrm>
            <a:off x="1115568" y="509521"/>
            <a:ext cx="10232136" cy="1014984"/>
          </a:xfrm>
          <a:prstGeom prst="rect">
            <a:avLst/>
          </a:prstGeom>
        </p:spPr>
        <p:txBody>
          <a:bodyPr spcFirstLastPara="1" vert="horz" lIns="91440" tIns="45720" rIns="91440" bIns="45720" rtlCol="0" anchor="ctr" anchorCtr="0">
            <a:normAutofit/>
          </a:bodyPr>
          <a:lstStyle/>
          <a:p>
            <a:pPr>
              <a:lnSpc>
                <a:spcPct val="90000"/>
              </a:lnSpc>
              <a:spcBef>
                <a:spcPct val="0"/>
              </a:spcBef>
              <a:spcAft>
                <a:spcPts val="600"/>
              </a:spcAft>
            </a:pPr>
            <a:r>
              <a:rPr lang="en-US" sz="4400" b="1" kern="1200" dirty="0">
                <a:solidFill>
                  <a:schemeClr val="tx1"/>
                </a:solidFill>
                <a:latin typeface="+mj-lt"/>
                <a:ea typeface="+mj-ea"/>
                <a:cs typeface="+mj-cs"/>
                <a:sym typeface="Georgia"/>
              </a:rPr>
              <a:t>HISTORY AND BACKGROUND</a:t>
            </a:r>
            <a:endParaRPr lang="en-US" sz="4400" b="1" kern="1200" dirty="0">
              <a:solidFill>
                <a:schemeClr val="tx1"/>
              </a:solidFill>
              <a:latin typeface="+mj-lt"/>
              <a:ea typeface="+mj-ea"/>
              <a:cs typeface="Calibri Light"/>
            </a:endParaRPr>
          </a:p>
        </p:txBody>
      </p:sp>
      <p:sp>
        <p:nvSpPr>
          <p:cNvPr id="118" name="Rectangle 10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lvl="0">
              <a:buNone/>
            </a:pPr>
            <a:endParaRPr lang="en-US"/>
          </a:p>
        </p:txBody>
      </p:sp>
      <p:sp>
        <p:nvSpPr>
          <p:cNvPr id="87" name="Google Shape;87;p13"/>
          <p:cNvSpPr txBox="1"/>
          <p:nvPr/>
        </p:nvSpPr>
        <p:spPr>
          <a:xfrm>
            <a:off x="1108379" y="1603373"/>
            <a:ext cx="6753576" cy="4458062"/>
          </a:xfrm>
          <a:prstGeom prst="rect">
            <a:avLst/>
          </a:prstGeom>
          <a:noFill/>
          <a:ln>
            <a:noFill/>
          </a:ln>
        </p:spPr>
        <p:txBody>
          <a:bodyPr spcFirstLastPara="1" wrap="square" lIns="0" tIns="0" rIns="0" bIns="0" anchor="t" anchorCtr="0">
            <a:normAutofit fontScale="92500" lnSpcReduction="20000"/>
          </a:bodyPr>
          <a:lstStyle/>
          <a:p>
            <a:pPr algn="just">
              <a:lnSpc>
                <a:spcPct val="90000"/>
              </a:lnSpc>
              <a:spcAft>
                <a:spcPts val="600"/>
              </a:spcAft>
              <a:buClr>
                <a:schemeClr val="dk1"/>
              </a:buClr>
              <a:buSzPts val="1600"/>
            </a:pPr>
            <a:endParaRPr lang="en-US" sz="1900" dirty="0">
              <a:latin typeface="+mn-lt"/>
            </a:endParaRPr>
          </a:p>
          <a:p>
            <a:pPr marL="285750" marR="0" indent="-285750">
              <a:lnSpc>
                <a:spcPct val="107000"/>
              </a:lnSpc>
              <a:spcBef>
                <a:spcPts val="0"/>
              </a:spcBef>
              <a:spcAft>
                <a:spcPts val="800"/>
              </a:spcAft>
              <a:buFont typeface="Arial" panose="020B0604020202020204" pitchFamily="34" charset="0"/>
              <a:buChar char="•"/>
            </a:pPr>
            <a:r>
              <a:rPr lang="en-US" sz="1900" dirty="0">
                <a:effectLst/>
                <a:latin typeface="+mn-lt"/>
                <a:ea typeface="Calibri" panose="020F0502020204030204" pitchFamily="34" charset="0"/>
                <a:cs typeface="Times New Roman" panose="02020603050405020304" pitchFamily="18" charset="0"/>
              </a:rPr>
              <a:t>Starbuck, largest multinational coffeehouse chain with an annual revenue of $33 Billion.</a:t>
            </a:r>
          </a:p>
          <a:p>
            <a:pPr marL="285750" marR="0" indent="-285750">
              <a:lnSpc>
                <a:spcPct val="107000"/>
              </a:lnSpc>
              <a:spcBef>
                <a:spcPts val="0"/>
              </a:spcBef>
              <a:spcAft>
                <a:spcPts val="800"/>
              </a:spcAft>
              <a:buFont typeface="Arial" panose="020B0604020202020204" pitchFamily="34" charset="0"/>
              <a:buChar char="•"/>
            </a:pPr>
            <a:r>
              <a:rPr lang="en-US" sz="1900" dirty="0">
                <a:effectLst/>
                <a:latin typeface="+mn-lt"/>
                <a:ea typeface="Calibri" panose="020F0502020204030204" pitchFamily="34" charset="0"/>
                <a:cs typeface="Times New Roman" panose="02020603050405020304" pitchFamily="18" charset="0"/>
              </a:rPr>
              <a:t>Founded by Jerry Balswin, Gordon Bowker, and Zev Siegl, in 1971 </a:t>
            </a:r>
          </a:p>
          <a:p>
            <a:pPr marL="285750" marR="0" indent="-285750">
              <a:lnSpc>
                <a:spcPct val="107000"/>
              </a:lnSpc>
              <a:spcBef>
                <a:spcPts val="0"/>
              </a:spcBef>
              <a:spcAft>
                <a:spcPts val="800"/>
              </a:spcAft>
              <a:buFont typeface="Arial" panose="020B0604020202020204" pitchFamily="34" charset="0"/>
              <a:buChar char="•"/>
            </a:pPr>
            <a:r>
              <a:rPr lang="en-US" sz="1900" dirty="0">
                <a:effectLst/>
                <a:latin typeface="+mn-lt"/>
                <a:ea typeface="Calibri" panose="020F0502020204030204" pitchFamily="34" charset="0"/>
                <a:cs typeface="Times New Roman" panose="02020603050405020304" pitchFamily="18" charset="0"/>
              </a:rPr>
              <a:t>Started its operations at Seattle's iconic Pike Place Market, where it offered premium whole coffee beans, dark roasted in artisanal small batches.</a:t>
            </a:r>
          </a:p>
          <a:p>
            <a:pPr marL="285750" marR="0" indent="-285750">
              <a:lnSpc>
                <a:spcPct val="107000"/>
              </a:lnSpc>
              <a:spcBef>
                <a:spcPts val="0"/>
              </a:spcBef>
              <a:spcAft>
                <a:spcPts val="800"/>
              </a:spcAft>
              <a:buFont typeface="Arial" panose="020B0604020202020204" pitchFamily="34" charset="0"/>
              <a:buChar char="•"/>
            </a:pPr>
            <a:endParaRPr lang="en-US" sz="1900" dirty="0">
              <a:effectLst/>
              <a:latin typeface="+mn-lt"/>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900" b="1" u="sng" dirty="0">
                <a:effectLst/>
                <a:latin typeface="+mn-lt"/>
                <a:ea typeface="Calibri" panose="020F0502020204030204" pitchFamily="34" charset="0"/>
                <a:cs typeface="Times New Roman" panose="02020603050405020304" pitchFamily="18" charset="0"/>
              </a:rPr>
              <a:t>Story behind the name</a:t>
            </a:r>
          </a:p>
          <a:p>
            <a:pPr algn="just">
              <a:lnSpc>
                <a:spcPct val="90000"/>
              </a:lnSpc>
              <a:spcAft>
                <a:spcPts val="600"/>
              </a:spcAft>
              <a:buClr>
                <a:schemeClr val="dk1"/>
              </a:buClr>
              <a:buSzPts val="1600"/>
            </a:pPr>
            <a:endParaRPr lang="en-US" sz="1900" dirty="0">
              <a:latin typeface="+mn-lt"/>
            </a:endParaRPr>
          </a:p>
          <a:p>
            <a:pPr>
              <a:lnSpc>
                <a:spcPct val="90000"/>
              </a:lnSpc>
              <a:spcAft>
                <a:spcPts val="600"/>
              </a:spcAft>
              <a:buClr>
                <a:schemeClr val="dk1"/>
              </a:buClr>
              <a:buSzPts val="1600"/>
            </a:pPr>
            <a:r>
              <a:rPr lang="en-US" sz="1900" dirty="0">
                <a:latin typeface="+mn-lt"/>
                <a:ea typeface="Calibri" panose="020F0502020204030204" pitchFamily="34" charset="0"/>
                <a:cs typeface="Times New Roman" panose="02020603050405020304" pitchFamily="18" charset="0"/>
              </a:rPr>
              <a:t>The n</a:t>
            </a:r>
            <a:r>
              <a:rPr lang="en-US" sz="1900" dirty="0">
                <a:effectLst/>
                <a:latin typeface="+mn-lt"/>
                <a:ea typeface="Calibri" panose="020F0502020204030204" pitchFamily="34" charset="0"/>
                <a:cs typeface="Times New Roman" panose="02020603050405020304" pitchFamily="18" charset="0"/>
              </a:rPr>
              <a:t>ame of Starbucks was chosen in honor of the coffee-loving first mate in Herman Melville's Moby Dick.</a:t>
            </a:r>
          </a:p>
          <a:p>
            <a:pPr>
              <a:lnSpc>
                <a:spcPct val="90000"/>
              </a:lnSpc>
              <a:spcAft>
                <a:spcPts val="600"/>
              </a:spcAft>
              <a:buClr>
                <a:schemeClr val="dk1"/>
              </a:buClr>
              <a:buSzPts val="1600"/>
            </a:pPr>
            <a:r>
              <a:rPr lang="en-US" sz="1900" dirty="0">
                <a:latin typeface="+mn-lt"/>
                <a:ea typeface="Calibri" panose="020F0502020204030204" pitchFamily="34" charset="0"/>
                <a:cs typeface="Times New Roman" panose="02020603050405020304" pitchFamily="18" charset="0"/>
              </a:rPr>
              <a:t>T</a:t>
            </a:r>
            <a:r>
              <a:rPr lang="en-US" sz="1900" dirty="0">
                <a:effectLst/>
                <a:latin typeface="+mn-lt"/>
                <a:ea typeface="Calibri" panose="020F0502020204030204" pitchFamily="34" charset="0"/>
                <a:cs typeface="Times New Roman" panose="02020603050405020304" pitchFamily="18" charset="0"/>
              </a:rPr>
              <a:t>hey thought the name evoked the romance of the high seas and the seafaring tradition of the early coffee traders. </a:t>
            </a:r>
          </a:p>
          <a:p>
            <a:pPr>
              <a:lnSpc>
                <a:spcPct val="90000"/>
              </a:lnSpc>
              <a:spcAft>
                <a:spcPts val="600"/>
              </a:spcAft>
              <a:buClr>
                <a:schemeClr val="dk1"/>
              </a:buClr>
              <a:buSzPts val="1600"/>
            </a:pPr>
            <a:r>
              <a:rPr lang="en-US" sz="1900" dirty="0">
                <a:effectLst/>
                <a:latin typeface="+mn-lt"/>
                <a:ea typeface="Calibri" panose="020F0502020204030204" pitchFamily="34" charset="0"/>
                <a:cs typeface="Times New Roman" panose="02020603050405020304" pitchFamily="18" charset="0"/>
              </a:rPr>
              <a:t>The name of the store is encompassed by a twin-tailed siren from Greek mythology that serves as the company's current emblem.</a:t>
            </a:r>
          </a:p>
          <a:p>
            <a:pPr>
              <a:lnSpc>
                <a:spcPct val="90000"/>
              </a:lnSpc>
              <a:spcAft>
                <a:spcPts val="600"/>
              </a:spcAft>
              <a:buClr>
                <a:schemeClr val="dk1"/>
              </a:buClr>
              <a:buSzPts val="1600"/>
            </a:pPr>
            <a:endParaRPr lang="en-US" sz="1600" dirty="0"/>
          </a:p>
          <a:p>
            <a:pPr marL="285750" indent="-285750">
              <a:lnSpc>
                <a:spcPct val="90000"/>
              </a:lnSpc>
              <a:spcAft>
                <a:spcPts val="600"/>
              </a:spcAft>
              <a:buClr>
                <a:schemeClr val="dk1"/>
              </a:buClr>
              <a:buSzPts val="1600"/>
              <a:buFont typeface="Calibri"/>
              <a:buChar char="•"/>
            </a:pPr>
            <a:endParaRPr lang="en-US" sz="1600" dirty="0"/>
          </a:p>
          <a:p>
            <a:pPr marL="285750" indent="-285750">
              <a:lnSpc>
                <a:spcPct val="90000"/>
              </a:lnSpc>
              <a:spcAft>
                <a:spcPts val="600"/>
              </a:spcAft>
              <a:buClr>
                <a:schemeClr val="dk1"/>
              </a:buClr>
              <a:buSzPts val="1600"/>
              <a:buFont typeface="Calibri"/>
              <a:buChar char="•"/>
            </a:pPr>
            <a:endParaRPr lang="en-US" sz="1600" dirty="0"/>
          </a:p>
        </p:txBody>
      </p:sp>
      <p:pic>
        <p:nvPicPr>
          <p:cNvPr id="2" name="Google Shape;90;p13" descr="Starbucks logo and symbol, meaning, history, PNG">
            <a:extLst>
              <a:ext uri="{FF2B5EF4-FFF2-40B4-BE49-F238E27FC236}">
                <a16:creationId xmlns:a16="http://schemas.microsoft.com/office/drawing/2014/main" id="{0105DDFB-D042-6C48-8B4E-225A2EE4CA56}"/>
              </a:ext>
            </a:extLst>
          </p:cNvPr>
          <p:cNvPicPr preferRelativeResize="0"/>
          <p:nvPr/>
        </p:nvPicPr>
        <p:blipFill rotWithShape="1">
          <a:blip r:embed="rId3">
            <a:alphaModFix/>
          </a:blip>
          <a:srcRect/>
          <a:stretch/>
        </p:blipFill>
        <p:spPr>
          <a:xfrm>
            <a:off x="8209183" y="2073767"/>
            <a:ext cx="3310372" cy="2611355"/>
          </a:xfrm>
          <a:prstGeom prst="rect">
            <a:avLst/>
          </a:prstGeom>
          <a:noFill/>
          <a:ln>
            <a:noFill/>
          </a:ln>
        </p:spPr>
      </p:pic>
    </p:spTree>
    <p:extLst>
      <p:ext uri="{BB962C8B-B14F-4D97-AF65-F5344CB8AC3E}">
        <p14:creationId xmlns:p14="http://schemas.microsoft.com/office/powerpoint/2010/main" val="23407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5" name="Google Shape;85;p13"/>
          <p:cNvGrpSpPr/>
          <p:nvPr/>
        </p:nvGrpSpPr>
        <p:grpSpPr>
          <a:xfrm>
            <a:off x="8169298" y="1702194"/>
            <a:ext cx="3645167" cy="4384179"/>
            <a:chOff x="7961851" y="1333193"/>
            <a:chExt cx="3620540" cy="3355955"/>
          </a:xfrm>
        </p:grpSpPr>
        <p:sp>
          <p:nvSpPr>
            <p:cNvPr id="87" name="Google Shape;87;p13"/>
            <p:cNvSpPr txBox="1"/>
            <p:nvPr/>
          </p:nvSpPr>
          <p:spPr>
            <a:xfrm>
              <a:off x="7961851" y="1333193"/>
              <a:ext cx="3591421" cy="2308817"/>
            </a:xfrm>
            <a:prstGeom prst="rect">
              <a:avLst/>
            </a:prstGeom>
            <a:noFill/>
            <a:ln>
              <a:noFill/>
            </a:ln>
          </p:spPr>
          <p:txBody>
            <a:bodyPr spcFirstLastPara="1" wrap="square" lIns="0" tIns="0" rIns="0" bIns="0" anchor="t" anchorCtr="0">
              <a:spAutoFit/>
            </a:bodyPr>
            <a:lstStyle/>
            <a:p>
              <a:pPr marL="285750" marR="0" lvl="0" indent="-285750" algn="just" rtl="0">
                <a:spcBef>
                  <a:spcPts val="0"/>
                </a:spcBef>
                <a:spcAft>
                  <a:spcPts val="0"/>
                </a:spcAft>
                <a:buClr>
                  <a:schemeClr val="dk1"/>
                </a:buClr>
                <a:buSzPts val="1600"/>
                <a:buFont typeface="Arial"/>
                <a:buChar char="•"/>
              </a:pPr>
              <a:endParaRPr lang="en-US" sz="1600" dirty="0">
                <a:solidFill>
                  <a:schemeClr val="dk1"/>
                </a:solidFill>
                <a:latin typeface="Calibri"/>
                <a:ea typeface="Calibri"/>
                <a:cs typeface="Calibri"/>
              </a:endParaRPr>
            </a:p>
            <a:p>
              <a:pPr marL="285750" indent="-285750" algn="just">
                <a:buSzPts val="1600"/>
                <a:buFont typeface="Arial"/>
                <a:buChar char="•"/>
              </a:pPr>
              <a:r>
                <a:rPr lang="en-US" sz="1800" b="1" dirty="0">
                  <a:latin typeface="+mn-lt"/>
                </a:rPr>
                <a:t>Initially</a:t>
              </a:r>
              <a:r>
                <a:rPr lang="en-US" sz="1800" dirty="0">
                  <a:latin typeface="+mn-lt"/>
                </a:rPr>
                <a:t> “Establish Starbucks as the premier purveyor of the finest coffee in the world while maintaining our uncompromising principles while we grow."</a:t>
              </a:r>
            </a:p>
            <a:p>
              <a:pPr marL="285750" indent="-285750" algn="just">
                <a:buSzPts val="1600"/>
                <a:buFont typeface="Arial"/>
                <a:buChar char="•"/>
              </a:pPr>
              <a:endParaRPr lang="en-US" sz="1800" dirty="0">
                <a:latin typeface="+mn-lt"/>
              </a:endParaRPr>
            </a:p>
            <a:p>
              <a:pPr marL="285750" indent="-285750" algn="just">
                <a:buSzPts val="1600"/>
                <a:buFont typeface="Arial"/>
                <a:buChar char="•"/>
              </a:pPr>
              <a:r>
                <a:rPr lang="en-US" sz="1800" b="1" dirty="0">
                  <a:latin typeface="+mn-lt"/>
                </a:rPr>
                <a:t>Now </a:t>
              </a:r>
              <a:r>
                <a:rPr lang="en-US" sz="1800" dirty="0">
                  <a:latin typeface="+mn-lt"/>
                </a:rPr>
                <a:t>"To inspire and nurture the human spirit – One Person, One Cup , and One Neighborhood at a time."</a:t>
              </a:r>
            </a:p>
          </p:txBody>
        </p:sp>
        <p:pic>
          <p:nvPicPr>
            <p:cNvPr id="90" name="Google Shape;90;p13" descr="Starbucks logo and symbol, meaning, history, PNG"/>
            <p:cNvPicPr preferRelativeResize="0"/>
            <p:nvPr/>
          </p:nvPicPr>
          <p:blipFill rotWithShape="1">
            <a:blip r:embed="rId3">
              <a:alphaModFix/>
            </a:blip>
            <a:srcRect/>
            <a:stretch/>
          </p:blipFill>
          <p:spPr>
            <a:xfrm>
              <a:off x="9716471" y="3497572"/>
              <a:ext cx="1865920" cy="1191576"/>
            </a:xfrm>
            <a:prstGeom prst="rect">
              <a:avLst/>
            </a:prstGeom>
            <a:noFill/>
            <a:ln>
              <a:noFill/>
            </a:ln>
          </p:spPr>
        </p:pic>
      </p:grpSp>
      <p:sp>
        <p:nvSpPr>
          <p:cNvPr id="3" name="Rectangle: Rounded Corners 2">
            <a:extLst>
              <a:ext uri="{FF2B5EF4-FFF2-40B4-BE49-F238E27FC236}">
                <a16:creationId xmlns:a16="http://schemas.microsoft.com/office/drawing/2014/main" id="{1EF28978-A318-B215-A98C-8B7A4DC21DD5}"/>
              </a:ext>
            </a:extLst>
          </p:cNvPr>
          <p:cNvSpPr/>
          <p:nvPr/>
        </p:nvSpPr>
        <p:spPr>
          <a:xfrm>
            <a:off x="8243493" y="1180071"/>
            <a:ext cx="3541655" cy="403039"/>
          </a:xfrm>
          <a:prstGeom prst="roundRect">
            <a:avLst/>
          </a:prstGeom>
          <a:solidFill>
            <a:srgbClr val="00704A"/>
          </a:solidFill>
          <a:ln>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Helvetica Neue"/>
                <a:cs typeface="Calibri"/>
              </a:rPr>
              <a:t> </a:t>
            </a:r>
            <a:r>
              <a:rPr lang="en-US" b="1" dirty="0">
                <a:latin typeface="Helvetica Neue"/>
                <a:cs typeface="Calibri"/>
              </a:rPr>
              <a:t>Starbucks  - Mission</a:t>
            </a:r>
            <a:endParaRPr lang="en-US" dirty="0"/>
          </a:p>
        </p:txBody>
      </p:sp>
      <p:sp>
        <p:nvSpPr>
          <p:cNvPr id="8" name="Google Shape;95;p13">
            <a:extLst>
              <a:ext uri="{FF2B5EF4-FFF2-40B4-BE49-F238E27FC236}">
                <a16:creationId xmlns:a16="http://schemas.microsoft.com/office/drawing/2014/main" id="{980444A1-097D-6886-F7E6-B72B2FF68F0A}"/>
              </a:ext>
            </a:extLst>
          </p:cNvPr>
          <p:cNvSpPr txBox="1"/>
          <p:nvPr/>
        </p:nvSpPr>
        <p:spPr>
          <a:xfrm>
            <a:off x="-491207" y="204763"/>
            <a:ext cx="12190773" cy="769401"/>
          </a:xfrm>
          <a:prstGeom prst="rect">
            <a:avLst/>
          </a:prstGeom>
          <a:noFill/>
          <a:ln>
            <a:noFill/>
          </a:ln>
        </p:spPr>
        <p:txBody>
          <a:bodyPr spcFirstLastPara="1" wrap="square" lIns="91425" tIns="45700" rIns="91425" bIns="45700" anchor="t" anchorCtr="0">
            <a:spAutoFit/>
          </a:bodyPr>
          <a:lstStyle/>
          <a:p>
            <a:pPr algn="ctr"/>
            <a:r>
              <a:rPr lang="en-US" sz="4400" b="1" dirty="0">
                <a:solidFill>
                  <a:schemeClr val="dk1"/>
                </a:solidFill>
                <a:latin typeface="Calibri Light"/>
              </a:rPr>
              <a:t>BUSINESS MODEL</a:t>
            </a:r>
          </a:p>
        </p:txBody>
      </p:sp>
      <p:pic>
        <p:nvPicPr>
          <p:cNvPr id="9" name="Picture 9" descr="Diagram&#10;&#10;Description automatically generated">
            <a:extLst>
              <a:ext uri="{FF2B5EF4-FFF2-40B4-BE49-F238E27FC236}">
                <a16:creationId xmlns:a16="http://schemas.microsoft.com/office/drawing/2014/main" id="{705C979B-4DD2-B764-2BD7-75E1A144D2CA}"/>
              </a:ext>
            </a:extLst>
          </p:cNvPr>
          <p:cNvPicPr>
            <a:picLocks noChangeAspect="1"/>
          </p:cNvPicPr>
          <p:nvPr/>
        </p:nvPicPr>
        <p:blipFill>
          <a:blip r:embed="rId4"/>
          <a:stretch>
            <a:fillRect/>
          </a:stretch>
        </p:blipFill>
        <p:spPr>
          <a:xfrm>
            <a:off x="377537" y="1180071"/>
            <a:ext cx="7706179" cy="4324926"/>
          </a:xfrm>
          <a:prstGeom prst="rect">
            <a:avLst/>
          </a:prstGeom>
        </p:spPr>
      </p:pic>
    </p:spTree>
    <p:extLst>
      <p:ext uri="{BB962C8B-B14F-4D97-AF65-F5344CB8AC3E}">
        <p14:creationId xmlns:p14="http://schemas.microsoft.com/office/powerpoint/2010/main" val="29916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4A"/>
        </a:solidFill>
        <a:effectLst/>
      </p:bgPr>
    </p:bg>
    <p:spTree>
      <p:nvGrpSpPr>
        <p:cNvPr id="1" name="Shape 83"/>
        <p:cNvGrpSpPr/>
        <p:nvPr/>
      </p:nvGrpSpPr>
      <p:grpSpPr>
        <a:xfrm>
          <a:off x="0" y="0"/>
          <a:ext cx="0" cy="0"/>
          <a:chOff x="0" y="0"/>
          <a:chExt cx="0" cy="0"/>
        </a:xfrm>
      </p:grpSpPr>
      <p:sp>
        <p:nvSpPr>
          <p:cNvPr id="95" name="Google Shape;95;p13"/>
          <p:cNvSpPr txBox="1"/>
          <p:nvPr/>
        </p:nvSpPr>
        <p:spPr>
          <a:xfrm>
            <a:off x="4824027" y="4385982"/>
            <a:ext cx="3716889" cy="840701"/>
          </a:xfrm>
          <a:prstGeom prst="rect">
            <a:avLst/>
          </a:prstGeom>
        </p:spPr>
        <p:txBody>
          <a:bodyPr spcFirstLastPara="1" vert="horz" lIns="91440" tIns="45720" rIns="91440" bIns="45720" rtlCol="0" anchor="t" anchorCtr="0">
            <a:normAutofit fontScale="77500" lnSpcReduction="20000"/>
          </a:bodyPr>
          <a:lstStyle/>
          <a:p>
            <a:pPr>
              <a:lnSpc>
                <a:spcPct val="90000"/>
              </a:lnSpc>
              <a:spcBef>
                <a:spcPct val="0"/>
              </a:spcBef>
              <a:spcAft>
                <a:spcPts val="600"/>
              </a:spcAft>
            </a:pPr>
            <a:r>
              <a:rPr lang="en-US" sz="4400" b="1" kern="1200" dirty="0">
                <a:solidFill>
                  <a:schemeClr val="tx1"/>
                </a:solidFill>
                <a:latin typeface="+mj-lt"/>
                <a:ea typeface="+mj-ea"/>
                <a:cs typeface="Calibri Light"/>
              </a:rPr>
              <a:t>TOP COMPETITORS</a:t>
            </a:r>
          </a:p>
        </p:txBody>
      </p:sp>
      <p:sp>
        <p:nvSpPr>
          <p:cNvPr id="145" name="Freeform: Shape 139">
            <a:extLst>
              <a:ext uri="{FF2B5EF4-FFF2-40B4-BE49-F238E27FC236}">
                <a16:creationId xmlns:a16="http://schemas.microsoft.com/office/drawing/2014/main" id="{2E2D6188-24E5-426A-BB2A-3FA2D6B9C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Shape 141">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Shape 143">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Freeform: Shape 145">
            <a:extLst>
              <a:ext uri="{FF2B5EF4-FFF2-40B4-BE49-F238E27FC236}">
                <a16:creationId xmlns:a16="http://schemas.microsoft.com/office/drawing/2014/main" id="{1208BC59-C84F-483F-80CD-FAEC7422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3"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descr="Logo, company name&#10;&#10;Description automatically generated">
            <a:extLst>
              <a:ext uri="{FF2B5EF4-FFF2-40B4-BE49-F238E27FC236}">
                <a16:creationId xmlns:a16="http://schemas.microsoft.com/office/drawing/2014/main" id="{0A7CE621-4271-DA22-1959-D5F1015A709A}"/>
              </a:ext>
            </a:extLst>
          </p:cNvPr>
          <p:cNvPicPr>
            <a:picLocks noChangeAspect="1"/>
          </p:cNvPicPr>
          <p:nvPr/>
        </p:nvPicPr>
        <p:blipFill rotWithShape="1">
          <a:blip r:embed="rId3"/>
          <a:srcRect l="10497" r="13038" b="3"/>
          <a:stretch/>
        </p:blipFill>
        <p:spPr>
          <a:xfrm>
            <a:off x="1865350" y="216000"/>
            <a:ext cx="2654043" cy="1495233"/>
          </a:xfrm>
          <a:prstGeom prst="rect">
            <a:avLst/>
          </a:prstGeom>
        </p:spPr>
      </p:pic>
      <p:sp>
        <p:nvSpPr>
          <p:cNvPr id="148" name="Freeform: Shape 147">
            <a:extLst>
              <a:ext uri="{FF2B5EF4-FFF2-40B4-BE49-F238E27FC236}">
                <a16:creationId xmlns:a16="http://schemas.microsoft.com/office/drawing/2014/main" id="{A1DABD52-05DF-4F31-AFB9-B330D8BE4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5559" y="725908"/>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Oval 149">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1" descr="Logo, company name&#10;&#10;Description automatically generated">
            <a:extLst>
              <a:ext uri="{FF2B5EF4-FFF2-40B4-BE49-F238E27FC236}">
                <a16:creationId xmlns:a16="http://schemas.microsoft.com/office/drawing/2014/main" id="{479DEACF-A7BD-5939-8891-C5782AB403E5}"/>
              </a:ext>
            </a:extLst>
          </p:cNvPr>
          <p:cNvPicPr>
            <a:picLocks noChangeAspect="1"/>
          </p:cNvPicPr>
          <p:nvPr/>
        </p:nvPicPr>
        <p:blipFill rotWithShape="1">
          <a:blip r:embed="rId4"/>
          <a:srcRect t="21808" r="-1" b="-1"/>
          <a:stretch/>
        </p:blipFill>
        <p:spPr>
          <a:xfrm>
            <a:off x="5697039" y="1517408"/>
            <a:ext cx="2511335" cy="1207040"/>
          </a:xfrm>
          <a:prstGeom prst="rect">
            <a:avLst/>
          </a:prstGeom>
        </p:spPr>
      </p:pic>
      <p:pic>
        <p:nvPicPr>
          <p:cNvPr id="7" name="Picture 7" descr="Logo&#10;&#10;Description automatically generated">
            <a:extLst>
              <a:ext uri="{FF2B5EF4-FFF2-40B4-BE49-F238E27FC236}">
                <a16:creationId xmlns:a16="http://schemas.microsoft.com/office/drawing/2014/main" id="{7BF01A05-D9DA-B34D-8ED4-723472E43A8E}"/>
              </a:ext>
            </a:extLst>
          </p:cNvPr>
          <p:cNvPicPr>
            <a:picLocks noChangeAspect="1"/>
          </p:cNvPicPr>
          <p:nvPr/>
        </p:nvPicPr>
        <p:blipFill rotWithShape="1">
          <a:blip r:embed="rId5"/>
          <a:srcRect l="3306" r="7242" b="1"/>
          <a:stretch/>
        </p:blipFill>
        <p:spPr>
          <a:xfrm>
            <a:off x="236643" y="3589150"/>
            <a:ext cx="2462486" cy="2613281"/>
          </a:xfrm>
          <a:prstGeom prst="rect">
            <a:avLst/>
          </a:prstGeom>
        </p:spPr>
      </p:pic>
      <p:sp>
        <p:nvSpPr>
          <p:cNvPr id="152" name="Freeform: Shape 151">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Freeform: Shape 153">
            <a:extLst>
              <a:ext uri="{FF2B5EF4-FFF2-40B4-BE49-F238E27FC236}">
                <a16:creationId xmlns:a16="http://schemas.microsoft.com/office/drawing/2014/main" id="{8E4F04B5-4D4A-4F70-8549-384AF5351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0"/>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10" descr="Logo, company name&#10;&#10;Description automatically generated">
            <a:extLst>
              <a:ext uri="{FF2B5EF4-FFF2-40B4-BE49-F238E27FC236}">
                <a16:creationId xmlns:a16="http://schemas.microsoft.com/office/drawing/2014/main" id="{9659FDAF-22D2-51E3-A7E2-AC0F526638CE}"/>
              </a:ext>
            </a:extLst>
          </p:cNvPr>
          <p:cNvPicPr>
            <a:picLocks noChangeAspect="1"/>
          </p:cNvPicPr>
          <p:nvPr/>
        </p:nvPicPr>
        <p:blipFill rotWithShape="1">
          <a:blip r:embed="rId6"/>
          <a:srcRect t="15961" r="-3" b="16287"/>
          <a:stretch/>
        </p:blipFill>
        <p:spPr>
          <a:xfrm>
            <a:off x="9363075" y="273639"/>
            <a:ext cx="2666535" cy="1913137"/>
          </a:xfrm>
          <a:prstGeom prst="rect">
            <a:avLst/>
          </a:prstGeom>
        </p:spPr>
      </p:pic>
      <p:sp>
        <p:nvSpPr>
          <p:cNvPr id="156" name="Freeform: Shape 155">
            <a:extLst>
              <a:ext uri="{FF2B5EF4-FFF2-40B4-BE49-F238E27FC236}">
                <a16:creationId xmlns:a16="http://schemas.microsoft.com/office/drawing/2014/main" id="{0D14DB62-3EB3-452E-89EE-30B0CDB0C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6"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8" name="Freeform: Shape 157">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2" descr="A picture containing text, clipart&#10;&#10;Description automatically generated">
            <a:extLst>
              <a:ext uri="{FF2B5EF4-FFF2-40B4-BE49-F238E27FC236}">
                <a16:creationId xmlns:a16="http://schemas.microsoft.com/office/drawing/2014/main" id="{DEC30FAE-1A5F-718D-659E-13DCD256377D}"/>
              </a:ext>
            </a:extLst>
          </p:cNvPr>
          <p:cNvPicPr>
            <a:picLocks noChangeAspect="1"/>
          </p:cNvPicPr>
          <p:nvPr/>
        </p:nvPicPr>
        <p:blipFill>
          <a:blip r:embed="rId7"/>
          <a:stretch>
            <a:fillRect/>
          </a:stretch>
        </p:blipFill>
        <p:spPr>
          <a:xfrm>
            <a:off x="9850797" y="4809856"/>
            <a:ext cx="2135777" cy="1314324"/>
          </a:xfrm>
          <a:prstGeom prst="rect">
            <a:avLst/>
          </a:prstGeom>
        </p:spPr>
      </p:pic>
    </p:spTree>
    <p:extLst>
      <p:ext uri="{BB962C8B-B14F-4D97-AF65-F5344CB8AC3E}">
        <p14:creationId xmlns:p14="http://schemas.microsoft.com/office/powerpoint/2010/main" val="30940343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3"/>
          <p:cNvSpPr txBox="1"/>
          <p:nvPr/>
        </p:nvSpPr>
        <p:spPr>
          <a:xfrm>
            <a:off x="-2377" y="161631"/>
            <a:ext cx="12190773" cy="769401"/>
          </a:xfrm>
          <a:prstGeom prst="rect">
            <a:avLst/>
          </a:prstGeom>
          <a:noFill/>
          <a:ln>
            <a:noFill/>
          </a:ln>
        </p:spPr>
        <p:txBody>
          <a:bodyPr spcFirstLastPara="1" wrap="square" lIns="91425" tIns="45700" rIns="91425" bIns="45700" anchor="t" anchorCtr="0">
            <a:spAutoFit/>
          </a:bodyPr>
          <a:lstStyle/>
          <a:p>
            <a:pPr algn="ctr"/>
            <a:r>
              <a:rPr lang="en-US" sz="4400" b="1" dirty="0">
                <a:solidFill>
                  <a:schemeClr val="dk1"/>
                </a:solidFill>
                <a:latin typeface="Calibri Light"/>
                <a:sym typeface="Georgia"/>
              </a:rPr>
              <a:t>EXECUTIVE SUMMARY</a:t>
            </a:r>
            <a:endParaRPr lang="en-US" b="1" dirty="0">
              <a:solidFill>
                <a:schemeClr val="dk1"/>
              </a:solidFill>
              <a:latin typeface="Calibri Light"/>
            </a:endParaRPr>
          </a:p>
        </p:txBody>
      </p:sp>
      <p:sp>
        <p:nvSpPr>
          <p:cNvPr id="2" name="TextBox 1">
            <a:extLst>
              <a:ext uri="{FF2B5EF4-FFF2-40B4-BE49-F238E27FC236}">
                <a16:creationId xmlns:a16="http://schemas.microsoft.com/office/drawing/2014/main" id="{3AA8142B-D188-7BB4-ABB7-C0BE2ABAACA6}"/>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pic>
        <p:nvPicPr>
          <p:cNvPr id="5" name="Google Shape;90;p13" descr="Starbucks logo and symbol, meaning, history, PNG">
            <a:extLst>
              <a:ext uri="{FF2B5EF4-FFF2-40B4-BE49-F238E27FC236}">
                <a16:creationId xmlns:a16="http://schemas.microsoft.com/office/drawing/2014/main" id="{3F6ADAEB-1F0A-4419-F7B4-B7938782EB80}"/>
              </a:ext>
            </a:extLst>
          </p:cNvPr>
          <p:cNvPicPr preferRelativeResize="0"/>
          <p:nvPr/>
        </p:nvPicPr>
        <p:blipFill rotWithShape="1">
          <a:blip r:embed="rId3">
            <a:alphaModFix/>
          </a:blip>
          <a:srcRect/>
          <a:stretch/>
        </p:blipFill>
        <p:spPr>
          <a:xfrm>
            <a:off x="8931338" y="2179711"/>
            <a:ext cx="2661862" cy="2072822"/>
          </a:xfrm>
          <a:prstGeom prst="rect">
            <a:avLst/>
          </a:prstGeom>
          <a:noFill/>
          <a:ln>
            <a:noFill/>
          </a:ln>
        </p:spPr>
      </p:pic>
      <p:sp>
        <p:nvSpPr>
          <p:cNvPr id="4" name="TextBox 3">
            <a:extLst>
              <a:ext uri="{FF2B5EF4-FFF2-40B4-BE49-F238E27FC236}">
                <a16:creationId xmlns:a16="http://schemas.microsoft.com/office/drawing/2014/main" id="{A1F37C53-5115-583F-6C8F-7543BD625E3B}"/>
              </a:ext>
            </a:extLst>
          </p:cNvPr>
          <p:cNvSpPr txBox="1"/>
          <p:nvPr/>
        </p:nvSpPr>
        <p:spPr>
          <a:xfrm>
            <a:off x="590079" y="1173410"/>
            <a:ext cx="7768891" cy="4446730"/>
          </a:xfrm>
          <a:prstGeom prst="rect">
            <a:avLst/>
          </a:prstGeom>
          <a:solidFill>
            <a:schemeClr val="bg1"/>
          </a:solidFill>
          <a:ln>
            <a:solidFill>
              <a:schemeClr val="tx1">
                <a:lumMod val="95000"/>
                <a:lumOff val="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Nowadays, coffeehouse franchises have been introducing various marketing strategies, owing to increased demand and consumer preferences, which intensified the market competition. In an attempt identify the current market position of Starbucks and increase its market competitiveness, we conducted a survey to understand people’s perception of Starbucks and its competitors.</a:t>
            </a:r>
          </a:p>
          <a:p>
            <a:endParaRPr lang="en-US" sz="1800" dirty="0">
              <a:latin typeface="+mn-lt"/>
            </a:endParaRPr>
          </a:p>
          <a:p>
            <a:r>
              <a:rPr lang="en-US" sz="1800" b="1" u="sng" dirty="0">
                <a:latin typeface="+mn-lt"/>
              </a:rPr>
              <a:t>Goal of the report is to:</a:t>
            </a:r>
          </a:p>
          <a:p>
            <a:pPr marL="285750" indent="-285750">
              <a:buFont typeface="Arial" panose="020B0604020202020204" pitchFamily="34" charset="0"/>
              <a:buChar char="•"/>
            </a:pPr>
            <a:r>
              <a:rPr lang="en-US" sz="1800" dirty="0">
                <a:latin typeface="+mn-lt"/>
              </a:rPr>
              <a:t>Outline people’s perception of Starbucks compared to its competitors. </a:t>
            </a:r>
          </a:p>
          <a:p>
            <a:pPr marL="285750" indent="-285750">
              <a:buFont typeface="Arial" panose="020B0604020202020204" pitchFamily="34" charset="0"/>
              <a:buChar char="•"/>
            </a:pPr>
            <a:r>
              <a:rPr lang="en-US" sz="1800" dirty="0">
                <a:latin typeface="+mn-lt"/>
              </a:rPr>
              <a:t>Segment the market based on people’s perception and perform discriminant analysis</a:t>
            </a:r>
          </a:p>
          <a:p>
            <a:pPr marL="285750" indent="-285750">
              <a:buFont typeface="Arial" panose="020B0604020202020204" pitchFamily="34" charset="0"/>
              <a:buChar char="•"/>
            </a:pPr>
            <a:r>
              <a:rPr lang="en-US" sz="1800" dirty="0">
                <a:latin typeface="+mn-lt"/>
              </a:rPr>
              <a:t>Identify the attributes influencing the customer’s perceptions in each segment</a:t>
            </a:r>
          </a:p>
          <a:p>
            <a:pPr marL="285750" indent="-285750">
              <a:buFont typeface="Arial" panose="020B0604020202020204" pitchFamily="34" charset="0"/>
              <a:buChar char="•"/>
            </a:pPr>
            <a:r>
              <a:rPr lang="en-US" sz="1800" dirty="0">
                <a:latin typeface="+mn-lt"/>
              </a:rPr>
              <a:t>Identify Starbucks current positioning using perceptual maps and determine if a repositing strategy is required.</a:t>
            </a:r>
          </a:p>
          <a:p>
            <a:pPr marL="285750" indent="-285750">
              <a:buFont typeface="Arial" panose="020B0604020202020204" pitchFamily="34" charset="0"/>
              <a:buChar char="•"/>
            </a:pPr>
            <a:r>
              <a:rPr lang="en-US" sz="1800" dirty="0">
                <a:latin typeface="+mn-lt"/>
              </a:rPr>
              <a:t>Suggest any general recommendation based on survey</a:t>
            </a:r>
            <a:r>
              <a:rPr lang="en-US" sz="1800" dirty="0">
                <a:latin typeface="Helvetica Neue"/>
              </a:rPr>
              <a:t>.</a:t>
            </a:r>
            <a:endParaRPr lang="en-US" sz="1800" dirty="0">
              <a:latin typeface="+mn-lt"/>
            </a:endParaRPr>
          </a:p>
        </p:txBody>
      </p:sp>
    </p:spTree>
    <p:extLst>
      <p:ext uri="{BB962C8B-B14F-4D97-AF65-F5344CB8AC3E}">
        <p14:creationId xmlns:p14="http://schemas.microsoft.com/office/powerpoint/2010/main" val="303679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6C80F-D74F-8BBA-A8DA-869EEB24CF18}"/>
              </a:ext>
            </a:extLst>
          </p:cNvPr>
          <p:cNvSpPr>
            <a:spLocks noGrp="1"/>
          </p:cNvSpPr>
          <p:nvPr>
            <p:ph type="title"/>
          </p:nvPr>
        </p:nvSpPr>
        <p:spPr>
          <a:xfrm>
            <a:off x="646070" y="428445"/>
            <a:ext cx="10909640" cy="1368614"/>
          </a:xfrm>
        </p:spPr>
        <p:txBody>
          <a:bodyPr vert="horz" lIns="91440" tIns="45720" rIns="91440" bIns="45720" rtlCol="0" anchor="ctr">
            <a:normAutofit/>
          </a:bodyPr>
          <a:lstStyle/>
          <a:p>
            <a:pPr algn="ctr"/>
            <a:r>
              <a:rPr lang="en-US" b="1" dirty="0">
                <a:cs typeface="Calibri Light"/>
              </a:rPr>
              <a:t>SURVEY QUESTIONS</a:t>
            </a:r>
          </a:p>
        </p:txBody>
      </p:sp>
      <p:sp>
        <p:nvSpPr>
          <p:cNvPr id="4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oogle Shape;90;p13" descr="Starbucks logo and symbol, meaning, history, PNG">
            <a:extLst>
              <a:ext uri="{FF2B5EF4-FFF2-40B4-BE49-F238E27FC236}">
                <a16:creationId xmlns:a16="http://schemas.microsoft.com/office/drawing/2014/main" id="{188A6695-0C50-24AC-9FD0-34A062E5ABD4}"/>
              </a:ext>
            </a:extLst>
          </p:cNvPr>
          <p:cNvPicPr preferRelativeResize="0"/>
          <p:nvPr/>
        </p:nvPicPr>
        <p:blipFill rotWithShape="1">
          <a:blip r:embed="rId2"/>
          <a:stretch/>
        </p:blipFill>
        <p:spPr>
          <a:xfrm>
            <a:off x="1024582" y="2601739"/>
            <a:ext cx="3425498" cy="2714388"/>
          </a:xfrm>
          <a:prstGeom prst="rect">
            <a:avLst/>
          </a:prstGeom>
        </p:spPr>
      </p:pic>
      <p:sp>
        <p:nvSpPr>
          <p:cNvPr id="3" name="TextBox 2">
            <a:extLst>
              <a:ext uri="{FF2B5EF4-FFF2-40B4-BE49-F238E27FC236}">
                <a16:creationId xmlns:a16="http://schemas.microsoft.com/office/drawing/2014/main" id="{55030723-B2BC-715D-8808-A4D5DBF40EC0}"/>
              </a:ext>
            </a:extLst>
          </p:cNvPr>
          <p:cNvSpPr txBox="1"/>
          <p:nvPr/>
        </p:nvSpPr>
        <p:spPr>
          <a:xfrm>
            <a:off x="5527840" y="2601739"/>
            <a:ext cx="5732223"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mn-lt"/>
              </a:rPr>
              <a:t>Age (&lt;20yrs, 20-35yrs, 35-60yrs, &gt;60yrs)</a:t>
            </a:r>
          </a:p>
          <a:p>
            <a:pPr marL="285750" indent="-285750">
              <a:buChar char="•"/>
            </a:pPr>
            <a:r>
              <a:rPr lang="en-US" sz="1800" dirty="0">
                <a:latin typeface="+mn-lt"/>
              </a:rPr>
              <a:t>Gender (Male, Female, prefer not to mention)</a:t>
            </a:r>
          </a:p>
          <a:p>
            <a:pPr marL="285750" indent="-285750">
              <a:buChar char="•"/>
            </a:pPr>
            <a:r>
              <a:rPr lang="en-US" sz="1800" dirty="0">
                <a:latin typeface="+mn-lt"/>
              </a:rPr>
              <a:t>Ethnicity</a:t>
            </a:r>
          </a:p>
          <a:p>
            <a:pPr marL="285750" indent="-285750">
              <a:buChar char="•"/>
            </a:pPr>
            <a:r>
              <a:rPr lang="en-US" sz="1800" dirty="0">
                <a:latin typeface="+mn-lt"/>
              </a:rPr>
              <a:t>Avg Income (&lt;$20K, $20-$50K, $50-$100K, &gt;$100K)</a:t>
            </a:r>
          </a:p>
          <a:p>
            <a:pPr marL="285750" indent="-285750">
              <a:buChar char="•"/>
            </a:pPr>
            <a:r>
              <a:rPr lang="en-US" sz="1800" dirty="0">
                <a:latin typeface="+mn-lt"/>
              </a:rPr>
              <a:t>How often do you eat food outside?</a:t>
            </a:r>
          </a:p>
          <a:p>
            <a:pPr marL="285750" indent="-285750">
              <a:buChar char="•"/>
            </a:pPr>
            <a:r>
              <a:rPr lang="en-US" sz="1800" dirty="0">
                <a:latin typeface="+mn-lt"/>
              </a:rPr>
              <a:t>Socialize with people?</a:t>
            </a:r>
          </a:p>
          <a:p>
            <a:pPr marL="285750" indent="-285750">
              <a:buChar char="•"/>
            </a:pPr>
            <a:r>
              <a:rPr lang="en-US" sz="1800" dirty="0">
                <a:latin typeface="+mn-lt"/>
              </a:rPr>
              <a:t>Possess a Chase Credit card?</a:t>
            </a:r>
          </a:p>
          <a:p>
            <a:pPr marL="285750" indent="-285750">
              <a:buChar char="•"/>
            </a:pPr>
            <a:r>
              <a:rPr lang="en-US" sz="1800" dirty="0">
                <a:latin typeface="+mn-lt"/>
              </a:rPr>
              <a:t>Follow magazines and tv commercials?</a:t>
            </a:r>
          </a:p>
          <a:p>
            <a:pPr marL="285750" indent="-285750">
              <a:buChar char="•"/>
            </a:pPr>
            <a:r>
              <a:rPr lang="en-US" sz="1800" dirty="0">
                <a:latin typeface="+mn-lt"/>
              </a:rPr>
              <a:t>Discount coupons makes me think about the Franchise.</a:t>
            </a:r>
          </a:p>
          <a:p>
            <a:pPr marL="285750" indent="-285750">
              <a:buChar char="•"/>
            </a:pPr>
            <a:r>
              <a:rPr lang="en-US" sz="1800" dirty="0">
                <a:latin typeface="+mn-lt"/>
              </a:rPr>
              <a:t>I like being tagged as a loyal customer</a:t>
            </a:r>
          </a:p>
          <a:p>
            <a:pPr algn="l"/>
            <a:endParaRPr lang="en-US" dirty="0"/>
          </a:p>
        </p:txBody>
      </p:sp>
      <p:sp>
        <p:nvSpPr>
          <p:cNvPr id="5" name="Google Shape;84;p13">
            <a:extLst>
              <a:ext uri="{FF2B5EF4-FFF2-40B4-BE49-F238E27FC236}">
                <a16:creationId xmlns:a16="http://schemas.microsoft.com/office/drawing/2014/main" id="{0AFCF9C8-26D7-0E47-1FD8-44F7536B641F}"/>
              </a:ext>
            </a:extLst>
          </p:cNvPr>
          <p:cNvSpPr/>
          <p:nvPr/>
        </p:nvSpPr>
        <p:spPr>
          <a:xfrm>
            <a:off x="0" y="6250140"/>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22076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pie chart&#10;&#10;Description automatically generated">
            <a:extLst>
              <a:ext uri="{FF2B5EF4-FFF2-40B4-BE49-F238E27FC236}">
                <a16:creationId xmlns:a16="http://schemas.microsoft.com/office/drawing/2014/main" id="{4D6F610F-2C36-9853-F094-4EA89AB48E8B}"/>
              </a:ext>
            </a:extLst>
          </p:cNvPr>
          <p:cNvPicPr>
            <a:picLocks noChangeAspect="1"/>
          </p:cNvPicPr>
          <p:nvPr/>
        </p:nvPicPr>
        <p:blipFill>
          <a:blip r:embed="rId2"/>
          <a:stretch>
            <a:fillRect/>
          </a:stretch>
        </p:blipFill>
        <p:spPr>
          <a:xfrm>
            <a:off x="419592" y="1679579"/>
            <a:ext cx="5337961" cy="2279749"/>
          </a:xfrm>
          <a:prstGeom prst="rect">
            <a:avLst/>
          </a:prstGeom>
        </p:spPr>
      </p:pic>
      <p:pic>
        <p:nvPicPr>
          <p:cNvPr id="7" name="Picture 7" descr="Chart, pie chart&#10;&#10;Description automatically generated">
            <a:extLst>
              <a:ext uri="{FF2B5EF4-FFF2-40B4-BE49-F238E27FC236}">
                <a16:creationId xmlns:a16="http://schemas.microsoft.com/office/drawing/2014/main" id="{7664A0EA-C3F7-5D9E-D3F3-B695C1CCA9DB}"/>
              </a:ext>
            </a:extLst>
          </p:cNvPr>
          <p:cNvPicPr>
            <a:picLocks noChangeAspect="1"/>
          </p:cNvPicPr>
          <p:nvPr/>
        </p:nvPicPr>
        <p:blipFill>
          <a:blip r:embed="rId3"/>
          <a:stretch>
            <a:fillRect/>
          </a:stretch>
        </p:blipFill>
        <p:spPr>
          <a:xfrm>
            <a:off x="416434" y="4142287"/>
            <a:ext cx="5616820" cy="2492669"/>
          </a:xfrm>
          <a:prstGeom prst="rect">
            <a:avLst/>
          </a:prstGeom>
        </p:spPr>
      </p:pic>
      <p:pic>
        <p:nvPicPr>
          <p:cNvPr id="5" name="Picture 5" descr="Chart, pie chart&#10;&#10;Description automatically generated">
            <a:extLst>
              <a:ext uri="{FF2B5EF4-FFF2-40B4-BE49-F238E27FC236}">
                <a16:creationId xmlns:a16="http://schemas.microsoft.com/office/drawing/2014/main" id="{E4479CB3-1AE8-77AA-C3AE-8712EF41ED15}"/>
              </a:ext>
            </a:extLst>
          </p:cNvPr>
          <p:cNvPicPr>
            <a:picLocks noChangeAspect="1"/>
          </p:cNvPicPr>
          <p:nvPr/>
        </p:nvPicPr>
        <p:blipFill>
          <a:blip r:embed="rId4"/>
          <a:stretch>
            <a:fillRect/>
          </a:stretch>
        </p:blipFill>
        <p:spPr>
          <a:xfrm>
            <a:off x="6236764" y="1682739"/>
            <a:ext cx="5349728" cy="2293627"/>
          </a:xfrm>
          <a:prstGeom prst="rect">
            <a:avLst/>
          </a:prstGeom>
        </p:spPr>
      </p:pic>
      <p:pic>
        <p:nvPicPr>
          <p:cNvPr id="6" name="Picture 6" descr="Chart, pie chart&#10;&#10;Description automatically generated">
            <a:extLst>
              <a:ext uri="{FF2B5EF4-FFF2-40B4-BE49-F238E27FC236}">
                <a16:creationId xmlns:a16="http://schemas.microsoft.com/office/drawing/2014/main" id="{DD24F2A9-8E59-6279-792D-477F9618BF5A}"/>
              </a:ext>
            </a:extLst>
          </p:cNvPr>
          <p:cNvPicPr>
            <a:picLocks noChangeAspect="1"/>
          </p:cNvPicPr>
          <p:nvPr/>
        </p:nvPicPr>
        <p:blipFill>
          <a:blip r:embed="rId5"/>
          <a:stretch>
            <a:fillRect/>
          </a:stretch>
        </p:blipFill>
        <p:spPr>
          <a:xfrm>
            <a:off x="6193874" y="4176306"/>
            <a:ext cx="5818089" cy="2293586"/>
          </a:xfrm>
          <a:prstGeom prst="rect">
            <a:avLst/>
          </a:prstGeom>
        </p:spPr>
      </p:pic>
      <p:sp>
        <p:nvSpPr>
          <p:cNvPr id="2" name="Title 1">
            <a:extLst>
              <a:ext uri="{FF2B5EF4-FFF2-40B4-BE49-F238E27FC236}">
                <a16:creationId xmlns:a16="http://schemas.microsoft.com/office/drawing/2014/main" id="{8D5BE073-1466-634A-DD92-39B2EA44BFC2}"/>
              </a:ext>
            </a:extLst>
          </p:cNvPr>
          <p:cNvSpPr>
            <a:spLocks noGrp="1"/>
          </p:cNvSpPr>
          <p:nvPr>
            <p:ph type="title"/>
          </p:nvPr>
        </p:nvSpPr>
        <p:spPr>
          <a:xfrm>
            <a:off x="4314" y="658370"/>
            <a:ext cx="12183372" cy="729933"/>
          </a:xfrm>
          <a:solidFill>
            <a:srgbClr val="00704A"/>
          </a:solidFill>
        </p:spPr>
        <p:txBody>
          <a:bodyPr vert="horz" lIns="91440" tIns="45720" rIns="91440" bIns="45720" rtlCol="0">
            <a:normAutofit/>
          </a:bodyPr>
          <a:lstStyle/>
          <a:p>
            <a:pPr algn="ctr"/>
            <a:r>
              <a:rPr lang="en-US" b="1" dirty="0">
                <a:solidFill>
                  <a:schemeClr val="bg1"/>
                </a:solidFill>
              </a:rPr>
              <a:t>Data Summary</a:t>
            </a:r>
            <a:endParaRPr lang="en-US" b="1" kern="1200" dirty="0">
              <a:solidFill>
                <a:schemeClr val="bg1"/>
              </a:solidFill>
              <a:latin typeface="+mj-lt"/>
              <a:ea typeface="+mj-ea"/>
              <a:cs typeface="+mj-cs"/>
            </a:endParaRPr>
          </a:p>
        </p:txBody>
      </p:sp>
    </p:spTree>
    <p:extLst>
      <p:ext uri="{BB962C8B-B14F-4D97-AF65-F5344CB8AC3E}">
        <p14:creationId xmlns:p14="http://schemas.microsoft.com/office/powerpoint/2010/main" val="367401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209731"/>
            <a:ext cx="12192000" cy="648269"/>
          </a:xfrm>
          <a:prstGeom prst="rect">
            <a:avLst/>
          </a:prstGeom>
          <a:solidFill>
            <a:srgbClr val="0070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txBox="1"/>
          <p:nvPr/>
        </p:nvSpPr>
        <p:spPr>
          <a:xfrm>
            <a:off x="704492" y="960521"/>
            <a:ext cx="8750593" cy="1969770"/>
          </a:xfrm>
          <a:prstGeom prst="rect">
            <a:avLst/>
          </a:prstGeom>
          <a:noFill/>
          <a:ln>
            <a:noFill/>
          </a:ln>
        </p:spPr>
        <p:txBody>
          <a:bodyPr spcFirstLastPara="1" wrap="square" lIns="0" tIns="0" rIns="0" bIns="0" anchor="t" anchorCtr="0">
            <a:spAutoFit/>
          </a:bodyPr>
          <a:lstStyle/>
          <a:p>
            <a:pPr>
              <a:buClr>
                <a:schemeClr val="dk1"/>
              </a:buClr>
              <a:buSzPts val="1600"/>
            </a:pPr>
            <a:r>
              <a:rPr lang="en-US" sz="1600" b="1" dirty="0">
                <a:latin typeface="+mn-lt"/>
                <a:ea typeface="Calibri"/>
                <a:sym typeface="Calibri"/>
              </a:rPr>
              <a:t>Segment 1: Steadfast Customers</a:t>
            </a:r>
            <a:endParaRPr lang="en-US" sz="1600" dirty="0">
              <a:solidFill>
                <a:schemeClr val="dk1"/>
              </a:solidFill>
              <a:latin typeface="+mn-lt"/>
              <a:ea typeface="Calibri"/>
            </a:endParaRPr>
          </a:p>
          <a:p>
            <a:pPr>
              <a:buClr>
                <a:schemeClr val="dk1"/>
              </a:buClr>
              <a:buSzPts val="1600"/>
            </a:pPr>
            <a:r>
              <a:rPr lang="en-US" sz="1600" dirty="0">
                <a:latin typeface="+mn-lt"/>
                <a:ea typeface="Calibri"/>
                <a:sym typeface="Calibri"/>
              </a:rPr>
              <a:t>  • Restaurant-goers who are most loyal and like socialize very often. </a:t>
            </a:r>
            <a:endParaRPr lang="en-US" sz="1600" dirty="0">
              <a:latin typeface="+mn-lt"/>
            </a:endParaRPr>
          </a:p>
          <a:p>
            <a:pPr>
              <a:buSzPts val="1600"/>
            </a:pPr>
            <a:endParaRPr lang="en-US" sz="1600" dirty="0">
              <a:latin typeface="+mn-lt"/>
            </a:endParaRPr>
          </a:p>
          <a:p>
            <a:pPr>
              <a:buClr>
                <a:schemeClr val="dk1"/>
              </a:buClr>
              <a:buSzPts val="1600"/>
            </a:pPr>
            <a:r>
              <a:rPr lang="en-US" sz="1600" b="1" dirty="0">
                <a:latin typeface="+mn-lt"/>
              </a:rPr>
              <a:t>Segment 2: Incentivized Customers </a:t>
            </a:r>
            <a:endParaRPr sz="1600" b="1" dirty="0">
              <a:latin typeface="+mn-lt"/>
            </a:endParaRPr>
          </a:p>
          <a:p>
            <a:pPr>
              <a:buClr>
                <a:schemeClr val="dk1"/>
              </a:buClr>
              <a:buSzPts val="1600"/>
            </a:pPr>
            <a:r>
              <a:rPr lang="en-US" sz="1600" dirty="0">
                <a:latin typeface="+mn-lt"/>
                <a:sym typeface="Calibri"/>
              </a:rPr>
              <a:t>  • Occasional restaurant-goers who are influenced by discounts. Loyalty matters to them.</a:t>
            </a:r>
            <a:endParaRPr lang="en-US" sz="1600" dirty="0">
              <a:latin typeface="+mn-lt"/>
            </a:endParaRPr>
          </a:p>
          <a:p>
            <a:pPr>
              <a:buSzPts val="1600"/>
            </a:pPr>
            <a:endParaRPr lang="en-US" sz="1600" dirty="0">
              <a:latin typeface="+mn-lt"/>
            </a:endParaRPr>
          </a:p>
          <a:p>
            <a:r>
              <a:rPr lang="en-US" sz="1600" b="1" dirty="0">
                <a:latin typeface="+mn-lt"/>
              </a:rPr>
              <a:t>Segment 3: Torpid Customers</a:t>
            </a:r>
          </a:p>
          <a:p>
            <a:r>
              <a:rPr lang="en-US" sz="1600" dirty="0">
                <a:latin typeface="+mn-lt"/>
              </a:rPr>
              <a:t>  • Non loyal customers who are not influenced by discounts. These are Introverts who doesn't socialize</a:t>
            </a:r>
            <a:r>
              <a:rPr lang="en-US" sz="1600" dirty="0"/>
              <a:t>. </a:t>
            </a:r>
          </a:p>
        </p:txBody>
      </p:sp>
      <p:sp>
        <p:nvSpPr>
          <p:cNvPr id="95" name="Google Shape;95;p13"/>
          <p:cNvSpPr txBox="1"/>
          <p:nvPr/>
        </p:nvSpPr>
        <p:spPr>
          <a:xfrm>
            <a:off x="0" y="112278"/>
            <a:ext cx="12190773"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dirty="0">
                <a:solidFill>
                  <a:schemeClr val="dk1"/>
                </a:solidFill>
                <a:latin typeface="Calibri Light"/>
                <a:sym typeface="Georgia"/>
              </a:rPr>
              <a:t>SEGMENTATION</a:t>
            </a:r>
            <a:endParaRPr lang="en-US" b="1" dirty="0">
              <a:solidFill>
                <a:schemeClr val="dk1"/>
              </a:solidFill>
              <a:latin typeface="Calibri Light"/>
            </a:endParaRPr>
          </a:p>
        </p:txBody>
      </p:sp>
      <p:pic>
        <p:nvPicPr>
          <p:cNvPr id="2" name="Picture 2" descr="Table&#10;&#10;Description automatically generated">
            <a:extLst>
              <a:ext uri="{FF2B5EF4-FFF2-40B4-BE49-F238E27FC236}">
                <a16:creationId xmlns:a16="http://schemas.microsoft.com/office/drawing/2014/main" id="{DA121B9B-66AA-17AC-3A34-96932032DD91}"/>
              </a:ext>
            </a:extLst>
          </p:cNvPr>
          <p:cNvPicPr>
            <a:picLocks noChangeAspect="1"/>
          </p:cNvPicPr>
          <p:nvPr/>
        </p:nvPicPr>
        <p:blipFill>
          <a:blip r:embed="rId3"/>
          <a:stretch>
            <a:fillRect/>
          </a:stretch>
        </p:blipFill>
        <p:spPr>
          <a:xfrm>
            <a:off x="704492" y="3029075"/>
            <a:ext cx="7609950" cy="3146298"/>
          </a:xfrm>
          <a:prstGeom prst="rect">
            <a:avLst/>
          </a:prstGeom>
          <a:ln>
            <a:solidFill>
              <a:schemeClr val="tx1"/>
            </a:solidFill>
          </a:ln>
        </p:spPr>
      </p:pic>
      <p:pic>
        <p:nvPicPr>
          <p:cNvPr id="3" name="Google Shape;90;p13" descr="Starbucks logo and symbol, meaning, history, PNG">
            <a:extLst>
              <a:ext uri="{FF2B5EF4-FFF2-40B4-BE49-F238E27FC236}">
                <a16:creationId xmlns:a16="http://schemas.microsoft.com/office/drawing/2014/main" id="{FD352BE5-2A51-268D-4DD1-FF620670C23F}"/>
              </a:ext>
            </a:extLst>
          </p:cNvPr>
          <p:cNvPicPr preferRelativeResize="0"/>
          <p:nvPr/>
        </p:nvPicPr>
        <p:blipFill rotWithShape="1">
          <a:blip r:embed="rId4">
            <a:alphaModFix/>
          </a:blip>
          <a:srcRect/>
          <a:stretch/>
        </p:blipFill>
        <p:spPr>
          <a:xfrm>
            <a:off x="10348137" y="4860824"/>
            <a:ext cx="1665103" cy="1151338"/>
          </a:xfrm>
          <a:prstGeom prst="rect">
            <a:avLst/>
          </a:prstGeom>
          <a:noFill/>
          <a:ln>
            <a:noFill/>
          </a:ln>
        </p:spPr>
      </p:pic>
      <p:pic>
        <p:nvPicPr>
          <p:cNvPr id="5" name="Picture 4">
            <a:extLst>
              <a:ext uri="{FF2B5EF4-FFF2-40B4-BE49-F238E27FC236}">
                <a16:creationId xmlns:a16="http://schemas.microsoft.com/office/drawing/2014/main" id="{90DDC848-95AA-8A52-A2F5-8CF1C5409BA9}"/>
              </a:ext>
            </a:extLst>
          </p:cNvPr>
          <p:cNvPicPr>
            <a:picLocks noChangeAspect="1"/>
          </p:cNvPicPr>
          <p:nvPr/>
        </p:nvPicPr>
        <p:blipFill>
          <a:blip r:embed="rId5"/>
          <a:srcRect/>
          <a:stretch/>
        </p:blipFill>
        <p:spPr>
          <a:xfrm>
            <a:off x="8452203" y="3439051"/>
            <a:ext cx="3561035" cy="686308"/>
          </a:xfrm>
          <a:prstGeom prst="rect">
            <a:avLst/>
          </a:prstGeom>
          <a:ln>
            <a:solidFill>
              <a:schemeClr val="tx1"/>
            </a:solidFill>
          </a:ln>
        </p:spPr>
      </p:pic>
      <p:sp>
        <p:nvSpPr>
          <p:cNvPr id="6" name="TextBox 5">
            <a:extLst>
              <a:ext uri="{FF2B5EF4-FFF2-40B4-BE49-F238E27FC236}">
                <a16:creationId xmlns:a16="http://schemas.microsoft.com/office/drawing/2014/main" id="{6E7FF0A5-9C3A-A614-909F-A3F9ED04FC06}"/>
              </a:ext>
            </a:extLst>
          </p:cNvPr>
          <p:cNvSpPr txBox="1"/>
          <p:nvPr/>
        </p:nvSpPr>
        <p:spPr>
          <a:xfrm>
            <a:off x="9558703" y="2966051"/>
            <a:ext cx="1348033" cy="338554"/>
          </a:xfrm>
          <a:prstGeom prst="rect">
            <a:avLst/>
          </a:prstGeom>
          <a:noFill/>
        </p:spPr>
        <p:txBody>
          <a:bodyPr wrap="square" rtlCol="0">
            <a:spAutoFit/>
          </a:bodyPr>
          <a:lstStyle/>
          <a:p>
            <a:r>
              <a:rPr lang="en-US" sz="1600" b="1" dirty="0">
                <a:latin typeface="+mj-lt"/>
              </a:rPr>
              <a:t>Segment Size</a:t>
            </a:r>
          </a:p>
        </p:txBody>
      </p:sp>
    </p:spTree>
    <p:extLst>
      <p:ext uri="{BB962C8B-B14F-4D97-AF65-F5344CB8AC3E}">
        <p14:creationId xmlns:p14="http://schemas.microsoft.com/office/powerpoint/2010/main" val="1010854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FC2114600EF94E904014671414AA05" ma:contentTypeVersion="6" ma:contentTypeDescription="Create a new document." ma:contentTypeScope="" ma:versionID="60e0d14e4097486233658463056dd291">
  <xsd:schema xmlns:xsd="http://www.w3.org/2001/XMLSchema" xmlns:xs="http://www.w3.org/2001/XMLSchema" xmlns:p="http://schemas.microsoft.com/office/2006/metadata/properties" xmlns:ns3="16d5c6fd-7ddd-4aac-9a37-d48382eb1103" xmlns:ns4="dff95b2b-36c2-4fe8-a0e9-ec96700e4b07" targetNamespace="http://schemas.microsoft.com/office/2006/metadata/properties" ma:root="true" ma:fieldsID="5b9e7d00fcc50031ec05ae9f25266d56" ns3:_="" ns4:_="">
    <xsd:import namespace="16d5c6fd-7ddd-4aac-9a37-d48382eb1103"/>
    <xsd:import namespace="dff95b2b-36c2-4fe8-a0e9-ec96700e4b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d5c6fd-7ddd-4aac-9a37-d48382eb11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ff95b2b-36c2-4fe8-a0e9-ec96700e4b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6d5c6fd-7ddd-4aac-9a37-d48382eb1103" xsi:nil="true"/>
  </documentManagement>
</p:properties>
</file>

<file path=customXml/itemProps1.xml><?xml version="1.0" encoding="utf-8"?>
<ds:datastoreItem xmlns:ds="http://schemas.openxmlformats.org/officeDocument/2006/customXml" ds:itemID="{5BC0F9D1-9333-4189-B58A-02FB56C9F8AC}">
  <ds:schemaRefs>
    <ds:schemaRef ds:uri="16d5c6fd-7ddd-4aac-9a37-d48382eb1103"/>
    <ds:schemaRef ds:uri="dff95b2b-36c2-4fe8-a0e9-ec96700e4b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39BAD3C-6637-436A-A9D2-DE21D4E1A647}">
  <ds:schemaRefs>
    <ds:schemaRef ds:uri="http://schemas.microsoft.com/sharepoint/v3/contenttype/forms"/>
  </ds:schemaRefs>
</ds:datastoreItem>
</file>

<file path=customXml/itemProps3.xml><?xml version="1.0" encoding="utf-8"?>
<ds:datastoreItem xmlns:ds="http://schemas.openxmlformats.org/officeDocument/2006/customXml" ds:itemID="{56BA86D3-1197-499F-AE3E-A366D9F26703}">
  <ds:schemaRefs>
    <ds:schemaRef ds:uri="16d5c6fd-7ddd-4aac-9a37-d48382eb1103"/>
    <ds:schemaRef ds:uri="dff95b2b-36c2-4fe8-a0e9-ec96700e4b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100</TotalTime>
  <Words>911</Words>
  <Application>Microsoft Office PowerPoint</Application>
  <PresentationFormat>Widescreen</PresentationFormat>
  <Paragraphs>106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Georgia</vt:lpstr>
      <vt:lpstr>Calibri</vt:lpstr>
      <vt:lpstr>Calibri body</vt:lpstr>
      <vt:lpstr>Helvetica Neue</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SURVEY QUESTIONS</vt:lpstr>
      <vt:lpstr>Data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CASE STUDY</dc:title>
  <dc:creator>Vikas Reddy (Student)</dc:creator>
  <cp:lastModifiedBy>Vikas Reddy</cp:lastModifiedBy>
  <cp:revision>19</cp:revision>
  <dcterms:modified xsi:type="dcterms:W3CDTF">2023-06-07T07:09:31Z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0x0101004DFC2114600EF94E904014671414AA05</vt:lpwstr>
  </property>
</Properties>
</file>